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352" r:id="rId4"/>
    <p:sldId id="359" r:id="rId5"/>
    <p:sldId id="353" r:id="rId6"/>
    <p:sldId id="361" r:id="rId7"/>
    <p:sldId id="360" r:id="rId8"/>
    <p:sldId id="362" r:id="rId9"/>
    <p:sldId id="373" r:id="rId10"/>
    <p:sldId id="363" r:id="rId11"/>
    <p:sldId id="354" r:id="rId12"/>
    <p:sldId id="367" r:id="rId13"/>
    <p:sldId id="366" r:id="rId14"/>
    <p:sldId id="374" r:id="rId15"/>
    <p:sldId id="365" r:id="rId16"/>
    <p:sldId id="368" r:id="rId17"/>
    <p:sldId id="369" r:id="rId18"/>
    <p:sldId id="370" r:id="rId19"/>
    <p:sldId id="375" r:id="rId20"/>
    <p:sldId id="355" r:id="rId21"/>
    <p:sldId id="371" r:id="rId22"/>
    <p:sldId id="372" r:id="rId23"/>
    <p:sldId id="376" r:id="rId24"/>
    <p:sldId id="378" r:id="rId25"/>
    <p:sldId id="377" r:id="rId26"/>
    <p:sldId id="379" r:id="rId27"/>
    <p:sldId id="346" r:id="rId28"/>
    <p:sldId id="356" r:id="rId29"/>
    <p:sldId id="380" r:id="rId30"/>
    <p:sldId id="382" r:id="rId31"/>
    <p:sldId id="381" r:id="rId32"/>
    <p:sldId id="383" r:id="rId33"/>
    <p:sldId id="357" r:id="rId34"/>
    <p:sldId id="358" r:id="rId35"/>
    <p:sldId id="282" r:id="rId36"/>
    <p:sldId id="384" r:id="rId37"/>
  </p:sldIdLst>
  <p:sldSz cx="9144000" cy="5143500" type="screen16x9"/>
  <p:notesSz cx="6858000" cy="9144000"/>
  <p:embeddedFontLst>
    <p:embeddedFont>
      <p:font typeface="Alfa Slab One" panose="020B0604020202020204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Proxima Nova" panose="020B0604020202020204" charset="0"/>
      <p:regular r:id="rId48"/>
      <p:bold r:id="rId49"/>
      <p:italic r:id="rId50"/>
      <p:boldItalic r:id="rId51"/>
    </p:embeddedFont>
    <p:embeddedFont>
      <p:font typeface="Segoe UI" panose="020B0502040204020203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3081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2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dd5cb31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dd5cb31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42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9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08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7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3D23-0C47-43E1-93CA-74E8FDFE4D7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643-6728-4212-B780-99C25A8EED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9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28700"/>
            <a:ext cx="39243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BE42-EA63-4AC3-9251-7D1698EADC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028700"/>
            <a:ext cx="3924300" cy="1685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2828925"/>
            <a:ext cx="3924300" cy="1685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2A89A-5E6F-48C4-AB82-8477B3A0CA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9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4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64" r:id="rId12"/>
    <p:sldLayoutId id="2147483665" r:id="rId13"/>
    <p:sldLayoutId id="214748366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0" y="1089659"/>
            <a:ext cx="8520600" cy="146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CẤU</a:t>
            </a:r>
            <a:r>
              <a:rPr lang="en-US" sz="4000" dirty="0"/>
              <a:t> </a:t>
            </a:r>
            <a:r>
              <a:rPr lang="en-US" sz="4000" dirty="0" err="1"/>
              <a:t>TRÚC</a:t>
            </a:r>
            <a:r>
              <a:rPr lang="en-US" sz="4000" dirty="0"/>
              <a:t> CÂU LỆNH </a:t>
            </a:r>
            <a:r>
              <a:rPr lang="en-US" sz="4000" dirty="0" err="1"/>
              <a:t>ĐIỀU</a:t>
            </a:r>
            <a:r>
              <a:rPr lang="en-US" sz="4000" dirty="0"/>
              <a:t> </a:t>
            </a:r>
            <a:r>
              <a:rPr lang="en-US" sz="4000" dirty="0" err="1"/>
              <a:t>KIỆN</a:t>
            </a:r>
            <a:endParaRPr lang="en-US" sz="40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Khóa học 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 </a:t>
            </a:r>
          </a:p>
        </p:txBody>
      </p:sp>
      <p:sp>
        <p:nvSpPr>
          <p:cNvPr id="3" name="Rectangle 2"/>
          <p:cNvSpPr/>
          <p:nvPr/>
        </p:nvSpPr>
        <p:spPr>
          <a:xfrm>
            <a:off x="402430" y="1391959"/>
            <a:ext cx="8520590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  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66700" y="1589515"/>
            <a:ext cx="7696200" cy="34204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8200"/>
                </a:solidFill>
                <a:latin typeface="inter-regular"/>
              </a:rPr>
              <a:t>//Java Program to </a:t>
            </a:r>
            <a:r>
              <a:rPr lang="en-US" sz="1800" dirty="0" err="1">
                <a:solidFill>
                  <a:srgbClr val="008200"/>
                </a:solidFill>
                <a:latin typeface="inter-regular"/>
              </a:rPr>
              <a:t>demonstate</a:t>
            </a:r>
            <a:r>
              <a:rPr lang="en-US" sz="1800" dirty="0">
                <a:solidFill>
                  <a:srgbClr val="008200"/>
                </a:solidFill>
                <a:latin typeface="inter-regular"/>
              </a:rPr>
              <a:t> the use of if statement.</a:t>
            </a:r>
            <a:r>
              <a:rPr lang="en-US" sz="1800" dirty="0">
                <a:latin typeface="inter-regular"/>
              </a:rPr>
              <a:t>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1800" dirty="0">
                <a:latin typeface="inter-regular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1800" dirty="0">
                <a:latin typeface="inter-regular"/>
              </a:rPr>
              <a:t> </a:t>
            </a:r>
            <a:r>
              <a:rPr lang="en-US" sz="1800" dirty="0" err="1">
                <a:latin typeface="inter-regular"/>
              </a:rPr>
              <a:t>IfExample</a:t>
            </a:r>
            <a:r>
              <a:rPr lang="en-US" sz="1800" dirty="0">
                <a:latin typeface="inter-regular"/>
              </a:rPr>
              <a:t> {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1800" dirty="0">
                <a:latin typeface="inter-regular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1800" dirty="0">
                <a:latin typeface="inter-regular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1800" dirty="0">
                <a:latin typeface="inter-regular"/>
              </a:rPr>
              <a:t> main(String[] </a:t>
            </a:r>
            <a:r>
              <a:rPr lang="en-US" sz="1800" dirty="0" err="1">
                <a:latin typeface="inter-regular"/>
              </a:rPr>
              <a:t>args</a:t>
            </a:r>
            <a:r>
              <a:rPr lang="en-US" sz="1800" dirty="0">
                <a:latin typeface="inter-regular"/>
              </a:rPr>
              <a:t>) {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    </a:t>
            </a:r>
            <a:r>
              <a:rPr lang="en-US" sz="1800" dirty="0">
                <a:solidFill>
                  <a:srgbClr val="008200"/>
                </a:solidFill>
                <a:latin typeface="inter-regular"/>
              </a:rPr>
              <a:t>//defining an 'age' variable</a:t>
            </a:r>
            <a:r>
              <a:rPr lang="en-US" sz="1800" dirty="0">
                <a:latin typeface="inter-regular"/>
              </a:rPr>
              <a:t>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    </a:t>
            </a:r>
            <a:r>
              <a:rPr lang="en-US" sz="1800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1800" dirty="0">
                <a:latin typeface="inter-regular"/>
              </a:rPr>
              <a:t> age=</a:t>
            </a:r>
            <a:r>
              <a:rPr lang="en-US" sz="1800" dirty="0">
                <a:solidFill>
                  <a:srgbClr val="C00000"/>
                </a:solidFill>
                <a:latin typeface="inter-regular"/>
              </a:rPr>
              <a:t>20</a:t>
            </a:r>
            <a:r>
              <a:rPr lang="en-US" sz="1800" dirty="0">
                <a:latin typeface="inter-regular"/>
              </a:rPr>
              <a:t>;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    </a:t>
            </a:r>
            <a:r>
              <a:rPr lang="en-US" sz="1800" dirty="0">
                <a:solidFill>
                  <a:srgbClr val="008200"/>
                </a:solidFill>
                <a:latin typeface="inter-regular"/>
              </a:rPr>
              <a:t>//checking the age</a:t>
            </a:r>
            <a:r>
              <a:rPr lang="en-US" sz="1800" dirty="0">
                <a:latin typeface="inter-regular"/>
              </a:rPr>
              <a:t>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sz="1800" dirty="0">
                <a:latin typeface="inter-regular"/>
              </a:rPr>
              <a:t>(age&gt;</a:t>
            </a:r>
            <a:r>
              <a:rPr lang="en-US" sz="1800" dirty="0">
                <a:solidFill>
                  <a:srgbClr val="C00000"/>
                </a:solidFill>
                <a:latin typeface="inter-regular"/>
              </a:rPr>
              <a:t>18</a:t>
            </a:r>
            <a:r>
              <a:rPr lang="en-US" sz="1800" dirty="0">
                <a:latin typeface="inter-regular"/>
              </a:rPr>
              <a:t>){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        </a:t>
            </a:r>
            <a:r>
              <a:rPr lang="en-US" sz="1800" dirty="0" err="1">
                <a:latin typeface="inter-regular"/>
              </a:rPr>
              <a:t>System.out.print</a:t>
            </a:r>
            <a:r>
              <a:rPr lang="en-US" sz="1800" dirty="0">
                <a:latin typeface="inter-regular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inter-regular"/>
              </a:rPr>
              <a:t>"Age is greater than 18"</a:t>
            </a:r>
            <a:r>
              <a:rPr lang="en-US" sz="1800" dirty="0">
                <a:latin typeface="inter-regular"/>
              </a:rPr>
              <a:t>);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    }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}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}  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285" y="123452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9887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" y="1472054"/>
            <a:ext cx="8610600" cy="2602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IF-ELSE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IF-ELSE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IF-ELSE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IF-ELSE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0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" y="1298069"/>
            <a:ext cx="6141720" cy="381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(Condition)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6402466" y="1527215"/>
            <a:ext cx="2493170" cy="2971800"/>
            <a:chOff x="0" y="0"/>
            <a:chExt cx="2094" cy="2496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0" y="0"/>
              <a:ext cx="1200" cy="1008"/>
              <a:chOff x="0" y="0"/>
              <a:chExt cx="1200" cy="1008"/>
            </a:xfrm>
          </p:grpSpPr>
          <p:grpSp>
            <p:nvGrpSpPr>
              <p:cNvPr id="20" name="Group 5"/>
              <p:cNvGrpSpPr>
                <a:grpSpLocks/>
              </p:cNvGrpSpPr>
              <p:nvPr/>
            </p:nvGrpSpPr>
            <p:grpSpPr bwMode="auto">
              <a:xfrm>
                <a:off x="0" y="432"/>
                <a:ext cx="1200" cy="576"/>
                <a:chOff x="0" y="0"/>
                <a:chExt cx="1200" cy="576"/>
              </a:xfrm>
            </p:grpSpPr>
            <p:sp>
              <p:nvSpPr>
                <p:cNvPr id="22" name="AutoShap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0" cy="576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altLang="en-US" sz="135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2" y="171"/>
                  <a:ext cx="109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Biểu</a:t>
                  </a:r>
                  <a:r>
                    <a:rPr lang="en-US" alt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thức</a:t>
                  </a:r>
                  <a:r>
                    <a:rPr lang="en-US" alt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điều</a:t>
                  </a:r>
                  <a:r>
                    <a:rPr lang="en-US" alt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kiện</a:t>
                  </a:r>
                  <a:endParaRPr lang="en-US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AutoShape 9"/>
              <p:cNvCxnSpPr>
                <a:cxnSpLocks noChangeShapeType="1"/>
                <a:endCxn id="22" idx="0"/>
              </p:cNvCxnSpPr>
              <p:nvPr/>
            </p:nvCxnSpPr>
            <p:spPr bwMode="auto">
              <a:xfrm>
                <a:off x="600" y="0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8" y="720"/>
              <a:ext cx="2076" cy="1776"/>
              <a:chOff x="-78" y="0"/>
              <a:chExt cx="2076" cy="1776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504" y="0"/>
                <a:ext cx="1261" cy="1776"/>
                <a:chOff x="0" y="0"/>
                <a:chExt cx="1261" cy="1776"/>
              </a:xfrm>
            </p:grpSpPr>
            <p:cxnSp>
              <p:nvCxnSpPr>
                <p:cNvPr id="18" name="AutoShape 12"/>
                <p:cNvCxnSpPr>
                  <a:cxnSpLocks noChangeShapeType="1"/>
                  <a:stCxn id="22" idx="3"/>
                </p:cNvCxnSpPr>
                <p:nvPr/>
              </p:nvCxnSpPr>
              <p:spPr bwMode="auto">
                <a:xfrm flipH="1">
                  <a:off x="0" y="0"/>
                  <a:ext cx="600" cy="1776"/>
                </a:xfrm>
                <a:prstGeom prst="bentConnector4">
                  <a:avLst>
                    <a:gd name="adj1" fmla="val -48167"/>
                    <a:gd name="adj2" fmla="val 79727"/>
                  </a:avLst>
                </a:prstGeom>
                <a:noFill/>
                <a:ln w="31750">
                  <a:solidFill>
                    <a:srgbClr val="FF0000"/>
                  </a:solidFill>
                  <a:miter lim="800000"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12" y="187"/>
                  <a:ext cx="34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135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Sai</a:t>
                  </a:r>
                  <a:endPara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2" name="AutoShape 14"/>
              <p:cNvCxnSpPr>
                <a:cxnSpLocks noChangeShapeType="1"/>
              </p:cNvCxnSpPr>
              <p:nvPr/>
            </p:nvCxnSpPr>
            <p:spPr bwMode="auto">
              <a:xfrm>
                <a:off x="501" y="1084"/>
                <a:ext cx="1" cy="680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3" name="Group 14"/>
              <p:cNvGrpSpPr>
                <a:grpSpLocks/>
              </p:cNvGrpSpPr>
              <p:nvPr/>
            </p:nvGrpSpPr>
            <p:grpSpPr bwMode="auto">
              <a:xfrm>
                <a:off x="-78" y="288"/>
                <a:ext cx="2076" cy="805"/>
                <a:chOff x="-78" y="0"/>
                <a:chExt cx="2076" cy="805"/>
              </a:xfrm>
            </p:grpSpPr>
            <p:sp>
              <p:nvSpPr>
                <p:cNvPr id="1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-78" y="553"/>
                  <a:ext cx="1217" cy="25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5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Câu lệnh </a:t>
                  </a:r>
                  <a:r>
                    <a:rPr lang="en-US" altLang="en-US" sz="1350" b="1" dirty="0" err="1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nhóm</a:t>
                  </a:r>
                  <a:r>
                    <a:rPr lang="en-US" altLang="en-US" sz="135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1</a:t>
                  </a:r>
                  <a:endParaRPr lang="en-US" altLang="en-US" sz="18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AutoShape 19"/>
                <p:cNvCxnSpPr>
                  <a:cxnSpLocks noChangeShapeType="1"/>
                  <a:stCxn id="22" idx="2"/>
                </p:cNvCxnSpPr>
                <p:nvPr/>
              </p:nvCxnSpPr>
              <p:spPr bwMode="auto">
                <a:xfrm>
                  <a:off x="504" y="0"/>
                  <a:ext cx="0" cy="576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" y="31"/>
                  <a:ext cx="49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135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Đúng</a:t>
                  </a:r>
                  <a:endPara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81" y="163"/>
                  <a:ext cx="1217" cy="25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5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Câu lệnh </a:t>
                  </a:r>
                  <a:r>
                    <a:rPr lang="en-US" altLang="en-US" sz="1350" b="1" dirty="0" err="1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nhóm</a:t>
                  </a:r>
                  <a:r>
                    <a:rPr lang="en-US" altLang="en-US" sz="135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2</a:t>
                  </a:r>
                  <a:endParaRPr lang="en-US" altLang="en-US" sz="18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7836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</a:t>
            </a:r>
          </a:p>
        </p:txBody>
      </p:sp>
      <p:sp>
        <p:nvSpPr>
          <p:cNvPr id="94214" name="Rectangle 21"/>
          <p:cNvSpPr>
            <a:spLocks noChangeArrowheads="1"/>
          </p:cNvSpPr>
          <p:nvPr/>
        </p:nvSpPr>
        <p:spPr bwMode="auto">
          <a:xfrm>
            <a:off x="1950721" y="1768487"/>
            <a:ext cx="4882992" cy="3046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945" y="136406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3213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460" y="1255164"/>
            <a:ext cx="8260080" cy="3745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ý: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5;if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x &gt; 10)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("X is larger than 10");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(x&lt;=10)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("X is not larger than 10");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98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565" y="115832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481257"/>
            <a:ext cx="8580120" cy="350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//A Java Program to demonstrate the use of if-else statement.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//It is a program of odd and even number.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dirty="0">
                <a:latin typeface="inter-regular"/>
              </a:rPr>
              <a:t> </a:t>
            </a:r>
            <a:r>
              <a:rPr lang="en-US" dirty="0" err="1">
                <a:latin typeface="inter-regular"/>
              </a:rPr>
              <a:t>IfElseExample</a:t>
            </a:r>
            <a:r>
              <a:rPr lang="en-US" dirty="0">
                <a:latin typeface="inter-regular"/>
              </a:rPr>
              <a:t> {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dirty="0"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dirty="0">
                <a:latin typeface="inter-regular"/>
              </a:rPr>
              <a:t> main(String[] </a:t>
            </a:r>
            <a:r>
              <a:rPr lang="en-US" dirty="0" err="1">
                <a:latin typeface="inter-regular"/>
              </a:rPr>
              <a:t>args</a:t>
            </a:r>
            <a:r>
              <a:rPr lang="en-US" dirty="0">
                <a:latin typeface="inter-regular"/>
              </a:rPr>
              <a:t>) {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//defining a variable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latin typeface="inter-regular"/>
              </a:rPr>
              <a:t> number=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13</a:t>
            </a:r>
            <a:r>
              <a:rPr lang="en-US" dirty="0">
                <a:latin typeface="inter-regular"/>
              </a:rPr>
              <a:t>;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//Check if the number is divisible by 2 or not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dirty="0">
                <a:latin typeface="inter-regular"/>
              </a:rPr>
              <a:t>(</a:t>
            </a:r>
            <a:r>
              <a:rPr lang="en-US" dirty="0" err="1">
                <a:latin typeface="inter-regular"/>
              </a:rPr>
              <a:t>number%</a:t>
            </a:r>
            <a:r>
              <a:rPr lang="en-US" dirty="0" err="1">
                <a:solidFill>
                  <a:srgbClr val="C00000"/>
                </a:solidFill>
                <a:latin typeface="inter-regular"/>
              </a:rPr>
              <a:t>2</a:t>
            </a:r>
            <a:r>
              <a:rPr lang="en-US" dirty="0">
                <a:latin typeface="inter-regular"/>
              </a:rPr>
              <a:t>==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0</a:t>
            </a:r>
            <a:r>
              <a:rPr lang="en-US" dirty="0">
                <a:latin typeface="inter-regular"/>
              </a:rPr>
              <a:t>){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    </a:t>
            </a:r>
            <a:r>
              <a:rPr lang="en-US" dirty="0" err="1">
                <a:latin typeface="inter-regular"/>
              </a:rPr>
              <a:t>System.out.println</a:t>
            </a:r>
            <a:r>
              <a:rPr lang="en-US" dirty="0"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"even number"</a:t>
            </a:r>
            <a:r>
              <a:rPr lang="en-US" dirty="0">
                <a:latin typeface="inter-regular"/>
              </a:rPr>
              <a:t>);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}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else</a:t>
            </a:r>
            <a:r>
              <a:rPr lang="en-US" dirty="0">
                <a:latin typeface="inter-regular"/>
              </a:rPr>
              <a:t>{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    </a:t>
            </a:r>
            <a:r>
              <a:rPr lang="en-US" dirty="0" err="1">
                <a:latin typeface="inter-regular"/>
              </a:rPr>
              <a:t>System.out.println</a:t>
            </a:r>
            <a:r>
              <a:rPr lang="en-US" dirty="0"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"odd number"</a:t>
            </a:r>
            <a:r>
              <a:rPr lang="en-US" dirty="0">
                <a:latin typeface="inter-regular"/>
              </a:rPr>
              <a:t>);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}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}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60213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IF-ELSE-IF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" y="1523922"/>
            <a:ext cx="8671560" cy="268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IF-ELSE-IF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Câu lệnh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IF-ELSE-IF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if-else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3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IF-ELSE-IF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55744"/>
            <a:ext cx="6027420" cy="387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if-else-if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Java if-else-if ladder with Examples - GeeksforGeek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2" y="1219200"/>
            <a:ext cx="2903537" cy="3787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501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IF-ELSE-IF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584007" y="1644779"/>
            <a:ext cx="4289233" cy="34163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1&gt;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2&gt;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3&gt;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085" y="119642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0858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IF-ELSE-IF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" y="1671320"/>
            <a:ext cx="8534400" cy="138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ý: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ELSE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7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96460" y="1442035"/>
            <a:ext cx="8520600" cy="2558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lệnh IF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lệnh IF-ELSE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lệnh IF </a:t>
            </a:r>
            <a:r>
              <a:rPr lang="en-US" sz="2000" dirty="0" err="1"/>
              <a:t>bậc</a:t>
            </a:r>
            <a:r>
              <a:rPr lang="en-US" sz="2000" dirty="0"/>
              <a:t> </a:t>
            </a:r>
            <a:r>
              <a:rPr lang="en-US" sz="2000" dirty="0" err="1"/>
              <a:t>thang</a:t>
            </a:r>
            <a:endParaRPr lang="en-US" sz="2000" dirty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lệnh IF </a:t>
            </a:r>
            <a:r>
              <a:rPr lang="en-US" sz="2000" dirty="0" err="1"/>
              <a:t>lồng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lệnh Switch</a:t>
            </a:r>
            <a:endParaRPr sz="2000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bài học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35" y="1271481"/>
            <a:ext cx="5406965" cy="3752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IF-ELSE-IF</a:t>
            </a:r>
          </a:p>
        </p:txBody>
      </p:sp>
    </p:spTree>
    <p:extLst>
      <p:ext uri="{BB962C8B-B14F-4D97-AF65-F5344CB8AC3E}">
        <p14:creationId xmlns:p14="http://schemas.microsoft.com/office/powerpoint/2010/main" val="1286577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IF-ELSE-IF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" y="1460636"/>
            <a:ext cx="8816340" cy="2449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91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IF-ELSE-IF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" y="1460636"/>
            <a:ext cx="8816340" cy="2449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2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IF-ELSE-IF</a:t>
            </a:r>
          </a:p>
        </p:txBody>
      </p:sp>
      <p:pic>
        <p:nvPicPr>
          <p:cNvPr id="8" name="Picture 7" descr=" Nested if-else Stat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" y="1233804"/>
            <a:ext cx="6400800" cy="3612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96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IF-ELSE-IF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" y="1128207"/>
            <a:ext cx="8770620" cy="398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47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IF-ELSE-IF</a:t>
            </a: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1776287" y="1353880"/>
            <a:ext cx="5851333" cy="36933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1&gt;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2&gt;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else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if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3&gt;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else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085" y="119642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30182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IF-ELSE-IF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840" y="1177826"/>
            <a:ext cx="6545580" cy="3922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/Java Program to demonstrate the use of Nested If Statement.  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dirty="0">
                <a:latin typeface="inter-regular"/>
              </a:rPr>
              <a:t> </a:t>
            </a:r>
            <a:r>
              <a:rPr lang="en-US" dirty="0" err="1">
                <a:latin typeface="inter-regular"/>
              </a:rPr>
              <a:t>JavaNestedIfExample2</a:t>
            </a:r>
            <a:r>
              <a:rPr lang="en-US" dirty="0">
                <a:latin typeface="inter-regular"/>
              </a:rPr>
              <a:t> {  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dirty="0"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dirty="0">
                <a:latin typeface="inter-regular"/>
              </a:rPr>
              <a:t> main(String[] </a:t>
            </a:r>
            <a:r>
              <a:rPr lang="en-US" dirty="0" err="1">
                <a:latin typeface="inter-regular"/>
              </a:rPr>
              <a:t>args</a:t>
            </a:r>
            <a:r>
              <a:rPr lang="en-US" dirty="0">
                <a:latin typeface="inter-regular"/>
              </a:rPr>
              <a:t>) {  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//Creating two variables for age and weight  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latin typeface="inter-regular"/>
              </a:rPr>
              <a:t> age=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25</a:t>
            </a:r>
            <a:r>
              <a:rPr lang="en-US" dirty="0">
                <a:latin typeface="inter-regular"/>
              </a:rPr>
              <a:t>;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latin typeface="inter-regular"/>
              </a:rPr>
              <a:t> weight=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48</a:t>
            </a:r>
            <a:r>
              <a:rPr lang="en-US" dirty="0">
                <a:latin typeface="inter-regular"/>
              </a:rPr>
              <a:t>;  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//applying condition on age and weight  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dirty="0">
                <a:latin typeface="inter-regular"/>
              </a:rPr>
              <a:t>(age&gt;=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18</a:t>
            </a:r>
            <a:r>
              <a:rPr lang="en-US" dirty="0">
                <a:latin typeface="inter-regular"/>
              </a:rPr>
              <a:t>){  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dirty="0">
                <a:latin typeface="inter-regular"/>
              </a:rPr>
              <a:t>(weight&gt;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50</a:t>
            </a:r>
            <a:r>
              <a:rPr lang="en-US" dirty="0">
                <a:latin typeface="inter-regular"/>
              </a:rPr>
              <a:t>){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        </a:t>
            </a:r>
            <a:r>
              <a:rPr lang="en-US" dirty="0" err="1">
                <a:latin typeface="inter-regular"/>
              </a:rPr>
              <a:t>System.out.println</a:t>
            </a:r>
            <a:r>
              <a:rPr lang="en-US" dirty="0"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"You are eligible to donate blood"</a:t>
            </a:r>
            <a:r>
              <a:rPr lang="en-US" dirty="0">
                <a:latin typeface="inter-regular"/>
              </a:rPr>
              <a:t>);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    }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else</a:t>
            </a:r>
            <a:r>
              <a:rPr lang="en-US" dirty="0">
                <a:latin typeface="inter-regular"/>
              </a:rPr>
              <a:t>{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        </a:t>
            </a:r>
            <a:r>
              <a:rPr lang="en-US" dirty="0" err="1">
                <a:latin typeface="inter-regular"/>
              </a:rPr>
              <a:t>System.out.println</a:t>
            </a:r>
            <a:r>
              <a:rPr lang="en-US" dirty="0"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"You are not eligible to donate blood"</a:t>
            </a:r>
            <a:r>
              <a:rPr lang="en-US" dirty="0">
                <a:latin typeface="inter-regular"/>
              </a:rPr>
              <a:t>);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    }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}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else</a:t>
            </a:r>
            <a:r>
              <a:rPr lang="en-US" dirty="0">
                <a:latin typeface="inter-regular"/>
              </a:rPr>
              <a:t>{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  </a:t>
            </a:r>
            <a:r>
              <a:rPr lang="en-US" dirty="0" err="1">
                <a:latin typeface="inter-regular"/>
              </a:rPr>
              <a:t>System.out.println</a:t>
            </a:r>
            <a:r>
              <a:rPr lang="en-US" dirty="0"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"Age must be greater than 18"</a:t>
            </a:r>
            <a:r>
              <a:rPr lang="en-US" dirty="0">
                <a:latin typeface="inter-regular"/>
              </a:rPr>
              <a:t>);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}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}  }  </a:t>
            </a:r>
          </a:p>
        </p:txBody>
      </p:sp>
    </p:spTree>
    <p:extLst>
      <p:ext uri="{BB962C8B-B14F-4D97-AF65-F5344CB8AC3E}">
        <p14:creationId xmlns:p14="http://schemas.microsoft.com/office/powerpoint/2010/main" val="866599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8935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Câu lệnh SWITCH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33132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SWITCH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" y="1696607"/>
            <a:ext cx="8869680" cy="2326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switch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Java?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switch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if-else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5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SWITCH</a:t>
            </a:r>
          </a:p>
        </p:txBody>
      </p:sp>
      <p:pic>
        <p:nvPicPr>
          <p:cNvPr id="6" name="Picture 5" descr="flow of switch statement in jav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t="-2733" r="-607" b="5726"/>
          <a:stretch/>
        </p:blipFill>
        <p:spPr bwMode="auto">
          <a:xfrm>
            <a:off x="2180590" y="1135380"/>
            <a:ext cx="5020310" cy="3787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22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eaLnBrk="1" hangingPunct="1"/>
            <a:r>
              <a:rPr lang="en-US" altLang="en-US" sz="2700" dirty="0"/>
              <a:t>CÁC CÂU LỆNH </a:t>
            </a:r>
            <a:r>
              <a:rPr lang="en-US" altLang="en-US" sz="2700" dirty="0" err="1"/>
              <a:t>ĐIỀU</a:t>
            </a:r>
            <a:r>
              <a:rPr lang="en-US" altLang="en-US" sz="2700" dirty="0"/>
              <a:t> </a:t>
            </a:r>
            <a:r>
              <a:rPr lang="en-US" altLang="en-US" sz="2700" dirty="0" err="1"/>
              <a:t>KIỆN</a:t>
            </a:r>
            <a:endParaRPr lang="en-US" altLang="en-US" sz="2700" dirty="0"/>
          </a:p>
        </p:txBody>
      </p:sp>
      <p:pic>
        <p:nvPicPr>
          <p:cNvPr id="931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0" y="1539240"/>
            <a:ext cx="325755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596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SWITCH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" y="1227416"/>
            <a:ext cx="8953500" cy="376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b="1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Expresion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(case-1)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(case-1)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1 (Statement-1)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(case-1)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(case-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(case-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(Statement-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(case-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81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SWITCH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1332" y="1367701"/>
            <a:ext cx="3007519" cy="35548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500" dirty="0">
                <a:latin typeface="Consolas" panose="020B0609020204030204" pitchFamily="49" charset="0"/>
              </a:rPr>
              <a:t>(&lt;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{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1500" b="1" dirty="0">
                <a:latin typeface="Consolas" panose="020B0609020204030204" pitchFamily="49" charset="0"/>
              </a:rPr>
              <a:t>HANG_1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	Câu lệnh 1;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1500" b="1" dirty="0">
                <a:latin typeface="Consolas" panose="020B0609020204030204" pitchFamily="49" charset="0"/>
              </a:rPr>
              <a:t>HANG_2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	Câu lệnh 2;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…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1500" b="1" dirty="0">
                <a:latin typeface="Consolas" panose="020B0609020204030204" pitchFamily="49" charset="0"/>
              </a:rPr>
              <a:t>HANG_N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Câu lệnh n;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	Câu lệnh </a:t>
            </a:r>
            <a:r>
              <a:rPr lang="en-US" sz="1500" dirty="0" err="1">
                <a:latin typeface="Consolas" panose="020B0609020204030204" pitchFamily="49" charset="0"/>
              </a:rPr>
              <a:t>mặc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định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312665" y="116594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50229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SWITCH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258720"/>
            <a:ext cx="8846820" cy="337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literal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byte, short,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long,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break.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break,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switch.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break,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rmAutofit fontScale="90000"/>
          </a:bodyPr>
          <a:lstStyle/>
          <a:p>
            <a:pPr algn="l" eaLnBrk="1" hangingPunct="1"/>
            <a:r>
              <a:rPr lang="en-US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RẼ NHÁNH SWITCH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55" y="1215676"/>
            <a:ext cx="6336623" cy="386686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2530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rmAutofit fontScale="90000"/>
          </a:bodyPr>
          <a:lstStyle/>
          <a:p>
            <a:pPr algn="l" eaLnBrk="1" hangingPunct="1"/>
            <a:r>
              <a:rPr lang="en-US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GIỮA IF VÀ SWITCH</a:t>
            </a:r>
          </a:p>
        </p:txBody>
      </p:sp>
      <p:pic>
        <p:nvPicPr>
          <p:cNvPr id="993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6" y="1639729"/>
            <a:ext cx="6339026" cy="287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11" y="1945481"/>
            <a:ext cx="2173929" cy="21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147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lệnh IF</a:t>
            </a:r>
            <a:endParaRPr dirty="0"/>
          </a:p>
          <a:p>
            <a:pPr lvl="0"/>
            <a:r>
              <a:rPr lang="en-US" dirty="0"/>
              <a:t>Câu lệnh SWITCH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12E1-FBF4-CDF1-B80D-910C5814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02AC6-78FC-B7BC-B1CC-891990A6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2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Câu lệnh IF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357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" y="1319868"/>
            <a:ext cx="8473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dirty="0"/>
              <a:t>Câu lệnh if trong Java là gì?</a:t>
            </a:r>
          </a:p>
          <a:p>
            <a:pPr>
              <a:lnSpc>
                <a:spcPct val="150000"/>
              </a:lnSpc>
            </a:pPr>
            <a:r>
              <a:rPr lang="vi-VN" sz="1800" dirty="0"/>
              <a:t>- Chỉ thực thi một đoạn mã nhất định nếu điều kiện là đúng.</a:t>
            </a:r>
          </a:p>
          <a:p>
            <a:pPr>
              <a:lnSpc>
                <a:spcPct val="150000"/>
              </a:lnSpc>
            </a:pPr>
            <a:r>
              <a:rPr lang="vi-VN" sz="1800" dirty="0"/>
              <a:t>- Có một điều kiện luôn dẫn đến một biến boolean (đúng hoặc sai).</a:t>
            </a:r>
          </a:p>
          <a:p>
            <a:pPr>
              <a:lnSpc>
                <a:spcPct val="150000"/>
              </a:lnSpc>
            </a:pPr>
            <a:r>
              <a:rPr lang="vi-VN" sz="1800" dirty="0"/>
              <a:t>- Tạo cơ sở cho logic trong các chương trình.</a:t>
            </a:r>
          </a:p>
          <a:p>
            <a:pPr algn="just">
              <a:lnSpc>
                <a:spcPct val="150000"/>
              </a:lnSpc>
            </a:pPr>
            <a:r>
              <a:rPr lang="vi-VN" sz="1800" i="1" dirty="0">
                <a:solidFill>
                  <a:srgbClr val="FF0000"/>
                </a:solidFill>
              </a:rPr>
              <a:t>Câu lệnh if trong Java xác định xem một thao tác có nên được thực hiện hay không, tùy thuộc vào điều kiện.</a:t>
            </a:r>
          </a:p>
        </p:txBody>
      </p:sp>
    </p:spTree>
    <p:extLst>
      <p:ext uri="{BB962C8B-B14F-4D97-AF65-F5344CB8AC3E}">
        <p14:creationId xmlns:p14="http://schemas.microsoft.com/office/powerpoint/2010/main" val="27574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" y="1319868"/>
            <a:ext cx="84734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dirty="0"/>
              <a:t>Tại sao lại sử dụng câu lệnh if trong Java?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- Đ</a:t>
            </a:r>
            <a:r>
              <a:rPr lang="vi-VN" sz="1800" dirty="0"/>
              <a:t>ược sử dụng để kiểm soát một số điều kiện khác nhau trong chương trình. </a:t>
            </a: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- </a:t>
            </a:r>
            <a:r>
              <a:rPr lang="vi-VN" sz="1800" dirty="0"/>
              <a:t>Câu lệnh if chỉ kiểm tra điều kiện một lần</a:t>
            </a:r>
          </a:p>
        </p:txBody>
      </p:sp>
    </p:spTree>
    <p:extLst>
      <p:ext uri="{BB962C8B-B14F-4D97-AF65-F5344CB8AC3E}">
        <p14:creationId xmlns:p14="http://schemas.microsoft.com/office/powerpoint/2010/main" val="87239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 </a:t>
            </a:r>
          </a:p>
        </p:txBody>
      </p:sp>
      <p:grpSp>
        <p:nvGrpSpPr>
          <p:cNvPr id="94213" name="Group 3"/>
          <p:cNvGrpSpPr>
            <a:grpSpLocks/>
          </p:cNvGrpSpPr>
          <p:nvPr/>
        </p:nvGrpSpPr>
        <p:grpSpPr bwMode="auto">
          <a:xfrm>
            <a:off x="6825376" y="1522453"/>
            <a:ext cx="2258617" cy="2971800"/>
            <a:chOff x="0" y="0"/>
            <a:chExt cx="1897" cy="2496"/>
          </a:xfrm>
        </p:grpSpPr>
        <p:grpSp>
          <p:nvGrpSpPr>
            <p:cNvPr id="94217" name="Group 4"/>
            <p:cNvGrpSpPr>
              <a:grpSpLocks/>
            </p:cNvGrpSpPr>
            <p:nvPr/>
          </p:nvGrpSpPr>
          <p:grpSpPr bwMode="auto">
            <a:xfrm>
              <a:off x="0" y="0"/>
              <a:ext cx="1200" cy="1008"/>
              <a:chOff x="0" y="0"/>
              <a:chExt cx="1200" cy="1008"/>
            </a:xfrm>
          </p:grpSpPr>
          <p:grpSp>
            <p:nvGrpSpPr>
              <p:cNvPr id="94229" name="Group 5"/>
              <p:cNvGrpSpPr>
                <a:grpSpLocks/>
              </p:cNvGrpSpPr>
              <p:nvPr/>
            </p:nvGrpSpPr>
            <p:grpSpPr bwMode="auto">
              <a:xfrm>
                <a:off x="0" y="432"/>
                <a:ext cx="1200" cy="576"/>
                <a:chOff x="0" y="0"/>
                <a:chExt cx="1200" cy="576"/>
              </a:xfrm>
            </p:grpSpPr>
            <p:sp>
              <p:nvSpPr>
                <p:cNvPr id="94231" name="AutoShap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0" cy="576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altLang="en-US" sz="135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23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2" y="171"/>
                  <a:ext cx="109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Biểu</a:t>
                  </a:r>
                  <a:r>
                    <a:rPr lang="en-US" alt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thức</a:t>
                  </a:r>
                  <a:r>
                    <a:rPr lang="en-US" alt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điều</a:t>
                  </a:r>
                  <a:r>
                    <a:rPr lang="en-US" alt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kiện</a:t>
                  </a:r>
                  <a:endParaRPr lang="en-US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4230" name="AutoShape 9"/>
              <p:cNvCxnSpPr>
                <a:cxnSpLocks noChangeShapeType="1"/>
                <a:endCxn id="94231" idx="0"/>
              </p:cNvCxnSpPr>
              <p:nvPr/>
            </p:nvCxnSpPr>
            <p:spPr bwMode="auto">
              <a:xfrm>
                <a:off x="600" y="0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4218" name="Group 9"/>
            <p:cNvGrpSpPr>
              <a:grpSpLocks/>
            </p:cNvGrpSpPr>
            <p:nvPr/>
          </p:nvGrpSpPr>
          <p:grpSpPr bwMode="auto">
            <a:xfrm>
              <a:off x="96" y="720"/>
              <a:ext cx="1801" cy="1776"/>
              <a:chOff x="0" y="0"/>
              <a:chExt cx="1801" cy="1776"/>
            </a:xfrm>
          </p:grpSpPr>
          <p:grpSp>
            <p:nvGrpSpPr>
              <p:cNvPr id="94219" name="Group 10"/>
              <p:cNvGrpSpPr>
                <a:grpSpLocks/>
              </p:cNvGrpSpPr>
              <p:nvPr/>
            </p:nvGrpSpPr>
            <p:grpSpPr bwMode="auto">
              <a:xfrm>
                <a:off x="504" y="0"/>
                <a:ext cx="1297" cy="1776"/>
                <a:chOff x="0" y="0"/>
                <a:chExt cx="1297" cy="1776"/>
              </a:xfrm>
            </p:grpSpPr>
            <p:cxnSp>
              <p:nvCxnSpPr>
                <p:cNvPr id="94227" name="AutoShape 12"/>
                <p:cNvCxnSpPr>
                  <a:cxnSpLocks noChangeShapeType="1"/>
                  <a:stCxn id="94231" idx="3"/>
                </p:cNvCxnSpPr>
                <p:nvPr/>
              </p:nvCxnSpPr>
              <p:spPr bwMode="auto">
                <a:xfrm flipH="1">
                  <a:off x="0" y="0"/>
                  <a:ext cx="600" cy="1776"/>
                </a:xfrm>
                <a:prstGeom prst="bentConnector4">
                  <a:avLst>
                    <a:gd name="adj1" fmla="val -48167"/>
                    <a:gd name="adj2" fmla="val 79727"/>
                  </a:avLst>
                </a:prstGeom>
                <a:noFill/>
                <a:ln w="31750">
                  <a:solidFill>
                    <a:srgbClr val="FF0000"/>
                  </a:solidFill>
                  <a:miter lim="800000"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42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48" y="421"/>
                  <a:ext cx="34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135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Sai</a:t>
                  </a:r>
                  <a:endPara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4220" name="AutoShape 14"/>
              <p:cNvCxnSpPr>
                <a:cxnSpLocks noChangeShapeType="1"/>
                <a:stCxn id="94226" idx="2"/>
              </p:cNvCxnSpPr>
              <p:nvPr/>
            </p:nvCxnSpPr>
            <p:spPr bwMode="auto">
              <a:xfrm>
                <a:off x="505" y="1105"/>
                <a:ext cx="2" cy="671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94221" name="Group 14"/>
              <p:cNvGrpSpPr>
                <a:grpSpLocks/>
              </p:cNvGrpSpPr>
              <p:nvPr/>
            </p:nvGrpSpPr>
            <p:grpSpPr bwMode="auto">
              <a:xfrm>
                <a:off x="0" y="288"/>
                <a:ext cx="1008" cy="817"/>
                <a:chOff x="0" y="0"/>
                <a:chExt cx="1008" cy="817"/>
              </a:xfrm>
            </p:grpSpPr>
            <p:grpSp>
              <p:nvGrpSpPr>
                <p:cNvPr id="94222" name="Group 15"/>
                <p:cNvGrpSpPr>
                  <a:grpSpLocks/>
                </p:cNvGrpSpPr>
                <p:nvPr/>
              </p:nvGrpSpPr>
              <p:grpSpPr bwMode="auto">
                <a:xfrm>
                  <a:off x="0" y="565"/>
                  <a:ext cx="1008" cy="252"/>
                  <a:chOff x="0" y="-11"/>
                  <a:chExt cx="1008" cy="252"/>
                </a:xfrm>
              </p:grpSpPr>
              <p:sp>
                <p:nvSpPr>
                  <p:cNvPr id="9422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08" cy="240"/>
                  </a:xfrm>
                  <a:prstGeom prst="rect">
                    <a:avLst/>
                  </a:prstGeom>
                  <a:solidFill>
                    <a:srgbClr val="FFCC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vi-VN" altLang="en-US" sz="135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2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6" y="-11"/>
                    <a:ext cx="717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3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Câu lệnh</a:t>
                    </a:r>
                    <a:endParaRPr lang="en-US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94223" name="AutoShape 19"/>
                <p:cNvCxnSpPr>
                  <a:cxnSpLocks noChangeShapeType="1"/>
                  <a:stCxn id="94231" idx="2"/>
                  <a:endCxn id="94225" idx="0"/>
                </p:cNvCxnSpPr>
                <p:nvPr/>
              </p:nvCxnSpPr>
              <p:spPr bwMode="auto">
                <a:xfrm>
                  <a:off x="504" y="0"/>
                  <a:ext cx="0" cy="576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43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78" y="133"/>
                  <a:ext cx="49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135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Đúng</a:t>
                  </a:r>
                  <a:endPara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5" name="Rectangle 4"/>
          <p:cNvSpPr/>
          <p:nvPr/>
        </p:nvSpPr>
        <p:spPr>
          <a:xfrm>
            <a:off x="236220" y="1380668"/>
            <a:ext cx="6339840" cy="318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1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 </a:t>
            </a:r>
          </a:p>
        </p:txBody>
      </p:sp>
      <p:sp>
        <p:nvSpPr>
          <p:cNvPr id="94214" name="Rectangle 21"/>
          <p:cNvSpPr>
            <a:spLocks noChangeArrowheads="1"/>
          </p:cNvSpPr>
          <p:nvPr/>
        </p:nvSpPr>
        <p:spPr bwMode="auto">
          <a:xfrm>
            <a:off x="2855946" y="1748988"/>
            <a:ext cx="3804887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285" y="123452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371950" y="3152179"/>
            <a:ext cx="85205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/>
              <a:t>: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logic,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True </a:t>
            </a:r>
            <a:r>
              <a:rPr lang="en-US" sz="1800" dirty="0" err="1"/>
              <a:t>hoặc</a:t>
            </a:r>
            <a:r>
              <a:rPr lang="en-US" sz="1800" dirty="0"/>
              <a:t> False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lệnh</a:t>
            </a:r>
            <a:r>
              <a:rPr lang="en-US" sz="1800" dirty="0"/>
              <a:t>: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lệnh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-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lệnh,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chấm</a:t>
            </a:r>
            <a:r>
              <a:rPr lang="en-US" sz="1800" dirty="0"/>
              <a:t> </a:t>
            </a:r>
            <a:r>
              <a:rPr lang="en-US" sz="1800" dirty="0" err="1"/>
              <a:t>phẩy</a:t>
            </a:r>
            <a:r>
              <a:rPr lang="en-US" sz="1800" dirty="0"/>
              <a:t> ;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- </a:t>
            </a:r>
            <a:r>
              <a:rPr lang="en-US" sz="1800" dirty="0" err="1"/>
              <a:t>Khối</a:t>
            </a:r>
            <a:r>
              <a:rPr lang="en-US" sz="1800" dirty="0"/>
              <a:t> lệnh,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ngoặc</a:t>
            </a:r>
            <a:r>
              <a:rPr lang="en-US" sz="1800" dirty="0"/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192604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IF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" y="1337216"/>
            <a:ext cx="9022080" cy="330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ngoặc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nhọn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“==”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if(x = 1)  // error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if(x == 1) // valid comparison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if(input == 'y' || 'Y')            // error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if(input == 'y' || input == 'Y')   // valid comparison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(0 &lt; x &lt; 31)        // error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(0 &lt; x &amp;&amp; x &lt; 31)   // valid comparison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27192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2400</Words>
  <Application>Microsoft Office PowerPoint</Application>
  <PresentationFormat>On-screen Show (16:9)</PresentationFormat>
  <Paragraphs>242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Alfa Slab One</vt:lpstr>
      <vt:lpstr>Arial</vt:lpstr>
      <vt:lpstr>Proxima Nova</vt:lpstr>
      <vt:lpstr>Times New Roman</vt:lpstr>
      <vt:lpstr>inter-regular</vt:lpstr>
      <vt:lpstr>Consolas</vt:lpstr>
      <vt:lpstr>Segoe UI</vt:lpstr>
      <vt:lpstr>Courier New</vt:lpstr>
      <vt:lpstr>Calibri</vt:lpstr>
      <vt:lpstr>Gameday</vt:lpstr>
      <vt:lpstr>CÁC CẤU TRÚC CÂU LỆNH ĐIỀU KIỆN</vt:lpstr>
      <vt:lpstr>Mục tiêu bài học</vt:lpstr>
      <vt:lpstr>CÁC CÂU LỆNH ĐIỀU KIỆN</vt:lpstr>
      <vt:lpstr>Câu lệnh IF</vt:lpstr>
      <vt:lpstr>CẤU TRÚC IF </vt:lpstr>
      <vt:lpstr>CẤU TRÚC IF </vt:lpstr>
      <vt:lpstr>CẤU TRÚC IF </vt:lpstr>
      <vt:lpstr>CẤU TRÚC IF </vt:lpstr>
      <vt:lpstr>CẤU TRÚC IF </vt:lpstr>
      <vt:lpstr>CẤU TRÚC IF </vt:lpstr>
      <vt:lpstr>CẤU TRÚC IF-ELSE</vt:lpstr>
      <vt:lpstr>CẤU TRÚC IF-ELSE</vt:lpstr>
      <vt:lpstr>CẤU TRÚC IF-ELSE</vt:lpstr>
      <vt:lpstr>CẤU TRÚC IF-ELSE</vt:lpstr>
      <vt:lpstr>CẤU TRÚC IF-ELSE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Câu lệnh SWITCH</vt:lpstr>
      <vt:lpstr>CẤU TRÚC SWITCH</vt:lpstr>
      <vt:lpstr>CẤU TRÚC SWITCH</vt:lpstr>
      <vt:lpstr>CẤU TRÚC SWITCH</vt:lpstr>
      <vt:lpstr>CẤU TRÚC SWITCH</vt:lpstr>
      <vt:lpstr>CẤU TRÚC SWITCH</vt:lpstr>
      <vt:lpstr>CẤU TRÚC RẼ NHÁNH SWITCH</vt:lpstr>
      <vt:lpstr>SO SÁNH GIỮA IF VÀ SWITCH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Node.js</dc:title>
  <dc:creator>HoaiGiang</dc:creator>
  <cp:lastModifiedBy>Kieu Tuan Dung</cp:lastModifiedBy>
  <cp:revision>47</cp:revision>
  <dcterms:modified xsi:type="dcterms:W3CDTF">2023-04-12T08:45:27Z</dcterms:modified>
</cp:coreProperties>
</file>