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89" r:id="rId6"/>
    <p:sldId id="274" r:id="rId7"/>
    <p:sldId id="346" r:id="rId8"/>
    <p:sldId id="331" r:id="rId9"/>
    <p:sldId id="332" r:id="rId10"/>
    <p:sldId id="347" r:id="rId11"/>
    <p:sldId id="273" r:id="rId12"/>
    <p:sldId id="302" r:id="rId13"/>
    <p:sldId id="333" r:id="rId14"/>
    <p:sldId id="301" r:id="rId15"/>
    <p:sldId id="290" r:id="rId16"/>
    <p:sldId id="334" r:id="rId17"/>
    <p:sldId id="306" r:id="rId18"/>
    <p:sldId id="275" r:id="rId19"/>
    <p:sldId id="348" r:id="rId20"/>
    <p:sldId id="322" r:id="rId21"/>
    <p:sldId id="335" r:id="rId22"/>
    <p:sldId id="323" r:id="rId23"/>
    <p:sldId id="324" r:id="rId24"/>
    <p:sldId id="349" r:id="rId25"/>
    <p:sldId id="336" r:id="rId26"/>
    <p:sldId id="337" r:id="rId27"/>
    <p:sldId id="327" r:id="rId28"/>
    <p:sldId id="328" r:id="rId29"/>
    <p:sldId id="338" r:id="rId30"/>
    <p:sldId id="339" r:id="rId31"/>
    <p:sldId id="340" r:id="rId32"/>
    <p:sldId id="341" r:id="rId33"/>
    <p:sldId id="342" r:id="rId34"/>
    <p:sldId id="343" r:id="rId35"/>
    <p:sldId id="344" r:id="rId36"/>
    <p:sldId id="345" r:id="rId37"/>
  </p:sldIdLst>
  <p:sldSz cx="9144000" cy="5143500" type="screen16x9"/>
  <p:notesSz cx="6858000" cy="9144000"/>
  <p:embeddedFontLst>
    <p:embeddedFont>
      <p:font typeface="Alfa Slab One" panose="020B0604020202020204" charset="0"/>
      <p:regular r:id="rId39"/>
    </p:embeddedFont>
    <p:embeddedFont>
      <p:font typeface="Proxima Nova"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653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05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09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4787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8433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0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51476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16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79004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28241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748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3942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7656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91934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72679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13107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91651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4234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792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515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83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12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Các cấu trúc lặp</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Những chú ý về cấu trúc lặp for:</a:t>
            </a:r>
          </a:p>
          <a:p>
            <a:pPr marL="742950" lvl="1" indent="-285750" algn="just">
              <a:buFont typeface="Arial" panose="020B0604020202020204" pitchFamily="34" charset="0"/>
              <a:buChar char="•"/>
            </a:pPr>
            <a:r>
              <a:rPr lang="vi-VN" sz="1600">
                <a:highlight>
                  <a:srgbClr val="FFFFFF"/>
                </a:highlight>
              </a:rPr>
              <a:t>Các biểu thức trong for có thể không có, nhưng 2 dấu chấm phẩy phải có. Ví dụ: for(;;)</a:t>
            </a:r>
          </a:p>
          <a:p>
            <a:pPr marL="742950" lvl="1" indent="-285750" algn="just">
              <a:buFont typeface="Arial" panose="020B0604020202020204" pitchFamily="34" charset="0"/>
              <a:buChar char="•"/>
            </a:pPr>
            <a:r>
              <a:rPr lang="vi-VN" sz="1600">
                <a:highlight>
                  <a:srgbClr val="FFFFFF"/>
                </a:highlight>
              </a:rPr>
              <a:t>Nếu biểu thức điều kiện không có thì nó là true</a:t>
            </a:r>
          </a:p>
          <a:p>
            <a:pPr marL="742950" lvl="1" indent="-285750" algn="just">
              <a:buFont typeface="Arial" panose="020B0604020202020204" pitchFamily="34" charset="0"/>
              <a:buChar char="•"/>
            </a:pPr>
            <a:r>
              <a:rPr lang="vi-VN" sz="1600">
                <a:highlight>
                  <a:srgbClr val="FFFFFF"/>
                </a:highlight>
              </a:rPr>
              <a:t>Biểu thức khởi tạo và biểu thức biến đổi trong for có thể có nhiều biểu thức con, ngăn cách nhau bởi dấu phẩy</a:t>
            </a:r>
          </a:p>
        </p:txBody>
      </p:sp>
    </p:spTree>
    <p:extLst>
      <p:ext uri="{BB962C8B-B14F-4D97-AF65-F5344CB8AC3E}">
        <p14:creationId xmlns:p14="http://schemas.microsoft.com/office/powerpoint/2010/main" val="394365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for .. each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 .. each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b="1">
                <a:highlight>
                  <a:srgbClr val="FFFFFF"/>
                </a:highlight>
              </a:rPr>
              <a:t>Câu lệnh for-each</a:t>
            </a:r>
            <a:r>
              <a:rPr lang="vi-VN">
                <a:highlight>
                  <a:srgbClr val="FFFFFF"/>
                </a:highlight>
              </a:rPr>
              <a:t> là một biến thể của câu lệnh for truyền thống đã được giới thiệu trong JDK 5. Câu lệnh for-each còn được gọi là câu lệnh </a:t>
            </a:r>
            <a:r>
              <a:rPr lang="vi-VN">
                <a:solidFill>
                  <a:srgbClr val="FF0000"/>
                </a:solidFill>
                <a:highlight>
                  <a:srgbClr val="FFFFFF"/>
                </a:highlight>
              </a:rPr>
              <a:t>for nâng cao</a:t>
            </a:r>
            <a:r>
              <a:rPr lang="vi-VN">
                <a:highlight>
                  <a:srgbClr val="FFFFFF"/>
                </a:highlight>
              </a:rPr>
              <a:t>. Nó đơn giản hóa câu lệnh for và thường được sử dụng khi bạn muốn thực hiện tuần tự một thao tác chung trên một tập hợp các giá trị như một mảng, v.v… Cú pháp của câu lệnh for-each như sau:</a:t>
            </a:r>
          </a:p>
        </p:txBody>
      </p:sp>
      <p:sp>
        <p:nvSpPr>
          <p:cNvPr id="3" name="TextBox 2">
            <a:extLst>
              <a:ext uri="{FF2B5EF4-FFF2-40B4-BE49-F238E27FC236}">
                <a16:creationId xmlns:a16="http://schemas.microsoft.com/office/drawing/2014/main" id="{B87E6DA0-919B-E8A3-82AB-A6FEB8354E83}"/>
              </a:ext>
            </a:extLst>
          </p:cNvPr>
          <p:cNvSpPr txBox="1"/>
          <p:nvPr/>
        </p:nvSpPr>
        <p:spPr>
          <a:xfrm>
            <a:off x="2286000" y="2860675"/>
            <a:ext cx="4572000" cy="1077218"/>
          </a:xfrm>
          <a:prstGeom prst="rect">
            <a:avLst/>
          </a:prstGeom>
          <a:noFill/>
        </p:spPr>
        <p:txBody>
          <a:bodyPr wrap="square">
            <a:spAutoFit/>
          </a:bodyPr>
          <a:lstStyle/>
          <a:p>
            <a:r>
              <a:rPr lang="en-US" sz="1600"/>
              <a:t>for(type  var : collection)</a:t>
            </a:r>
          </a:p>
          <a:p>
            <a:r>
              <a:rPr lang="en-US" sz="1600"/>
              <a:t>{</a:t>
            </a:r>
          </a:p>
          <a:p>
            <a:r>
              <a:rPr lang="en-US" sz="1600"/>
              <a:t>	Statements;</a:t>
            </a:r>
          </a:p>
          <a:p>
            <a:r>
              <a:rPr lang="en-US" sz="1600"/>
              <a:t>}</a:t>
            </a:r>
          </a:p>
        </p:txBody>
      </p:sp>
      <p:sp>
        <p:nvSpPr>
          <p:cNvPr id="5" name="TextBox 4">
            <a:extLst>
              <a:ext uri="{FF2B5EF4-FFF2-40B4-BE49-F238E27FC236}">
                <a16:creationId xmlns:a16="http://schemas.microsoft.com/office/drawing/2014/main" id="{0872F6E7-00BB-BEB9-5AA4-A8B7D64204A6}"/>
              </a:ext>
            </a:extLst>
          </p:cNvPr>
          <p:cNvSpPr txBox="1"/>
          <p:nvPr/>
        </p:nvSpPr>
        <p:spPr>
          <a:xfrm>
            <a:off x="628649" y="3937893"/>
            <a:ext cx="8131630" cy="954107"/>
          </a:xfrm>
          <a:prstGeom prst="rect">
            <a:avLst/>
          </a:prstGeom>
          <a:solidFill>
            <a:schemeClr val="accent6">
              <a:lumMod val="20000"/>
              <a:lumOff val="80000"/>
            </a:schemeClr>
          </a:solidFill>
        </p:spPr>
        <p:txBody>
          <a:bodyPr wrap="square">
            <a:spAutoFit/>
          </a:bodyPr>
          <a:lstStyle/>
          <a:p>
            <a:pPr algn="just"/>
            <a:r>
              <a:rPr lang="vi-VN"/>
              <a:t>Kiểu dữ liệu của </a:t>
            </a:r>
            <a:r>
              <a:rPr lang="vi-VN" b="1"/>
              <a:t>var</a:t>
            </a:r>
            <a:r>
              <a:rPr lang="vi-VN"/>
              <a:t> phải giống với kiểu dữ liệu của </a:t>
            </a:r>
            <a:r>
              <a:rPr lang="vi-VN" b="1"/>
              <a:t>collection</a:t>
            </a:r>
            <a:r>
              <a:rPr lang="vi-VN"/>
              <a:t>. Cú pháp trên có thể được đọc là, đối với mỗi giá trị trong </a:t>
            </a:r>
            <a:r>
              <a:rPr lang="en-US" sz="1400"/>
              <a:t>collection</a:t>
            </a:r>
            <a:r>
              <a:rPr lang="vi-VN"/>
              <a:t>, hãy thực thi các câu lệnh. Bắt đầu từ giá trị đầu tiên trong </a:t>
            </a:r>
            <a:r>
              <a:rPr lang="en-US" sz="1400"/>
              <a:t>collection</a:t>
            </a:r>
            <a:r>
              <a:rPr lang="vi-VN"/>
              <a:t>, mỗi giá trị được sao chép vào var và các câu lệnh được thực thi. Vòng lặp thực hiện cho đến khi các giá trị trong </a:t>
            </a:r>
            <a:r>
              <a:rPr lang="en-US" sz="1400"/>
              <a:t>collection </a:t>
            </a:r>
            <a:r>
              <a:rPr lang="vi-VN"/>
              <a:t>hoàn thành.</a:t>
            </a:r>
            <a:endParaRPr lang="en-US"/>
          </a:p>
        </p:txBody>
      </p:sp>
    </p:spTree>
    <p:extLst>
      <p:ext uri="{BB962C8B-B14F-4D97-AF65-F5344CB8AC3E}">
        <p14:creationId xmlns:p14="http://schemas.microsoft.com/office/powerpoint/2010/main" val="343518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 .. each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đoạn mã khai báo một mảng chứa 10 giá trị và in tổng của 10 giá trị đó bằng cách sử dụng câu lệnh for-each:</a:t>
            </a:r>
          </a:p>
        </p:txBody>
      </p:sp>
      <p:sp>
        <p:nvSpPr>
          <p:cNvPr id="4" name="TextBox 3">
            <a:extLst>
              <a:ext uri="{FF2B5EF4-FFF2-40B4-BE49-F238E27FC236}">
                <a16:creationId xmlns:a16="http://schemas.microsoft.com/office/drawing/2014/main" id="{DE7127F1-0350-7983-D3C2-13B4D3A10BBF}"/>
              </a:ext>
            </a:extLst>
          </p:cNvPr>
          <p:cNvSpPr txBox="1"/>
          <p:nvPr/>
        </p:nvSpPr>
        <p:spPr>
          <a:xfrm>
            <a:off x="595993" y="2073610"/>
            <a:ext cx="3948600" cy="1815882"/>
          </a:xfrm>
          <a:prstGeom prst="rect">
            <a:avLst/>
          </a:prstGeom>
          <a:solidFill>
            <a:schemeClr val="accent6">
              <a:lumMod val="20000"/>
              <a:lumOff val="80000"/>
            </a:schemeClr>
          </a:solidFill>
        </p:spPr>
        <p:txBody>
          <a:bodyPr wrap="square">
            <a:spAutoFit/>
          </a:bodyPr>
          <a:lstStyle/>
          <a:p>
            <a:r>
              <a:rPr lang="en-US" sz="1600"/>
              <a:t>int[ ] array = {1,2,3,4,5,6,7,8,9,10};</a:t>
            </a:r>
          </a:p>
          <a:p>
            <a:r>
              <a:rPr lang="en-US" sz="1600"/>
              <a:t>int sum = 0;</a:t>
            </a:r>
          </a:p>
          <a:p>
            <a:r>
              <a:rPr lang="en-US" sz="1600"/>
              <a:t>for(int x : array)</a:t>
            </a:r>
          </a:p>
          <a:p>
            <a:r>
              <a:rPr lang="en-US" sz="1600"/>
              <a:t>{</a:t>
            </a:r>
          </a:p>
          <a:p>
            <a:r>
              <a:rPr lang="en-US" sz="1600"/>
              <a:t>	sum += x;</a:t>
            </a:r>
          </a:p>
          <a:p>
            <a:r>
              <a:rPr lang="en-US" sz="1600"/>
              <a:t>}</a:t>
            </a:r>
          </a:p>
          <a:p>
            <a:r>
              <a:rPr lang="en-US" sz="1600"/>
              <a:t>System.out.println(“Sum is: “+sum);</a:t>
            </a:r>
          </a:p>
        </p:txBody>
      </p:sp>
      <p:sp>
        <p:nvSpPr>
          <p:cNvPr id="7" name="TextBox 6">
            <a:extLst>
              <a:ext uri="{FF2B5EF4-FFF2-40B4-BE49-F238E27FC236}">
                <a16:creationId xmlns:a16="http://schemas.microsoft.com/office/drawing/2014/main" id="{12B93819-E02F-6832-5FFB-341086CF3D17}"/>
              </a:ext>
            </a:extLst>
          </p:cNvPr>
          <p:cNvSpPr txBox="1"/>
          <p:nvPr/>
        </p:nvSpPr>
        <p:spPr>
          <a:xfrm>
            <a:off x="4544593" y="2073610"/>
            <a:ext cx="4183028" cy="1815882"/>
          </a:xfrm>
          <a:prstGeom prst="rect">
            <a:avLst/>
          </a:prstGeom>
          <a:solidFill>
            <a:schemeClr val="accent5">
              <a:lumMod val="20000"/>
              <a:lumOff val="80000"/>
            </a:schemeClr>
          </a:solidFill>
        </p:spPr>
        <p:txBody>
          <a:bodyPr wrap="square">
            <a:spAutoFit/>
          </a:bodyPr>
          <a:lstStyle/>
          <a:p>
            <a:r>
              <a:rPr lang="en-US" sz="1600"/>
              <a:t>int[ ] array = {1,2,3,4,5,6,7,8,9,10};</a:t>
            </a:r>
          </a:p>
          <a:p>
            <a:r>
              <a:rPr lang="en-US" sz="1600"/>
              <a:t>int sum = 0;</a:t>
            </a:r>
          </a:p>
          <a:p>
            <a:r>
              <a:rPr lang="en-US" sz="1600"/>
              <a:t>for(int x = 0; x &lt; 10; x++)</a:t>
            </a:r>
          </a:p>
          <a:p>
            <a:r>
              <a:rPr lang="en-US" sz="1600"/>
              <a:t>{</a:t>
            </a:r>
          </a:p>
          <a:p>
            <a:r>
              <a:rPr lang="en-US" sz="1600"/>
              <a:t>	sum += array[x];</a:t>
            </a:r>
          </a:p>
          <a:p>
            <a:r>
              <a:rPr lang="en-US" sz="1600"/>
              <a:t>}</a:t>
            </a:r>
          </a:p>
          <a:p>
            <a:r>
              <a:rPr lang="en-US" sz="1600"/>
              <a:t>System.out.println(“Sum is: “+sum);</a:t>
            </a:r>
          </a:p>
        </p:txBody>
      </p:sp>
      <p:sp>
        <p:nvSpPr>
          <p:cNvPr id="9" name="TextBox 8">
            <a:extLst>
              <a:ext uri="{FF2B5EF4-FFF2-40B4-BE49-F238E27FC236}">
                <a16:creationId xmlns:a16="http://schemas.microsoft.com/office/drawing/2014/main" id="{275C4849-F219-58E9-C12B-6058793EC6AB}"/>
              </a:ext>
            </a:extLst>
          </p:cNvPr>
          <p:cNvSpPr txBox="1"/>
          <p:nvPr/>
        </p:nvSpPr>
        <p:spPr>
          <a:xfrm>
            <a:off x="2857500" y="4075295"/>
            <a:ext cx="4572000" cy="307777"/>
          </a:xfrm>
          <a:prstGeom prst="rect">
            <a:avLst/>
          </a:prstGeom>
          <a:noFill/>
        </p:spPr>
        <p:txBody>
          <a:bodyPr wrap="square">
            <a:spAutoFit/>
          </a:bodyPr>
          <a:lstStyle/>
          <a:p>
            <a:r>
              <a:rPr lang="vi-VN"/>
              <a:t>Cái nào tốt hơn? for-each hay for?</a:t>
            </a:r>
            <a:endParaRPr lang="en-US"/>
          </a:p>
        </p:txBody>
      </p:sp>
    </p:spTree>
    <p:extLst>
      <p:ext uri="{BB962C8B-B14F-4D97-AF65-F5344CB8AC3E}">
        <p14:creationId xmlns:p14="http://schemas.microsoft.com/office/powerpoint/2010/main" val="140700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lồng nhau</a:t>
            </a:r>
          </a:p>
        </p:txBody>
      </p:sp>
    </p:spTree>
    <p:extLst>
      <p:ext uri="{BB962C8B-B14F-4D97-AF65-F5344CB8AC3E}">
        <p14:creationId xmlns:p14="http://schemas.microsoft.com/office/powerpoint/2010/main" val="89020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Vòng lặp lồng nhau</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Một vòng lặp bên trong một vòng lặp khác được gọi là vòng lặp lồng nhau. Đối với mỗi lần lặp của vòng lặp bên ngoài, vòng lặp bên trong cũng lặp lại. Cú pháp của một vòng lặp lồng nhau được hiển thị bên dưới:</a:t>
            </a:r>
            <a:endParaRPr>
              <a:solidFill>
                <a:srgbClr val="FF0000"/>
              </a:solidFill>
              <a:highlight>
                <a:srgbClr val="FFFFFF"/>
              </a:highlight>
            </a:endParaRPr>
          </a:p>
        </p:txBody>
      </p:sp>
      <p:sp>
        <p:nvSpPr>
          <p:cNvPr id="3" name="TextBox 2">
            <a:extLst>
              <a:ext uri="{FF2B5EF4-FFF2-40B4-BE49-F238E27FC236}">
                <a16:creationId xmlns:a16="http://schemas.microsoft.com/office/drawing/2014/main" id="{53BB95F1-239C-F6A9-BE6F-0EA1151CF595}"/>
              </a:ext>
            </a:extLst>
          </p:cNvPr>
          <p:cNvSpPr txBox="1"/>
          <p:nvPr/>
        </p:nvSpPr>
        <p:spPr>
          <a:xfrm>
            <a:off x="2286000" y="2204238"/>
            <a:ext cx="4572000" cy="1815882"/>
          </a:xfrm>
          <a:prstGeom prst="rect">
            <a:avLst/>
          </a:prstGeom>
          <a:noFill/>
        </p:spPr>
        <p:txBody>
          <a:bodyPr wrap="square">
            <a:spAutoFit/>
          </a:bodyPr>
          <a:lstStyle/>
          <a:p>
            <a:r>
              <a:rPr lang="en-US" sz="1600"/>
              <a:t>outer loop</a:t>
            </a:r>
          </a:p>
          <a:p>
            <a:r>
              <a:rPr lang="en-US" sz="1600"/>
              <a:t>{</a:t>
            </a:r>
          </a:p>
          <a:p>
            <a:r>
              <a:rPr lang="en-US" sz="1600"/>
              <a:t>	inner loop</a:t>
            </a:r>
          </a:p>
          <a:p>
            <a:r>
              <a:rPr lang="en-US" sz="1600"/>
              <a:t>	{</a:t>
            </a:r>
          </a:p>
          <a:p>
            <a:r>
              <a:rPr lang="en-US" sz="1600"/>
              <a:t>		Statements;</a:t>
            </a:r>
          </a:p>
          <a:p>
            <a:r>
              <a:rPr lang="en-US" sz="1600"/>
              <a:t>	}</a:t>
            </a:r>
          </a:p>
          <a:p>
            <a:r>
              <a:rPr lang="en-US" sz="1600"/>
              <a:t>}</a:t>
            </a:r>
          </a:p>
        </p:txBody>
      </p:sp>
    </p:spTree>
    <p:extLst>
      <p:ext uri="{BB962C8B-B14F-4D97-AF65-F5344CB8AC3E}">
        <p14:creationId xmlns:p14="http://schemas.microsoft.com/office/powerpoint/2010/main" val="428739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Vòng lặp lồng nhau</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ví dụ thể hiện một vòng lặp lồng nhau:</a:t>
            </a:r>
            <a:endParaRPr>
              <a:solidFill>
                <a:srgbClr val="FF0000"/>
              </a:solidFill>
              <a:highlight>
                <a:srgbClr val="FFFFFF"/>
              </a:highlight>
            </a:endParaRPr>
          </a:p>
        </p:txBody>
      </p:sp>
      <p:sp>
        <p:nvSpPr>
          <p:cNvPr id="4" name="TextBox 3">
            <a:extLst>
              <a:ext uri="{FF2B5EF4-FFF2-40B4-BE49-F238E27FC236}">
                <a16:creationId xmlns:a16="http://schemas.microsoft.com/office/drawing/2014/main" id="{801459BD-D966-5090-3FF3-5DA354EA3B74}"/>
              </a:ext>
            </a:extLst>
          </p:cNvPr>
          <p:cNvSpPr txBox="1"/>
          <p:nvPr/>
        </p:nvSpPr>
        <p:spPr>
          <a:xfrm>
            <a:off x="636814" y="1663809"/>
            <a:ext cx="4572000" cy="1815882"/>
          </a:xfrm>
          <a:prstGeom prst="rect">
            <a:avLst/>
          </a:prstGeom>
          <a:noFill/>
        </p:spPr>
        <p:txBody>
          <a:bodyPr wrap="square">
            <a:spAutoFit/>
          </a:bodyPr>
          <a:lstStyle/>
          <a:p>
            <a:r>
              <a:rPr lang="en-US" sz="1600"/>
              <a:t>for(int i = 0; i &lt; 5; i++)</a:t>
            </a:r>
          </a:p>
          <a:p>
            <a:r>
              <a:rPr lang="en-US" sz="1600"/>
              <a:t>{</a:t>
            </a:r>
          </a:p>
          <a:p>
            <a:r>
              <a:rPr lang="en-US" sz="1600"/>
              <a:t>	for(int j = 0; j &lt;= i; j++)</a:t>
            </a:r>
          </a:p>
          <a:p>
            <a:r>
              <a:rPr lang="en-US" sz="1600"/>
              <a:t>	{</a:t>
            </a:r>
          </a:p>
          <a:p>
            <a:r>
              <a:rPr lang="en-US" sz="1600"/>
              <a:t>		System.out.println(“*”);</a:t>
            </a:r>
          </a:p>
          <a:p>
            <a:r>
              <a:rPr lang="en-US" sz="1600"/>
              <a:t>	}</a:t>
            </a:r>
          </a:p>
          <a:p>
            <a:r>
              <a:rPr lang="en-US" sz="1600"/>
              <a:t>}</a:t>
            </a:r>
          </a:p>
        </p:txBody>
      </p:sp>
      <p:sp>
        <p:nvSpPr>
          <p:cNvPr id="6" name="TextBox 5">
            <a:extLst>
              <a:ext uri="{FF2B5EF4-FFF2-40B4-BE49-F238E27FC236}">
                <a16:creationId xmlns:a16="http://schemas.microsoft.com/office/drawing/2014/main" id="{1A613DB5-6D2E-A2BA-7D0D-E7505794988F}"/>
              </a:ext>
            </a:extLst>
          </p:cNvPr>
          <p:cNvSpPr txBox="1"/>
          <p:nvPr/>
        </p:nvSpPr>
        <p:spPr>
          <a:xfrm>
            <a:off x="5461907" y="1769945"/>
            <a:ext cx="2163536" cy="1323439"/>
          </a:xfrm>
          <a:prstGeom prst="rect">
            <a:avLst/>
          </a:prstGeom>
          <a:noFill/>
        </p:spPr>
        <p:txBody>
          <a:bodyPr wrap="square">
            <a:spAutoFit/>
          </a:bodyPr>
          <a:lstStyle/>
          <a:p>
            <a:r>
              <a:rPr lang="en-US" sz="1600"/>
              <a:t>*</a:t>
            </a:r>
          </a:p>
          <a:p>
            <a:r>
              <a:rPr lang="en-US" sz="1600"/>
              <a:t>**</a:t>
            </a:r>
          </a:p>
          <a:p>
            <a:r>
              <a:rPr lang="en-US" sz="1600"/>
              <a:t>***</a:t>
            </a:r>
          </a:p>
          <a:p>
            <a:r>
              <a:rPr lang="en-US" sz="1600"/>
              <a:t>****</a:t>
            </a:r>
          </a:p>
          <a:p>
            <a:r>
              <a:rPr lang="en-US" sz="1600"/>
              <a:t>*****</a:t>
            </a:r>
          </a:p>
        </p:txBody>
      </p:sp>
    </p:spTree>
    <p:extLst>
      <p:ext uri="{BB962C8B-B14F-4D97-AF65-F5344CB8AC3E}">
        <p14:creationId xmlns:p14="http://schemas.microsoft.com/office/powerpoint/2010/main" val="91034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while</a:t>
            </a:r>
            <a:endParaRPr/>
          </a:p>
        </p:txBody>
      </p:sp>
    </p:spTree>
    <p:extLst>
      <p:ext uri="{BB962C8B-B14F-4D97-AF65-F5344CB8AC3E}">
        <p14:creationId xmlns:p14="http://schemas.microsoft.com/office/powerpoint/2010/main" val="333071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AFAFA"/>
                </a:highlight>
              </a:rPr>
              <a:t>while</a:t>
            </a:r>
            <a:r>
              <a:rPr lang="vi-VN">
                <a:highlight>
                  <a:srgbClr val="FAFAFA"/>
                </a:highlight>
              </a:rPr>
              <a:t> là câu lệnh lặp đơn giản nhất trong Java. Cú pháp của vòng lặp while như hình dưới đây:</a:t>
            </a:r>
          </a:p>
          <a:p>
            <a:pPr marL="285750" indent="-285750" algn="just"/>
            <a:endParaRPr lang="vi-VN">
              <a:highlight>
                <a:srgbClr val="FAFAFA"/>
              </a:highlight>
            </a:endParaRPr>
          </a:p>
        </p:txBody>
      </p:sp>
      <p:sp>
        <p:nvSpPr>
          <p:cNvPr id="4" name="TextBox 3">
            <a:extLst>
              <a:ext uri="{FF2B5EF4-FFF2-40B4-BE49-F238E27FC236}">
                <a16:creationId xmlns:a16="http://schemas.microsoft.com/office/drawing/2014/main" id="{F25D95AB-28B9-4B46-D016-3CDCCCD42324}"/>
              </a:ext>
            </a:extLst>
          </p:cNvPr>
          <p:cNvSpPr txBox="1"/>
          <p:nvPr/>
        </p:nvSpPr>
        <p:spPr>
          <a:xfrm>
            <a:off x="2286000" y="1906919"/>
            <a:ext cx="4572000" cy="1077218"/>
          </a:xfrm>
          <a:prstGeom prst="rect">
            <a:avLst/>
          </a:prstGeom>
          <a:noFill/>
        </p:spPr>
        <p:txBody>
          <a:bodyPr wrap="square">
            <a:spAutoFit/>
          </a:bodyPr>
          <a:lstStyle/>
          <a:p>
            <a:r>
              <a:rPr lang="en-US" sz="1600"/>
              <a:t>while(condition)</a:t>
            </a:r>
          </a:p>
          <a:p>
            <a:r>
              <a:rPr lang="en-US" sz="1600"/>
              <a:t>{</a:t>
            </a:r>
          </a:p>
          <a:p>
            <a:r>
              <a:rPr lang="en-US" sz="1600"/>
              <a:t>	Statements;</a:t>
            </a:r>
          </a:p>
          <a:p>
            <a:r>
              <a:rPr lang="en-US" sz="1600"/>
              <a:t>}</a:t>
            </a:r>
          </a:p>
        </p:txBody>
      </p:sp>
      <p:sp>
        <p:nvSpPr>
          <p:cNvPr id="6" name="TextBox 5">
            <a:extLst>
              <a:ext uri="{FF2B5EF4-FFF2-40B4-BE49-F238E27FC236}">
                <a16:creationId xmlns:a16="http://schemas.microsoft.com/office/drawing/2014/main" id="{76F06B19-E4EF-BA2A-3573-DEB51870D220}"/>
              </a:ext>
            </a:extLst>
          </p:cNvPr>
          <p:cNvSpPr txBox="1"/>
          <p:nvPr/>
        </p:nvSpPr>
        <p:spPr>
          <a:xfrm>
            <a:off x="530678" y="3157762"/>
            <a:ext cx="8082643" cy="1169551"/>
          </a:xfrm>
          <a:prstGeom prst="rect">
            <a:avLst/>
          </a:prstGeom>
          <a:solidFill>
            <a:schemeClr val="accent6">
              <a:lumMod val="20000"/>
              <a:lumOff val="80000"/>
            </a:schemeClr>
          </a:solidFill>
        </p:spPr>
        <p:txBody>
          <a:bodyPr wrap="square">
            <a:spAutoFit/>
          </a:bodyPr>
          <a:lstStyle/>
          <a:p>
            <a:pPr algn="just"/>
            <a:r>
              <a:rPr lang="vi-VN"/>
              <a:t>Miễn là điều kiện còn đúng, các câu lệnh sẽ thực hiện lặp đi lặp lại. Nếu câu lệnh được thực hiện trong thân bất kỳ vòng lặp nào chỉ có một, bạn có thể bỏ qua dấu ngoặc nhọn. Vì vòng lặp while kiểm tra điều kiện khi bắt đầu vòng lặp, nên các câu lệnh có thể không được thực thi dù chỉ một lần nếu điều kiện không thành công. Nếu bạn muốn thực hiện phần thân của vòng lặp ít nhất một lần, hãy sử dụng vòng lặp do-while.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0" name="Google Shape;170;p31"/>
          <p:cNvSpPr txBox="1">
            <a:spLocks noGrp="1"/>
          </p:cNvSpPr>
          <p:nvPr>
            <p:ph type="body" idx="4294967295"/>
          </p:nvPr>
        </p:nvSpPr>
        <p:spPr>
          <a:xfrm>
            <a:off x="311699" y="1152475"/>
            <a:ext cx="8447987"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sz="1600">
                <a:highlight>
                  <a:srgbClr val="FFFFFF"/>
                </a:highlight>
              </a:rPr>
              <a:t>Bước 1: Tính giá trị của biểu thức điều kiện (Test Expression):</a:t>
            </a:r>
          </a:p>
          <a:p>
            <a:pPr marL="742950" lvl="1" indent="-285750" algn="just">
              <a:buFont typeface="Arial" panose="020B0604020202020204" pitchFamily="34" charset="0"/>
              <a:buChar char="•"/>
            </a:pPr>
            <a:r>
              <a:rPr lang="vi-VN">
                <a:highlight>
                  <a:srgbClr val="FFFFFF"/>
                </a:highlight>
              </a:rPr>
              <a:t>Nếu giá trị được tính là false, chuyển xuống Bước 4</a:t>
            </a:r>
          </a:p>
          <a:p>
            <a:pPr marL="742950" lvl="1" indent="-285750" algn="just">
              <a:buFont typeface="Arial" panose="020B0604020202020204" pitchFamily="34" charset="0"/>
              <a:buChar char="•"/>
            </a:pPr>
            <a:r>
              <a:rPr lang="vi-VN">
                <a:highlight>
                  <a:srgbClr val="FFFFFF"/>
                </a:highlight>
              </a:rPr>
              <a:t>Nếu giá trị được tính là true, thực biện Bước 2</a:t>
            </a:r>
          </a:p>
          <a:p>
            <a:pPr marL="285750" indent="-285750" algn="just">
              <a:buFont typeface="Arial" panose="020B0604020202020204" pitchFamily="34" charset="0"/>
              <a:buChar char="•"/>
            </a:pPr>
            <a:r>
              <a:rPr lang="vi-VN" sz="1600">
                <a:highlight>
                  <a:srgbClr val="FFFFFF"/>
                </a:highlight>
              </a:rPr>
              <a:t>Bước 2: Thực hiện các câu lệnh bên trong phần thân của vòng lặp</a:t>
            </a:r>
          </a:p>
          <a:p>
            <a:pPr marL="285750" indent="-285750" algn="just">
              <a:buFont typeface="Arial" panose="020B0604020202020204" pitchFamily="34" charset="0"/>
              <a:buChar char="•"/>
            </a:pPr>
            <a:r>
              <a:rPr lang="vi-VN" sz="1600">
                <a:highlight>
                  <a:srgbClr val="FFFFFF"/>
                </a:highlight>
              </a:rPr>
              <a:t>Bước 3: Tính giá trị của Biểu thức cập nhật (Update Expression), quay lại Bước 1</a:t>
            </a:r>
          </a:p>
          <a:p>
            <a:pPr marL="285750" indent="-285750" algn="just">
              <a:buFont typeface="Arial" panose="020B0604020202020204" pitchFamily="34" charset="0"/>
              <a:buChar char="•"/>
            </a:pPr>
            <a:r>
              <a:rPr lang="vi-VN" sz="1600">
                <a:highlight>
                  <a:srgbClr val="FFFFFF"/>
                </a:highlight>
              </a:rPr>
              <a:t>Bước 4: Kết thúc vòng lặp, luồng đi ra ngoài (thực hiện các câu lệnh sau while, nếu có)</a:t>
            </a:r>
          </a:p>
        </p:txBody>
      </p:sp>
      <p:pic>
        <p:nvPicPr>
          <p:cNvPr id="5" name="Picture 4">
            <a:extLst>
              <a:ext uri="{FF2B5EF4-FFF2-40B4-BE49-F238E27FC236}">
                <a16:creationId xmlns:a16="http://schemas.microsoft.com/office/drawing/2014/main" id="{9C8F127F-BBD2-CA9B-6033-41E0CA7E0D78}"/>
              </a:ext>
            </a:extLst>
          </p:cNvPr>
          <p:cNvPicPr>
            <a:picLocks noChangeAspect="1"/>
          </p:cNvPicPr>
          <p:nvPr/>
        </p:nvPicPr>
        <p:blipFill>
          <a:blip r:embed="rId3"/>
          <a:stretch>
            <a:fillRect/>
          </a:stretch>
        </p:blipFill>
        <p:spPr>
          <a:xfrm>
            <a:off x="3026473" y="2886265"/>
            <a:ext cx="3091055" cy="2257235"/>
          </a:xfrm>
          <a:prstGeom prst="rect">
            <a:avLst/>
          </a:prstGeom>
        </p:spPr>
      </p:pic>
    </p:spTree>
    <p:extLst>
      <p:ext uri="{BB962C8B-B14F-4D97-AF65-F5344CB8AC3E}">
        <p14:creationId xmlns:p14="http://schemas.microsoft.com/office/powerpoint/2010/main" val="371558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 biết </a:t>
            </a:r>
            <a:r>
              <a:rPr lang="vi-VN"/>
              <a:t>về cấu trúc của các kiểu cấu trúc lặp khác nhau trong Java</a:t>
            </a:r>
          </a:p>
          <a:p>
            <a:r>
              <a:rPr lang="vi-VN" b="1"/>
              <a:t>Nhận biết và vận dụng </a:t>
            </a:r>
            <a:r>
              <a:rPr lang="vi-VN"/>
              <a:t>các cấu trúc lặp cho từng trường hợp cụ thể.</a:t>
            </a:r>
          </a:p>
          <a:p>
            <a:r>
              <a:rPr lang="vi-VN" b="1"/>
              <a:t>Hiểu và sử dụng được</a:t>
            </a:r>
            <a:r>
              <a:rPr lang="vi-VN"/>
              <a:t> từ khóa break, continue để điều khiển hoạt động của vòng lặp.</a:t>
            </a:r>
          </a:p>
          <a:p>
            <a:endParaRPr lang="vi-VN"/>
          </a:p>
          <a:p>
            <a:pPr marL="457200" lvl="0" indent="-342900" algn="l"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Lưu đồ của vòng lặp while</a:t>
            </a:r>
            <a:endParaRPr>
              <a:highlight>
                <a:srgbClr val="FAFAFA"/>
              </a:highlight>
            </a:endParaRPr>
          </a:p>
        </p:txBody>
      </p:sp>
      <p:pic>
        <p:nvPicPr>
          <p:cNvPr id="2050" name="Picture 2">
            <a:extLst>
              <a:ext uri="{FF2B5EF4-FFF2-40B4-BE49-F238E27FC236}">
                <a16:creationId xmlns:a16="http://schemas.microsoft.com/office/drawing/2014/main" id="{56B54761-315B-62AC-95C5-0779DDAE8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491" y="1820198"/>
            <a:ext cx="4987018" cy="230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78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Hãy xem một ví dụ để đọc 1000 số từ người dùng:</a:t>
            </a:r>
            <a:endParaRPr>
              <a:highlight>
                <a:srgbClr val="FAFAFA"/>
              </a:highlight>
            </a:endParaRPr>
          </a:p>
        </p:txBody>
      </p:sp>
      <p:sp>
        <p:nvSpPr>
          <p:cNvPr id="3" name="TextBox 2">
            <a:extLst>
              <a:ext uri="{FF2B5EF4-FFF2-40B4-BE49-F238E27FC236}">
                <a16:creationId xmlns:a16="http://schemas.microsoft.com/office/drawing/2014/main" id="{812F3766-67BB-E122-076D-22C85B047493}"/>
              </a:ext>
            </a:extLst>
          </p:cNvPr>
          <p:cNvSpPr txBox="1"/>
          <p:nvPr/>
        </p:nvSpPr>
        <p:spPr>
          <a:xfrm>
            <a:off x="2286000" y="1622989"/>
            <a:ext cx="4572000" cy="1815882"/>
          </a:xfrm>
          <a:prstGeom prst="rect">
            <a:avLst/>
          </a:prstGeom>
          <a:noFill/>
        </p:spPr>
        <p:txBody>
          <a:bodyPr wrap="square">
            <a:spAutoFit/>
          </a:bodyPr>
          <a:lstStyle/>
          <a:p>
            <a:r>
              <a:rPr lang="en-US" sz="1600"/>
              <a:t>int i;</a:t>
            </a:r>
          </a:p>
          <a:p>
            <a:r>
              <a:rPr lang="en-US" sz="1600"/>
              <a:t>i = 0;</a:t>
            </a:r>
          </a:p>
          <a:p>
            <a:r>
              <a:rPr lang="en-US" sz="1600"/>
              <a:t>while(i &lt; 1000)</a:t>
            </a:r>
          </a:p>
          <a:p>
            <a:r>
              <a:rPr lang="en-US" sz="1600"/>
              <a:t>{</a:t>
            </a:r>
          </a:p>
          <a:p>
            <a:r>
              <a:rPr lang="en-US" sz="1600"/>
              <a:t>	//Code for reading input…</a:t>
            </a:r>
          </a:p>
          <a:p>
            <a:r>
              <a:rPr lang="en-US" sz="1600"/>
              <a:t>	i++;</a:t>
            </a:r>
          </a:p>
          <a:p>
            <a:r>
              <a:rPr lang="en-US" sz="1600"/>
              <a:t>}</a:t>
            </a:r>
          </a:p>
        </p:txBody>
      </p:sp>
      <p:sp>
        <p:nvSpPr>
          <p:cNvPr id="5" name="TextBox 4">
            <a:extLst>
              <a:ext uri="{FF2B5EF4-FFF2-40B4-BE49-F238E27FC236}">
                <a16:creationId xmlns:a16="http://schemas.microsoft.com/office/drawing/2014/main" id="{81712158-0806-907A-0A61-B7A658D4FD9F}"/>
              </a:ext>
            </a:extLst>
          </p:cNvPr>
          <p:cNvSpPr txBox="1"/>
          <p:nvPr/>
        </p:nvSpPr>
        <p:spPr>
          <a:xfrm>
            <a:off x="510268" y="3497294"/>
            <a:ext cx="8123464" cy="954107"/>
          </a:xfrm>
          <a:prstGeom prst="rect">
            <a:avLst/>
          </a:prstGeom>
          <a:solidFill>
            <a:schemeClr val="accent6">
              <a:lumMod val="20000"/>
              <a:lumOff val="80000"/>
            </a:schemeClr>
          </a:solidFill>
        </p:spPr>
        <p:txBody>
          <a:bodyPr wrap="square">
            <a:spAutoFit/>
          </a:bodyPr>
          <a:lstStyle/>
          <a:p>
            <a:pPr algn="just"/>
            <a:r>
              <a:rPr lang="vi-VN"/>
              <a:t>Vòng lặp trên hoạt động như sau: Đầu tiên i được khởi tạo bằng 0, sau đó điều kiện i &lt; 1000 được đánh giá là đúng. Vì vậy, các câu lệnh để đọc đầu vào được thực thi và cuối cùng i được tăng thêm 1 (i++). Một lần nữa điều kiện được đánh giá và như vậy. Khi giá trị i trở thành 1000, điều kiện không thành công và điều khiển thoát khỏi vòng lặp và chuyển sang dòng tiếp theo sau câu lệnh while.</a:t>
            </a:r>
            <a:endParaRPr lang="en-US"/>
          </a:p>
        </p:txBody>
      </p:sp>
    </p:spTree>
    <p:extLst>
      <p:ext uri="{BB962C8B-B14F-4D97-AF65-F5344CB8AC3E}">
        <p14:creationId xmlns:p14="http://schemas.microsoft.com/office/powerpoint/2010/main" val="3574361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do .. while</a:t>
            </a:r>
            <a:endParaRPr/>
          </a:p>
        </p:txBody>
      </p:sp>
    </p:spTree>
    <p:extLst>
      <p:ext uri="{BB962C8B-B14F-4D97-AF65-F5344CB8AC3E}">
        <p14:creationId xmlns:p14="http://schemas.microsoft.com/office/powerpoint/2010/main" val="285934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Câu lệnh </a:t>
            </a:r>
            <a:r>
              <a:rPr lang="vi-VN" b="1">
                <a:highlight>
                  <a:srgbClr val="FAFAFA"/>
                </a:highlight>
              </a:rPr>
              <a:t>do-while</a:t>
            </a:r>
            <a:r>
              <a:rPr lang="vi-VN">
                <a:highlight>
                  <a:srgbClr val="FAFAFA"/>
                </a:highlight>
              </a:rPr>
              <a:t> tương tự như vòng lặp while ngoại trừ điều kiện được kiểm tra sau khi thực hiện phần thân của vòng lặp. Vì vậy, vòng lặp do-while thực hiện phần thân của vòng lặp ít nhất một lần. Cú pháp của do-while như dưới đây:</a:t>
            </a:r>
            <a:endParaRPr>
              <a:highlight>
                <a:srgbClr val="FAFAFA"/>
              </a:highlight>
            </a:endParaRPr>
          </a:p>
        </p:txBody>
      </p:sp>
      <p:sp>
        <p:nvSpPr>
          <p:cNvPr id="5" name="TextBox 4">
            <a:extLst>
              <a:ext uri="{FF2B5EF4-FFF2-40B4-BE49-F238E27FC236}">
                <a16:creationId xmlns:a16="http://schemas.microsoft.com/office/drawing/2014/main" id="{40F68AA2-1A5D-D45C-9DFE-1279A10AAB19}"/>
              </a:ext>
            </a:extLst>
          </p:cNvPr>
          <p:cNvSpPr txBox="1"/>
          <p:nvPr/>
        </p:nvSpPr>
        <p:spPr>
          <a:xfrm>
            <a:off x="2286000" y="2241654"/>
            <a:ext cx="4572000" cy="1077218"/>
          </a:xfrm>
          <a:prstGeom prst="rect">
            <a:avLst/>
          </a:prstGeom>
          <a:noFill/>
        </p:spPr>
        <p:txBody>
          <a:bodyPr wrap="square">
            <a:spAutoFit/>
          </a:bodyPr>
          <a:lstStyle/>
          <a:p>
            <a:r>
              <a:rPr lang="en-US" sz="1600"/>
              <a:t>do</a:t>
            </a:r>
          </a:p>
          <a:p>
            <a:r>
              <a:rPr lang="en-US" sz="1600"/>
              <a:t>{</a:t>
            </a:r>
          </a:p>
          <a:p>
            <a:r>
              <a:rPr lang="vi-VN" sz="1600"/>
              <a:t>	</a:t>
            </a:r>
            <a:r>
              <a:rPr lang="en-US" sz="1600"/>
              <a:t>Statements;</a:t>
            </a:r>
          </a:p>
          <a:p>
            <a:r>
              <a:rPr lang="en-US" sz="1600"/>
              <a:t>}while(condition);</a:t>
            </a:r>
          </a:p>
        </p:txBody>
      </p:sp>
      <p:sp>
        <p:nvSpPr>
          <p:cNvPr id="7" name="TextBox 6">
            <a:extLst>
              <a:ext uri="{FF2B5EF4-FFF2-40B4-BE49-F238E27FC236}">
                <a16:creationId xmlns:a16="http://schemas.microsoft.com/office/drawing/2014/main" id="{D5896B08-90F5-960B-6253-C2050C9304BF}"/>
              </a:ext>
            </a:extLst>
          </p:cNvPr>
          <p:cNvSpPr txBox="1"/>
          <p:nvPr/>
        </p:nvSpPr>
        <p:spPr>
          <a:xfrm>
            <a:off x="661306" y="3439550"/>
            <a:ext cx="8170993" cy="738664"/>
          </a:xfrm>
          <a:prstGeom prst="rect">
            <a:avLst/>
          </a:prstGeom>
          <a:solidFill>
            <a:schemeClr val="accent6">
              <a:lumMod val="20000"/>
              <a:lumOff val="80000"/>
            </a:schemeClr>
          </a:solidFill>
        </p:spPr>
        <p:txBody>
          <a:bodyPr wrap="square">
            <a:spAutoFit/>
          </a:bodyPr>
          <a:lstStyle/>
          <a:p>
            <a:pPr algn="just"/>
            <a:r>
              <a:rPr lang="vi-VN"/>
              <a:t>Vòng lặp này thường được sử dụng trong trường hợp bạn muốn nhắc người dùng hỏi liệu họ có muốn tiếp tục hay không. Sau đó, dựa trên đầu vào của người dùng, phần thân của vòng lặp sẽ được thực hiện lại hoặc nếu không thì điều khiển sẽ thoát khỏi vòng lặp.</a:t>
            </a:r>
            <a:endParaRPr lang="en-US"/>
          </a:p>
        </p:txBody>
      </p:sp>
    </p:spTree>
    <p:extLst>
      <p:ext uri="{BB962C8B-B14F-4D97-AF65-F5344CB8AC3E}">
        <p14:creationId xmlns:p14="http://schemas.microsoft.com/office/powerpoint/2010/main" val="354659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0" name="Google Shape;170;p31"/>
          <p:cNvSpPr txBox="1">
            <a:spLocks noGrp="1"/>
          </p:cNvSpPr>
          <p:nvPr>
            <p:ph type="body" idx="4294967295"/>
          </p:nvPr>
        </p:nvSpPr>
        <p:spPr>
          <a:xfrm>
            <a:off x="311699" y="1152475"/>
            <a:ext cx="8447987"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sz="1600">
                <a:highlight>
                  <a:srgbClr val="FFFFFF"/>
                </a:highlight>
              </a:rPr>
              <a:t>Bước 1: Thực hiện các câu lệnh bên trong phần thân của vòng lặp</a:t>
            </a:r>
          </a:p>
          <a:p>
            <a:pPr marL="285750" indent="-285750" algn="just">
              <a:buFont typeface="Arial" panose="020B0604020202020204" pitchFamily="34" charset="0"/>
              <a:buChar char="•"/>
            </a:pPr>
            <a:r>
              <a:rPr lang="vi-VN" sz="1600">
                <a:highlight>
                  <a:srgbClr val="FFFFFF"/>
                </a:highlight>
              </a:rPr>
              <a:t>Bước 2: Tính giá trị của Biểu thức cập nhật</a:t>
            </a:r>
          </a:p>
          <a:p>
            <a:pPr marL="285750" indent="-285750" algn="just">
              <a:buFont typeface="Arial" panose="020B0604020202020204" pitchFamily="34" charset="0"/>
              <a:buChar char="•"/>
            </a:pPr>
            <a:r>
              <a:rPr lang="vi-VN" sz="1600">
                <a:highlight>
                  <a:srgbClr val="FFFFFF"/>
                </a:highlight>
              </a:rPr>
              <a:t>Bước 3: Tính giá trị của Biểu thức điều kiện (Test Expression)</a:t>
            </a:r>
          </a:p>
          <a:p>
            <a:pPr marL="742950" lvl="1" indent="-285750" algn="just">
              <a:buFont typeface="Arial" panose="020B0604020202020204" pitchFamily="34" charset="0"/>
              <a:buChar char="•"/>
            </a:pPr>
            <a:r>
              <a:rPr lang="vi-VN">
                <a:highlight>
                  <a:srgbClr val="FFFFFF"/>
                </a:highlight>
              </a:rPr>
              <a:t>Nếu giá trị tính được là true, quay lại Bước 1</a:t>
            </a:r>
          </a:p>
          <a:p>
            <a:pPr marL="742950" lvl="1" indent="-285750" algn="just">
              <a:buFont typeface="Arial" panose="020B0604020202020204" pitchFamily="34" charset="0"/>
              <a:buChar char="•"/>
            </a:pPr>
            <a:r>
              <a:rPr lang="vi-VN">
                <a:highlight>
                  <a:srgbClr val="FFFFFF"/>
                </a:highlight>
              </a:rPr>
              <a:t>Nếu giá trị tính được là false, chuyển tới Bước 4</a:t>
            </a:r>
          </a:p>
          <a:p>
            <a:pPr marL="285750" indent="-285750" algn="just">
              <a:buFont typeface="Arial" panose="020B0604020202020204" pitchFamily="34" charset="0"/>
              <a:buChar char="•"/>
            </a:pPr>
            <a:r>
              <a:rPr lang="vi-VN" sz="1600">
                <a:highlight>
                  <a:srgbClr val="FFFFFF"/>
                </a:highlight>
              </a:rPr>
              <a:t>Bước 4: Kết thúc vòng lặp, luồng đi ra ngoài (thực hiện các câu lệnh sau do .. while, nếu có).</a:t>
            </a:r>
          </a:p>
        </p:txBody>
      </p:sp>
      <p:pic>
        <p:nvPicPr>
          <p:cNvPr id="5" name="Picture 4">
            <a:extLst>
              <a:ext uri="{FF2B5EF4-FFF2-40B4-BE49-F238E27FC236}">
                <a16:creationId xmlns:a16="http://schemas.microsoft.com/office/drawing/2014/main" id="{0A72EC2A-5984-8AC8-7F2B-34EB71125CF0}"/>
              </a:ext>
            </a:extLst>
          </p:cNvPr>
          <p:cNvPicPr>
            <a:picLocks noChangeAspect="1"/>
          </p:cNvPicPr>
          <p:nvPr/>
        </p:nvPicPr>
        <p:blipFill>
          <a:blip r:embed="rId3"/>
          <a:stretch>
            <a:fillRect/>
          </a:stretch>
        </p:blipFill>
        <p:spPr>
          <a:xfrm>
            <a:off x="2380499" y="2856584"/>
            <a:ext cx="4383002" cy="2268882"/>
          </a:xfrm>
          <a:prstGeom prst="rect">
            <a:avLst/>
          </a:prstGeom>
        </p:spPr>
      </p:pic>
    </p:spTree>
    <p:extLst>
      <p:ext uri="{BB962C8B-B14F-4D97-AF65-F5344CB8AC3E}">
        <p14:creationId xmlns:p14="http://schemas.microsoft.com/office/powerpoint/2010/main" val="234666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Lưu đồ của vòng lặp do .. while</a:t>
            </a:r>
            <a:endParaRPr>
              <a:highlight>
                <a:srgbClr val="FAFAFA"/>
              </a:highlight>
            </a:endParaRPr>
          </a:p>
        </p:txBody>
      </p:sp>
      <p:pic>
        <p:nvPicPr>
          <p:cNvPr id="2" name="Picture 1">
            <a:extLst>
              <a:ext uri="{FF2B5EF4-FFF2-40B4-BE49-F238E27FC236}">
                <a16:creationId xmlns:a16="http://schemas.microsoft.com/office/drawing/2014/main" id="{AC8CC1EF-E8A5-E472-0895-E5852ED4A3AB}"/>
              </a:ext>
            </a:extLst>
          </p:cNvPr>
          <p:cNvPicPr>
            <a:picLocks noChangeAspect="1"/>
          </p:cNvPicPr>
          <p:nvPr/>
        </p:nvPicPr>
        <p:blipFill>
          <a:blip r:embed="rId3"/>
          <a:stretch>
            <a:fillRect/>
          </a:stretch>
        </p:blipFill>
        <p:spPr>
          <a:xfrm>
            <a:off x="2005012" y="1701850"/>
            <a:ext cx="5133975" cy="2867025"/>
          </a:xfrm>
          <a:prstGeom prst="rect">
            <a:avLst/>
          </a:prstGeom>
        </p:spPr>
      </p:pic>
    </p:spTree>
    <p:extLst>
      <p:ext uri="{BB962C8B-B14F-4D97-AF65-F5344CB8AC3E}">
        <p14:creationId xmlns:p14="http://schemas.microsoft.com/office/powerpoint/2010/main" val="456762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Hãy xem xét một ví dụ trong đó phần thân của vòng lặp sẽ được thực thi dựa trên đầu vào của người dùng:</a:t>
            </a:r>
          </a:p>
          <a:p>
            <a:pPr marL="285750" indent="-285750" algn="just"/>
            <a:endParaRPr lang="vi-VN">
              <a:highlight>
                <a:srgbClr val="FAFAFA"/>
              </a:highlight>
            </a:endParaRPr>
          </a:p>
        </p:txBody>
      </p:sp>
      <p:sp>
        <p:nvSpPr>
          <p:cNvPr id="4" name="TextBox 3">
            <a:extLst>
              <a:ext uri="{FF2B5EF4-FFF2-40B4-BE49-F238E27FC236}">
                <a16:creationId xmlns:a16="http://schemas.microsoft.com/office/drawing/2014/main" id="{44DC6860-6EE9-8B4C-9FD9-ACFA33643BE9}"/>
              </a:ext>
            </a:extLst>
          </p:cNvPr>
          <p:cNvSpPr txBox="1"/>
          <p:nvPr/>
        </p:nvSpPr>
        <p:spPr>
          <a:xfrm>
            <a:off x="1547131" y="1928922"/>
            <a:ext cx="6657975" cy="1815882"/>
          </a:xfrm>
          <a:prstGeom prst="rect">
            <a:avLst/>
          </a:prstGeom>
          <a:noFill/>
        </p:spPr>
        <p:txBody>
          <a:bodyPr wrap="square">
            <a:spAutoFit/>
          </a:bodyPr>
          <a:lstStyle/>
          <a:p>
            <a:r>
              <a:rPr lang="en-US" sz="1600"/>
              <a:t>char ch;</a:t>
            </a:r>
          </a:p>
          <a:p>
            <a:r>
              <a:rPr lang="en-US" sz="1600"/>
              <a:t>do</a:t>
            </a:r>
          </a:p>
          <a:p>
            <a:r>
              <a:rPr lang="en-US" sz="1600"/>
              <a:t>{</a:t>
            </a:r>
          </a:p>
          <a:p>
            <a:r>
              <a:rPr lang="en-US" sz="1600"/>
              <a:t>	//Statements;</a:t>
            </a:r>
          </a:p>
          <a:p>
            <a:r>
              <a:rPr lang="en-US" sz="1600"/>
              <a:t>	System.out.println(“Do you want to continue? Enter Y or N);</a:t>
            </a:r>
          </a:p>
          <a:p>
            <a:r>
              <a:rPr lang="en-US" sz="1600"/>
              <a:t>	//Statement for reading the character from the user</a:t>
            </a:r>
          </a:p>
          <a:p>
            <a:r>
              <a:rPr lang="en-US" sz="1600"/>
              <a:t>}while(ch == ‘Y’);</a:t>
            </a:r>
          </a:p>
        </p:txBody>
      </p:sp>
      <p:sp>
        <p:nvSpPr>
          <p:cNvPr id="6" name="TextBox 5">
            <a:extLst>
              <a:ext uri="{FF2B5EF4-FFF2-40B4-BE49-F238E27FC236}">
                <a16:creationId xmlns:a16="http://schemas.microsoft.com/office/drawing/2014/main" id="{54AD43A5-DA40-59E4-50C5-AA6A8EB4CDF3}"/>
              </a:ext>
            </a:extLst>
          </p:cNvPr>
          <p:cNvSpPr txBox="1"/>
          <p:nvPr/>
        </p:nvSpPr>
        <p:spPr>
          <a:xfrm>
            <a:off x="636814" y="3991025"/>
            <a:ext cx="8049985" cy="523220"/>
          </a:xfrm>
          <a:prstGeom prst="rect">
            <a:avLst/>
          </a:prstGeom>
          <a:solidFill>
            <a:schemeClr val="accent6">
              <a:lumMod val="20000"/>
              <a:lumOff val="80000"/>
            </a:schemeClr>
          </a:solidFill>
        </p:spPr>
        <p:txBody>
          <a:bodyPr wrap="square">
            <a:spAutoFit/>
          </a:bodyPr>
          <a:lstStyle/>
          <a:p>
            <a:pPr algn="just"/>
            <a:r>
              <a:rPr lang="vi-VN"/>
              <a:t>Trong đoạn mã trên, phần thân của vòng lặp do-while thực thi lặp đi lặp lại miễn là người dùng nhập ký tự Y khi được nhắc.</a:t>
            </a:r>
            <a:endParaRPr lang="en-US"/>
          </a:p>
        </p:txBody>
      </p:sp>
    </p:spTree>
    <p:extLst>
      <p:ext uri="{BB962C8B-B14F-4D97-AF65-F5344CB8AC3E}">
        <p14:creationId xmlns:p14="http://schemas.microsoft.com/office/powerpoint/2010/main" val="93327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lệnh nhảy</a:t>
            </a:r>
            <a:endParaRPr/>
          </a:p>
        </p:txBody>
      </p:sp>
    </p:spTree>
    <p:extLst>
      <p:ext uri="{BB962C8B-B14F-4D97-AF65-F5344CB8AC3E}">
        <p14:creationId xmlns:p14="http://schemas.microsoft.com/office/powerpoint/2010/main" val="268616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lệnh nhảy</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Như tên ngụ ý, các câu lệnh nhảy được sử dụng để thay đổi luồng tuần tự của chương trình. </a:t>
            </a:r>
          </a:p>
          <a:p>
            <a:pPr marL="285750" indent="-285750" algn="just"/>
            <a:r>
              <a:rPr lang="vi-VN"/>
              <a:t>Các câu lệnh nhảy được Java hỗ trợ là: </a:t>
            </a:r>
          </a:p>
          <a:p>
            <a:pPr marL="742950" lvl="1" indent="-285750" algn="just"/>
            <a:r>
              <a:rPr lang="vi-VN" sz="1600"/>
              <a:t>break, </a:t>
            </a:r>
          </a:p>
          <a:p>
            <a:pPr marL="742950" lvl="1" indent="-285750" algn="just"/>
            <a:r>
              <a:rPr lang="vi-VN" sz="1600"/>
              <a:t>continue </a:t>
            </a:r>
          </a:p>
          <a:p>
            <a:pPr marL="742950" lvl="1" indent="-285750" algn="just"/>
            <a:r>
              <a:rPr lang="vi-VN" sz="1600"/>
              <a:t>và return</a:t>
            </a:r>
          </a:p>
        </p:txBody>
      </p:sp>
    </p:spTree>
    <p:extLst>
      <p:ext uri="{BB962C8B-B14F-4D97-AF65-F5344CB8AC3E}">
        <p14:creationId xmlns:p14="http://schemas.microsoft.com/office/powerpoint/2010/main" val="44334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break có ba cách sử dụng trong một chương trình.</a:t>
            </a:r>
          </a:p>
          <a:p>
            <a:pPr marL="742950" lvl="1" indent="-285750" algn="just"/>
            <a:r>
              <a:rPr lang="vi-VN" sz="1600"/>
              <a:t>Cách 1: Chấm dứt một case bên trong câu lệnh switch (đã trình bày ở bài trước)</a:t>
            </a:r>
          </a:p>
          <a:p>
            <a:pPr marL="742950" lvl="1" indent="-285750" algn="just"/>
            <a:r>
              <a:rPr lang="vi-VN" sz="1600"/>
              <a:t>Cách 2: Kết thúc một vòng lặp</a:t>
            </a:r>
          </a:p>
          <a:p>
            <a:pPr marL="742950" lvl="1" indent="-285750" algn="just"/>
            <a:r>
              <a:rPr lang="vi-VN" sz="1600"/>
              <a:t>Cách 3: break có thể được sử dụng như một phiên bản goto đã được làm sạch có sẵn trong các ngôn ngữ khác. Bây giờ chúng ta sẽ xem xét cách sử dụng thứ hai và thứ ba của câu lệnh break.</a:t>
            </a:r>
          </a:p>
          <a:p>
            <a:pPr marL="285750" indent="-285750" algn="just"/>
            <a:endParaRPr lang="vi-VN"/>
          </a:p>
        </p:txBody>
      </p:sp>
    </p:spTree>
    <p:extLst>
      <p:ext uri="{BB962C8B-B14F-4D97-AF65-F5344CB8AC3E}">
        <p14:creationId xmlns:p14="http://schemas.microsoft.com/office/powerpoint/2010/main" val="235322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Tổng quát về các cấu trúc lặp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break thường được sử dụng để kết thúc một vòng lặp dựa trên một điều kiện. </a:t>
            </a:r>
          </a:p>
          <a:p>
            <a:pPr marL="742950" lvl="1" indent="-285750" algn="just"/>
            <a:r>
              <a:rPr lang="vi-VN" sz="1600"/>
              <a:t>Ví dụ: giả sử chúng ta đã viết một vòng lặp đọc dữ liệu từ cảm biến nhiệt liên tục. Khi mức nhiệt đạt đến một giá trị ngưỡng, vòng lặp phải ngắt và dòng tiếp theo sau vòng lặp phải thực thi, đây có thể là một câu lệnh để tăng cảnh báo. Trong trường hợp này, vòng lặp sẽ là vô hạn vì chúng ta không biết khi nào giá trị từ cảm biến sẽ khớp với giá trị ngưỡng. Cú pháp chung của câu lệnh break bên trong một vòng lặp được hiển thị bên dưới:</a:t>
            </a:r>
          </a:p>
        </p:txBody>
      </p:sp>
      <p:sp>
        <p:nvSpPr>
          <p:cNvPr id="3" name="TextBox 2">
            <a:extLst>
              <a:ext uri="{FF2B5EF4-FFF2-40B4-BE49-F238E27FC236}">
                <a16:creationId xmlns:a16="http://schemas.microsoft.com/office/drawing/2014/main" id="{D80B8597-6E0A-EEE4-4B0A-661FCF0220C0}"/>
              </a:ext>
            </a:extLst>
          </p:cNvPr>
          <p:cNvSpPr txBox="1"/>
          <p:nvPr/>
        </p:nvSpPr>
        <p:spPr>
          <a:xfrm>
            <a:off x="2914650" y="3306417"/>
            <a:ext cx="4572000" cy="1600438"/>
          </a:xfrm>
          <a:prstGeom prst="rect">
            <a:avLst/>
          </a:prstGeom>
          <a:solidFill>
            <a:schemeClr val="accent5">
              <a:lumMod val="20000"/>
              <a:lumOff val="80000"/>
            </a:schemeClr>
          </a:solidFill>
        </p:spPr>
        <p:txBody>
          <a:bodyPr wrap="square">
            <a:spAutoFit/>
          </a:bodyPr>
          <a:lstStyle/>
          <a:p>
            <a:r>
              <a:rPr lang="en-US"/>
              <a:t>Loop</a:t>
            </a:r>
          </a:p>
          <a:p>
            <a:r>
              <a:rPr lang="en-US"/>
              <a:t>{</a:t>
            </a:r>
          </a:p>
          <a:p>
            <a:r>
              <a:rPr lang="en-US"/>
              <a:t>	//Statements;</a:t>
            </a:r>
          </a:p>
          <a:p>
            <a:r>
              <a:rPr lang="en-US"/>
              <a:t>	if(condition)</a:t>
            </a:r>
          </a:p>
          <a:p>
            <a:r>
              <a:rPr lang="en-US"/>
              <a:t>		break;</a:t>
            </a:r>
          </a:p>
          <a:p>
            <a:r>
              <a:rPr lang="en-US"/>
              <a:t>	//Statements after break;</a:t>
            </a:r>
          </a:p>
          <a:p>
            <a:r>
              <a:rPr lang="en-US"/>
              <a:t>}</a:t>
            </a:r>
          </a:p>
        </p:txBody>
      </p:sp>
    </p:spTree>
    <p:extLst>
      <p:ext uri="{BB962C8B-B14F-4D97-AF65-F5344CB8AC3E}">
        <p14:creationId xmlns:p14="http://schemas.microsoft.com/office/powerpoint/2010/main" val="3186206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Để làm ví dụ minh họa câu lệnh break bên trong vòng lặp, hãy xem đoạn mã sau:</a:t>
            </a:r>
            <a:endParaRPr lang="vi-VN" sz="1600"/>
          </a:p>
        </p:txBody>
      </p:sp>
      <p:sp>
        <p:nvSpPr>
          <p:cNvPr id="4" name="TextBox 3">
            <a:extLst>
              <a:ext uri="{FF2B5EF4-FFF2-40B4-BE49-F238E27FC236}">
                <a16:creationId xmlns:a16="http://schemas.microsoft.com/office/drawing/2014/main" id="{FD050F73-4FE4-EE91-6A05-0959E59271D4}"/>
              </a:ext>
            </a:extLst>
          </p:cNvPr>
          <p:cNvSpPr txBox="1"/>
          <p:nvPr/>
        </p:nvSpPr>
        <p:spPr>
          <a:xfrm>
            <a:off x="587828" y="2018046"/>
            <a:ext cx="4572000" cy="1384995"/>
          </a:xfrm>
          <a:prstGeom prst="rect">
            <a:avLst/>
          </a:prstGeom>
          <a:noFill/>
        </p:spPr>
        <p:txBody>
          <a:bodyPr wrap="square">
            <a:spAutoFit/>
          </a:bodyPr>
          <a:lstStyle/>
          <a:p>
            <a:r>
              <a:rPr lang="nn-NO"/>
              <a:t>for(i = 1; i &lt; 10; i++)</a:t>
            </a:r>
          </a:p>
          <a:p>
            <a:r>
              <a:rPr lang="nn-NO"/>
              <a:t>{</a:t>
            </a:r>
          </a:p>
          <a:p>
            <a:r>
              <a:rPr lang="nn-NO"/>
              <a:t>	System.out.println(i);</a:t>
            </a:r>
          </a:p>
          <a:p>
            <a:r>
              <a:rPr lang="nn-NO"/>
              <a:t>	if(i == 5)</a:t>
            </a:r>
          </a:p>
          <a:p>
            <a:r>
              <a:rPr lang="nn-NO"/>
              <a:t>		break;</a:t>
            </a:r>
          </a:p>
          <a:p>
            <a:r>
              <a:rPr lang="nn-NO"/>
              <a:t>}</a:t>
            </a:r>
            <a:endParaRPr lang="en-US"/>
          </a:p>
        </p:txBody>
      </p:sp>
      <p:sp>
        <p:nvSpPr>
          <p:cNvPr id="6" name="TextBox 5">
            <a:extLst>
              <a:ext uri="{FF2B5EF4-FFF2-40B4-BE49-F238E27FC236}">
                <a16:creationId xmlns:a16="http://schemas.microsoft.com/office/drawing/2014/main" id="{7041B260-BFF2-3C4A-6624-F755EAD8A4FB}"/>
              </a:ext>
            </a:extLst>
          </p:cNvPr>
          <p:cNvSpPr txBox="1"/>
          <p:nvPr/>
        </p:nvSpPr>
        <p:spPr>
          <a:xfrm>
            <a:off x="587828" y="3593754"/>
            <a:ext cx="4572000" cy="1169551"/>
          </a:xfrm>
          <a:prstGeom prst="rect">
            <a:avLst/>
          </a:prstGeom>
          <a:noFill/>
        </p:spPr>
        <p:txBody>
          <a:bodyPr wrap="square">
            <a:spAutoFit/>
          </a:bodyPr>
          <a:lstStyle/>
          <a:p>
            <a:r>
              <a:rPr lang="en-US"/>
              <a:t>1</a:t>
            </a:r>
          </a:p>
          <a:p>
            <a:r>
              <a:rPr lang="en-US"/>
              <a:t>2</a:t>
            </a:r>
          </a:p>
          <a:p>
            <a:r>
              <a:rPr lang="en-US"/>
              <a:t>3</a:t>
            </a:r>
          </a:p>
          <a:p>
            <a:r>
              <a:rPr lang="en-US"/>
              <a:t>4</a:t>
            </a:r>
          </a:p>
          <a:p>
            <a:r>
              <a:rPr lang="en-US"/>
              <a:t>5</a:t>
            </a:r>
          </a:p>
        </p:txBody>
      </p:sp>
      <p:sp>
        <p:nvSpPr>
          <p:cNvPr id="10" name="TextBox 9">
            <a:extLst>
              <a:ext uri="{FF2B5EF4-FFF2-40B4-BE49-F238E27FC236}">
                <a16:creationId xmlns:a16="http://schemas.microsoft.com/office/drawing/2014/main" id="{BBC48993-187D-7539-BD79-7F702442671C}"/>
              </a:ext>
            </a:extLst>
          </p:cNvPr>
          <p:cNvSpPr txBox="1"/>
          <p:nvPr/>
        </p:nvSpPr>
        <p:spPr>
          <a:xfrm>
            <a:off x="4260300" y="2018046"/>
            <a:ext cx="4572000" cy="954107"/>
          </a:xfrm>
          <a:prstGeom prst="rect">
            <a:avLst/>
          </a:prstGeom>
          <a:noFill/>
        </p:spPr>
        <p:txBody>
          <a:bodyPr wrap="square">
            <a:spAutoFit/>
          </a:bodyPr>
          <a:lstStyle/>
          <a:p>
            <a:pPr algn="just"/>
            <a:r>
              <a:rPr lang="vi-VN"/>
              <a:t>Khi được sử dụng bên trong một vòng lặp lồng nhau, câu lệnh break làm cho luồng điều khiển chỉ thoát khỏi vòng lặp bên trong chứ không thoát khỏi vòng lặp bên ngoài.</a:t>
            </a:r>
            <a:endParaRPr lang="en-US"/>
          </a:p>
        </p:txBody>
      </p:sp>
    </p:spTree>
    <p:extLst>
      <p:ext uri="{BB962C8B-B14F-4D97-AF65-F5344CB8AC3E}">
        <p14:creationId xmlns:p14="http://schemas.microsoft.com/office/powerpoint/2010/main" val="302098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Một cách sử dụng khác của câu lệnh break là nó có thể được sử dụng thay thế cho câu lệnh goto có sẵn trong các ngôn ngữ lập trình khác như C và C++. Cú pháp chung của câu lệnh break label như sau:</a:t>
            </a:r>
            <a:endParaRPr lang="vi-VN" sz="1600"/>
          </a:p>
        </p:txBody>
      </p:sp>
      <p:sp>
        <p:nvSpPr>
          <p:cNvPr id="3" name="TextBox 2">
            <a:extLst>
              <a:ext uri="{FF2B5EF4-FFF2-40B4-BE49-F238E27FC236}">
                <a16:creationId xmlns:a16="http://schemas.microsoft.com/office/drawing/2014/main" id="{20EE2E4D-452E-BC6E-5534-0AD84A1538E2}"/>
              </a:ext>
            </a:extLst>
          </p:cNvPr>
          <p:cNvSpPr txBox="1"/>
          <p:nvPr/>
        </p:nvSpPr>
        <p:spPr>
          <a:xfrm>
            <a:off x="571500" y="2309740"/>
            <a:ext cx="4572000" cy="2462213"/>
          </a:xfrm>
          <a:prstGeom prst="rect">
            <a:avLst/>
          </a:prstGeom>
          <a:noFill/>
        </p:spPr>
        <p:txBody>
          <a:bodyPr wrap="square">
            <a:spAutoFit/>
          </a:bodyPr>
          <a:lstStyle/>
          <a:p>
            <a:r>
              <a:rPr lang="en-US"/>
              <a:t>label1:</a:t>
            </a:r>
          </a:p>
          <a:p>
            <a:r>
              <a:rPr lang="en-US"/>
              <a:t>{</a:t>
            </a:r>
          </a:p>
          <a:p>
            <a:r>
              <a:rPr lang="en-US"/>
              <a:t>	Statements;</a:t>
            </a:r>
          </a:p>
          <a:p>
            <a:r>
              <a:rPr lang="en-US"/>
              <a:t>	label2:</a:t>
            </a:r>
          </a:p>
          <a:p>
            <a:r>
              <a:rPr lang="en-US"/>
              <a:t>	{</a:t>
            </a:r>
          </a:p>
          <a:p>
            <a:r>
              <a:rPr lang="en-US"/>
              <a:t>		Statements;</a:t>
            </a:r>
          </a:p>
          <a:p>
            <a:r>
              <a:rPr lang="en-US"/>
              <a:t>		if(condition)</a:t>
            </a:r>
          </a:p>
          <a:p>
            <a:r>
              <a:rPr lang="en-US"/>
              <a:t>			break label1;</a:t>
            </a:r>
          </a:p>
          <a:p>
            <a:r>
              <a:rPr lang="en-US"/>
              <a:t>	}</a:t>
            </a:r>
          </a:p>
          <a:p>
            <a:r>
              <a:rPr lang="en-US"/>
              <a:t>	Statements;</a:t>
            </a:r>
          </a:p>
          <a:p>
            <a:r>
              <a:rPr lang="en-US"/>
              <a:t>}</a:t>
            </a:r>
          </a:p>
        </p:txBody>
      </p:sp>
      <p:sp>
        <p:nvSpPr>
          <p:cNvPr id="7" name="TextBox 6">
            <a:extLst>
              <a:ext uri="{FF2B5EF4-FFF2-40B4-BE49-F238E27FC236}">
                <a16:creationId xmlns:a16="http://schemas.microsoft.com/office/drawing/2014/main" id="{B8764CAF-A4A7-E240-BF69-8DE0A1B1747F}"/>
              </a:ext>
            </a:extLst>
          </p:cNvPr>
          <p:cNvSpPr txBox="1"/>
          <p:nvPr/>
        </p:nvSpPr>
        <p:spPr>
          <a:xfrm>
            <a:off x="4441371" y="2309740"/>
            <a:ext cx="4278086" cy="2462213"/>
          </a:xfrm>
          <a:prstGeom prst="rect">
            <a:avLst/>
          </a:prstGeom>
          <a:solidFill>
            <a:schemeClr val="accent6">
              <a:lumMod val="20000"/>
              <a:lumOff val="80000"/>
            </a:schemeClr>
          </a:solidFill>
        </p:spPr>
        <p:txBody>
          <a:bodyPr wrap="square">
            <a:spAutoFit/>
          </a:bodyPr>
          <a:lstStyle/>
          <a:p>
            <a:pPr algn="just"/>
            <a:r>
              <a:rPr lang="vi-VN"/>
              <a:t>Trong cú pháp này, khi điều kiện trở thành đúng, điều khiển sẽ chuyển từ dòng đó sang dòng khả dụng sau khối có nhãn label1. Hình thức ngắt này thường được sử dụng trong các vòng lặp lồng nhau, trong đó mức độ lồng nhau cao và bạn muốn điều khiển nhảy từ vòng lặp bên trong nhất sang vòng lặp ngoài cùng. Hình thức ngắt này có thể được sử dụng trong tất cả các vòng lặp hoặc trong bất kỳ khối nào khác. Cú pháp để viết nhãn là, bất kỳ mã định danh hợp lệ nào theo sau dấu hai chấm (:).</a:t>
            </a:r>
            <a:endParaRPr lang="en-US"/>
          </a:p>
        </p:txBody>
      </p:sp>
    </p:spTree>
    <p:extLst>
      <p:ext uri="{BB962C8B-B14F-4D97-AF65-F5344CB8AC3E}">
        <p14:creationId xmlns:p14="http://schemas.microsoft.com/office/powerpoint/2010/main" val="402349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continue</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Không giống như câu lệnh break kết thúc vòng lặp, câu lệnh continue được sử dụng để bỏ qua phần còn lại của các câu lệnh sau nó cho lần lặp hiện tại và tiếp tục với lần lặp tiếp theo. Cú pháp của continue như hình dưới đây::</a:t>
            </a:r>
            <a:endParaRPr lang="vi-VN" sz="1600"/>
          </a:p>
        </p:txBody>
      </p:sp>
      <p:sp>
        <p:nvSpPr>
          <p:cNvPr id="4" name="TextBox 3">
            <a:extLst>
              <a:ext uri="{FF2B5EF4-FFF2-40B4-BE49-F238E27FC236}">
                <a16:creationId xmlns:a16="http://schemas.microsoft.com/office/drawing/2014/main" id="{D2DBBEEA-12F3-1CF9-6E94-C3798CF00125}"/>
              </a:ext>
            </a:extLst>
          </p:cNvPr>
          <p:cNvSpPr txBox="1"/>
          <p:nvPr/>
        </p:nvSpPr>
        <p:spPr>
          <a:xfrm>
            <a:off x="644978" y="2390587"/>
            <a:ext cx="4572000" cy="1600438"/>
          </a:xfrm>
          <a:prstGeom prst="rect">
            <a:avLst/>
          </a:prstGeom>
          <a:noFill/>
        </p:spPr>
        <p:txBody>
          <a:bodyPr wrap="square">
            <a:spAutoFit/>
          </a:bodyPr>
          <a:lstStyle/>
          <a:p>
            <a:r>
              <a:rPr lang="en-US"/>
              <a:t>Loop</a:t>
            </a:r>
          </a:p>
          <a:p>
            <a:r>
              <a:rPr lang="en-US"/>
              <a:t>{</a:t>
            </a:r>
          </a:p>
          <a:p>
            <a:r>
              <a:rPr lang="en-US"/>
              <a:t>	//Statements;</a:t>
            </a:r>
          </a:p>
          <a:p>
            <a:r>
              <a:rPr lang="en-US"/>
              <a:t>	if(condition)</a:t>
            </a:r>
          </a:p>
          <a:p>
            <a:r>
              <a:rPr lang="en-US"/>
              <a:t>		continue;</a:t>
            </a:r>
          </a:p>
          <a:p>
            <a:r>
              <a:rPr lang="en-US"/>
              <a:t>	//Statements after continue;</a:t>
            </a:r>
          </a:p>
          <a:p>
            <a:r>
              <a:rPr lang="en-US"/>
              <a:t>}</a:t>
            </a:r>
          </a:p>
        </p:txBody>
      </p:sp>
      <p:sp>
        <p:nvSpPr>
          <p:cNvPr id="6" name="TextBox 5">
            <a:extLst>
              <a:ext uri="{FF2B5EF4-FFF2-40B4-BE49-F238E27FC236}">
                <a16:creationId xmlns:a16="http://schemas.microsoft.com/office/drawing/2014/main" id="{98DCA241-CFEC-7912-3119-1EC0D785042A}"/>
              </a:ext>
            </a:extLst>
          </p:cNvPr>
          <p:cNvSpPr txBox="1"/>
          <p:nvPr/>
        </p:nvSpPr>
        <p:spPr>
          <a:xfrm>
            <a:off x="644977" y="4175255"/>
            <a:ext cx="8074479" cy="523220"/>
          </a:xfrm>
          <a:prstGeom prst="rect">
            <a:avLst/>
          </a:prstGeom>
          <a:solidFill>
            <a:schemeClr val="accent6">
              <a:lumMod val="20000"/>
              <a:lumOff val="80000"/>
            </a:schemeClr>
          </a:solidFill>
        </p:spPr>
        <p:txBody>
          <a:bodyPr wrap="square">
            <a:spAutoFit/>
          </a:bodyPr>
          <a:lstStyle/>
          <a:p>
            <a:pPr algn="just"/>
            <a:r>
              <a:rPr lang="vi-VN"/>
              <a:t>Giống như câu lệnh break, continue cũng có thể được sử dụng bên trong tất cả các vòng lặp trong Java.</a:t>
            </a:r>
            <a:endParaRPr lang="en-US"/>
          </a:p>
        </p:txBody>
      </p:sp>
    </p:spTree>
    <p:extLst>
      <p:ext uri="{BB962C8B-B14F-4D97-AF65-F5344CB8AC3E}">
        <p14:creationId xmlns:p14="http://schemas.microsoft.com/office/powerpoint/2010/main" val="2765294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continue</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Ví dụ minh họa câu lệnh continue bên trong một vòng lặp, hãy xem đoạn mã sau:</a:t>
            </a:r>
            <a:endParaRPr lang="vi-VN" sz="1600"/>
          </a:p>
        </p:txBody>
      </p:sp>
      <p:sp>
        <p:nvSpPr>
          <p:cNvPr id="3" name="TextBox 2">
            <a:extLst>
              <a:ext uri="{FF2B5EF4-FFF2-40B4-BE49-F238E27FC236}">
                <a16:creationId xmlns:a16="http://schemas.microsoft.com/office/drawing/2014/main" id="{2D2BDA2A-244C-16F2-CC01-5695841922A7}"/>
              </a:ext>
            </a:extLst>
          </p:cNvPr>
          <p:cNvSpPr txBox="1"/>
          <p:nvPr/>
        </p:nvSpPr>
        <p:spPr>
          <a:xfrm>
            <a:off x="644977" y="2030388"/>
            <a:ext cx="4572000" cy="1384995"/>
          </a:xfrm>
          <a:prstGeom prst="rect">
            <a:avLst/>
          </a:prstGeom>
          <a:noFill/>
        </p:spPr>
        <p:txBody>
          <a:bodyPr wrap="square">
            <a:spAutoFit/>
          </a:bodyPr>
          <a:lstStyle/>
          <a:p>
            <a:r>
              <a:rPr lang="nn-NO"/>
              <a:t>for(i = 1; i &lt; 5; i++)</a:t>
            </a:r>
          </a:p>
          <a:p>
            <a:r>
              <a:rPr lang="nn-NO"/>
              <a:t>{</a:t>
            </a:r>
          </a:p>
          <a:p>
            <a:r>
              <a:rPr lang="nn-NO"/>
              <a:t>	if(i == 3)</a:t>
            </a:r>
          </a:p>
          <a:p>
            <a:r>
              <a:rPr lang="nn-NO"/>
              <a:t>		continue;</a:t>
            </a:r>
          </a:p>
          <a:p>
            <a:r>
              <a:rPr lang="nn-NO"/>
              <a:t>	System.out.println(i);</a:t>
            </a:r>
          </a:p>
          <a:p>
            <a:r>
              <a:rPr lang="nn-NO"/>
              <a:t>}</a:t>
            </a:r>
            <a:endParaRPr lang="en-US"/>
          </a:p>
        </p:txBody>
      </p:sp>
      <p:sp>
        <p:nvSpPr>
          <p:cNvPr id="7" name="TextBox 6">
            <a:extLst>
              <a:ext uri="{FF2B5EF4-FFF2-40B4-BE49-F238E27FC236}">
                <a16:creationId xmlns:a16="http://schemas.microsoft.com/office/drawing/2014/main" id="{7C20FB58-0C6D-C565-3A30-03A885F73F21}"/>
              </a:ext>
            </a:extLst>
          </p:cNvPr>
          <p:cNvSpPr txBox="1"/>
          <p:nvPr/>
        </p:nvSpPr>
        <p:spPr>
          <a:xfrm>
            <a:off x="644977" y="3614768"/>
            <a:ext cx="4572000" cy="954107"/>
          </a:xfrm>
          <a:prstGeom prst="rect">
            <a:avLst/>
          </a:prstGeom>
          <a:noFill/>
        </p:spPr>
        <p:txBody>
          <a:bodyPr wrap="square">
            <a:spAutoFit/>
          </a:bodyPr>
          <a:lstStyle/>
          <a:p>
            <a:r>
              <a:rPr lang="en-US"/>
              <a:t>1</a:t>
            </a:r>
          </a:p>
          <a:p>
            <a:r>
              <a:rPr lang="en-US"/>
              <a:t>2</a:t>
            </a:r>
          </a:p>
          <a:p>
            <a:r>
              <a:rPr lang="en-US"/>
              <a:t>4</a:t>
            </a:r>
          </a:p>
          <a:p>
            <a:r>
              <a:rPr lang="en-US"/>
              <a:t>5</a:t>
            </a:r>
          </a:p>
        </p:txBody>
      </p:sp>
      <p:sp>
        <p:nvSpPr>
          <p:cNvPr id="9" name="TextBox 8">
            <a:extLst>
              <a:ext uri="{FF2B5EF4-FFF2-40B4-BE49-F238E27FC236}">
                <a16:creationId xmlns:a16="http://schemas.microsoft.com/office/drawing/2014/main" id="{A6B5FD1B-2CC4-C17E-E6B9-341B4A652B75}"/>
              </a:ext>
            </a:extLst>
          </p:cNvPr>
          <p:cNvSpPr txBox="1"/>
          <p:nvPr/>
        </p:nvSpPr>
        <p:spPr>
          <a:xfrm>
            <a:off x="4155620" y="2030388"/>
            <a:ext cx="4572000" cy="523220"/>
          </a:xfrm>
          <a:prstGeom prst="rect">
            <a:avLst/>
          </a:prstGeom>
          <a:solidFill>
            <a:schemeClr val="accent6">
              <a:lumMod val="20000"/>
              <a:lumOff val="80000"/>
            </a:schemeClr>
          </a:solidFill>
        </p:spPr>
        <p:txBody>
          <a:bodyPr wrap="square">
            <a:spAutoFit/>
          </a:bodyPr>
          <a:lstStyle/>
          <a:p>
            <a:pPr algn="just"/>
            <a:r>
              <a:rPr lang="vi-VN"/>
              <a:t>Khi giá trị của i trở thành 3, continue được thực thi và câu lệnh in bị bỏ qua.</a:t>
            </a:r>
            <a:endParaRPr lang="en-US"/>
          </a:p>
        </p:txBody>
      </p:sp>
    </p:spTree>
    <p:extLst>
      <p:ext uri="{BB962C8B-B14F-4D97-AF65-F5344CB8AC3E}">
        <p14:creationId xmlns:p14="http://schemas.microsoft.com/office/powerpoint/2010/main" val="3970866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return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return chỉ có thể được sử dụng bên trong các phương thức có thể trả lại điều khiển hoặc giá trị cho phương thức gọi. Câu lệnh return có thể được viết ở bất kỳ dòng nào bên trong phần thân của phương thức. Quy ước chung là viết câu lệnh return ở cuối phần thân của phương thức. Hãy xem xét một ví dụ nhỏ để chứng minh việc sử dụng câu lệnh return:</a:t>
            </a:r>
            <a:endParaRPr lang="vi-VN" sz="1600"/>
          </a:p>
        </p:txBody>
      </p:sp>
      <p:sp>
        <p:nvSpPr>
          <p:cNvPr id="4" name="TextBox 3">
            <a:extLst>
              <a:ext uri="{FF2B5EF4-FFF2-40B4-BE49-F238E27FC236}">
                <a16:creationId xmlns:a16="http://schemas.microsoft.com/office/drawing/2014/main" id="{4343666F-166B-A26B-B3A2-E775B9307DD3}"/>
              </a:ext>
            </a:extLst>
          </p:cNvPr>
          <p:cNvSpPr txBox="1"/>
          <p:nvPr/>
        </p:nvSpPr>
        <p:spPr>
          <a:xfrm>
            <a:off x="2571750" y="3014089"/>
            <a:ext cx="4572000" cy="1384995"/>
          </a:xfrm>
          <a:prstGeom prst="rect">
            <a:avLst/>
          </a:prstGeom>
          <a:noFill/>
        </p:spPr>
        <p:txBody>
          <a:bodyPr wrap="square">
            <a:spAutoFit/>
          </a:bodyPr>
          <a:lstStyle/>
          <a:p>
            <a:r>
              <a:rPr lang="en-US"/>
              <a:t>void fact(int n)</a:t>
            </a:r>
          </a:p>
          <a:p>
            <a:r>
              <a:rPr lang="en-US"/>
              <a:t>{</a:t>
            </a:r>
          </a:p>
          <a:p>
            <a:r>
              <a:rPr lang="en-US"/>
              <a:t>	if(n == 0) return 1;</a:t>
            </a:r>
          </a:p>
          <a:p>
            <a:r>
              <a:rPr lang="en-US"/>
              <a:t>	else if(n == 1) return 1;</a:t>
            </a:r>
          </a:p>
          <a:p>
            <a:r>
              <a:rPr lang="en-US"/>
              <a:t>	else return fact(n)*fact(n-1);</a:t>
            </a:r>
          </a:p>
          <a:p>
            <a:r>
              <a:rPr lang="en-US"/>
              <a:t>}</a:t>
            </a:r>
          </a:p>
        </p:txBody>
      </p:sp>
    </p:spTree>
    <p:extLst>
      <p:ext uri="{BB962C8B-B14F-4D97-AF65-F5344CB8AC3E}">
        <p14:creationId xmlns:p14="http://schemas.microsoft.com/office/powerpoint/2010/main" val="3959530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Tổng quát về các cấu trúc lặp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a:rPr>
              <a:t>Các câu lệnh lặp lại được sử dụng để lặp đi lặp lại một tập hợp các câu lệnh dựa trên một điều kiện với số lần hữu hạn hoặc vô hạn.</a:t>
            </a:r>
          </a:p>
          <a:p>
            <a:pPr algn="just"/>
            <a:r>
              <a:rPr lang="vi-VN">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a:rPr>
              <a:t>Sự cần thiết của các cấu trúc lặp là gì?</a:t>
            </a:r>
          </a:p>
          <a:p>
            <a:pPr lvl="1" algn="just"/>
            <a:r>
              <a:rPr lang="vi-VN" sz="1600">
                <a:solidFill>
                  <a:srgbClr val="212529"/>
                </a:solidFill>
                <a:highlight>
                  <a:srgbClr val="FFFFFF"/>
                </a:highlight>
                <a:latin typeface="Roboto"/>
                <a:ea typeface="Roboto"/>
                <a:cs typeface="Roboto"/>
                <a:sym typeface="Roboto"/>
              </a:rPr>
              <a:t>Giả sử bạn muốn đọc ba số từ người dùng. Đối với điều này, bạn có thể viết ba câu lệnh để đọc đầu vào. Trong một chương trình khác bạn muốn đọc mười số. Đối với điều này, bạn viết mười câu lệnh để đọc đầu vào. Tuy nhiên, trong một chương trình khác, bạn muốn đọc mười nghìn số làm đầu vào. Bạn làm gì? Ngay cả việc sao chép và dán các câu lệnh để đọc đầu vào cũng cần có thời gian. Để giải quyết vấn đề này, Java cung cấp cho chúng ta các câu lệnh lặp.</a:t>
            </a:r>
          </a:p>
          <a:p>
            <a:pPr algn="just"/>
            <a:r>
              <a:rPr lang="vi-VN">
                <a:solidFill>
                  <a:srgbClr val="212529"/>
                </a:solidFill>
                <a:highlight>
                  <a:srgbClr val="FFFFFF"/>
                </a:highlight>
                <a:latin typeface="Roboto"/>
                <a:ea typeface="Roboto"/>
                <a:cs typeface="Roboto"/>
                <a:sym typeface="Roboto"/>
              </a:rPr>
              <a:t>Các câu lệnh lặp do Java cung cấp là: for, while, do-while và for-each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for</a:t>
            </a:r>
            <a:endParaRPr/>
          </a:p>
        </p:txBody>
      </p:sp>
    </p:spTree>
    <p:extLst>
      <p:ext uri="{BB962C8B-B14F-4D97-AF65-F5344CB8AC3E}">
        <p14:creationId xmlns:p14="http://schemas.microsoft.com/office/powerpoint/2010/main" val="153822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Trong câu lệnh for, việc khởi tạo biến điều khiển vòng lặp, điều kiện và sửa đổi giá trị của biến điều khiển vòng lặp được kết hợp thành một dòng duy nhất. Cú pháp của câu lệnh for như hình dưới đây:</a:t>
            </a:r>
            <a:endParaRPr lang="vi-VN" sz="1600">
              <a:highlight>
                <a:srgbClr val="FFFFFF"/>
              </a:highlight>
            </a:endParaRPr>
          </a:p>
        </p:txBody>
      </p:sp>
      <p:sp>
        <p:nvSpPr>
          <p:cNvPr id="4" name="TextBox 3">
            <a:extLst>
              <a:ext uri="{FF2B5EF4-FFF2-40B4-BE49-F238E27FC236}">
                <a16:creationId xmlns:a16="http://schemas.microsoft.com/office/drawing/2014/main" id="{1679F3D0-EE18-0477-339B-2A07632C26E4}"/>
              </a:ext>
            </a:extLst>
          </p:cNvPr>
          <p:cNvSpPr txBox="1"/>
          <p:nvPr/>
        </p:nvSpPr>
        <p:spPr>
          <a:xfrm>
            <a:off x="2286000" y="2253343"/>
            <a:ext cx="4572000" cy="1077218"/>
          </a:xfrm>
          <a:prstGeom prst="rect">
            <a:avLst/>
          </a:prstGeom>
          <a:noFill/>
        </p:spPr>
        <p:txBody>
          <a:bodyPr wrap="square">
            <a:spAutoFit/>
          </a:bodyPr>
          <a:lstStyle/>
          <a:p>
            <a:r>
              <a:rPr lang="en-US" sz="1600"/>
              <a:t>for(initialization; condition; </a:t>
            </a:r>
            <a:r>
              <a:rPr lang="vi-VN" sz="1600"/>
              <a:t>iteration/updation</a:t>
            </a:r>
            <a:r>
              <a:rPr lang="en-US" sz="1600"/>
              <a:t>)</a:t>
            </a:r>
          </a:p>
          <a:p>
            <a:r>
              <a:rPr lang="en-US" sz="1600"/>
              <a:t>{</a:t>
            </a:r>
          </a:p>
          <a:p>
            <a:r>
              <a:rPr lang="en-US" sz="1600"/>
              <a:t>	</a:t>
            </a:r>
            <a:r>
              <a:rPr lang="vi-VN" sz="1600"/>
              <a:t>Body </a:t>
            </a:r>
            <a:r>
              <a:rPr lang="en-US" sz="1600"/>
              <a:t>Statements;</a:t>
            </a:r>
          </a:p>
          <a:p>
            <a:r>
              <a:rPr lang="en-US" sz="1600"/>
              <a:t>}</a:t>
            </a:r>
          </a:p>
        </p:txBody>
      </p:sp>
      <p:sp>
        <p:nvSpPr>
          <p:cNvPr id="8" name="TextBox 7">
            <a:extLst>
              <a:ext uri="{FF2B5EF4-FFF2-40B4-BE49-F238E27FC236}">
                <a16:creationId xmlns:a16="http://schemas.microsoft.com/office/drawing/2014/main" id="{8BD56268-2509-907B-BDD2-158B35D0DBE3}"/>
              </a:ext>
            </a:extLst>
          </p:cNvPr>
          <p:cNvSpPr txBox="1"/>
          <p:nvPr/>
        </p:nvSpPr>
        <p:spPr>
          <a:xfrm>
            <a:off x="685801" y="3417796"/>
            <a:ext cx="7919357" cy="1600438"/>
          </a:xfrm>
          <a:prstGeom prst="rect">
            <a:avLst/>
          </a:prstGeom>
          <a:solidFill>
            <a:schemeClr val="accent6">
              <a:lumMod val="20000"/>
              <a:lumOff val="80000"/>
            </a:schemeClr>
          </a:solidFill>
        </p:spPr>
        <p:txBody>
          <a:bodyPr wrap="square">
            <a:spAutoFit/>
          </a:bodyPr>
          <a:lstStyle/>
          <a:p>
            <a:pPr algn="just"/>
            <a:r>
              <a:rPr lang="vi-VN"/>
              <a:t>Trong cú pháp trên, </a:t>
            </a:r>
            <a:r>
              <a:rPr lang="en-US" sz="1400" b="1"/>
              <a:t>initialization</a:t>
            </a:r>
            <a:r>
              <a:rPr lang="vi-VN"/>
              <a:t> là một biểu thức gán khởi tạo biến điều khiển vòng lặp và/hoặc các biến khác. Biểu thức khởi tạo chỉ đánh giá một lần. </a:t>
            </a:r>
            <a:r>
              <a:rPr lang="en-US" sz="1400" b="1"/>
              <a:t>condition</a:t>
            </a:r>
            <a:r>
              <a:rPr lang="en-US" sz="1400"/>
              <a:t> </a:t>
            </a:r>
            <a:r>
              <a:rPr lang="vi-VN"/>
              <a:t>là một biểu thức boolean. Nếu điều kiện được đánh giá là đúng, phần thân của vòng lặp được thực thi. Nếu không, bộ điều khiển sẽ thoát khỏi vòng lặp.</a:t>
            </a:r>
          </a:p>
          <a:p>
            <a:pPr algn="just"/>
            <a:r>
              <a:rPr lang="vi-VN"/>
              <a:t>Mỗi lần sau khi phần thân thực thi, biểu thức </a:t>
            </a:r>
            <a:r>
              <a:rPr lang="vi-VN" sz="1400" b="1"/>
              <a:t>iteration/updation</a:t>
            </a:r>
            <a:r>
              <a:rPr lang="vi-VN" b="1"/>
              <a:t> </a:t>
            </a:r>
            <a:r>
              <a:rPr lang="vi-VN"/>
              <a:t>được đánh giá. Nói chung, đây là biểu thức tăng hoặc giảm làm thay đổi giá trị của biến điều khiển. </a:t>
            </a:r>
            <a:r>
              <a:rPr lang="vi-VN">
                <a:solidFill>
                  <a:srgbClr val="FF0000"/>
                </a:solidFill>
              </a:rPr>
              <a:t>Tất cả ba phần initialization; condition; iteration/updation là tùy chọn.</a:t>
            </a:r>
            <a:endParaRPr lang="en-US">
              <a:solidFill>
                <a:srgbClr val="FF0000"/>
              </a:solidFill>
            </a:endParaRPr>
          </a:p>
        </p:txBody>
      </p:sp>
    </p:spTree>
    <p:extLst>
      <p:ext uri="{BB962C8B-B14F-4D97-AF65-F5344CB8AC3E}">
        <p14:creationId xmlns:p14="http://schemas.microsoft.com/office/powerpoint/2010/main" val="10388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699" y="1152475"/>
            <a:ext cx="8447987"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sz="1600">
                <a:highlight>
                  <a:srgbClr val="FFFFFF"/>
                </a:highlight>
              </a:rPr>
              <a:t>Bước 1: Tính giá trị của Biểu thức khởi tạo (Initialization Expression)</a:t>
            </a:r>
          </a:p>
          <a:p>
            <a:pPr marL="285750" indent="-285750" algn="just">
              <a:buFont typeface="Arial" panose="020B0604020202020204" pitchFamily="34" charset="0"/>
              <a:buChar char="•"/>
            </a:pPr>
            <a:r>
              <a:rPr lang="vi-VN" sz="1600">
                <a:highlight>
                  <a:srgbClr val="FFFFFF"/>
                </a:highlight>
              </a:rPr>
              <a:t>Bước 2: Tính giá trị của Biểu thức điều kiện: (Test Expression)</a:t>
            </a:r>
          </a:p>
          <a:p>
            <a:pPr marL="742950" lvl="1" indent="-285750" algn="just">
              <a:buFont typeface="Arial" panose="020B0604020202020204" pitchFamily="34" charset="0"/>
              <a:buChar char="•"/>
            </a:pPr>
            <a:r>
              <a:rPr lang="vi-VN">
                <a:highlight>
                  <a:srgbClr val="FFFFFF"/>
                </a:highlight>
              </a:rPr>
              <a:t>Nếu giá trị được tính là true, chuyển xuống Bước 3</a:t>
            </a:r>
          </a:p>
          <a:p>
            <a:pPr marL="742950" lvl="1" indent="-285750" algn="just">
              <a:buFont typeface="Arial" panose="020B0604020202020204" pitchFamily="34" charset="0"/>
              <a:buChar char="•"/>
            </a:pPr>
            <a:r>
              <a:rPr lang="vi-VN">
                <a:highlight>
                  <a:srgbClr val="FFFFFF"/>
                </a:highlight>
              </a:rPr>
              <a:t>Nếu giá trị được tính là false, chuyển xuống Bước 5</a:t>
            </a:r>
          </a:p>
          <a:p>
            <a:pPr marL="285750" indent="-285750" algn="just">
              <a:buFont typeface="Arial" panose="020B0604020202020204" pitchFamily="34" charset="0"/>
              <a:buChar char="•"/>
            </a:pPr>
            <a:r>
              <a:rPr lang="vi-VN" sz="1600">
                <a:highlight>
                  <a:srgbClr val="FFFFFF"/>
                </a:highlight>
              </a:rPr>
              <a:t>Bước 3: Thực hiện các câu lệnh bên trong thân vòng lặp</a:t>
            </a:r>
          </a:p>
          <a:p>
            <a:pPr marL="285750" indent="-285750" algn="just">
              <a:buFont typeface="Arial" panose="020B0604020202020204" pitchFamily="34" charset="0"/>
              <a:buChar char="•"/>
            </a:pPr>
            <a:r>
              <a:rPr lang="vi-VN" sz="1600">
                <a:highlight>
                  <a:srgbClr val="FFFFFF"/>
                </a:highlight>
              </a:rPr>
              <a:t>Bước 4: Tính giá trị của Biểu thức cập nhật (Update Expression), quay lại Bước 2</a:t>
            </a:r>
          </a:p>
          <a:p>
            <a:pPr marL="285750" indent="-285750" algn="just">
              <a:buFont typeface="Arial" panose="020B0604020202020204" pitchFamily="34" charset="0"/>
              <a:buChar char="•"/>
            </a:pPr>
            <a:r>
              <a:rPr lang="vi-VN" sz="1600">
                <a:highlight>
                  <a:srgbClr val="FFFFFF"/>
                </a:highlight>
              </a:rPr>
              <a:t>Bước 5: Kết thúc vòng lặp, luồng đi ra ngoài (thực hiện các câu lệnh sau for, nếu có)</a:t>
            </a:r>
          </a:p>
        </p:txBody>
      </p:sp>
      <p:pic>
        <p:nvPicPr>
          <p:cNvPr id="6" name="Picture 5">
            <a:extLst>
              <a:ext uri="{FF2B5EF4-FFF2-40B4-BE49-F238E27FC236}">
                <a16:creationId xmlns:a16="http://schemas.microsoft.com/office/drawing/2014/main" id="{DCD95AEC-69D7-AEB2-2616-ED0049358CEA}"/>
              </a:ext>
            </a:extLst>
          </p:cNvPr>
          <p:cNvPicPr>
            <a:picLocks noChangeAspect="1"/>
          </p:cNvPicPr>
          <p:nvPr/>
        </p:nvPicPr>
        <p:blipFill>
          <a:blip r:embed="rId3"/>
          <a:stretch>
            <a:fillRect/>
          </a:stretch>
        </p:blipFill>
        <p:spPr>
          <a:xfrm>
            <a:off x="2970320" y="3160259"/>
            <a:ext cx="3203360" cy="1983241"/>
          </a:xfrm>
          <a:prstGeom prst="rect">
            <a:avLst/>
          </a:prstGeom>
        </p:spPr>
      </p:pic>
    </p:spTree>
    <p:extLst>
      <p:ext uri="{BB962C8B-B14F-4D97-AF65-F5344CB8AC3E}">
        <p14:creationId xmlns:p14="http://schemas.microsoft.com/office/powerpoint/2010/main" val="339571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Lưu đồ của vòng lặp for</a:t>
            </a:r>
            <a:endParaRPr lang="vi-VN" sz="1600">
              <a:highlight>
                <a:srgbClr val="FFFFFF"/>
              </a:highlight>
            </a:endParaRPr>
          </a:p>
        </p:txBody>
      </p:sp>
      <p:pic>
        <p:nvPicPr>
          <p:cNvPr id="2" name="Picture 1">
            <a:extLst>
              <a:ext uri="{FF2B5EF4-FFF2-40B4-BE49-F238E27FC236}">
                <a16:creationId xmlns:a16="http://schemas.microsoft.com/office/drawing/2014/main" id="{EE4B990B-9F9F-4EF5-E2B1-2436BBDC9310}"/>
              </a:ext>
            </a:extLst>
          </p:cNvPr>
          <p:cNvPicPr>
            <a:picLocks noChangeAspect="1"/>
          </p:cNvPicPr>
          <p:nvPr/>
        </p:nvPicPr>
        <p:blipFill>
          <a:blip r:embed="rId3"/>
          <a:stretch>
            <a:fillRect/>
          </a:stretch>
        </p:blipFill>
        <p:spPr>
          <a:xfrm>
            <a:off x="1962150" y="1957387"/>
            <a:ext cx="5219700" cy="2143125"/>
          </a:xfrm>
          <a:prstGeom prst="rect">
            <a:avLst/>
          </a:prstGeom>
        </p:spPr>
      </p:pic>
    </p:spTree>
    <p:extLst>
      <p:ext uri="{BB962C8B-B14F-4D97-AF65-F5344CB8AC3E}">
        <p14:creationId xmlns:p14="http://schemas.microsoft.com/office/powerpoint/2010/main" val="185922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đoạn mã ví dụ in các số từ 1 đến 100:</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Chúng ta có thể tạo một vòng lặp for vô hạn như hình bên dưới:</a:t>
            </a:r>
          </a:p>
        </p:txBody>
      </p:sp>
      <p:sp>
        <p:nvSpPr>
          <p:cNvPr id="4" name="TextBox 3">
            <a:extLst>
              <a:ext uri="{FF2B5EF4-FFF2-40B4-BE49-F238E27FC236}">
                <a16:creationId xmlns:a16="http://schemas.microsoft.com/office/drawing/2014/main" id="{DBF69DDF-F074-9F15-4CB7-458DADA49D8A}"/>
              </a:ext>
            </a:extLst>
          </p:cNvPr>
          <p:cNvSpPr txBox="1"/>
          <p:nvPr/>
        </p:nvSpPr>
        <p:spPr>
          <a:xfrm>
            <a:off x="2286000" y="1568659"/>
            <a:ext cx="4572000" cy="1077218"/>
          </a:xfrm>
          <a:prstGeom prst="rect">
            <a:avLst/>
          </a:prstGeom>
          <a:noFill/>
        </p:spPr>
        <p:txBody>
          <a:bodyPr wrap="square">
            <a:spAutoFit/>
          </a:bodyPr>
          <a:lstStyle/>
          <a:p>
            <a:r>
              <a:rPr lang="nn-NO" sz="1600"/>
              <a:t>for(int i = 1; i &lt;= 100; i++)</a:t>
            </a:r>
          </a:p>
          <a:p>
            <a:r>
              <a:rPr lang="nn-NO" sz="1600"/>
              <a:t>{</a:t>
            </a:r>
          </a:p>
          <a:p>
            <a:r>
              <a:rPr lang="nn-NO" sz="1600"/>
              <a:t>	System.out.println(“i = “ + i );</a:t>
            </a:r>
          </a:p>
          <a:p>
            <a:r>
              <a:rPr lang="nn-NO" sz="1600"/>
              <a:t>}</a:t>
            </a:r>
            <a:endParaRPr lang="en-US" sz="1600"/>
          </a:p>
        </p:txBody>
      </p:sp>
      <p:sp>
        <p:nvSpPr>
          <p:cNvPr id="6" name="TextBox 5">
            <a:extLst>
              <a:ext uri="{FF2B5EF4-FFF2-40B4-BE49-F238E27FC236}">
                <a16:creationId xmlns:a16="http://schemas.microsoft.com/office/drawing/2014/main" id="{6FE4F9DF-847E-DE21-4C95-2FCA56721AAC}"/>
              </a:ext>
            </a:extLst>
          </p:cNvPr>
          <p:cNvSpPr txBox="1"/>
          <p:nvPr/>
        </p:nvSpPr>
        <p:spPr>
          <a:xfrm>
            <a:off x="628650" y="2636809"/>
            <a:ext cx="8066314" cy="307777"/>
          </a:xfrm>
          <a:prstGeom prst="rect">
            <a:avLst/>
          </a:prstGeom>
          <a:solidFill>
            <a:schemeClr val="accent6">
              <a:lumMod val="20000"/>
              <a:lumOff val="80000"/>
            </a:schemeClr>
          </a:solidFill>
        </p:spPr>
        <p:txBody>
          <a:bodyPr wrap="square">
            <a:spAutoFit/>
          </a:bodyPr>
          <a:lstStyle/>
          <a:p>
            <a:r>
              <a:rPr lang="en-US"/>
              <a:t>Trong đoạn mã trên, int i = 1 là biểu thức khởi tạo, i &lt;= 100 là điều kiện và i++ là biểu thức lặp.</a:t>
            </a:r>
          </a:p>
        </p:txBody>
      </p:sp>
      <p:sp>
        <p:nvSpPr>
          <p:cNvPr id="8" name="TextBox 7">
            <a:extLst>
              <a:ext uri="{FF2B5EF4-FFF2-40B4-BE49-F238E27FC236}">
                <a16:creationId xmlns:a16="http://schemas.microsoft.com/office/drawing/2014/main" id="{BF062300-6708-7420-AA8A-FCADB40A20C2}"/>
              </a:ext>
            </a:extLst>
          </p:cNvPr>
          <p:cNvSpPr txBox="1"/>
          <p:nvPr/>
        </p:nvSpPr>
        <p:spPr>
          <a:xfrm>
            <a:off x="2286000" y="3589113"/>
            <a:ext cx="4572000" cy="1077218"/>
          </a:xfrm>
          <a:prstGeom prst="rect">
            <a:avLst/>
          </a:prstGeom>
          <a:noFill/>
        </p:spPr>
        <p:txBody>
          <a:bodyPr wrap="square">
            <a:spAutoFit/>
          </a:bodyPr>
          <a:lstStyle/>
          <a:p>
            <a:r>
              <a:rPr lang="en-US" sz="1600"/>
              <a:t>for( ; ; )</a:t>
            </a:r>
          </a:p>
          <a:p>
            <a:r>
              <a:rPr lang="en-US" sz="1600"/>
              <a:t>{</a:t>
            </a:r>
          </a:p>
          <a:p>
            <a:r>
              <a:rPr lang="en-US" sz="1600"/>
              <a:t>	Statements;</a:t>
            </a:r>
          </a:p>
          <a:p>
            <a:r>
              <a:rPr lang="en-US" sz="1600"/>
              <a:t>}</a:t>
            </a:r>
          </a:p>
        </p:txBody>
      </p:sp>
    </p:spTree>
    <p:extLst>
      <p:ext uri="{BB962C8B-B14F-4D97-AF65-F5344CB8AC3E}">
        <p14:creationId xmlns:p14="http://schemas.microsoft.com/office/powerpoint/2010/main" val="412510800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4542</Words>
  <Application>Microsoft Office PowerPoint</Application>
  <PresentationFormat>On-screen Show (16:9)</PresentationFormat>
  <Paragraphs>546</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Proxima Nova</vt:lpstr>
      <vt:lpstr>Arial</vt:lpstr>
      <vt:lpstr>Roboto</vt:lpstr>
      <vt:lpstr>Alfa Slab One</vt:lpstr>
      <vt:lpstr>Courier New</vt:lpstr>
      <vt:lpstr>Gameday</vt:lpstr>
      <vt:lpstr>Các cấu trúc lặp</vt:lpstr>
      <vt:lpstr>Mục tiêu bài học</vt:lpstr>
      <vt:lpstr>Tổng quát về các cấu trúc lặp</vt:lpstr>
      <vt:lpstr>Tổng quát về các cấu trúc lặp</vt:lpstr>
      <vt:lpstr>Cấu trúc lặp for</vt:lpstr>
      <vt:lpstr>Cấu trúc lặp for</vt:lpstr>
      <vt:lpstr>Cấu trúc lặp for</vt:lpstr>
      <vt:lpstr>Cấu trúc lặp for</vt:lpstr>
      <vt:lpstr>Cấu trúc lặp for</vt:lpstr>
      <vt:lpstr>Cấu trúc lặp for</vt:lpstr>
      <vt:lpstr>Cấu trúc lặp for .. each</vt:lpstr>
      <vt:lpstr>Cấu trúc lặp for .. each</vt:lpstr>
      <vt:lpstr>Cấu trúc lặp for .. each</vt:lpstr>
      <vt:lpstr>Cấu trúc lặp lồng nhau</vt:lpstr>
      <vt:lpstr>Vòng lặp lồng nhau</vt:lpstr>
      <vt:lpstr>Vòng lặp lồng nhau</vt:lpstr>
      <vt:lpstr>Cấu trúc lặp while</vt:lpstr>
      <vt:lpstr>Cấu trúc lặp while</vt:lpstr>
      <vt:lpstr>Cấu trúc lặp while</vt:lpstr>
      <vt:lpstr>Cấu trúc lặp while</vt:lpstr>
      <vt:lpstr>Cấu trúc lặp while</vt:lpstr>
      <vt:lpstr>Cấu trúc lặp do .. while</vt:lpstr>
      <vt:lpstr>Cấu trúc lặp do .. while</vt:lpstr>
      <vt:lpstr>Cấu trúc lặp do ... while</vt:lpstr>
      <vt:lpstr>Cấu trúc lặp do .. while</vt:lpstr>
      <vt:lpstr>Cấu trúc lặp do .. while</vt:lpstr>
      <vt:lpstr>Các lệnh nhảy</vt:lpstr>
      <vt:lpstr>Các lệnh nhảy</vt:lpstr>
      <vt:lpstr>Lệnh break</vt:lpstr>
      <vt:lpstr>Lệnh break</vt:lpstr>
      <vt:lpstr>Lệnh break</vt:lpstr>
      <vt:lpstr>Lệnh break</vt:lpstr>
      <vt:lpstr>Lệnh continue</vt:lpstr>
      <vt:lpstr>Lệnh continue</vt:lpstr>
      <vt:lpstr>Lệnh return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260</cp:revision>
  <dcterms:modified xsi:type="dcterms:W3CDTF">2023-04-12T08:25:25Z</dcterms:modified>
</cp:coreProperties>
</file>