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45"/>
  </p:notesMasterIdLst>
  <p:sldIdLst>
    <p:sldId id="256" r:id="rId2"/>
    <p:sldId id="257" r:id="rId3"/>
    <p:sldId id="258" r:id="rId4"/>
    <p:sldId id="264" r:id="rId5"/>
    <p:sldId id="265" r:id="rId6"/>
    <p:sldId id="266" r:id="rId7"/>
    <p:sldId id="260" r:id="rId8"/>
    <p:sldId id="267" r:id="rId9"/>
    <p:sldId id="268" r:id="rId10"/>
    <p:sldId id="269" r:id="rId11"/>
    <p:sldId id="270" r:id="rId12"/>
    <p:sldId id="271" r:id="rId13"/>
    <p:sldId id="272" r:id="rId14"/>
    <p:sldId id="273" r:id="rId15"/>
    <p:sldId id="274" r:id="rId16"/>
    <p:sldId id="275" r:id="rId17"/>
    <p:sldId id="261" r:id="rId18"/>
    <p:sldId id="276" r:id="rId19"/>
    <p:sldId id="277" r:id="rId20"/>
    <p:sldId id="278" r:id="rId21"/>
    <p:sldId id="279" r:id="rId22"/>
    <p:sldId id="262" r:id="rId23"/>
    <p:sldId id="280" r:id="rId24"/>
    <p:sldId id="281" r:id="rId25"/>
    <p:sldId id="282" r:id="rId26"/>
    <p:sldId id="283" r:id="rId27"/>
    <p:sldId id="284" r:id="rId28"/>
    <p:sldId id="285" r:id="rId29"/>
    <p:sldId id="286" r:id="rId30"/>
    <p:sldId id="287" r:id="rId31"/>
    <p:sldId id="288" r:id="rId32"/>
    <p:sldId id="289" r:id="rId33"/>
    <p:sldId id="290" r:id="rId34"/>
    <p:sldId id="291" r:id="rId35"/>
    <p:sldId id="292" r:id="rId36"/>
    <p:sldId id="293" r:id="rId37"/>
    <p:sldId id="294" r:id="rId38"/>
    <p:sldId id="295" r:id="rId39"/>
    <p:sldId id="296" r:id="rId40"/>
    <p:sldId id="297" r:id="rId41"/>
    <p:sldId id="298" r:id="rId42"/>
    <p:sldId id="299" r:id="rId43"/>
    <p:sldId id="346" r:id="rId44"/>
  </p:sldIdLst>
  <p:sldSz cx="9144000" cy="5143500" type="screen16x9"/>
  <p:notesSz cx="6858000" cy="9144000"/>
  <p:embeddedFontLst>
    <p:embeddedFont>
      <p:font typeface="Alfa Slab One" panose="020B0604020202020204" charset="0"/>
      <p:regular r:id="rId46"/>
    </p:embeddedFont>
    <p:embeddedFont>
      <p:font typeface="Proxima Nova" panose="020B0604020202020204" charset="0"/>
      <p:regular r:id="rId47"/>
      <p:bold r:id="rId48"/>
      <p:italic r:id="rId49"/>
      <p:boldItalic r:id="rId5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0883" autoAdjust="0"/>
  </p:normalViewPr>
  <p:slideViewPr>
    <p:cSldViewPr snapToGrid="0">
      <p:cViewPr varScale="1">
        <p:scale>
          <a:sx n="92" d="100"/>
          <a:sy n="92" d="100"/>
        </p:scale>
        <p:origin x="540" y="6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font" Target="fonts/font2.fntdata"/><Relationship Id="rId50" Type="http://schemas.openxmlformats.org/officeDocument/2006/relationships/font" Target="fonts/font5.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font" Target="fonts/font3.fntdata"/><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1.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027524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648982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252017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925583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265879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5878791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2510848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1658efc2617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1658efc2617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911851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6677399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513472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9860238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1110650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1658efc2617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1658efc2617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1102971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1983362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8454449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3872572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6710686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8833076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9117399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1658efc2617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1658efc2617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320109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1658efc2617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1658efc2617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8751976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7282388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2163474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8303091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0315728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7854368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7976039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4992902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2277237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305321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1944998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9458728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2380326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064293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03340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715796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1658efc2617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1658efc2617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534542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04783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467756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cxnSp>
        <p:nvCxnSpPr>
          <p:cNvPr id="11" name="Google Shape;11;p2"/>
          <p:cNvCxnSpPr/>
          <p:nvPr/>
        </p:nvCxnSpPr>
        <p:spPr>
          <a:xfrm>
            <a:off x="4278300" y="2751163"/>
            <a:ext cx="587400" cy="0"/>
          </a:xfrm>
          <a:prstGeom prst="straightConnector1">
            <a:avLst/>
          </a:prstGeom>
          <a:noFill/>
          <a:ln w="76200" cap="flat" cmpd="sng">
            <a:solidFill>
              <a:srgbClr val="F48121"/>
            </a:solidFill>
            <a:prstDash val="solid"/>
            <a:round/>
            <a:headEnd type="none" w="sm" len="sm"/>
            <a:tailEnd type="none" w="sm" len="sm"/>
          </a:ln>
        </p:spPr>
      </p:cxnSp>
      <p:sp>
        <p:nvSpPr>
          <p:cNvPr id="12" name="Google Shape;12;p2"/>
          <p:cNvSpPr txBox="1">
            <a:spLocks noGrp="1"/>
          </p:cNvSpPr>
          <p:nvPr>
            <p:ph type="ctrTitle"/>
          </p:nvPr>
        </p:nvSpPr>
        <p:spPr>
          <a:xfrm>
            <a:off x="311700" y="595975"/>
            <a:ext cx="8520600" cy="1957800"/>
          </a:xfrm>
          <a:prstGeom prst="rect">
            <a:avLst/>
          </a:prstGeom>
        </p:spPr>
        <p:txBody>
          <a:bodyPr spcFirstLastPara="1" wrap="square" lIns="91425" tIns="91425" rIns="91425" bIns="91425" anchor="b" anchorCtr="0">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a:endParaRPr/>
          </a:p>
        </p:txBody>
      </p:sp>
      <p:sp>
        <p:nvSpPr>
          <p:cNvPr id="13" name="Google Shape;13;p2"/>
          <p:cNvSpPr txBox="1">
            <a:spLocks noGrp="1"/>
          </p:cNvSpPr>
          <p:nvPr>
            <p:ph type="subTitle" idx="1"/>
          </p:nvPr>
        </p:nvSpPr>
        <p:spPr>
          <a:xfrm>
            <a:off x="311700" y="3165823"/>
            <a:ext cx="8520600" cy="733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rgbClr val="F48121"/>
              </a:buClr>
              <a:buSzPts val="2400"/>
              <a:buNone/>
              <a:defRPr sz="2400">
                <a:solidFill>
                  <a:srgbClr val="F48121"/>
                </a:solidFill>
              </a:defRPr>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14" name="Google Shape;14;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5"/>
        <p:cNvGrpSpPr/>
        <p:nvPr/>
      </p:nvGrpSpPr>
      <p:grpSpPr>
        <a:xfrm>
          <a:off x="0" y="0"/>
          <a:ext cx="0" cy="0"/>
          <a:chOff x="0" y="0"/>
          <a:chExt cx="0" cy="0"/>
        </a:xfrm>
      </p:grpSpPr>
      <p:sp>
        <p:nvSpPr>
          <p:cNvPr id="56" name="Google Shape;56;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1" name="Google Shape;3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cxnSp>
        <p:nvCxnSpPr>
          <p:cNvPr id="32" name="Google Shape;32;p6"/>
          <p:cNvCxnSpPr/>
          <p:nvPr/>
        </p:nvCxnSpPr>
        <p:spPr>
          <a:xfrm>
            <a:off x="397650" y="1152475"/>
            <a:ext cx="8348700" cy="1200"/>
          </a:xfrm>
          <a:prstGeom prst="straightConnector1">
            <a:avLst/>
          </a:prstGeom>
          <a:noFill/>
          <a:ln w="19050" cap="flat" cmpd="sng">
            <a:solidFill>
              <a:srgbClr val="F48121"/>
            </a:solidFill>
            <a:prstDash val="solid"/>
            <a:round/>
            <a:headEnd type="none" w="sm" len="sm"/>
            <a:tailEnd type="none" w="sm" len="sm"/>
          </a:ln>
        </p:spPr>
      </p:cxnSp>
    </p:spTree>
    <p:extLst>
      <p:ext uri="{BB962C8B-B14F-4D97-AF65-F5344CB8AC3E}">
        <p14:creationId xmlns:p14="http://schemas.microsoft.com/office/powerpoint/2010/main" val="28095243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lt2"/>
        </a:solidFill>
        <a:effectLst/>
      </p:bgPr>
    </p:bg>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311700" y="2480550"/>
            <a:ext cx="8114400" cy="2445900"/>
          </a:xfrm>
          <a:prstGeom prst="rect">
            <a:avLst/>
          </a:prstGeom>
        </p:spPr>
        <p:txBody>
          <a:bodyPr spcFirstLastPara="1" wrap="square" lIns="91425" tIns="91425" rIns="91425" bIns="91425" anchor="b" anchorCtr="0">
            <a:normAutofit/>
          </a:bodyPr>
          <a:lstStyle>
            <a:lvl1pPr lvl="0">
              <a:spcBef>
                <a:spcPts val="0"/>
              </a:spcBef>
              <a:spcAft>
                <a:spcPts val="0"/>
              </a:spcAft>
              <a:buClr>
                <a:srgbClr val="0361AE"/>
              </a:buClr>
              <a:buSzPts val="6800"/>
              <a:buNone/>
              <a:defRPr sz="6800">
                <a:solidFill>
                  <a:srgbClr val="0361AE"/>
                </a:solidFill>
              </a:defRPr>
            </a:lvl1pPr>
            <a:lvl2pPr lvl="1">
              <a:spcBef>
                <a:spcPts val="0"/>
              </a:spcBef>
              <a:spcAft>
                <a:spcPts val="0"/>
              </a:spcAft>
              <a:buClr>
                <a:schemeClr val="lt1"/>
              </a:buClr>
              <a:buSzPts val="6800"/>
              <a:buNone/>
              <a:defRPr sz="6800">
                <a:solidFill>
                  <a:schemeClr val="lt1"/>
                </a:solidFill>
              </a:defRPr>
            </a:lvl2pPr>
            <a:lvl3pPr lvl="2">
              <a:spcBef>
                <a:spcPts val="0"/>
              </a:spcBef>
              <a:spcAft>
                <a:spcPts val="0"/>
              </a:spcAft>
              <a:buClr>
                <a:schemeClr val="lt1"/>
              </a:buClr>
              <a:buSzPts val="6800"/>
              <a:buNone/>
              <a:defRPr sz="6800">
                <a:solidFill>
                  <a:schemeClr val="lt1"/>
                </a:solidFill>
              </a:defRPr>
            </a:lvl3pPr>
            <a:lvl4pPr lvl="3">
              <a:spcBef>
                <a:spcPts val="0"/>
              </a:spcBef>
              <a:spcAft>
                <a:spcPts val="0"/>
              </a:spcAft>
              <a:buClr>
                <a:schemeClr val="lt1"/>
              </a:buClr>
              <a:buSzPts val="6800"/>
              <a:buNone/>
              <a:defRPr sz="6800">
                <a:solidFill>
                  <a:schemeClr val="lt1"/>
                </a:solidFill>
              </a:defRPr>
            </a:lvl4pPr>
            <a:lvl5pPr lvl="4">
              <a:spcBef>
                <a:spcPts val="0"/>
              </a:spcBef>
              <a:spcAft>
                <a:spcPts val="0"/>
              </a:spcAft>
              <a:buClr>
                <a:schemeClr val="lt1"/>
              </a:buClr>
              <a:buSzPts val="6800"/>
              <a:buNone/>
              <a:defRPr sz="6800">
                <a:solidFill>
                  <a:schemeClr val="lt1"/>
                </a:solidFill>
              </a:defRPr>
            </a:lvl5pPr>
            <a:lvl6pPr lvl="5">
              <a:spcBef>
                <a:spcPts val="0"/>
              </a:spcBef>
              <a:spcAft>
                <a:spcPts val="0"/>
              </a:spcAft>
              <a:buClr>
                <a:schemeClr val="lt1"/>
              </a:buClr>
              <a:buSzPts val="6800"/>
              <a:buNone/>
              <a:defRPr sz="6800">
                <a:solidFill>
                  <a:schemeClr val="lt1"/>
                </a:solidFill>
              </a:defRPr>
            </a:lvl6pPr>
            <a:lvl7pPr lvl="6">
              <a:spcBef>
                <a:spcPts val="0"/>
              </a:spcBef>
              <a:spcAft>
                <a:spcPts val="0"/>
              </a:spcAft>
              <a:buClr>
                <a:schemeClr val="lt1"/>
              </a:buClr>
              <a:buSzPts val="6800"/>
              <a:buNone/>
              <a:defRPr sz="6800">
                <a:solidFill>
                  <a:schemeClr val="lt1"/>
                </a:solidFill>
              </a:defRPr>
            </a:lvl7pPr>
            <a:lvl8pPr lvl="7">
              <a:spcBef>
                <a:spcPts val="0"/>
              </a:spcBef>
              <a:spcAft>
                <a:spcPts val="0"/>
              </a:spcAft>
              <a:buClr>
                <a:schemeClr val="lt1"/>
              </a:buClr>
              <a:buSzPts val="6800"/>
              <a:buNone/>
              <a:defRPr sz="6800">
                <a:solidFill>
                  <a:schemeClr val="lt1"/>
                </a:solidFill>
              </a:defRPr>
            </a:lvl8pPr>
            <a:lvl9pPr lvl="8">
              <a:spcBef>
                <a:spcPts val="0"/>
              </a:spcBef>
              <a:spcAft>
                <a:spcPts val="0"/>
              </a:spcAft>
              <a:buClr>
                <a:schemeClr val="lt1"/>
              </a:buClr>
              <a:buSzPts val="6800"/>
              <a:buNone/>
              <a:defRPr sz="6800">
                <a:solidFill>
                  <a:schemeClr val="lt1"/>
                </a:solidFill>
              </a:defRPr>
            </a:lvl9pPr>
          </a:lstStyle>
          <a:p>
            <a:endParaRPr/>
          </a:p>
        </p:txBody>
      </p:sp>
      <p:sp>
        <p:nvSpPr>
          <p:cNvPr id="17" name="Google Shape;17;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0" name="Google Shape;20;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1" name="Google Shape;21;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cxnSp>
        <p:nvCxnSpPr>
          <p:cNvPr id="22" name="Google Shape;22;p4"/>
          <p:cNvCxnSpPr/>
          <p:nvPr/>
        </p:nvCxnSpPr>
        <p:spPr>
          <a:xfrm>
            <a:off x="397650" y="1152475"/>
            <a:ext cx="8348700" cy="1200"/>
          </a:xfrm>
          <a:prstGeom prst="straightConnector1">
            <a:avLst/>
          </a:prstGeom>
          <a:noFill/>
          <a:ln w="19050" cap="flat" cmpd="sng">
            <a:solidFill>
              <a:srgbClr val="F48121"/>
            </a:solidFill>
            <a:prstDash val="solid"/>
            <a:round/>
            <a:headEnd type="none" w="sm" len="sm"/>
            <a:tailEnd type="none" w="sm" len="sm"/>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3"/>
        <p:cNvGrpSpPr/>
        <p:nvPr/>
      </p:nvGrpSpPr>
      <p:grpSpPr>
        <a:xfrm>
          <a:off x="0" y="0"/>
          <a:ext cx="0" cy="0"/>
          <a:chOff x="0" y="0"/>
          <a:chExt cx="0" cy="0"/>
        </a:xfrm>
      </p:grpSpPr>
      <p:sp>
        <p:nvSpPr>
          <p:cNvPr id="24" name="Google Shape;24;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5" name="Google Shape;25;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6" name="Google Shape;26;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7" name="Google Shape;27;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cxnSp>
        <p:nvCxnSpPr>
          <p:cNvPr id="28" name="Google Shape;28;p5"/>
          <p:cNvCxnSpPr/>
          <p:nvPr/>
        </p:nvCxnSpPr>
        <p:spPr>
          <a:xfrm>
            <a:off x="397650" y="1152475"/>
            <a:ext cx="8348700" cy="1200"/>
          </a:xfrm>
          <a:prstGeom prst="straightConnector1">
            <a:avLst/>
          </a:prstGeom>
          <a:noFill/>
          <a:ln w="19050" cap="flat" cmpd="sng">
            <a:solidFill>
              <a:srgbClr val="F48121"/>
            </a:solidFill>
            <a:prstDash val="solid"/>
            <a:round/>
            <a:headEnd type="none" w="sm" len="sm"/>
            <a:tailEnd type="none" w="sm" len="sm"/>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3"/>
        <p:cNvGrpSpPr/>
        <p:nvPr/>
      </p:nvGrpSpPr>
      <p:grpSpPr>
        <a:xfrm>
          <a:off x="0" y="0"/>
          <a:ext cx="0" cy="0"/>
          <a:chOff x="0" y="0"/>
          <a:chExt cx="0" cy="0"/>
        </a:xfrm>
      </p:grpSpPr>
      <p:sp>
        <p:nvSpPr>
          <p:cNvPr id="34" name="Google Shape;34;p7"/>
          <p:cNvSpPr txBox="1">
            <a:spLocks noGrp="1"/>
          </p:cNvSpPr>
          <p:nvPr>
            <p:ph type="title"/>
          </p:nvPr>
        </p:nvSpPr>
        <p:spPr>
          <a:xfrm>
            <a:off x="311700" y="371275"/>
            <a:ext cx="42123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5" name="Google Shape;35;p7"/>
          <p:cNvSpPr txBox="1">
            <a:spLocks noGrp="1"/>
          </p:cNvSpPr>
          <p:nvPr>
            <p:ph type="body" idx="1"/>
          </p:nvPr>
        </p:nvSpPr>
        <p:spPr>
          <a:xfrm>
            <a:off x="311700" y="1490875"/>
            <a:ext cx="3911100" cy="30780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6" name="Google Shape;36;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cxnSp>
        <p:nvCxnSpPr>
          <p:cNvPr id="37" name="Google Shape;37;p7"/>
          <p:cNvCxnSpPr/>
          <p:nvPr/>
        </p:nvCxnSpPr>
        <p:spPr>
          <a:xfrm>
            <a:off x="397650" y="1152475"/>
            <a:ext cx="3911100" cy="0"/>
          </a:xfrm>
          <a:prstGeom prst="straightConnector1">
            <a:avLst/>
          </a:prstGeom>
          <a:noFill/>
          <a:ln w="19050" cap="flat" cmpd="sng">
            <a:solidFill>
              <a:srgbClr val="F48121"/>
            </a:solidFill>
            <a:prstDash val="solid"/>
            <a:round/>
            <a:headEnd type="none" w="sm" len="sm"/>
            <a:tailEnd type="none" w="sm" len="sm"/>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8"/>
        <p:cNvGrpSpPr/>
        <p:nvPr/>
      </p:nvGrpSpPr>
      <p:grpSpPr>
        <a:xfrm>
          <a:off x="0" y="0"/>
          <a:ext cx="0" cy="0"/>
          <a:chOff x="0" y="0"/>
          <a:chExt cx="0" cy="0"/>
        </a:xfrm>
      </p:grpSpPr>
      <p:sp>
        <p:nvSpPr>
          <p:cNvPr id="39" name="Google Shape;39;p8"/>
          <p:cNvSpPr txBox="1">
            <a:spLocks noGrp="1"/>
          </p:cNvSpPr>
          <p:nvPr>
            <p:ph type="title"/>
          </p:nvPr>
        </p:nvSpPr>
        <p:spPr>
          <a:xfrm>
            <a:off x="490250" y="526350"/>
            <a:ext cx="5683800" cy="4090800"/>
          </a:xfrm>
          <a:prstGeom prst="rect">
            <a:avLst/>
          </a:prstGeom>
        </p:spPr>
        <p:txBody>
          <a:bodyPr spcFirstLastPara="1" wrap="square" lIns="91425" tIns="91425" rIns="91425" bIns="91425" anchor="ctr" anchorCtr="0">
            <a:normAutofit/>
          </a:bodyPr>
          <a:lstStyle>
            <a:lvl1pPr lvl="0">
              <a:spcBef>
                <a:spcPts val="0"/>
              </a:spcBef>
              <a:spcAft>
                <a:spcPts val="0"/>
              </a:spcAft>
              <a:buClr>
                <a:srgbClr val="0361AE"/>
              </a:buClr>
              <a:buSzPts val="4800"/>
              <a:buNone/>
              <a:defRPr sz="4800">
                <a:solidFill>
                  <a:srgbClr val="0361AE"/>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40" name="Google Shape;4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1"/>
        <p:cNvGrpSpPr/>
        <p:nvPr/>
      </p:nvGrpSpPr>
      <p:grpSpPr>
        <a:xfrm>
          <a:off x="0" y="0"/>
          <a:ext cx="0" cy="0"/>
          <a:chOff x="0" y="0"/>
          <a:chExt cx="0" cy="0"/>
        </a:xfrm>
      </p:grpSpPr>
      <p:sp>
        <p:nvSpPr>
          <p:cNvPr id="42" name="Google Shape;42;p9"/>
          <p:cNvSpPr/>
          <p:nvPr/>
        </p:nvSpPr>
        <p:spPr>
          <a:xfrm>
            <a:off x="4572000" y="100"/>
            <a:ext cx="4572000" cy="5143500"/>
          </a:xfrm>
          <a:prstGeom prst="rect">
            <a:avLst/>
          </a:prstGeom>
          <a:solidFill>
            <a:srgbClr val="0361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3" name="Google Shape;43;p9"/>
          <p:cNvCxnSpPr/>
          <p:nvPr/>
        </p:nvCxnSpPr>
        <p:spPr>
          <a:xfrm>
            <a:off x="5029675" y="4495500"/>
            <a:ext cx="468300" cy="0"/>
          </a:xfrm>
          <a:prstGeom prst="straightConnector1">
            <a:avLst/>
          </a:prstGeom>
          <a:noFill/>
          <a:ln w="19050" cap="flat" cmpd="sng">
            <a:solidFill>
              <a:srgbClr val="F48121"/>
            </a:solidFill>
            <a:prstDash val="solid"/>
            <a:round/>
            <a:headEnd type="none" w="sm" len="sm"/>
            <a:tailEnd type="none" w="sm" len="sm"/>
          </a:ln>
        </p:spPr>
      </p:cxnSp>
      <p:sp>
        <p:nvSpPr>
          <p:cNvPr id="44" name="Google Shape;44;p9"/>
          <p:cNvSpPr txBox="1">
            <a:spLocks noGrp="1"/>
          </p:cNvSpPr>
          <p:nvPr>
            <p:ph type="title"/>
          </p:nvPr>
        </p:nvSpPr>
        <p:spPr>
          <a:xfrm>
            <a:off x="265500" y="1375599"/>
            <a:ext cx="4045200" cy="1551900"/>
          </a:xfrm>
          <a:prstGeom prst="rect">
            <a:avLst/>
          </a:prstGeom>
        </p:spPr>
        <p:txBody>
          <a:bodyPr spcFirstLastPara="1" wrap="square" lIns="91425" tIns="91425" rIns="91425" bIns="91425" anchor="b" anchorCtr="0">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45" name="Google Shape;45;p9"/>
          <p:cNvSpPr txBox="1">
            <a:spLocks noGrp="1"/>
          </p:cNvSpPr>
          <p:nvPr>
            <p:ph type="subTitle" idx="1"/>
          </p:nvPr>
        </p:nvSpPr>
        <p:spPr>
          <a:xfrm>
            <a:off x="265500" y="2981125"/>
            <a:ext cx="4045200" cy="1345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46" name="Google Shape;46;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47" name="Google Shape;47;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8"/>
        <p:cNvGrpSpPr/>
        <p:nvPr/>
      </p:nvGrpSpPr>
      <p:grpSpPr>
        <a:xfrm>
          <a:off x="0" y="0"/>
          <a:ext cx="0" cy="0"/>
          <a:chOff x="0" y="0"/>
          <a:chExt cx="0" cy="0"/>
        </a:xfrm>
      </p:grpSpPr>
      <p:sp>
        <p:nvSpPr>
          <p:cNvPr id="49" name="Google Shape;49;p10"/>
          <p:cNvSpPr txBox="1">
            <a:spLocks noGrp="1"/>
          </p:cNvSpPr>
          <p:nvPr>
            <p:ph type="body" idx="1"/>
          </p:nvPr>
        </p:nvSpPr>
        <p:spPr>
          <a:xfrm>
            <a:off x="319500" y="423372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Clr>
                <a:srgbClr val="0361AE"/>
              </a:buClr>
              <a:buSzPts val="1800"/>
              <a:buFont typeface="Alfa Slab One"/>
              <a:buNone/>
              <a:defRPr>
                <a:solidFill>
                  <a:srgbClr val="0361AE"/>
                </a:solidFill>
                <a:latin typeface="Alfa Slab One"/>
                <a:ea typeface="Alfa Slab One"/>
                <a:cs typeface="Alfa Slab One"/>
                <a:sym typeface="Alfa Slab One"/>
              </a:defRPr>
            </a:lvl1pPr>
          </a:lstStyle>
          <a:p>
            <a:endParaRPr/>
          </a:p>
        </p:txBody>
      </p:sp>
      <p:sp>
        <p:nvSpPr>
          <p:cNvPr id="50" name="Google Shape;50;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1"/>
        <p:cNvGrpSpPr/>
        <p:nvPr/>
      </p:nvGrpSpPr>
      <p:grpSpPr>
        <a:xfrm>
          <a:off x="0" y="0"/>
          <a:ext cx="0" cy="0"/>
          <a:chOff x="0" y="0"/>
          <a:chExt cx="0" cy="0"/>
        </a:xfrm>
      </p:grpSpPr>
      <p:sp>
        <p:nvSpPr>
          <p:cNvPr id="52" name="Google Shape;52;p11"/>
          <p:cNvSpPr txBox="1">
            <a:spLocks noGrp="1"/>
          </p:cNvSpPr>
          <p:nvPr>
            <p:ph type="title" hasCustomPrompt="1"/>
          </p:nvPr>
        </p:nvSpPr>
        <p:spPr>
          <a:xfrm>
            <a:off x="311700" y="1167925"/>
            <a:ext cx="8520600" cy="19800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11000"/>
              <a:buNone/>
              <a:defRPr sz="11000"/>
            </a:lvl1pPr>
            <a:lvl2pPr lvl="1" algn="ctr">
              <a:spcBef>
                <a:spcPts val="0"/>
              </a:spcBef>
              <a:spcAft>
                <a:spcPts val="0"/>
              </a:spcAft>
              <a:buClr>
                <a:schemeClr val="dk1"/>
              </a:buClr>
              <a:buSzPts val="11000"/>
              <a:buNone/>
              <a:defRPr sz="11000">
                <a:solidFill>
                  <a:schemeClr val="dk1"/>
                </a:solidFill>
              </a:defRPr>
            </a:lvl2pPr>
            <a:lvl3pPr lvl="2" algn="ctr">
              <a:spcBef>
                <a:spcPts val="0"/>
              </a:spcBef>
              <a:spcAft>
                <a:spcPts val="0"/>
              </a:spcAft>
              <a:buClr>
                <a:schemeClr val="dk1"/>
              </a:buClr>
              <a:buSzPts val="11000"/>
              <a:buNone/>
              <a:defRPr sz="11000">
                <a:solidFill>
                  <a:schemeClr val="dk1"/>
                </a:solidFill>
              </a:defRPr>
            </a:lvl3pPr>
            <a:lvl4pPr lvl="3" algn="ctr">
              <a:spcBef>
                <a:spcPts val="0"/>
              </a:spcBef>
              <a:spcAft>
                <a:spcPts val="0"/>
              </a:spcAft>
              <a:buClr>
                <a:schemeClr val="dk1"/>
              </a:buClr>
              <a:buSzPts val="11000"/>
              <a:buNone/>
              <a:defRPr sz="11000">
                <a:solidFill>
                  <a:schemeClr val="dk1"/>
                </a:solidFill>
              </a:defRPr>
            </a:lvl4pPr>
            <a:lvl5pPr lvl="4" algn="ctr">
              <a:spcBef>
                <a:spcPts val="0"/>
              </a:spcBef>
              <a:spcAft>
                <a:spcPts val="0"/>
              </a:spcAft>
              <a:buClr>
                <a:schemeClr val="dk1"/>
              </a:buClr>
              <a:buSzPts val="11000"/>
              <a:buNone/>
              <a:defRPr sz="11000">
                <a:solidFill>
                  <a:schemeClr val="dk1"/>
                </a:solidFill>
              </a:defRPr>
            </a:lvl5pPr>
            <a:lvl6pPr lvl="5" algn="ctr">
              <a:spcBef>
                <a:spcPts val="0"/>
              </a:spcBef>
              <a:spcAft>
                <a:spcPts val="0"/>
              </a:spcAft>
              <a:buClr>
                <a:schemeClr val="dk1"/>
              </a:buClr>
              <a:buSzPts val="11000"/>
              <a:buNone/>
              <a:defRPr sz="11000">
                <a:solidFill>
                  <a:schemeClr val="dk1"/>
                </a:solidFill>
              </a:defRPr>
            </a:lvl6pPr>
            <a:lvl7pPr lvl="6" algn="ctr">
              <a:spcBef>
                <a:spcPts val="0"/>
              </a:spcBef>
              <a:spcAft>
                <a:spcPts val="0"/>
              </a:spcAft>
              <a:buClr>
                <a:schemeClr val="dk1"/>
              </a:buClr>
              <a:buSzPts val="11000"/>
              <a:buNone/>
              <a:defRPr sz="11000">
                <a:solidFill>
                  <a:schemeClr val="dk1"/>
                </a:solidFill>
              </a:defRPr>
            </a:lvl7pPr>
            <a:lvl8pPr lvl="7" algn="ctr">
              <a:spcBef>
                <a:spcPts val="0"/>
              </a:spcBef>
              <a:spcAft>
                <a:spcPts val="0"/>
              </a:spcAft>
              <a:buClr>
                <a:schemeClr val="dk1"/>
              </a:buClr>
              <a:buSzPts val="11000"/>
              <a:buNone/>
              <a:defRPr sz="11000">
                <a:solidFill>
                  <a:schemeClr val="dk1"/>
                </a:solidFill>
              </a:defRPr>
            </a:lvl8pPr>
            <a:lvl9pPr lvl="8" algn="ctr">
              <a:spcBef>
                <a:spcPts val="0"/>
              </a:spcBef>
              <a:spcAft>
                <a:spcPts val="0"/>
              </a:spcAft>
              <a:buClr>
                <a:schemeClr val="dk1"/>
              </a:buClr>
              <a:buSzPts val="11000"/>
              <a:buNone/>
              <a:defRPr sz="11000">
                <a:solidFill>
                  <a:schemeClr val="dk1"/>
                </a:solidFill>
              </a:defRPr>
            </a:lvl9pPr>
          </a:lstStyle>
          <a:p>
            <a:r>
              <a:t>xx%</a:t>
            </a:r>
          </a:p>
        </p:txBody>
      </p:sp>
      <p:sp>
        <p:nvSpPr>
          <p:cNvPr id="53" name="Google Shape;53;p11"/>
          <p:cNvSpPr txBox="1">
            <a:spLocks noGrp="1"/>
          </p:cNvSpPr>
          <p:nvPr>
            <p:ph type="body" idx="1"/>
          </p:nvPr>
        </p:nvSpPr>
        <p:spPr>
          <a:xfrm>
            <a:off x="311700" y="3224250"/>
            <a:ext cx="8520600" cy="10716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4" name="Google Shape;54;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ameday">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rgbClr val="0361AE"/>
              </a:buClr>
              <a:buSzPts val="3000"/>
              <a:buFont typeface="Alfa Slab One"/>
              <a:buNone/>
              <a:defRPr sz="3000">
                <a:solidFill>
                  <a:srgbClr val="0361AE"/>
                </a:solidFill>
                <a:latin typeface="Alfa Slab One"/>
                <a:ea typeface="Alfa Slab One"/>
                <a:cs typeface="Alfa Slab One"/>
                <a:sym typeface="Alfa Slab One"/>
              </a:defRPr>
            </a:lvl1pPr>
            <a:lvl2pPr lvl="1">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2pPr>
            <a:lvl3pPr lvl="2">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3pPr>
            <a:lvl4pPr lvl="3">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4pPr>
            <a:lvl5pPr lvl="4">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5pPr>
            <a:lvl6pPr lvl="5">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6pPr>
            <a:lvl7pPr lvl="6">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7pPr>
            <a:lvl8pPr lvl="7">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8pPr>
            <a:lvl9pPr lvl="8">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Proxima Nova"/>
              <a:buChar char="●"/>
              <a:defRPr sz="1800">
                <a:solidFill>
                  <a:schemeClr val="dk2"/>
                </a:solidFill>
                <a:latin typeface="Proxima Nova"/>
                <a:ea typeface="Proxima Nova"/>
                <a:cs typeface="Proxima Nova"/>
                <a:sym typeface="Proxima Nova"/>
              </a:defRPr>
            </a:lvl1pPr>
            <a:lvl2pPr marL="914400" lvl="1"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2pPr>
            <a:lvl3pPr marL="1371600" lvl="2"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3pPr>
            <a:lvl4pPr marL="1828800" lvl="3"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4pPr>
            <a:lvl5pPr marL="2286000" lvl="4"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5pPr>
            <a:lvl6pPr marL="2743200" lvl="5"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6pPr>
            <a:lvl7pPr marL="3200400" lvl="6"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7pPr>
            <a:lvl8pPr marL="3657600" lvl="7"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8pPr>
            <a:lvl9pPr marL="4114800" lvl="8"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Proxima Nova"/>
                <a:ea typeface="Proxima Nova"/>
                <a:cs typeface="Proxima Nova"/>
                <a:sym typeface="Proxima Nova"/>
              </a:defRPr>
            </a:lvl1pPr>
            <a:lvl2pPr lvl="1" algn="r">
              <a:buNone/>
              <a:defRPr sz="1000">
                <a:solidFill>
                  <a:schemeClr val="dk2"/>
                </a:solidFill>
                <a:latin typeface="Proxima Nova"/>
                <a:ea typeface="Proxima Nova"/>
                <a:cs typeface="Proxima Nova"/>
                <a:sym typeface="Proxima Nova"/>
              </a:defRPr>
            </a:lvl2pPr>
            <a:lvl3pPr lvl="2" algn="r">
              <a:buNone/>
              <a:defRPr sz="1000">
                <a:solidFill>
                  <a:schemeClr val="dk2"/>
                </a:solidFill>
                <a:latin typeface="Proxima Nova"/>
                <a:ea typeface="Proxima Nova"/>
                <a:cs typeface="Proxima Nova"/>
                <a:sym typeface="Proxima Nova"/>
              </a:defRPr>
            </a:lvl3pPr>
            <a:lvl4pPr lvl="3" algn="r">
              <a:buNone/>
              <a:defRPr sz="1000">
                <a:solidFill>
                  <a:schemeClr val="dk2"/>
                </a:solidFill>
                <a:latin typeface="Proxima Nova"/>
                <a:ea typeface="Proxima Nova"/>
                <a:cs typeface="Proxima Nova"/>
                <a:sym typeface="Proxima Nova"/>
              </a:defRPr>
            </a:lvl4pPr>
            <a:lvl5pPr lvl="4" algn="r">
              <a:buNone/>
              <a:defRPr sz="1000">
                <a:solidFill>
                  <a:schemeClr val="dk2"/>
                </a:solidFill>
                <a:latin typeface="Proxima Nova"/>
                <a:ea typeface="Proxima Nova"/>
                <a:cs typeface="Proxima Nova"/>
                <a:sym typeface="Proxima Nova"/>
              </a:defRPr>
            </a:lvl5pPr>
            <a:lvl6pPr lvl="5" algn="r">
              <a:buNone/>
              <a:defRPr sz="1000">
                <a:solidFill>
                  <a:schemeClr val="dk2"/>
                </a:solidFill>
                <a:latin typeface="Proxima Nova"/>
                <a:ea typeface="Proxima Nova"/>
                <a:cs typeface="Proxima Nova"/>
                <a:sym typeface="Proxima Nova"/>
              </a:defRPr>
            </a:lvl6pPr>
            <a:lvl7pPr lvl="6" algn="r">
              <a:buNone/>
              <a:defRPr sz="1000">
                <a:solidFill>
                  <a:schemeClr val="dk2"/>
                </a:solidFill>
                <a:latin typeface="Proxima Nova"/>
                <a:ea typeface="Proxima Nova"/>
                <a:cs typeface="Proxima Nova"/>
                <a:sym typeface="Proxima Nova"/>
              </a:defRPr>
            </a:lvl7pPr>
            <a:lvl8pPr lvl="7" algn="r">
              <a:buNone/>
              <a:defRPr sz="1000">
                <a:solidFill>
                  <a:schemeClr val="dk2"/>
                </a:solidFill>
                <a:latin typeface="Proxima Nova"/>
                <a:ea typeface="Proxima Nova"/>
                <a:cs typeface="Proxima Nova"/>
                <a:sym typeface="Proxima Nova"/>
              </a:defRPr>
            </a:lvl8pPr>
            <a:lvl9pPr lvl="8" algn="r">
              <a:buNone/>
              <a:defRPr sz="1000">
                <a:solidFill>
                  <a:schemeClr val="dk2"/>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pic>
        <p:nvPicPr>
          <p:cNvPr id="9" name="Google Shape;9;p1"/>
          <p:cNvPicPr preferRelativeResize="0"/>
          <p:nvPr/>
        </p:nvPicPr>
        <p:blipFill>
          <a:blip r:embed="rId13">
            <a:alphaModFix/>
          </a:blip>
          <a:stretch>
            <a:fillRect/>
          </a:stretch>
        </p:blipFill>
        <p:spPr>
          <a:xfrm>
            <a:off x="6993362" y="509500"/>
            <a:ext cx="2150640" cy="508225"/>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3" r:id="rId5"/>
    <p:sldLayoutId id="2147483654" r:id="rId6"/>
    <p:sldLayoutId id="2147483655" r:id="rId7"/>
    <p:sldLayoutId id="2147483656" r:id="rId8"/>
    <p:sldLayoutId id="2147483657" r:id="rId9"/>
    <p:sldLayoutId id="2147483658" r:id="rId10"/>
    <p:sldLayoutId id="2147483660"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3"/>
          <p:cNvSpPr txBox="1">
            <a:spLocks noGrp="1"/>
          </p:cNvSpPr>
          <p:nvPr>
            <p:ph type="ctrTitle"/>
          </p:nvPr>
        </p:nvSpPr>
        <p:spPr>
          <a:xfrm>
            <a:off x="311700" y="595975"/>
            <a:ext cx="8520600" cy="19578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US" sz="4400"/>
              <a:t>Bao </a:t>
            </a:r>
            <a:r>
              <a:rPr lang="vi-VN" sz="4400"/>
              <a:t>đóng</a:t>
            </a:r>
            <a:endParaRPr sz="4400"/>
          </a:p>
        </p:txBody>
      </p:sp>
      <p:sp>
        <p:nvSpPr>
          <p:cNvPr id="62" name="Google Shape;62;p13"/>
          <p:cNvSpPr txBox="1">
            <a:spLocks noGrp="1"/>
          </p:cNvSpPr>
          <p:nvPr>
            <p:ph type="subTitle" idx="1"/>
          </p:nvPr>
        </p:nvSpPr>
        <p:spPr>
          <a:xfrm>
            <a:off x="311700" y="3165823"/>
            <a:ext cx="8520600" cy="7335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t>Khóa học </a:t>
            </a:r>
            <a:r>
              <a:rPr lang="vi-VN"/>
              <a:t>Java Construct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just" rtl="0">
              <a:spcBef>
                <a:spcPts val="0"/>
              </a:spcBef>
              <a:spcAft>
                <a:spcPts val="0"/>
              </a:spcAft>
              <a:buSzPts val="1800"/>
              <a:buChar char="●"/>
            </a:pPr>
            <a:r>
              <a:rPr lang="vi-VN"/>
              <a:t>Không cung cấp một sự khai báo rõ ràng bổ từ truy cập (không chỉ ra)</a:t>
            </a:r>
          </a:p>
          <a:p>
            <a:pPr marL="457200" lvl="0" indent="-342900" algn="just" rtl="0">
              <a:spcBef>
                <a:spcPts val="0"/>
              </a:spcBef>
              <a:spcAft>
                <a:spcPts val="0"/>
              </a:spcAft>
              <a:buSzPts val="1800"/>
              <a:buChar char="●"/>
            </a:pPr>
            <a:endParaRPr lang="vi-VN"/>
          </a:p>
          <a:p>
            <a:pPr marL="457200" lvl="0" indent="-342900" algn="just" rtl="0">
              <a:spcBef>
                <a:spcPts val="0"/>
              </a:spcBef>
              <a:spcAft>
                <a:spcPts val="0"/>
              </a:spcAft>
              <a:buSzPts val="1800"/>
              <a:buChar char="●"/>
            </a:pPr>
            <a:endParaRPr lang="vi-VN"/>
          </a:p>
          <a:p>
            <a:pPr marL="457200" lvl="0" indent="-342900" algn="just" rtl="0">
              <a:spcBef>
                <a:spcPts val="0"/>
              </a:spcBef>
              <a:spcAft>
                <a:spcPts val="0"/>
              </a:spcAft>
              <a:buSzPts val="1800"/>
              <a:buChar char="●"/>
            </a:pPr>
            <a:endParaRPr lang="vi-VN"/>
          </a:p>
          <a:p>
            <a:pPr marL="457200" lvl="0" indent="-342900" algn="just" rtl="0">
              <a:spcBef>
                <a:spcPts val="0"/>
              </a:spcBef>
              <a:spcAft>
                <a:spcPts val="0"/>
              </a:spcAft>
              <a:buSzPts val="1800"/>
              <a:buChar char="●"/>
            </a:pPr>
            <a:endParaRPr lang="vi-VN"/>
          </a:p>
          <a:p>
            <a:pPr marL="457200" lvl="0" indent="-342900" algn="just" rtl="0">
              <a:spcBef>
                <a:spcPts val="0"/>
              </a:spcBef>
              <a:spcAft>
                <a:spcPts val="0"/>
              </a:spcAft>
              <a:buSzPts val="1800"/>
              <a:buChar char="●"/>
            </a:pPr>
            <a:r>
              <a:rPr lang="vi-VN"/>
              <a:t>Có thể sử dụng cho bất kỳ lớp nào khác trong cùng một gói</a:t>
            </a:r>
            <a:endParaRPr/>
          </a:p>
        </p:txBody>
      </p:sp>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Bổ từ truy cập default</a:t>
            </a:r>
            <a:endParaRPr/>
          </a:p>
        </p:txBody>
      </p:sp>
      <p:sp>
        <p:nvSpPr>
          <p:cNvPr id="3" name="TextBox 2">
            <a:extLst>
              <a:ext uri="{FF2B5EF4-FFF2-40B4-BE49-F238E27FC236}">
                <a16:creationId xmlns:a16="http://schemas.microsoft.com/office/drawing/2014/main" id="{0287999A-ABB3-79AA-35B6-903581BC3E45}"/>
              </a:ext>
            </a:extLst>
          </p:cNvPr>
          <p:cNvSpPr txBox="1"/>
          <p:nvPr/>
        </p:nvSpPr>
        <p:spPr>
          <a:xfrm>
            <a:off x="1497435" y="1699889"/>
            <a:ext cx="4572000" cy="954107"/>
          </a:xfrm>
          <a:prstGeom prst="rect">
            <a:avLst/>
          </a:prstGeom>
          <a:solidFill>
            <a:schemeClr val="accent6">
              <a:lumMod val="20000"/>
              <a:lumOff val="80000"/>
            </a:schemeClr>
          </a:solidFill>
        </p:spPr>
        <p:txBody>
          <a:bodyPr wrap="square">
            <a:spAutoFit/>
          </a:bodyPr>
          <a:lstStyle/>
          <a:p>
            <a:r>
              <a:rPr lang="en-US"/>
              <a:t>class Team {</a:t>
            </a:r>
          </a:p>
          <a:p>
            <a:r>
              <a:rPr lang="vi-VN"/>
              <a:t>     </a:t>
            </a:r>
            <a:r>
              <a:rPr lang="en-US"/>
              <a:t>String getName() {…}</a:t>
            </a:r>
          </a:p>
          <a:p>
            <a:r>
              <a:rPr lang="vi-VN"/>
              <a:t>     </a:t>
            </a:r>
            <a:r>
              <a:rPr lang="en-US"/>
              <a:t>void setName(String name) {…}</a:t>
            </a:r>
          </a:p>
          <a:p>
            <a:r>
              <a:rPr lang="en-US"/>
              <a:t>}</a:t>
            </a:r>
          </a:p>
        </p:txBody>
      </p:sp>
      <p:sp>
        <p:nvSpPr>
          <p:cNvPr id="6" name="TextBox 5">
            <a:extLst>
              <a:ext uri="{FF2B5EF4-FFF2-40B4-BE49-F238E27FC236}">
                <a16:creationId xmlns:a16="http://schemas.microsoft.com/office/drawing/2014/main" id="{FCC964A7-8179-8B46-8589-0AD561E1ACC8}"/>
              </a:ext>
            </a:extLst>
          </p:cNvPr>
          <p:cNvSpPr txBox="1"/>
          <p:nvPr/>
        </p:nvSpPr>
        <p:spPr>
          <a:xfrm>
            <a:off x="1497435" y="3367962"/>
            <a:ext cx="4572000" cy="738664"/>
          </a:xfrm>
          <a:prstGeom prst="rect">
            <a:avLst/>
          </a:prstGeom>
          <a:solidFill>
            <a:schemeClr val="accent6">
              <a:lumMod val="20000"/>
              <a:lumOff val="80000"/>
            </a:schemeClr>
          </a:solidFill>
        </p:spPr>
        <p:txBody>
          <a:bodyPr wrap="square">
            <a:spAutoFit/>
          </a:bodyPr>
          <a:lstStyle/>
          <a:p>
            <a:r>
              <a:rPr lang="en-US"/>
              <a:t>Team real = new Team("Real");</a:t>
            </a:r>
          </a:p>
          <a:p>
            <a:r>
              <a:rPr lang="en-US"/>
              <a:t>real.setName("Real Madrid");</a:t>
            </a:r>
          </a:p>
          <a:p>
            <a:r>
              <a:rPr lang="en-US"/>
              <a:t>System.out.println(real.getName());</a:t>
            </a:r>
          </a:p>
        </p:txBody>
      </p:sp>
    </p:spTree>
    <p:extLst>
      <p:ext uri="{BB962C8B-B14F-4D97-AF65-F5344CB8AC3E}">
        <p14:creationId xmlns:p14="http://schemas.microsoft.com/office/powerpoint/2010/main" val="20748479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just" rtl="0">
              <a:spcBef>
                <a:spcPts val="0"/>
              </a:spcBef>
              <a:spcAft>
                <a:spcPts val="0"/>
              </a:spcAft>
              <a:buSzPts val="1800"/>
              <a:buChar char="●"/>
            </a:pPr>
            <a:r>
              <a:rPr lang="vi-VN"/>
              <a:t>Cấp quyền truy cập từ bất kỳ lớp nào</a:t>
            </a:r>
          </a:p>
          <a:p>
            <a:pPr marL="457200" lvl="0" indent="-342900" algn="just" rtl="0">
              <a:spcBef>
                <a:spcPts val="0"/>
              </a:spcBef>
              <a:spcAft>
                <a:spcPts val="0"/>
              </a:spcAft>
              <a:buSzPts val="1800"/>
              <a:buChar char="●"/>
            </a:pPr>
            <a:endParaRPr lang="vi-VN"/>
          </a:p>
          <a:p>
            <a:pPr marL="457200" lvl="0" indent="-342900" algn="just" rtl="0">
              <a:spcBef>
                <a:spcPts val="0"/>
              </a:spcBef>
              <a:spcAft>
                <a:spcPts val="0"/>
              </a:spcAft>
              <a:buSzPts val="1800"/>
              <a:buChar char="●"/>
            </a:pPr>
            <a:endParaRPr lang="vi-VN"/>
          </a:p>
          <a:p>
            <a:pPr marL="457200" lvl="0" indent="-342900" algn="just" rtl="0">
              <a:spcBef>
                <a:spcPts val="0"/>
              </a:spcBef>
              <a:spcAft>
                <a:spcPts val="0"/>
              </a:spcAft>
              <a:buSzPts val="1800"/>
              <a:buChar char="●"/>
            </a:pPr>
            <a:endParaRPr lang="vi-VN"/>
          </a:p>
          <a:p>
            <a:pPr marL="457200" lvl="0" indent="-342900" algn="just" rtl="0">
              <a:spcBef>
                <a:spcPts val="0"/>
              </a:spcBef>
              <a:spcAft>
                <a:spcPts val="0"/>
              </a:spcAft>
              <a:buSzPts val="1800"/>
              <a:buChar char="●"/>
            </a:pPr>
            <a:endParaRPr lang="vi-VN"/>
          </a:p>
          <a:p>
            <a:pPr marL="457200" lvl="0" indent="-342900" algn="just" rtl="0">
              <a:spcBef>
                <a:spcPts val="0"/>
              </a:spcBef>
              <a:spcAft>
                <a:spcPts val="0"/>
              </a:spcAft>
              <a:buSzPts val="1800"/>
              <a:buChar char="●"/>
            </a:pPr>
            <a:r>
              <a:rPr lang="vi-VN"/>
              <a:t>Nhập một gói nếu bạn cần sử dụng một lớp</a:t>
            </a:r>
          </a:p>
          <a:p>
            <a:pPr marL="457200" lvl="0" indent="-342900" algn="just" rtl="0">
              <a:spcBef>
                <a:spcPts val="0"/>
              </a:spcBef>
              <a:spcAft>
                <a:spcPts val="0"/>
              </a:spcAft>
              <a:buSzPts val="1800"/>
              <a:buChar char="●"/>
            </a:pPr>
            <a:r>
              <a:rPr lang="vi-VN"/>
              <a:t>Phương thức main() của một ứng dụng phải là public</a:t>
            </a:r>
            <a:endParaRPr/>
          </a:p>
        </p:txBody>
      </p:sp>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Bổ từ truy cập public</a:t>
            </a:r>
            <a:endParaRPr/>
          </a:p>
        </p:txBody>
      </p:sp>
      <p:sp>
        <p:nvSpPr>
          <p:cNvPr id="4" name="TextBox 3">
            <a:extLst>
              <a:ext uri="{FF2B5EF4-FFF2-40B4-BE49-F238E27FC236}">
                <a16:creationId xmlns:a16="http://schemas.microsoft.com/office/drawing/2014/main" id="{341D9B4E-18FD-CBAE-530D-E89A28416C1F}"/>
              </a:ext>
            </a:extLst>
          </p:cNvPr>
          <p:cNvSpPr txBox="1"/>
          <p:nvPr/>
        </p:nvSpPr>
        <p:spPr>
          <a:xfrm>
            <a:off x="1338044" y="1659588"/>
            <a:ext cx="4572000" cy="954107"/>
          </a:xfrm>
          <a:prstGeom prst="rect">
            <a:avLst/>
          </a:prstGeom>
          <a:solidFill>
            <a:schemeClr val="accent6">
              <a:lumMod val="20000"/>
              <a:lumOff val="80000"/>
            </a:schemeClr>
          </a:solidFill>
        </p:spPr>
        <p:txBody>
          <a:bodyPr wrap="square">
            <a:spAutoFit/>
          </a:bodyPr>
          <a:lstStyle/>
          <a:p>
            <a:r>
              <a:rPr lang="en-US"/>
              <a:t>public class Team {</a:t>
            </a:r>
          </a:p>
          <a:p>
            <a:r>
              <a:rPr lang="vi-VN"/>
              <a:t>     </a:t>
            </a:r>
            <a:r>
              <a:rPr lang="en-US"/>
              <a:t>public String getName() {…}</a:t>
            </a:r>
          </a:p>
          <a:p>
            <a:r>
              <a:rPr lang="vi-VN"/>
              <a:t>     </a:t>
            </a:r>
            <a:r>
              <a:rPr lang="en-US"/>
              <a:t>public void setName(String name) {…}</a:t>
            </a:r>
          </a:p>
          <a:p>
            <a:r>
              <a:rPr lang="en-US"/>
              <a:t>}</a:t>
            </a:r>
          </a:p>
        </p:txBody>
      </p:sp>
    </p:spTree>
    <p:extLst>
      <p:ext uri="{BB962C8B-B14F-4D97-AF65-F5344CB8AC3E}">
        <p14:creationId xmlns:p14="http://schemas.microsoft.com/office/powerpoint/2010/main" val="22099836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just" rtl="0">
              <a:spcBef>
                <a:spcPts val="0"/>
              </a:spcBef>
              <a:spcAft>
                <a:spcPts val="0"/>
              </a:spcAft>
              <a:buSzPts val="1800"/>
              <a:buChar char="●"/>
            </a:pPr>
            <a:endParaRPr/>
          </a:p>
        </p:txBody>
      </p:sp>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Vấn đề: Sắp xếp theo name và age</a:t>
            </a:r>
            <a:endParaRPr/>
          </a:p>
        </p:txBody>
      </p:sp>
      <p:graphicFrame>
        <p:nvGraphicFramePr>
          <p:cNvPr id="2" name="Table 2">
            <a:extLst>
              <a:ext uri="{FF2B5EF4-FFF2-40B4-BE49-F238E27FC236}">
                <a16:creationId xmlns:a16="http://schemas.microsoft.com/office/drawing/2014/main" id="{252F2552-34AD-1EA1-0E0A-2C42B651EBD1}"/>
              </a:ext>
            </a:extLst>
          </p:cNvPr>
          <p:cNvGraphicFramePr>
            <a:graphicFrameLocks noGrp="1"/>
          </p:cNvGraphicFramePr>
          <p:nvPr>
            <p:extLst>
              <p:ext uri="{D42A27DB-BD31-4B8C-83A1-F6EECF244321}">
                <p14:modId xmlns:p14="http://schemas.microsoft.com/office/powerpoint/2010/main" val="2928313823"/>
              </p:ext>
            </p:extLst>
          </p:nvPr>
        </p:nvGraphicFramePr>
        <p:xfrm>
          <a:off x="320089" y="1144086"/>
          <a:ext cx="2439889" cy="2260600"/>
        </p:xfrm>
        <a:graphic>
          <a:graphicData uri="http://schemas.openxmlformats.org/drawingml/2006/table">
            <a:tbl>
              <a:tblPr firstRow="1" bandRow="1">
                <a:tableStyleId>{5C22544A-7EE6-4342-B048-85BDC9FD1C3A}</a:tableStyleId>
              </a:tblPr>
              <a:tblGrid>
                <a:gridCol w="2439889">
                  <a:extLst>
                    <a:ext uri="{9D8B030D-6E8A-4147-A177-3AD203B41FA5}">
                      <a16:colId xmlns:a16="http://schemas.microsoft.com/office/drawing/2014/main" val="449390791"/>
                    </a:ext>
                  </a:extLst>
                </a:gridCol>
              </a:tblGrid>
              <a:tr h="370840">
                <a:tc>
                  <a:txBody>
                    <a:bodyPr/>
                    <a:lstStyle/>
                    <a:p>
                      <a:r>
                        <a:rPr lang="vi-VN" sz="1600"/>
                        <a:t>Person</a:t>
                      </a:r>
                      <a:endParaRPr lang="en-US" sz="1600"/>
                    </a:p>
                  </a:txBody>
                  <a:tcPr/>
                </a:tc>
                <a:extLst>
                  <a:ext uri="{0D108BD9-81ED-4DB2-BD59-A6C34878D82A}">
                    <a16:rowId xmlns:a16="http://schemas.microsoft.com/office/drawing/2014/main" val="2759836594"/>
                  </a:ext>
                </a:extLst>
              </a:tr>
              <a:tr h="370840">
                <a:tc>
                  <a:txBody>
                    <a:bodyPr/>
                    <a:lstStyle/>
                    <a:p>
                      <a:pPr marL="0" indent="0">
                        <a:buFontTx/>
                        <a:buNone/>
                      </a:pPr>
                      <a:r>
                        <a:rPr lang="vi-VN" sz="1600"/>
                        <a:t>- firstName: String</a:t>
                      </a:r>
                    </a:p>
                    <a:p>
                      <a:pPr marL="0" indent="0">
                        <a:buFontTx/>
                        <a:buNone/>
                      </a:pPr>
                      <a:r>
                        <a:rPr lang="vi-VN" sz="1600"/>
                        <a:t>- lastName: String</a:t>
                      </a:r>
                    </a:p>
                    <a:p>
                      <a:pPr marL="0" indent="0">
                        <a:buFontTx/>
                        <a:buNone/>
                      </a:pPr>
                      <a:r>
                        <a:rPr lang="vi-VN" sz="1600"/>
                        <a:t>- age: int</a:t>
                      </a:r>
                    </a:p>
                  </a:txBody>
                  <a:tcPr/>
                </a:tc>
                <a:extLst>
                  <a:ext uri="{0D108BD9-81ED-4DB2-BD59-A6C34878D82A}">
                    <a16:rowId xmlns:a16="http://schemas.microsoft.com/office/drawing/2014/main" val="1025488251"/>
                  </a:ext>
                </a:extLst>
              </a:tr>
              <a:tr h="370840">
                <a:tc>
                  <a:txBody>
                    <a:bodyPr/>
                    <a:lstStyle/>
                    <a:p>
                      <a:r>
                        <a:rPr lang="vi-VN" sz="1600"/>
                        <a:t>+ getFirstName(): String</a:t>
                      </a:r>
                    </a:p>
                    <a:p>
                      <a:r>
                        <a:rPr lang="vi-VN" sz="1600"/>
                        <a:t>+ getLastName(): String</a:t>
                      </a:r>
                    </a:p>
                    <a:p>
                      <a:r>
                        <a:rPr lang="vi-VN" sz="1600"/>
                        <a:t>+ getAge(): int</a:t>
                      </a:r>
                    </a:p>
                    <a:p>
                      <a:r>
                        <a:rPr lang="vi-VN" sz="1600"/>
                        <a:t>+ toString(): String</a:t>
                      </a:r>
                      <a:endParaRPr lang="en-US" sz="1600"/>
                    </a:p>
                  </a:txBody>
                  <a:tcPr/>
                </a:tc>
                <a:extLst>
                  <a:ext uri="{0D108BD9-81ED-4DB2-BD59-A6C34878D82A}">
                    <a16:rowId xmlns:a16="http://schemas.microsoft.com/office/drawing/2014/main" val="2380538374"/>
                  </a:ext>
                </a:extLst>
              </a:tr>
            </a:tbl>
          </a:graphicData>
        </a:graphic>
      </p:graphicFrame>
      <p:sp>
        <p:nvSpPr>
          <p:cNvPr id="5" name="TextBox 4">
            <a:extLst>
              <a:ext uri="{FF2B5EF4-FFF2-40B4-BE49-F238E27FC236}">
                <a16:creationId xmlns:a16="http://schemas.microsoft.com/office/drawing/2014/main" id="{A0A5A379-1282-F838-ECC7-4256AC4E63EA}"/>
              </a:ext>
            </a:extLst>
          </p:cNvPr>
          <p:cNvSpPr txBox="1"/>
          <p:nvPr/>
        </p:nvSpPr>
        <p:spPr>
          <a:xfrm>
            <a:off x="3302649" y="1404138"/>
            <a:ext cx="5519956" cy="2000548"/>
          </a:xfrm>
          <a:prstGeom prst="rect">
            <a:avLst/>
          </a:prstGeom>
          <a:solidFill>
            <a:schemeClr val="accent6">
              <a:lumMod val="20000"/>
              <a:lumOff val="80000"/>
            </a:schemeClr>
          </a:solidFill>
        </p:spPr>
        <p:txBody>
          <a:bodyPr wrap="square">
            <a:spAutoFit/>
          </a:bodyPr>
          <a:lstStyle/>
          <a:p>
            <a:r>
              <a:rPr lang="en-US" sz="1200"/>
              <a:t>Collections.sort(people, (firstPerson, secondPerson) -&gt; {</a:t>
            </a:r>
          </a:p>
          <a:p>
            <a:r>
              <a:rPr lang="en-US" sz="1200"/>
              <a:t>        int sComp = firstPerson.getFirstName().compareTo(secondPerson.getFirstName());</a:t>
            </a:r>
          </a:p>
          <a:p>
            <a:endParaRPr lang="en-US" sz="1200"/>
          </a:p>
          <a:p>
            <a:r>
              <a:rPr lang="en-US" sz="1200"/>
              <a:t>        if (sComp != 0) {</a:t>
            </a:r>
          </a:p>
          <a:p>
            <a:r>
              <a:rPr lang="en-US" sz="1200"/>
              <a:t>            return sComp;</a:t>
            </a:r>
          </a:p>
          <a:p>
            <a:r>
              <a:rPr lang="en-US" sz="1200"/>
              <a:t>        } else { </a:t>
            </a:r>
          </a:p>
          <a:p>
            <a:r>
              <a:rPr lang="en-US" sz="1200"/>
              <a:t>            return Integer.compare(firstPerson.getAge(), secondPerson.getAge()); </a:t>
            </a:r>
          </a:p>
          <a:p>
            <a:r>
              <a:rPr lang="en-US" sz="1200"/>
              <a:t>        }</a:t>
            </a:r>
          </a:p>
          <a:p>
            <a:r>
              <a:rPr lang="en-US" sz="1200"/>
              <a:t>    });</a:t>
            </a:r>
          </a:p>
        </p:txBody>
      </p:sp>
    </p:spTree>
    <p:extLst>
      <p:ext uri="{BB962C8B-B14F-4D97-AF65-F5344CB8AC3E}">
        <p14:creationId xmlns:p14="http://schemas.microsoft.com/office/powerpoint/2010/main" val="19899888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Giải pháp: Sắp xếp theo name và age</a:t>
            </a:r>
            <a:endParaRPr/>
          </a:p>
        </p:txBody>
      </p:sp>
      <p:sp>
        <p:nvSpPr>
          <p:cNvPr id="4" name="TextBox 3">
            <a:extLst>
              <a:ext uri="{FF2B5EF4-FFF2-40B4-BE49-F238E27FC236}">
                <a16:creationId xmlns:a16="http://schemas.microsoft.com/office/drawing/2014/main" id="{EA6AFF9D-F390-B0DB-FBB4-BE3051588510}"/>
              </a:ext>
            </a:extLst>
          </p:cNvPr>
          <p:cNvSpPr txBox="1"/>
          <p:nvPr/>
        </p:nvSpPr>
        <p:spPr>
          <a:xfrm>
            <a:off x="311700" y="1322531"/>
            <a:ext cx="8446406" cy="3477875"/>
          </a:xfrm>
          <a:prstGeom prst="rect">
            <a:avLst/>
          </a:prstGeom>
          <a:noFill/>
        </p:spPr>
        <p:txBody>
          <a:bodyPr wrap="square">
            <a:spAutoFit/>
          </a:bodyPr>
          <a:lstStyle/>
          <a:p>
            <a:r>
              <a:rPr lang="en-US" sz="2000"/>
              <a:t>public class </a:t>
            </a:r>
            <a:r>
              <a:rPr lang="en-US" sz="2000" b="1"/>
              <a:t>Person</a:t>
            </a:r>
            <a:r>
              <a:rPr lang="en-US" sz="2000"/>
              <a:t> {</a:t>
            </a:r>
          </a:p>
          <a:p>
            <a:pPr lvl="2"/>
            <a:r>
              <a:rPr lang="vi-VN" sz="2000"/>
              <a:t>	</a:t>
            </a:r>
            <a:r>
              <a:rPr lang="en-US" sz="2000"/>
              <a:t>private String firstName;</a:t>
            </a:r>
          </a:p>
          <a:p>
            <a:pPr lvl="2"/>
            <a:r>
              <a:rPr lang="vi-VN" sz="2000"/>
              <a:t>	</a:t>
            </a:r>
            <a:r>
              <a:rPr lang="en-US" sz="2000"/>
              <a:t>private String lastName; </a:t>
            </a:r>
            <a:endParaRPr lang="vi-VN" sz="2000"/>
          </a:p>
          <a:p>
            <a:pPr lvl="2"/>
            <a:r>
              <a:rPr lang="vi-VN" sz="2000"/>
              <a:t>	</a:t>
            </a:r>
            <a:r>
              <a:rPr lang="en-US" sz="2000"/>
              <a:t>private int age;</a:t>
            </a:r>
          </a:p>
          <a:p>
            <a:pPr lvl="2"/>
            <a:r>
              <a:rPr lang="vi-VN" sz="2000"/>
              <a:t>	</a:t>
            </a:r>
            <a:r>
              <a:rPr lang="en-US" sz="2000"/>
              <a:t>// TODO: Implement Constructor</a:t>
            </a:r>
          </a:p>
          <a:p>
            <a:pPr lvl="2"/>
            <a:r>
              <a:rPr lang="vi-VN" sz="2000"/>
              <a:t>	</a:t>
            </a:r>
            <a:r>
              <a:rPr lang="en-US" sz="2000"/>
              <a:t>public String getFirstName() { /* TODO */ }</a:t>
            </a:r>
          </a:p>
          <a:p>
            <a:pPr lvl="2"/>
            <a:r>
              <a:rPr lang="vi-VN" sz="2000"/>
              <a:t>	</a:t>
            </a:r>
            <a:r>
              <a:rPr lang="en-US" sz="2000"/>
              <a:t>public String getLastName() { /* TODO */ }</a:t>
            </a:r>
          </a:p>
          <a:p>
            <a:pPr lvl="2"/>
            <a:r>
              <a:rPr lang="vi-VN" sz="2000"/>
              <a:t>	</a:t>
            </a:r>
            <a:r>
              <a:rPr lang="en-US" sz="2000"/>
              <a:t>public int getAge() { return age; }</a:t>
            </a:r>
          </a:p>
          <a:p>
            <a:pPr lvl="2"/>
            <a:r>
              <a:rPr lang="vi-VN" sz="2000"/>
              <a:t>	</a:t>
            </a:r>
            <a:r>
              <a:rPr lang="en-US" sz="2000"/>
              <a:t>@Override</a:t>
            </a:r>
          </a:p>
          <a:p>
            <a:pPr lvl="2"/>
            <a:r>
              <a:rPr lang="vi-VN" sz="2000"/>
              <a:t>	</a:t>
            </a:r>
            <a:r>
              <a:rPr lang="en-US" sz="2000"/>
              <a:t>public String toString() { /* TODO */ }</a:t>
            </a:r>
          </a:p>
          <a:p>
            <a:r>
              <a:rPr lang="en-US" sz="2000"/>
              <a:t>}</a:t>
            </a:r>
          </a:p>
        </p:txBody>
      </p:sp>
    </p:spTree>
    <p:extLst>
      <p:ext uri="{BB962C8B-B14F-4D97-AF65-F5344CB8AC3E}">
        <p14:creationId xmlns:p14="http://schemas.microsoft.com/office/powerpoint/2010/main" val="20232262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txBox="1">
            <a:spLocks noGrp="1"/>
          </p:cNvSpPr>
          <p:nvPr>
            <p:ph type="body" idx="1"/>
          </p:nvPr>
        </p:nvSpPr>
        <p:spPr>
          <a:xfrm>
            <a:off x="311700" y="1152475"/>
            <a:ext cx="5250201" cy="3416400"/>
          </a:xfrm>
          <a:prstGeom prst="rect">
            <a:avLst/>
          </a:prstGeom>
        </p:spPr>
        <p:txBody>
          <a:bodyPr spcFirstLastPara="1" wrap="square" lIns="91425" tIns="91425" rIns="91425" bIns="91425" anchor="t" anchorCtr="0">
            <a:normAutofit/>
          </a:bodyPr>
          <a:lstStyle/>
          <a:p>
            <a:pPr marL="457200" lvl="0" indent="-342900" algn="just" rtl="0">
              <a:spcBef>
                <a:spcPts val="0"/>
              </a:spcBef>
              <a:spcAft>
                <a:spcPts val="0"/>
              </a:spcAft>
              <a:buSzPts val="1800"/>
              <a:buChar char="●"/>
            </a:pPr>
            <a:r>
              <a:rPr lang="vi-VN"/>
              <a:t>Triển khai Lương</a:t>
            </a:r>
          </a:p>
          <a:p>
            <a:pPr marL="457200" lvl="0" indent="-342900" algn="just" rtl="0">
              <a:spcBef>
                <a:spcPts val="0"/>
              </a:spcBef>
              <a:spcAft>
                <a:spcPts val="0"/>
              </a:spcAft>
              <a:buSzPts val="1800"/>
              <a:buChar char="●"/>
            </a:pPr>
            <a:r>
              <a:rPr lang="vi-VN"/>
              <a:t>Thêm vào:</a:t>
            </a:r>
          </a:p>
          <a:p>
            <a:pPr lvl="1" indent="-342900" algn="just">
              <a:buSzPts val="1800"/>
              <a:buChar char="●"/>
            </a:pPr>
            <a:r>
              <a:rPr lang="vi-VN" sz="1600"/>
              <a:t>Getter cho salary</a:t>
            </a:r>
          </a:p>
          <a:p>
            <a:pPr lvl="1" indent="-342900" algn="just">
              <a:buSzPts val="1800"/>
              <a:buChar char="●"/>
            </a:pPr>
            <a:r>
              <a:rPr lang="vi-VN" sz="1600"/>
              <a:t>increaseSalary theo %</a:t>
            </a:r>
          </a:p>
          <a:p>
            <a:pPr algn="just"/>
            <a:r>
              <a:rPr lang="vi-VN"/>
              <a:t>Những người dưới 30 tuổi chỉ nhận được một nửa mức tăng</a:t>
            </a:r>
            <a:endParaRPr/>
          </a:p>
        </p:txBody>
      </p:sp>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Vấn đề: Tăng lương</a:t>
            </a:r>
            <a:endParaRPr/>
          </a:p>
        </p:txBody>
      </p:sp>
      <p:graphicFrame>
        <p:nvGraphicFramePr>
          <p:cNvPr id="2" name="Table 2">
            <a:extLst>
              <a:ext uri="{FF2B5EF4-FFF2-40B4-BE49-F238E27FC236}">
                <a16:creationId xmlns:a16="http://schemas.microsoft.com/office/drawing/2014/main" id="{252F2552-34AD-1EA1-0E0A-2C42B651EBD1}"/>
              </a:ext>
            </a:extLst>
          </p:cNvPr>
          <p:cNvGraphicFramePr>
            <a:graphicFrameLocks noGrp="1"/>
          </p:cNvGraphicFramePr>
          <p:nvPr>
            <p:extLst>
              <p:ext uri="{D42A27DB-BD31-4B8C-83A1-F6EECF244321}">
                <p14:modId xmlns:p14="http://schemas.microsoft.com/office/powerpoint/2010/main" val="139184209"/>
              </p:ext>
            </p:extLst>
          </p:nvPr>
        </p:nvGraphicFramePr>
        <p:xfrm>
          <a:off x="5738071" y="1260475"/>
          <a:ext cx="3028425" cy="3200400"/>
        </p:xfrm>
        <a:graphic>
          <a:graphicData uri="http://schemas.openxmlformats.org/drawingml/2006/table">
            <a:tbl>
              <a:tblPr firstRow="1" bandRow="1">
                <a:tableStyleId>{5C22544A-7EE6-4342-B048-85BDC9FD1C3A}</a:tableStyleId>
              </a:tblPr>
              <a:tblGrid>
                <a:gridCol w="3028425">
                  <a:extLst>
                    <a:ext uri="{9D8B030D-6E8A-4147-A177-3AD203B41FA5}">
                      <a16:colId xmlns:a16="http://schemas.microsoft.com/office/drawing/2014/main" val="449390791"/>
                    </a:ext>
                  </a:extLst>
                </a:gridCol>
              </a:tblGrid>
              <a:tr h="0">
                <a:tc>
                  <a:txBody>
                    <a:bodyPr/>
                    <a:lstStyle/>
                    <a:p>
                      <a:r>
                        <a:rPr lang="vi-VN" sz="1600"/>
                        <a:t>Person</a:t>
                      </a:r>
                      <a:endParaRPr lang="en-US" sz="1600"/>
                    </a:p>
                  </a:txBody>
                  <a:tcPr/>
                </a:tc>
                <a:extLst>
                  <a:ext uri="{0D108BD9-81ED-4DB2-BD59-A6C34878D82A}">
                    <a16:rowId xmlns:a16="http://schemas.microsoft.com/office/drawing/2014/main" val="2759836594"/>
                  </a:ext>
                </a:extLst>
              </a:tr>
              <a:tr h="370840">
                <a:tc>
                  <a:txBody>
                    <a:bodyPr/>
                    <a:lstStyle/>
                    <a:p>
                      <a:pPr marL="0" indent="0">
                        <a:buFontTx/>
                        <a:buNone/>
                      </a:pPr>
                      <a:r>
                        <a:rPr lang="vi-VN" sz="1600"/>
                        <a:t>- firstName: String</a:t>
                      </a:r>
                    </a:p>
                    <a:p>
                      <a:pPr marL="0" indent="0">
                        <a:buFontTx/>
                        <a:buNone/>
                      </a:pPr>
                      <a:r>
                        <a:rPr lang="vi-VN" sz="1600"/>
                        <a:t>- lastName: String</a:t>
                      </a:r>
                    </a:p>
                    <a:p>
                      <a:pPr marL="0" indent="0">
                        <a:buFontTx/>
                        <a:buNone/>
                      </a:pPr>
                      <a:r>
                        <a:rPr lang="vi-VN" sz="1600"/>
                        <a:t>- age: int</a:t>
                      </a:r>
                    </a:p>
                    <a:p>
                      <a:pPr marL="0" indent="0">
                        <a:buFontTx/>
                        <a:buNone/>
                      </a:pPr>
                      <a:r>
                        <a:rPr lang="vi-VN" sz="1600"/>
                        <a:t>- salary: double</a:t>
                      </a:r>
                    </a:p>
                  </a:txBody>
                  <a:tcPr/>
                </a:tc>
                <a:extLst>
                  <a:ext uri="{0D108BD9-81ED-4DB2-BD59-A6C34878D82A}">
                    <a16:rowId xmlns:a16="http://schemas.microsoft.com/office/drawing/2014/main" val="1025488251"/>
                  </a:ext>
                </a:extLst>
              </a:tr>
              <a:tr h="370840">
                <a:tc>
                  <a:txBody>
                    <a:bodyPr/>
                    <a:lstStyle/>
                    <a:p>
                      <a:r>
                        <a:rPr lang="vi-VN" sz="1600"/>
                        <a:t>+ getFirstName(): String</a:t>
                      </a:r>
                    </a:p>
                    <a:p>
                      <a:r>
                        <a:rPr lang="vi-VN" sz="1600"/>
                        <a:t>+ getLastName(): String</a:t>
                      </a:r>
                    </a:p>
                    <a:p>
                      <a:r>
                        <a:rPr lang="vi-VN" sz="1600"/>
                        <a:t>+ getAge(): int</a:t>
                      </a:r>
                    </a:p>
                    <a:p>
                      <a:r>
                        <a:rPr lang="vi-VN" sz="1600"/>
                        <a:t>+ getSalary(): double</a:t>
                      </a:r>
                    </a:p>
                    <a:p>
                      <a:r>
                        <a:rPr lang="vi-VN" sz="1600"/>
                        <a:t>+ setSalary(double): void</a:t>
                      </a:r>
                    </a:p>
                    <a:p>
                      <a:r>
                        <a:rPr lang="vi-VN" sz="1600"/>
                        <a:t>+ increaseSalary(double): void</a:t>
                      </a:r>
                    </a:p>
                    <a:p>
                      <a:r>
                        <a:rPr lang="vi-VN" sz="1600"/>
                        <a:t>+ toString(): String</a:t>
                      </a:r>
                      <a:endParaRPr lang="en-US" sz="1600"/>
                    </a:p>
                  </a:txBody>
                  <a:tcPr/>
                </a:tc>
                <a:extLst>
                  <a:ext uri="{0D108BD9-81ED-4DB2-BD59-A6C34878D82A}">
                    <a16:rowId xmlns:a16="http://schemas.microsoft.com/office/drawing/2014/main" val="2380538374"/>
                  </a:ext>
                </a:extLst>
              </a:tr>
            </a:tbl>
          </a:graphicData>
        </a:graphic>
      </p:graphicFrame>
    </p:spTree>
    <p:extLst>
      <p:ext uri="{BB962C8B-B14F-4D97-AF65-F5344CB8AC3E}">
        <p14:creationId xmlns:p14="http://schemas.microsoft.com/office/powerpoint/2010/main" val="10167988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Giải pháp: Tăng lương (1)</a:t>
            </a:r>
            <a:endParaRPr/>
          </a:p>
        </p:txBody>
      </p:sp>
      <p:sp>
        <p:nvSpPr>
          <p:cNvPr id="4" name="TextBox 3">
            <a:extLst>
              <a:ext uri="{FF2B5EF4-FFF2-40B4-BE49-F238E27FC236}">
                <a16:creationId xmlns:a16="http://schemas.microsoft.com/office/drawing/2014/main" id="{EA6AFF9D-F390-B0DB-FBB4-BE3051588510}"/>
              </a:ext>
            </a:extLst>
          </p:cNvPr>
          <p:cNvSpPr txBox="1"/>
          <p:nvPr/>
        </p:nvSpPr>
        <p:spPr>
          <a:xfrm>
            <a:off x="311700" y="1238641"/>
            <a:ext cx="8446406" cy="3785652"/>
          </a:xfrm>
          <a:prstGeom prst="rect">
            <a:avLst/>
          </a:prstGeom>
          <a:noFill/>
        </p:spPr>
        <p:txBody>
          <a:bodyPr wrap="square">
            <a:spAutoFit/>
          </a:bodyPr>
          <a:lstStyle/>
          <a:p>
            <a:r>
              <a:rPr lang="en-US" sz="2000"/>
              <a:t>public class Person {</a:t>
            </a:r>
          </a:p>
          <a:p>
            <a:r>
              <a:rPr lang="vi-VN" sz="2000"/>
              <a:t>	</a:t>
            </a:r>
            <a:r>
              <a:rPr lang="en-US" sz="2000"/>
              <a:t>private double salary;</a:t>
            </a:r>
          </a:p>
          <a:p>
            <a:r>
              <a:rPr lang="vi-VN" sz="2000"/>
              <a:t>	</a:t>
            </a:r>
            <a:r>
              <a:rPr lang="en-US" sz="2000" i="1"/>
              <a:t>// Edit Constructor</a:t>
            </a:r>
          </a:p>
          <a:p>
            <a:r>
              <a:rPr lang="vi-VN" sz="2000"/>
              <a:t>	</a:t>
            </a:r>
            <a:r>
              <a:rPr lang="en-US" sz="2000"/>
              <a:t>public double getSalary() {</a:t>
            </a:r>
          </a:p>
          <a:p>
            <a:r>
              <a:rPr lang="vi-VN" sz="2000"/>
              <a:t>	     </a:t>
            </a:r>
            <a:r>
              <a:rPr lang="en-US" sz="2000"/>
              <a:t>return this.salary;</a:t>
            </a:r>
          </a:p>
          <a:p>
            <a:r>
              <a:rPr lang="vi-VN" sz="2000"/>
              <a:t>	</a:t>
            </a:r>
            <a:r>
              <a:rPr lang="en-US" sz="2000"/>
              <a:t>}</a:t>
            </a:r>
          </a:p>
          <a:p>
            <a:r>
              <a:rPr lang="vi-VN" sz="2000"/>
              <a:t>	</a:t>
            </a:r>
            <a:r>
              <a:rPr lang="en-US" sz="2000"/>
              <a:t>public void setSalary(double salary) {</a:t>
            </a:r>
          </a:p>
          <a:p>
            <a:r>
              <a:rPr lang="vi-VN" sz="2000"/>
              <a:t>	     </a:t>
            </a:r>
            <a:r>
              <a:rPr lang="en-US" sz="2000"/>
              <a:t>this.salary = salary;</a:t>
            </a:r>
          </a:p>
          <a:p>
            <a:r>
              <a:rPr lang="vi-VN" sz="2000"/>
              <a:t>	</a:t>
            </a:r>
            <a:r>
              <a:rPr lang="en-US" sz="2000"/>
              <a:t>}</a:t>
            </a:r>
          </a:p>
          <a:p>
            <a:r>
              <a:rPr lang="vi-VN" sz="2000"/>
              <a:t>	</a:t>
            </a:r>
            <a:r>
              <a:rPr lang="en-US" sz="2000" i="1"/>
              <a:t>// Next Slide…</a:t>
            </a:r>
          </a:p>
          <a:p>
            <a:r>
              <a:rPr lang="vi-VN" sz="2000" i="1"/>
              <a:t>	</a:t>
            </a:r>
            <a:r>
              <a:rPr lang="en-US" sz="2000" i="1"/>
              <a:t>// TODO: Edit toString() method</a:t>
            </a:r>
          </a:p>
          <a:p>
            <a:r>
              <a:rPr lang="en-US" sz="2000"/>
              <a:t>}</a:t>
            </a:r>
          </a:p>
        </p:txBody>
      </p:sp>
    </p:spTree>
    <p:extLst>
      <p:ext uri="{BB962C8B-B14F-4D97-AF65-F5344CB8AC3E}">
        <p14:creationId xmlns:p14="http://schemas.microsoft.com/office/powerpoint/2010/main" val="21924011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Giải pháp: Tăng lương (2)</a:t>
            </a:r>
            <a:endParaRPr/>
          </a:p>
        </p:txBody>
      </p:sp>
      <p:sp>
        <p:nvSpPr>
          <p:cNvPr id="4" name="TextBox 3">
            <a:extLst>
              <a:ext uri="{FF2B5EF4-FFF2-40B4-BE49-F238E27FC236}">
                <a16:creationId xmlns:a16="http://schemas.microsoft.com/office/drawing/2014/main" id="{EA6AFF9D-F390-B0DB-FBB4-BE3051588510}"/>
              </a:ext>
            </a:extLst>
          </p:cNvPr>
          <p:cNvSpPr txBox="1"/>
          <p:nvPr/>
        </p:nvSpPr>
        <p:spPr>
          <a:xfrm>
            <a:off x="311700" y="1238641"/>
            <a:ext cx="8446406" cy="2862322"/>
          </a:xfrm>
          <a:prstGeom prst="rect">
            <a:avLst/>
          </a:prstGeom>
          <a:noFill/>
        </p:spPr>
        <p:txBody>
          <a:bodyPr wrap="square">
            <a:spAutoFit/>
          </a:bodyPr>
          <a:lstStyle/>
          <a:p>
            <a:r>
              <a:rPr lang="en-US" sz="2000"/>
              <a:t>public void increaseSalary(double percentage) {</a:t>
            </a:r>
          </a:p>
          <a:p>
            <a:r>
              <a:rPr lang="vi-VN" sz="2000"/>
              <a:t>	</a:t>
            </a:r>
            <a:r>
              <a:rPr lang="en-US" sz="2000"/>
              <a:t>if (this.getAge() &lt; 30) {</a:t>
            </a:r>
          </a:p>
          <a:p>
            <a:r>
              <a:rPr lang="vi-VN" sz="2000"/>
              <a:t>	     </a:t>
            </a:r>
            <a:r>
              <a:rPr lang="en-US" sz="2000"/>
              <a:t>this.setSalary(this.getSalary() + </a:t>
            </a:r>
          </a:p>
          <a:p>
            <a:r>
              <a:rPr lang="vi-VN" sz="2000"/>
              <a:t>	     </a:t>
            </a:r>
            <a:r>
              <a:rPr lang="en-US" sz="2000"/>
              <a:t>(this.getSalary() * percentage / 200));</a:t>
            </a:r>
          </a:p>
          <a:p>
            <a:r>
              <a:rPr lang="vi-VN" sz="2000"/>
              <a:t>	</a:t>
            </a:r>
            <a:r>
              <a:rPr lang="en-US" sz="2000"/>
              <a:t>} else {</a:t>
            </a:r>
          </a:p>
          <a:p>
            <a:r>
              <a:rPr lang="vi-VN" sz="2000"/>
              <a:t>	     </a:t>
            </a:r>
            <a:r>
              <a:rPr lang="en-US" sz="2000"/>
              <a:t>this.setSalary(this.getSalary() + </a:t>
            </a:r>
          </a:p>
          <a:p>
            <a:r>
              <a:rPr lang="vi-VN" sz="2000"/>
              <a:t>	     </a:t>
            </a:r>
            <a:r>
              <a:rPr lang="en-US" sz="2000"/>
              <a:t>(this.getSalary() * percentage / 100));</a:t>
            </a:r>
          </a:p>
          <a:p>
            <a:r>
              <a:rPr lang="vi-VN" sz="2000"/>
              <a:t>	</a:t>
            </a:r>
            <a:r>
              <a:rPr lang="en-US" sz="2000"/>
              <a:t>}</a:t>
            </a:r>
          </a:p>
          <a:p>
            <a:r>
              <a:rPr lang="en-US" sz="2000"/>
              <a:t>}</a:t>
            </a:r>
          </a:p>
        </p:txBody>
      </p:sp>
    </p:spTree>
    <p:extLst>
      <p:ext uri="{BB962C8B-B14F-4D97-AF65-F5344CB8AC3E}">
        <p14:creationId xmlns:p14="http://schemas.microsoft.com/office/powerpoint/2010/main" val="20431644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490250" y="517961"/>
            <a:ext cx="5683800" cy="4090800"/>
          </a:xfrm>
          <a:prstGeom prst="rect">
            <a:avLst/>
          </a:prstGeom>
        </p:spPr>
        <p:txBody>
          <a:bodyPr spcFirstLastPara="1" wrap="square" lIns="91425" tIns="91425" rIns="91425" bIns="91425" anchor="ctr" anchorCtr="0">
            <a:normAutofit/>
          </a:bodyPr>
          <a:lstStyle/>
          <a:p>
            <a:pPr marL="0" lvl="0" indent="0" algn="l" rtl="0">
              <a:lnSpc>
                <a:spcPct val="115000"/>
              </a:lnSpc>
              <a:spcBef>
                <a:spcPts val="0"/>
              </a:spcBef>
              <a:spcAft>
                <a:spcPts val="0"/>
              </a:spcAft>
              <a:buNone/>
            </a:pPr>
            <a:r>
              <a:rPr lang="vi-VN"/>
              <a:t>Validation</a:t>
            </a:r>
            <a:endParaRPr/>
          </a:p>
        </p:txBody>
      </p:sp>
    </p:spTree>
    <p:extLst>
      <p:ext uri="{BB962C8B-B14F-4D97-AF65-F5344CB8AC3E}">
        <p14:creationId xmlns:p14="http://schemas.microsoft.com/office/powerpoint/2010/main" val="10567767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txBox="1">
            <a:spLocks noGrp="1"/>
          </p:cNvSpPr>
          <p:nvPr>
            <p:ph type="body" idx="1"/>
          </p:nvPr>
        </p:nvSpPr>
        <p:spPr>
          <a:xfrm>
            <a:off x="311700" y="1152475"/>
            <a:ext cx="8438017" cy="3416400"/>
          </a:xfrm>
          <a:prstGeom prst="rect">
            <a:avLst/>
          </a:prstGeom>
        </p:spPr>
        <p:txBody>
          <a:bodyPr spcFirstLastPara="1" wrap="square" lIns="91425" tIns="91425" rIns="91425" bIns="91425" anchor="t" anchorCtr="0">
            <a:normAutofit/>
          </a:bodyPr>
          <a:lstStyle/>
          <a:p>
            <a:pPr marL="457200" lvl="0" indent="-342900" algn="just" rtl="0">
              <a:spcBef>
                <a:spcPts val="0"/>
              </a:spcBef>
              <a:spcAft>
                <a:spcPts val="0"/>
              </a:spcAft>
              <a:buSzPts val="1800"/>
              <a:buChar char="●"/>
            </a:pPr>
            <a:r>
              <a:rPr lang="vi-VN"/>
              <a:t>Xác thực dữ liệu xảy ra trong setters</a:t>
            </a:r>
          </a:p>
          <a:p>
            <a:pPr marL="457200" lvl="0" indent="-342900" algn="just" rtl="0">
              <a:spcBef>
                <a:spcPts val="0"/>
              </a:spcBef>
              <a:spcAft>
                <a:spcPts val="0"/>
              </a:spcAft>
              <a:buSzPts val="1800"/>
              <a:buChar char="●"/>
            </a:pPr>
            <a:endParaRPr lang="vi-VN"/>
          </a:p>
          <a:p>
            <a:pPr marL="457200" lvl="0" indent="-342900" algn="just" rtl="0">
              <a:spcBef>
                <a:spcPts val="0"/>
              </a:spcBef>
              <a:spcAft>
                <a:spcPts val="0"/>
              </a:spcAft>
              <a:buSzPts val="1800"/>
              <a:buChar char="●"/>
            </a:pPr>
            <a:endParaRPr lang="vi-VN"/>
          </a:p>
          <a:p>
            <a:pPr marL="457200" lvl="0" indent="-342900" algn="just" rtl="0">
              <a:spcBef>
                <a:spcPts val="0"/>
              </a:spcBef>
              <a:spcAft>
                <a:spcPts val="0"/>
              </a:spcAft>
              <a:buSzPts val="1800"/>
              <a:buChar char="●"/>
            </a:pPr>
            <a:endParaRPr lang="vi-VN"/>
          </a:p>
          <a:p>
            <a:pPr marL="457200" lvl="0" indent="-342900" algn="just" rtl="0">
              <a:spcBef>
                <a:spcPts val="0"/>
              </a:spcBef>
              <a:spcAft>
                <a:spcPts val="0"/>
              </a:spcAft>
              <a:buSzPts val="1800"/>
              <a:buChar char="●"/>
            </a:pPr>
            <a:endParaRPr lang="vi-VN"/>
          </a:p>
          <a:p>
            <a:pPr marL="457200" lvl="0" indent="-342900" algn="just" rtl="0">
              <a:spcBef>
                <a:spcPts val="0"/>
              </a:spcBef>
              <a:spcAft>
                <a:spcPts val="0"/>
              </a:spcAft>
              <a:buSzPts val="1800"/>
              <a:buChar char="●"/>
            </a:pPr>
            <a:endParaRPr lang="vi-VN"/>
          </a:p>
          <a:p>
            <a:pPr marL="457200" lvl="0" indent="-342900" algn="just" rtl="0">
              <a:spcBef>
                <a:spcPts val="0"/>
              </a:spcBef>
              <a:spcAft>
                <a:spcPts val="0"/>
              </a:spcAft>
              <a:buSzPts val="1800"/>
              <a:buChar char="●"/>
            </a:pPr>
            <a:r>
              <a:rPr lang="en-US"/>
              <a:t>In bằng System.out kết hợp lớp của bạn</a:t>
            </a:r>
            <a:endParaRPr lang="vi-VN"/>
          </a:p>
          <a:p>
            <a:pPr marL="457200" lvl="0" indent="-342900" algn="just" rtl="0">
              <a:spcBef>
                <a:spcPts val="0"/>
              </a:spcBef>
              <a:spcAft>
                <a:spcPts val="0"/>
              </a:spcAft>
              <a:buSzPts val="1800"/>
              <a:buChar char="●"/>
            </a:pPr>
            <a:r>
              <a:rPr lang="en-US"/>
              <a:t>Máy khách có thể xử lý các ngoại lệ của lớp</a:t>
            </a:r>
            <a:endParaRPr/>
          </a:p>
        </p:txBody>
      </p:sp>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Validation (1)</a:t>
            </a:r>
            <a:endParaRPr/>
          </a:p>
        </p:txBody>
      </p:sp>
      <p:sp>
        <p:nvSpPr>
          <p:cNvPr id="4" name="TextBox 3">
            <a:extLst>
              <a:ext uri="{FF2B5EF4-FFF2-40B4-BE49-F238E27FC236}">
                <a16:creationId xmlns:a16="http://schemas.microsoft.com/office/drawing/2014/main" id="{321929A3-28C7-21DE-D24C-72744216C7E1}"/>
              </a:ext>
            </a:extLst>
          </p:cNvPr>
          <p:cNvSpPr txBox="1"/>
          <p:nvPr/>
        </p:nvSpPr>
        <p:spPr>
          <a:xfrm>
            <a:off x="1228987" y="1643836"/>
            <a:ext cx="4572000" cy="1384995"/>
          </a:xfrm>
          <a:prstGeom prst="rect">
            <a:avLst/>
          </a:prstGeom>
          <a:solidFill>
            <a:schemeClr val="accent6">
              <a:lumMod val="20000"/>
              <a:lumOff val="80000"/>
            </a:schemeClr>
          </a:solidFill>
        </p:spPr>
        <p:txBody>
          <a:bodyPr wrap="square">
            <a:spAutoFit/>
          </a:bodyPr>
          <a:lstStyle/>
          <a:p>
            <a:r>
              <a:rPr lang="en-US"/>
              <a:t>private void setSalary(double salary) {</a:t>
            </a:r>
          </a:p>
          <a:p>
            <a:pPr lvl="1"/>
            <a:r>
              <a:rPr lang="vi-VN"/>
              <a:t>     </a:t>
            </a:r>
            <a:r>
              <a:rPr lang="en-US"/>
              <a:t>if (salary &lt; 460) {</a:t>
            </a:r>
          </a:p>
          <a:p>
            <a:pPr lvl="1"/>
            <a:r>
              <a:rPr lang="vi-VN"/>
              <a:t>          </a:t>
            </a:r>
            <a:r>
              <a:rPr lang="en-US"/>
              <a:t>throw new IllegalArgumentException("Message");</a:t>
            </a:r>
          </a:p>
          <a:p>
            <a:pPr lvl="1"/>
            <a:r>
              <a:rPr lang="vi-VN"/>
              <a:t>     </a:t>
            </a:r>
            <a:r>
              <a:rPr lang="en-US"/>
              <a:t>}</a:t>
            </a:r>
          </a:p>
          <a:p>
            <a:pPr lvl="1"/>
            <a:r>
              <a:rPr lang="vi-VN"/>
              <a:t>     </a:t>
            </a:r>
            <a:r>
              <a:rPr lang="en-US"/>
              <a:t>this.salary = salary;</a:t>
            </a:r>
          </a:p>
          <a:p>
            <a:r>
              <a:rPr lang="en-US"/>
              <a:t>}</a:t>
            </a:r>
          </a:p>
        </p:txBody>
      </p:sp>
    </p:spTree>
    <p:extLst>
      <p:ext uri="{BB962C8B-B14F-4D97-AF65-F5344CB8AC3E}">
        <p14:creationId xmlns:p14="http://schemas.microsoft.com/office/powerpoint/2010/main" val="38353086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txBox="1">
            <a:spLocks noGrp="1"/>
          </p:cNvSpPr>
          <p:nvPr>
            <p:ph type="body" idx="1"/>
          </p:nvPr>
        </p:nvSpPr>
        <p:spPr>
          <a:xfrm>
            <a:off x="311700" y="1152475"/>
            <a:ext cx="8438017" cy="3416400"/>
          </a:xfrm>
          <a:prstGeom prst="rect">
            <a:avLst/>
          </a:prstGeom>
        </p:spPr>
        <p:txBody>
          <a:bodyPr spcFirstLastPara="1" wrap="square" lIns="91425" tIns="91425" rIns="91425" bIns="91425" anchor="t" anchorCtr="0">
            <a:normAutofit/>
          </a:bodyPr>
          <a:lstStyle/>
          <a:p>
            <a:pPr marL="457200" lvl="0" indent="-342900" algn="just" rtl="0">
              <a:spcBef>
                <a:spcPts val="0"/>
              </a:spcBef>
              <a:spcAft>
                <a:spcPts val="0"/>
              </a:spcAft>
              <a:buSzPts val="1800"/>
              <a:buChar char="●"/>
            </a:pPr>
            <a:r>
              <a:rPr lang="vi-VN"/>
              <a:t>Trình xây dựng sử dụng setters private với logic xác thực</a:t>
            </a:r>
          </a:p>
          <a:p>
            <a:pPr marL="457200" lvl="0" indent="-342900" algn="just" rtl="0">
              <a:spcBef>
                <a:spcPts val="0"/>
              </a:spcBef>
              <a:spcAft>
                <a:spcPts val="0"/>
              </a:spcAft>
              <a:buSzPts val="1800"/>
              <a:buChar char="●"/>
            </a:pPr>
            <a:endParaRPr lang="vi-VN"/>
          </a:p>
          <a:p>
            <a:pPr marL="457200" lvl="0" indent="-342900" algn="just" rtl="0">
              <a:spcBef>
                <a:spcPts val="0"/>
              </a:spcBef>
              <a:spcAft>
                <a:spcPts val="0"/>
              </a:spcAft>
              <a:buSzPts val="1800"/>
              <a:buChar char="●"/>
            </a:pPr>
            <a:endParaRPr lang="vi-VN"/>
          </a:p>
          <a:p>
            <a:pPr marL="457200" lvl="0" indent="-342900" algn="just" rtl="0">
              <a:spcBef>
                <a:spcPts val="0"/>
              </a:spcBef>
              <a:spcAft>
                <a:spcPts val="0"/>
              </a:spcAft>
              <a:buSzPts val="1800"/>
              <a:buChar char="●"/>
            </a:pPr>
            <a:endParaRPr lang="vi-VN"/>
          </a:p>
          <a:p>
            <a:pPr marL="457200" lvl="0" indent="-342900" algn="just" rtl="0">
              <a:spcBef>
                <a:spcPts val="0"/>
              </a:spcBef>
              <a:spcAft>
                <a:spcPts val="0"/>
              </a:spcAft>
              <a:buSzPts val="1800"/>
              <a:buChar char="●"/>
            </a:pPr>
            <a:endParaRPr lang="vi-VN"/>
          </a:p>
          <a:p>
            <a:pPr marL="457200" lvl="0" indent="-342900" algn="just" rtl="0">
              <a:spcBef>
                <a:spcPts val="0"/>
              </a:spcBef>
              <a:spcAft>
                <a:spcPts val="0"/>
              </a:spcAft>
              <a:buSzPts val="1800"/>
              <a:buChar char="●"/>
            </a:pPr>
            <a:endParaRPr lang="vi-VN"/>
          </a:p>
          <a:p>
            <a:pPr marL="457200" lvl="0" indent="-342900" algn="just" rtl="0">
              <a:spcBef>
                <a:spcPts val="0"/>
              </a:spcBef>
              <a:spcAft>
                <a:spcPts val="0"/>
              </a:spcAft>
              <a:buSzPts val="1800"/>
              <a:buChar char="●"/>
            </a:pPr>
            <a:r>
              <a:rPr lang="vi-VN"/>
              <a:t>Đảm bảo trạng thái hợp lệ của đối tượng khi tạo ra nó</a:t>
            </a:r>
          </a:p>
          <a:p>
            <a:pPr marL="457200" lvl="0" indent="-342900" algn="just" rtl="0">
              <a:spcBef>
                <a:spcPts val="0"/>
              </a:spcBef>
              <a:spcAft>
                <a:spcPts val="0"/>
              </a:spcAft>
              <a:buSzPts val="1800"/>
              <a:buChar char="●"/>
            </a:pPr>
            <a:r>
              <a:rPr lang="en-US"/>
              <a:t>Đảm bảo trạng thái hợp lệ cho setters công khai</a:t>
            </a:r>
            <a:endParaRPr/>
          </a:p>
        </p:txBody>
      </p:sp>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Validation (2)</a:t>
            </a:r>
            <a:endParaRPr/>
          </a:p>
        </p:txBody>
      </p:sp>
      <p:sp>
        <p:nvSpPr>
          <p:cNvPr id="3" name="TextBox 2">
            <a:extLst>
              <a:ext uri="{FF2B5EF4-FFF2-40B4-BE49-F238E27FC236}">
                <a16:creationId xmlns:a16="http://schemas.microsoft.com/office/drawing/2014/main" id="{0F1FFEF7-8502-4D34-3F4D-509B6E196516}"/>
              </a:ext>
            </a:extLst>
          </p:cNvPr>
          <p:cNvSpPr txBox="1"/>
          <p:nvPr/>
        </p:nvSpPr>
        <p:spPr>
          <a:xfrm>
            <a:off x="1489046" y="1552893"/>
            <a:ext cx="4572000" cy="1600438"/>
          </a:xfrm>
          <a:prstGeom prst="rect">
            <a:avLst/>
          </a:prstGeom>
          <a:solidFill>
            <a:schemeClr val="accent6">
              <a:lumMod val="20000"/>
              <a:lumOff val="80000"/>
            </a:schemeClr>
          </a:solidFill>
        </p:spPr>
        <p:txBody>
          <a:bodyPr wrap="square">
            <a:spAutoFit/>
          </a:bodyPr>
          <a:lstStyle/>
          <a:p>
            <a:r>
              <a:rPr lang="en-US"/>
              <a:t>public Person(String firstName, String lastName, </a:t>
            </a:r>
          </a:p>
          <a:p>
            <a:r>
              <a:rPr lang="vi-VN"/>
              <a:t>     </a:t>
            </a:r>
            <a:r>
              <a:rPr lang="en-US"/>
              <a:t>int age, double salary) {</a:t>
            </a:r>
          </a:p>
          <a:p>
            <a:r>
              <a:rPr lang="vi-VN"/>
              <a:t>     </a:t>
            </a:r>
            <a:r>
              <a:rPr lang="en-US"/>
              <a:t>setFirstName(firstName);</a:t>
            </a:r>
          </a:p>
          <a:p>
            <a:r>
              <a:rPr lang="vi-VN"/>
              <a:t>     </a:t>
            </a:r>
            <a:r>
              <a:rPr lang="en-US"/>
              <a:t>setLastName(lastName);</a:t>
            </a:r>
          </a:p>
          <a:p>
            <a:r>
              <a:rPr lang="vi-VN"/>
              <a:t>     </a:t>
            </a:r>
            <a:r>
              <a:rPr lang="en-US"/>
              <a:t>setAge(age);</a:t>
            </a:r>
          </a:p>
          <a:p>
            <a:r>
              <a:rPr lang="vi-VN"/>
              <a:t>     </a:t>
            </a:r>
            <a:r>
              <a:rPr lang="en-US"/>
              <a:t>setSalary(salary);</a:t>
            </a:r>
          </a:p>
          <a:p>
            <a:r>
              <a:rPr lang="en-US"/>
              <a:t>}</a:t>
            </a:r>
          </a:p>
        </p:txBody>
      </p:sp>
    </p:spTree>
    <p:extLst>
      <p:ext uri="{BB962C8B-B14F-4D97-AF65-F5344CB8AC3E}">
        <p14:creationId xmlns:p14="http://schemas.microsoft.com/office/powerpoint/2010/main" val="16810100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just" rtl="0">
              <a:spcBef>
                <a:spcPts val="0"/>
              </a:spcBef>
              <a:spcAft>
                <a:spcPts val="0"/>
              </a:spcAft>
              <a:buSzPts val="1800"/>
              <a:buChar char="●"/>
            </a:pPr>
            <a:r>
              <a:rPr lang="vi-VN" b="1"/>
              <a:t>Hiểu</a:t>
            </a:r>
            <a:r>
              <a:rPr lang="vi-VN"/>
              <a:t> được các khái niệm về Bao đóng trong lập trình hướng đối tượng với Java</a:t>
            </a:r>
          </a:p>
          <a:p>
            <a:pPr marL="457200" lvl="0" indent="-342900" algn="just" rtl="0">
              <a:spcBef>
                <a:spcPts val="0"/>
              </a:spcBef>
              <a:spcAft>
                <a:spcPts val="0"/>
              </a:spcAft>
              <a:buSzPts val="1800"/>
              <a:buChar char="●"/>
            </a:pPr>
            <a:r>
              <a:rPr lang="vi-VN" b="1"/>
              <a:t>Hiểu và phân biệt</a:t>
            </a:r>
            <a:r>
              <a:rPr lang="vi-VN"/>
              <a:t> ý nghĩa và phạm vi của các loại Bổ từ truy cập khác nhau trong Java</a:t>
            </a:r>
          </a:p>
          <a:p>
            <a:pPr marL="457200" lvl="0" indent="-342900" algn="just" rtl="0">
              <a:spcBef>
                <a:spcPts val="0"/>
              </a:spcBef>
              <a:spcAft>
                <a:spcPts val="0"/>
              </a:spcAft>
              <a:buSzPts val="1800"/>
              <a:buChar char="●"/>
            </a:pPr>
            <a:r>
              <a:rPr lang="vi-VN" b="1"/>
              <a:t>Biết</a:t>
            </a:r>
            <a:r>
              <a:rPr lang="vi-VN"/>
              <a:t> cách tổ chức dự án với các gói (package)</a:t>
            </a:r>
          </a:p>
          <a:p>
            <a:pPr marL="457200" lvl="0" indent="-342900" algn="just" rtl="0">
              <a:spcBef>
                <a:spcPts val="0"/>
              </a:spcBef>
              <a:spcAft>
                <a:spcPts val="0"/>
              </a:spcAft>
              <a:buSzPts val="1800"/>
              <a:buChar char="●"/>
            </a:pPr>
            <a:r>
              <a:rPr lang="vi-VN" b="1"/>
              <a:t>Cài đặt thành thạo </a:t>
            </a:r>
            <a:r>
              <a:rPr lang="vi-VN"/>
              <a:t>các lớp với package, bổ từ truy cập và các hàm getter/setter.</a:t>
            </a:r>
            <a:endParaRPr/>
          </a:p>
        </p:txBody>
      </p:sp>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Mục tiêu bài học</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txBox="1">
            <a:spLocks noGrp="1"/>
          </p:cNvSpPr>
          <p:nvPr>
            <p:ph type="body" idx="1"/>
          </p:nvPr>
        </p:nvSpPr>
        <p:spPr>
          <a:xfrm>
            <a:off x="311700" y="1152475"/>
            <a:ext cx="5065643" cy="3416400"/>
          </a:xfrm>
          <a:prstGeom prst="rect">
            <a:avLst/>
          </a:prstGeom>
        </p:spPr>
        <p:txBody>
          <a:bodyPr spcFirstLastPara="1" wrap="square" lIns="91425" tIns="91425" rIns="91425" bIns="91425" anchor="t" anchorCtr="0">
            <a:normAutofit/>
          </a:bodyPr>
          <a:lstStyle/>
          <a:p>
            <a:pPr marL="457200" lvl="0" indent="-342900" algn="just" rtl="0">
              <a:spcBef>
                <a:spcPts val="0"/>
              </a:spcBef>
              <a:spcAft>
                <a:spcPts val="0"/>
              </a:spcAft>
              <a:buSzPts val="1800"/>
              <a:buChar char="●"/>
            </a:pPr>
            <a:r>
              <a:rPr lang="vi-VN"/>
              <a:t>Mở rộng lớp Person bằng việc đảm bảo tính hợp lệ cho mỗi trường</a:t>
            </a:r>
          </a:p>
          <a:p>
            <a:pPr marL="457200" lvl="0" indent="-342900" algn="just" rtl="0">
              <a:spcBef>
                <a:spcPts val="0"/>
              </a:spcBef>
              <a:spcAft>
                <a:spcPts val="0"/>
              </a:spcAft>
              <a:buSzPts val="1800"/>
              <a:buChar char="●"/>
            </a:pPr>
            <a:r>
              <a:rPr lang="vi-VN"/>
              <a:t>Tên có độ dài tối thiểu 3 kí tự</a:t>
            </a:r>
          </a:p>
          <a:p>
            <a:pPr marL="457200" lvl="0" indent="-342900" algn="just" rtl="0">
              <a:spcBef>
                <a:spcPts val="0"/>
              </a:spcBef>
              <a:spcAft>
                <a:spcPts val="0"/>
              </a:spcAft>
              <a:buSzPts val="1800"/>
              <a:buChar char="●"/>
            </a:pPr>
            <a:r>
              <a:rPr lang="vi-VN"/>
              <a:t>Tuổi không thể &lt;= 0</a:t>
            </a:r>
          </a:p>
          <a:p>
            <a:pPr marL="457200" lvl="0" indent="-342900" algn="just" rtl="0">
              <a:spcBef>
                <a:spcPts val="0"/>
              </a:spcBef>
              <a:spcAft>
                <a:spcPts val="0"/>
              </a:spcAft>
              <a:buSzPts val="1800"/>
              <a:buChar char="●"/>
            </a:pPr>
            <a:r>
              <a:rPr lang="vi-VN"/>
              <a:t>Lương không thể nhỏ hơn 460</a:t>
            </a:r>
            <a:endParaRPr/>
          </a:p>
        </p:txBody>
      </p:sp>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Vấn đề: Đảm bảo tính hợp lệ dữ liệu</a:t>
            </a:r>
            <a:endParaRPr/>
          </a:p>
        </p:txBody>
      </p:sp>
      <p:graphicFrame>
        <p:nvGraphicFramePr>
          <p:cNvPr id="2" name="Table 2">
            <a:extLst>
              <a:ext uri="{FF2B5EF4-FFF2-40B4-BE49-F238E27FC236}">
                <a16:creationId xmlns:a16="http://schemas.microsoft.com/office/drawing/2014/main" id="{252F2552-34AD-1EA1-0E0A-2C42B651EBD1}"/>
              </a:ext>
            </a:extLst>
          </p:cNvPr>
          <p:cNvGraphicFramePr>
            <a:graphicFrameLocks noGrp="1"/>
          </p:cNvGraphicFramePr>
          <p:nvPr>
            <p:extLst>
              <p:ext uri="{D42A27DB-BD31-4B8C-83A1-F6EECF244321}">
                <p14:modId xmlns:p14="http://schemas.microsoft.com/office/powerpoint/2010/main" val="2422199875"/>
              </p:ext>
            </p:extLst>
          </p:nvPr>
        </p:nvGraphicFramePr>
        <p:xfrm>
          <a:off x="5494789" y="1260475"/>
          <a:ext cx="3271707" cy="2712720"/>
        </p:xfrm>
        <a:graphic>
          <a:graphicData uri="http://schemas.openxmlformats.org/drawingml/2006/table">
            <a:tbl>
              <a:tblPr firstRow="1" bandRow="1">
                <a:tableStyleId>{3B4B98B0-60AC-42C2-AFA5-B58CD77FA1E5}</a:tableStyleId>
              </a:tblPr>
              <a:tblGrid>
                <a:gridCol w="3271707">
                  <a:extLst>
                    <a:ext uri="{9D8B030D-6E8A-4147-A177-3AD203B41FA5}">
                      <a16:colId xmlns:a16="http://schemas.microsoft.com/office/drawing/2014/main" val="449390791"/>
                    </a:ext>
                  </a:extLst>
                </a:gridCol>
              </a:tblGrid>
              <a:tr h="0">
                <a:tc>
                  <a:txBody>
                    <a:bodyPr/>
                    <a:lstStyle/>
                    <a:p>
                      <a:pPr algn="ctr"/>
                      <a:r>
                        <a:rPr lang="vi-VN" sz="1600"/>
                        <a:t>Person</a:t>
                      </a:r>
                      <a:endParaRPr lang="en-US" sz="1600"/>
                    </a:p>
                  </a:txBody>
                  <a:tcPr/>
                </a:tc>
                <a:extLst>
                  <a:ext uri="{0D108BD9-81ED-4DB2-BD59-A6C34878D82A}">
                    <a16:rowId xmlns:a16="http://schemas.microsoft.com/office/drawing/2014/main" val="2759836594"/>
                  </a:ext>
                </a:extLst>
              </a:tr>
              <a:tr h="370840">
                <a:tc>
                  <a:txBody>
                    <a:bodyPr/>
                    <a:lstStyle/>
                    <a:p>
                      <a:pPr marL="0" indent="0">
                        <a:buFontTx/>
                        <a:buNone/>
                      </a:pPr>
                      <a:r>
                        <a:rPr lang="vi-VN" sz="1600"/>
                        <a:t>- firstName: String</a:t>
                      </a:r>
                    </a:p>
                    <a:p>
                      <a:pPr marL="0" indent="0">
                        <a:buFontTx/>
                        <a:buNone/>
                      </a:pPr>
                      <a:r>
                        <a:rPr lang="vi-VN" sz="1600"/>
                        <a:t>- lastName: String</a:t>
                      </a:r>
                    </a:p>
                    <a:p>
                      <a:pPr marL="0" indent="0">
                        <a:buFontTx/>
                        <a:buNone/>
                      </a:pPr>
                      <a:r>
                        <a:rPr lang="vi-VN" sz="1600"/>
                        <a:t>- age: int</a:t>
                      </a:r>
                    </a:p>
                    <a:p>
                      <a:pPr marL="0" indent="0">
                        <a:buFontTx/>
                        <a:buNone/>
                      </a:pPr>
                      <a:r>
                        <a:rPr lang="vi-VN" sz="1600"/>
                        <a:t>- salary: double</a:t>
                      </a:r>
                    </a:p>
                  </a:txBody>
                  <a:tcPr/>
                </a:tc>
                <a:extLst>
                  <a:ext uri="{0D108BD9-81ED-4DB2-BD59-A6C34878D82A}">
                    <a16:rowId xmlns:a16="http://schemas.microsoft.com/office/drawing/2014/main" val="1025488251"/>
                  </a:ext>
                </a:extLst>
              </a:tr>
              <a:tr h="370840">
                <a:tc>
                  <a:txBody>
                    <a:bodyPr/>
                    <a:lstStyle/>
                    <a:p>
                      <a:r>
                        <a:rPr lang="vi-VN" sz="1600"/>
                        <a:t>+ Person()</a:t>
                      </a:r>
                    </a:p>
                    <a:p>
                      <a:r>
                        <a:rPr lang="vi-VN" sz="1600"/>
                        <a:t>+ setFirstName(String fName)</a:t>
                      </a:r>
                    </a:p>
                    <a:p>
                      <a:r>
                        <a:rPr lang="vi-VN" sz="1600"/>
                        <a:t>+ setLastName(String lName)</a:t>
                      </a:r>
                    </a:p>
                    <a:p>
                      <a:r>
                        <a:rPr lang="vi-VN" sz="1600"/>
                        <a:t>+ setAge(int age)</a:t>
                      </a:r>
                    </a:p>
                    <a:p>
                      <a:r>
                        <a:rPr lang="vi-VN" sz="1600"/>
                        <a:t>+ setSalary(double salary)</a:t>
                      </a:r>
                    </a:p>
                  </a:txBody>
                  <a:tcPr/>
                </a:tc>
                <a:extLst>
                  <a:ext uri="{0D108BD9-81ED-4DB2-BD59-A6C34878D82A}">
                    <a16:rowId xmlns:a16="http://schemas.microsoft.com/office/drawing/2014/main" val="2380538374"/>
                  </a:ext>
                </a:extLst>
              </a:tr>
            </a:tbl>
          </a:graphicData>
        </a:graphic>
      </p:graphicFrame>
    </p:spTree>
    <p:extLst>
      <p:ext uri="{BB962C8B-B14F-4D97-AF65-F5344CB8AC3E}">
        <p14:creationId xmlns:p14="http://schemas.microsoft.com/office/powerpoint/2010/main" val="34753835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Giải pháp: Đảm bảo tính hợp lệ dữ liệu</a:t>
            </a:r>
            <a:endParaRPr/>
          </a:p>
        </p:txBody>
      </p:sp>
      <p:sp>
        <p:nvSpPr>
          <p:cNvPr id="6" name="TextBox 5">
            <a:extLst>
              <a:ext uri="{FF2B5EF4-FFF2-40B4-BE49-F238E27FC236}">
                <a16:creationId xmlns:a16="http://schemas.microsoft.com/office/drawing/2014/main" id="{E10B63BD-5420-99F0-A122-1D9395016412}"/>
              </a:ext>
            </a:extLst>
          </p:cNvPr>
          <p:cNvSpPr txBox="1"/>
          <p:nvPr/>
        </p:nvSpPr>
        <p:spPr>
          <a:xfrm>
            <a:off x="373309" y="1347173"/>
            <a:ext cx="8359629" cy="2308324"/>
          </a:xfrm>
          <a:prstGeom prst="rect">
            <a:avLst/>
          </a:prstGeom>
          <a:noFill/>
        </p:spPr>
        <p:txBody>
          <a:bodyPr wrap="square">
            <a:spAutoFit/>
          </a:bodyPr>
          <a:lstStyle/>
          <a:p>
            <a:r>
              <a:rPr lang="en-US" sz="1600"/>
              <a:t>// TODO: Add validation for firstName</a:t>
            </a:r>
          </a:p>
          <a:p>
            <a:r>
              <a:rPr lang="en-US" sz="1600"/>
              <a:t>// TODO: Add validation for lastName</a:t>
            </a:r>
          </a:p>
          <a:p>
            <a:r>
              <a:rPr lang="en-US" sz="1600"/>
              <a:t>public void setAge(int age) {</a:t>
            </a:r>
          </a:p>
          <a:p>
            <a:r>
              <a:rPr lang="vi-VN" sz="1600"/>
              <a:t>     </a:t>
            </a:r>
            <a:r>
              <a:rPr lang="en-US" sz="1600"/>
              <a:t>if (age &lt; 1) {</a:t>
            </a:r>
          </a:p>
          <a:p>
            <a:r>
              <a:rPr lang="vi-VN" sz="1600"/>
              <a:t>          </a:t>
            </a:r>
            <a:r>
              <a:rPr lang="en-US" sz="1600"/>
              <a:t>throw new IllegalArgumentException("Age cannot be zero or negative integer");</a:t>
            </a:r>
          </a:p>
          <a:p>
            <a:r>
              <a:rPr lang="vi-VN" sz="1600"/>
              <a:t>     </a:t>
            </a:r>
            <a:r>
              <a:rPr lang="en-US" sz="1600"/>
              <a:t>}</a:t>
            </a:r>
          </a:p>
          <a:p>
            <a:r>
              <a:rPr lang="vi-VN" sz="1600"/>
              <a:t>     </a:t>
            </a:r>
            <a:r>
              <a:rPr lang="en-US" sz="1600"/>
              <a:t>this.age = age;</a:t>
            </a:r>
          </a:p>
          <a:p>
            <a:r>
              <a:rPr lang="vi-VN" sz="1600"/>
              <a:t>     </a:t>
            </a:r>
            <a:r>
              <a:rPr lang="en-US" sz="1600"/>
              <a:t>}</a:t>
            </a:r>
          </a:p>
          <a:p>
            <a:r>
              <a:rPr lang="en-US" sz="1600"/>
              <a:t>// TODO: Add validation for salary</a:t>
            </a:r>
          </a:p>
        </p:txBody>
      </p:sp>
    </p:spTree>
    <p:extLst>
      <p:ext uri="{BB962C8B-B14F-4D97-AF65-F5344CB8AC3E}">
        <p14:creationId xmlns:p14="http://schemas.microsoft.com/office/powerpoint/2010/main" val="22445137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490250" y="517961"/>
            <a:ext cx="5683800" cy="4090800"/>
          </a:xfrm>
          <a:prstGeom prst="rect">
            <a:avLst/>
          </a:prstGeom>
        </p:spPr>
        <p:txBody>
          <a:bodyPr spcFirstLastPara="1" wrap="square" lIns="91425" tIns="91425" rIns="91425" bIns="91425" anchor="ctr" anchorCtr="0">
            <a:normAutofit/>
          </a:bodyPr>
          <a:lstStyle/>
          <a:p>
            <a:pPr marL="0" lvl="0" indent="0" algn="l" rtl="0">
              <a:lnSpc>
                <a:spcPct val="115000"/>
              </a:lnSpc>
              <a:spcBef>
                <a:spcPts val="0"/>
              </a:spcBef>
              <a:spcAft>
                <a:spcPts val="0"/>
              </a:spcAft>
              <a:buNone/>
            </a:pPr>
            <a:r>
              <a:rPr lang="vi-VN"/>
              <a:t>Đối tượng khả biến và bất biến</a:t>
            </a:r>
            <a:endParaRPr/>
          </a:p>
        </p:txBody>
      </p:sp>
    </p:spTree>
    <p:extLst>
      <p:ext uri="{BB962C8B-B14F-4D97-AF65-F5344CB8AC3E}">
        <p14:creationId xmlns:p14="http://schemas.microsoft.com/office/powerpoint/2010/main" val="5518713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txBox="1">
            <a:spLocks noGrp="1"/>
          </p:cNvSpPr>
          <p:nvPr>
            <p:ph type="body" idx="1"/>
          </p:nvPr>
        </p:nvSpPr>
        <p:spPr>
          <a:xfrm>
            <a:off x="311700" y="1152475"/>
            <a:ext cx="8438017" cy="3416400"/>
          </a:xfrm>
          <a:prstGeom prst="rect">
            <a:avLst/>
          </a:prstGeom>
        </p:spPr>
        <p:txBody>
          <a:bodyPr spcFirstLastPara="1" wrap="square" lIns="91425" tIns="91425" rIns="91425" bIns="91425" anchor="t" anchorCtr="0">
            <a:normAutofit/>
          </a:bodyPr>
          <a:lstStyle/>
          <a:p>
            <a:pPr marL="457200" lvl="0" indent="-342900" algn="just" rtl="0">
              <a:spcBef>
                <a:spcPts val="0"/>
              </a:spcBef>
              <a:spcAft>
                <a:spcPts val="0"/>
              </a:spcAft>
              <a:buSzPts val="1800"/>
              <a:buChar char="●"/>
            </a:pPr>
            <a:r>
              <a:rPr lang="vi-VN"/>
              <a:t>Đối tượng khả biến</a:t>
            </a:r>
          </a:p>
          <a:p>
            <a:pPr lvl="1" indent="-342900" algn="just">
              <a:buSzPts val="1800"/>
              <a:buChar char="●"/>
            </a:pPr>
            <a:r>
              <a:rPr lang="vi-VN" sz="1600"/>
              <a:t>Nội dung của thể hiện có thể được thay đổi</a:t>
            </a:r>
          </a:p>
          <a:p>
            <a:pPr lvl="1" indent="-342900" algn="just">
              <a:buSzPts val="1800"/>
              <a:buChar char="●"/>
            </a:pPr>
            <a:endParaRPr lang="vi-VN" sz="1600"/>
          </a:p>
          <a:p>
            <a:pPr lvl="1" indent="-342900" algn="just">
              <a:buSzPts val="1800"/>
              <a:buChar char="●"/>
            </a:pPr>
            <a:endParaRPr lang="vi-VN" sz="1600"/>
          </a:p>
          <a:p>
            <a:pPr lvl="1" indent="-342900" algn="just">
              <a:buSzPts val="1800"/>
              <a:buChar char="●"/>
            </a:pPr>
            <a:endParaRPr lang="vi-VN" sz="1600"/>
          </a:p>
          <a:p>
            <a:pPr lvl="1" indent="-342900" algn="just">
              <a:buSzPts val="1800"/>
              <a:buChar char="●"/>
            </a:pPr>
            <a:endParaRPr lang="vi-VN" sz="1600"/>
          </a:p>
          <a:p>
            <a:pPr algn="just"/>
            <a:r>
              <a:rPr lang="vi-VN" sz="2000"/>
              <a:t>Đối tượng bất biến</a:t>
            </a:r>
          </a:p>
          <a:p>
            <a:pPr lvl="1" indent="-342900" algn="just">
              <a:buSzPts val="1800"/>
              <a:buFont typeface="Proxima Nova"/>
              <a:buChar char="●"/>
            </a:pPr>
            <a:r>
              <a:rPr lang="vi-VN" sz="1600"/>
              <a:t>Nội dung của thể hiện KHÔNG thể thay đổi</a:t>
            </a:r>
          </a:p>
          <a:p>
            <a:pPr lvl="1" algn="just"/>
            <a:endParaRPr lang="vi-VN" sz="1600"/>
          </a:p>
        </p:txBody>
      </p:sp>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Đối tượng khả biến và bất biến</a:t>
            </a:r>
            <a:endParaRPr/>
          </a:p>
        </p:txBody>
      </p:sp>
      <p:sp>
        <p:nvSpPr>
          <p:cNvPr id="3" name="TextBox 2">
            <a:extLst>
              <a:ext uri="{FF2B5EF4-FFF2-40B4-BE49-F238E27FC236}">
                <a16:creationId xmlns:a16="http://schemas.microsoft.com/office/drawing/2014/main" id="{CBFF294F-B0AF-1A05-D762-04708FD7ACEB}"/>
              </a:ext>
            </a:extLst>
          </p:cNvPr>
          <p:cNvSpPr txBox="1"/>
          <p:nvPr/>
        </p:nvSpPr>
        <p:spPr>
          <a:xfrm>
            <a:off x="1329656" y="1891809"/>
            <a:ext cx="4572000" cy="738664"/>
          </a:xfrm>
          <a:prstGeom prst="rect">
            <a:avLst/>
          </a:prstGeom>
          <a:solidFill>
            <a:schemeClr val="accent6">
              <a:lumMod val="20000"/>
              <a:lumOff val="80000"/>
            </a:schemeClr>
          </a:solidFill>
        </p:spPr>
        <p:txBody>
          <a:bodyPr wrap="square">
            <a:spAutoFit/>
          </a:bodyPr>
          <a:lstStyle/>
          <a:p>
            <a:r>
              <a:rPr lang="en-US"/>
              <a:t>Point myPoint = new Point(0, 0); </a:t>
            </a:r>
          </a:p>
          <a:p>
            <a:r>
              <a:rPr lang="en-US"/>
              <a:t>myPoint.setLocation(1.0, 0.0);</a:t>
            </a:r>
          </a:p>
          <a:p>
            <a:r>
              <a:rPr lang="en-US"/>
              <a:t>System.out.println(myPoint);</a:t>
            </a:r>
          </a:p>
        </p:txBody>
      </p:sp>
      <p:sp>
        <p:nvSpPr>
          <p:cNvPr id="6" name="TextBox 5">
            <a:extLst>
              <a:ext uri="{FF2B5EF4-FFF2-40B4-BE49-F238E27FC236}">
                <a16:creationId xmlns:a16="http://schemas.microsoft.com/office/drawing/2014/main" id="{2DD3A038-F80A-B674-5C38-96D2DD78A79C}"/>
              </a:ext>
            </a:extLst>
          </p:cNvPr>
          <p:cNvSpPr txBox="1"/>
          <p:nvPr/>
        </p:nvSpPr>
        <p:spPr>
          <a:xfrm>
            <a:off x="1237376" y="3639935"/>
            <a:ext cx="4572000" cy="954107"/>
          </a:xfrm>
          <a:prstGeom prst="rect">
            <a:avLst/>
          </a:prstGeom>
          <a:solidFill>
            <a:schemeClr val="accent6">
              <a:lumMod val="20000"/>
              <a:lumOff val="80000"/>
            </a:schemeClr>
          </a:solidFill>
        </p:spPr>
        <p:txBody>
          <a:bodyPr wrap="square">
            <a:spAutoFit/>
          </a:bodyPr>
          <a:lstStyle/>
          <a:p>
            <a:r>
              <a:rPr lang="en-US"/>
              <a:t>String str = new String("old String");</a:t>
            </a:r>
          </a:p>
          <a:p>
            <a:r>
              <a:rPr lang="en-US"/>
              <a:t>System.out.println(str);</a:t>
            </a:r>
          </a:p>
          <a:p>
            <a:r>
              <a:rPr lang="en-US"/>
              <a:t>str.replaceAll("old", "new");</a:t>
            </a:r>
          </a:p>
          <a:p>
            <a:r>
              <a:rPr lang="en-US"/>
              <a:t>System.out.println(str);</a:t>
            </a:r>
          </a:p>
        </p:txBody>
      </p:sp>
    </p:spTree>
    <p:extLst>
      <p:ext uri="{BB962C8B-B14F-4D97-AF65-F5344CB8AC3E}">
        <p14:creationId xmlns:p14="http://schemas.microsoft.com/office/powerpoint/2010/main" val="38415492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txBox="1">
            <a:spLocks noGrp="1"/>
          </p:cNvSpPr>
          <p:nvPr>
            <p:ph type="body" idx="1"/>
          </p:nvPr>
        </p:nvSpPr>
        <p:spPr>
          <a:xfrm>
            <a:off x="311700" y="1152475"/>
            <a:ext cx="8438017" cy="3416400"/>
          </a:xfrm>
          <a:prstGeom prst="rect">
            <a:avLst/>
          </a:prstGeom>
        </p:spPr>
        <p:txBody>
          <a:bodyPr spcFirstLastPara="1" wrap="square" lIns="91425" tIns="91425" rIns="91425" bIns="91425" anchor="t" anchorCtr="0">
            <a:normAutofit/>
          </a:bodyPr>
          <a:lstStyle/>
          <a:p>
            <a:pPr marL="457200" lvl="0" indent="-342900" algn="just" rtl="0">
              <a:spcBef>
                <a:spcPts val="0"/>
              </a:spcBef>
              <a:spcAft>
                <a:spcPts val="0"/>
              </a:spcAft>
              <a:buSzPts val="1800"/>
              <a:buChar char="●"/>
            </a:pPr>
            <a:r>
              <a:rPr lang="vi-VN"/>
              <a:t>Các trường khả biến riêng tư không được đóng gói đầy đủ</a:t>
            </a:r>
          </a:p>
          <a:p>
            <a:pPr marL="457200" lvl="0" indent="-342900" algn="just" rtl="0">
              <a:spcBef>
                <a:spcPts val="0"/>
              </a:spcBef>
              <a:spcAft>
                <a:spcPts val="0"/>
              </a:spcAft>
              <a:buSzPts val="1800"/>
              <a:buChar char="●"/>
            </a:pPr>
            <a:endParaRPr lang="vi-VN"/>
          </a:p>
          <a:p>
            <a:pPr marL="457200" lvl="0" indent="-342900" algn="just" rtl="0">
              <a:spcBef>
                <a:spcPts val="0"/>
              </a:spcBef>
              <a:spcAft>
                <a:spcPts val="0"/>
              </a:spcAft>
              <a:buSzPts val="1800"/>
              <a:buChar char="●"/>
            </a:pPr>
            <a:endParaRPr lang="vi-VN"/>
          </a:p>
          <a:p>
            <a:pPr marL="457200" lvl="0" indent="-342900" algn="just" rtl="0">
              <a:spcBef>
                <a:spcPts val="0"/>
              </a:spcBef>
              <a:spcAft>
                <a:spcPts val="0"/>
              </a:spcAft>
              <a:buSzPts val="1800"/>
              <a:buChar char="●"/>
            </a:pPr>
            <a:endParaRPr lang="vi-VN"/>
          </a:p>
          <a:p>
            <a:pPr marL="457200" lvl="0" indent="-342900" algn="just" rtl="0">
              <a:spcBef>
                <a:spcPts val="0"/>
              </a:spcBef>
              <a:spcAft>
                <a:spcPts val="0"/>
              </a:spcAft>
              <a:buSzPts val="1800"/>
              <a:buChar char="●"/>
            </a:pPr>
            <a:endParaRPr lang="vi-VN"/>
          </a:p>
          <a:p>
            <a:pPr marL="457200" lvl="0" indent="-342900" algn="just" rtl="0">
              <a:spcBef>
                <a:spcPts val="0"/>
              </a:spcBef>
              <a:spcAft>
                <a:spcPts val="0"/>
              </a:spcAft>
              <a:buSzPts val="1800"/>
              <a:buChar char="●"/>
            </a:pPr>
            <a:endParaRPr lang="vi-VN"/>
          </a:p>
          <a:p>
            <a:pPr marL="457200" lvl="0" indent="-342900" algn="just" rtl="0">
              <a:spcBef>
                <a:spcPts val="0"/>
              </a:spcBef>
              <a:spcAft>
                <a:spcPts val="0"/>
              </a:spcAft>
              <a:buSzPts val="1800"/>
              <a:buChar char="●"/>
            </a:pPr>
            <a:endParaRPr lang="vi-VN"/>
          </a:p>
          <a:p>
            <a:pPr marL="457200" lvl="0" indent="-342900" algn="just" rtl="0">
              <a:spcBef>
                <a:spcPts val="0"/>
              </a:spcBef>
              <a:spcAft>
                <a:spcPts val="0"/>
              </a:spcAft>
              <a:buSzPts val="1800"/>
              <a:buChar char="●"/>
            </a:pPr>
            <a:r>
              <a:rPr lang="vi-VN"/>
              <a:t>Trong trường hợp này, getter cũng giống như setter</a:t>
            </a:r>
          </a:p>
        </p:txBody>
      </p:sp>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Các trường khả biến</a:t>
            </a:r>
            <a:endParaRPr/>
          </a:p>
        </p:txBody>
      </p:sp>
      <p:pic>
        <p:nvPicPr>
          <p:cNvPr id="4" name="Picture 3">
            <a:extLst>
              <a:ext uri="{FF2B5EF4-FFF2-40B4-BE49-F238E27FC236}">
                <a16:creationId xmlns:a16="http://schemas.microsoft.com/office/drawing/2014/main" id="{EE91DB90-DCD8-32C5-DB22-365897747D37}"/>
              </a:ext>
            </a:extLst>
          </p:cNvPr>
          <p:cNvPicPr>
            <a:picLocks noChangeAspect="1"/>
          </p:cNvPicPr>
          <p:nvPr/>
        </p:nvPicPr>
        <p:blipFill>
          <a:blip r:embed="rId3"/>
          <a:stretch>
            <a:fillRect/>
          </a:stretch>
        </p:blipFill>
        <p:spPr>
          <a:xfrm>
            <a:off x="6095519" y="3381031"/>
            <a:ext cx="568405" cy="503071"/>
          </a:xfrm>
          <a:prstGeom prst="rect">
            <a:avLst/>
          </a:prstGeom>
        </p:spPr>
      </p:pic>
      <p:sp>
        <p:nvSpPr>
          <p:cNvPr id="7" name="TextBox 6">
            <a:extLst>
              <a:ext uri="{FF2B5EF4-FFF2-40B4-BE49-F238E27FC236}">
                <a16:creationId xmlns:a16="http://schemas.microsoft.com/office/drawing/2014/main" id="{F969E9FD-5EF0-EED5-7C3C-B28422ED5BC1}"/>
              </a:ext>
            </a:extLst>
          </p:cNvPr>
          <p:cNvSpPr txBox="1"/>
          <p:nvPr/>
        </p:nvSpPr>
        <p:spPr>
          <a:xfrm>
            <a:off x="1304488" y="1687116"/>
            <a:ext cx="4572000" cy="1600438"/>
          </a:xfrm>
          <a:prstGeom prst="rect">
            <a:avLst/>
          </a:prstGeom>
          <a:solidFill>
            <a:schemeClr val="accent6">
              <a:lumMod val="20000"/>
              <a:lumOff val="80000"/>
            </a:schemeClr>
          </a:solidFill>
        </p:spPr>
        <p:txBody>
          <a:bodyPr wrap="square">
            <a:spAutoFit/>
          </a:bodyPr>
          <a:lstStyle/>
          <a:p>
            <a:r>
              <a:rPr lang="en-US"/>
              <a:t>class Team {</a:t>
            </a:r>
          </a:p>
          <a:p>
            <a:r>
              <a:rPr lang="vi-VN"/>
              <a:t>    </a:t>
            </a:r>
            <a:r>
              <a:rPr lang="en-US"/>
              <a:t>private String name;</a:t>
            </a:r>
          </a:p>
          <a:p>
            <a:r>
              <a:rPr lang="vi-VN"/>
              <a:t>    </a:t>
            </a:r>
            <a:r>
              <a:rPr lang="en-US"/>
              <a:t>private List&lt;Person&gt; players;</a:t>
            </a:r>
          </a:p>
          <a:p>
            <a:r>
              <a:rPr lang="vi-VN"/>
              <a:t>    </a:t>
            </a:r>
            <a:r>
              <a:rPr lang="en-US"/>
              <a:t>public List&lt;Person&gt; getPlayers() {</a:t>
            </a:r>
          </a:p>
          <a:p>
            <a:r>
              <a:rPr lang="vi-VN"/>
              <a:t>         </a:t>
            </a:r>
            <a:r>
              <a:rPr lang="en-US"/>
              <a:t>return this.players;</a:t>
            </a:r>
          </a:p>
          <a:p>
            <a:r>
              <a:rPr lang="vi-VN"/>
              <a:t>    </a:t>
            </a:r>
            <a:r>
              <a:rPr lang="en-US"/>
              <a:t>}</a:t>
            </a:r>
          </a:p>
          <a:p>
            <a:r>
              <a:rPr lang="en-US"/>
              <a:t>}</a:t>
            </a:r>
          </a:p>
        </p:txBody>
      </p:sp>
    </p:spTree>
    <p:extLst>
      <p:ext uri="{BB962C8B-B14F-4D97-AF65-F5344CB8AC3E}">
        <p14:creationId xmlns:p14="http://schemas.microsoft.com/office/powerpoint/2010/main" val="40393577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Các trường khả biến – Ví dụ</a:t>
            </a:r>
            <a:endParaRPr/>
          </a:p>
        </p:txBody>
      </p:sp>
      <p:sp>
        <p:nvSpPr>
          <p:cNvPr id="3" name="TextBox 2">
            <a:extLst>
              <a:ext uri="{FF2B5EF4-FFF2-40B4-BE49-F238E27FC236}">
                <a16:creationId xmlns:a16="http://schemas.microsoft.com/office/drawing/2014/main" id="{DBC3D846-4F7F-4CA7-C12A-F23127022942}"/>
              </a:ext>
            </a:extLst>
          </p:cNvPr>
          <p:cNvSpPr txBox="1"/>
          <p:nvPr/>
        </p:nvSpPr>
        <p:spPr>
          <a:xfrm>
            <a:off x="402672" y="1341833"/>
            <a:ext cx="8347044" cy="1754326"/>
          </a:xfrm>
          <a:prstGeom prst="rect">
            <a:avLst/>
          </a:prstGeom>
          <a:solidFill>
            <a:schemeClr val="accent6">
              <a:lumMod val="20000"/>
              <a:lumOff val="80000"/>
            </a:schemeClr>
          </a:solidFill>
        </p:spPr>
        <p:txBody>
          <a:bodyPr wrap="square">
            <a:spAutoFit/>
          </a:bodyPr>
          <a:lstStyle/>
          <a:p>
            <a:r>
              <a:rPr lang="en-US" sz="1800"/>
              <a:t>Team team = new Team();</a:t>
            </a:r>
          </a:p>
          <a:p>
            <a:r>
              <a:rPr lang="en-US" sz="1800"/>
              <a:t>Person person = new Person("David", "Adams", 22);</a:t>
            </a:r>
          </a:p>
          <a:p>
            <a:r>
              <a:rPr lang="en-US" sz="1800"/>
              <a:t>team.getPlayers().add(person);</a:t>
            </a:r>
          </a:p>
          <a:p>
            <a:r>
              <a:rPr lang="en-US" sz="1800"/>
              <a:t>System.out.println(team.getPlayers().size());  // 1</a:t>
            </a:r>
          </a:p>
          <a:p>
            <a:r>
              <a:rPr lang="en-US" sz="1800"/>
              <a:t>team.getPlayers().clear();</a:t>
            </a:r>
          </a:p>
          <a:p>
            <a:r>
              <a:rPr lang="en-US" sz="1800"/>
              <a:t>System.out.println(team.getPlayers().size());  // 0</a:t>
            </a:r>
          </a:p>
        </p:txBody>
      </p:sp>
    </p:spTree>
    <p:extLst>
      <p:ext uri="{BB962C8B-B14F-4D97-AF65-F5344CB8AC3E}">
        <p14:creationId xmlns:p14="http://schemas.microsoft.com/office/powerpoint/2010/main" val="37348163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txBox="1">
            <a:spLocks noGrp="1"/>
          </p:cNvSpPr>
          <p:nvPr>
            <p:ph type="body" idx="1"/>
          </p:nvPr>
        </p:nvSpPr>
        <p:spPr>
          <a:xfrm>
            <a:off x="311700" y="1152475"/>
            <a:ext cx="8438017" cy="3416400"/>
          </a:xfrm>
          <a:prstGeom prst="rect">
            <a:avLst/>
          </a:prstGeom>
        </p:spPr>
        <p:txBody>
          <a:bodyPr spcFirstLastPara="1" wrap="square" lIns="91425" tIns="91425" rIns="91425" bIns="91425" anchor="t" anchorCtr="0">
            <a:normAutofit/>
          </a:bodyPr>
          <a:lstStyle/>
          <a:p>
            <a:pPr marL="457200" lvl="0" indent="-342900" algn="just" rtl="0">
              <a:spcBef>
                <a:spcPts val="0"/>
              </a:spcBef>
              <a:spcAft>
                <a:spcPts val="0"/>
              </a:spcAft>
              <a:buSzPts val="1800"/>
              <a:buChar char="●"/>
            </a:pPr>
            <a:r>
              <a:rPr lang="vi-VN"/>
              <a:t>Để bảo vệ collection, chúng ta có thể trả về Collections.unmodifiableList()</a:t>
            </a:r>
          </a:p>
          <a:p>
            <a:pPr marL="114300" lvl="0" indent="0" algn="just" rtl="0">
              <a:spcBef>
                <a:spcPts val="0"/>
              </a:spcBef>
              <a:spcAft>
                <a:spcPts val="0"/>
              </a:spcAft>
              <a:buSzPts val="1800"/>
              <a:buNone/>
            </a:pPr>
            <a:endParaRPr lang="vi-VN"/>
          </a:p>
        </p:txBody>
      </p:sp>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Các trường bất biến</a:t>
            </a:r>
            <a:endParaRPr/>
          </a:p>
        </p:txBody>
      </p:sp>
      <p:sp>
        <p:nvSpPr>
          <p:cNvPr id="3" name="TextBox 2">
            <a:extLst>
              <a:ext uri="{FF2B5EF4-FFF2-40B4-BE49-F238E27FC236}">
                <a16:creationId xmlns:a16="http://schemas.microsoft.com/office/drawing/2014/main" id="{CAFB801D-864B-1379-F505-11DCD901CA8E}"/>
              </a:ext>
            </a:extLst>
          </p:cNvPr>
          <p:cNvSpPr txBox="1"/>
          <p:nvPr/>
        </p:nvSpPr>
        <p:spPr>
          <a:xfrm>
            <a:off x="880844" y="1647842"/>
            <a:ext cx="7759816" cy="2308324"/>
          </a:xfrm>
          <a:prstGeom prst="rect">
            <a:avLst/>
          </a:prstGeom>
          <a:solidFill>
            <a:schemeClr val="accent6">
              <a:lumMod val="20000"/>
              <a:lumOff val="80000"/>
            </a:schemeClr>
          </a:solidFill>
        </p:spPr>
        <p:txBody>
          <a:bodyPr wrap="square">
            <a:spAutoFit/>
          </a:bodyPr>
          <a:lstStyle/>
          <a:p>
            <a:r>
              <a:rPr lang="en-US" sz="1600"/>
              <a:t>class Team {</a:t>
            </a:r>
          </a:p>
          <a:p>
            <a:r>
              <a:rPr lang="vi-VN" sz="1600"/>
              <a:t>     </a:t>
            </a:r>
            <a:r>
              <a:rPr lang="en-US" sz="1600"/>
              <a:t>private List&lt;Person&gt; players;</a:t>
            </a:r>
          </a:p>
          <a:p>
            <a:r>
              <a:rPr lang="vi-VN" sz="1600"/>
              <a:t>     </a:t>
            </a:r>
            <a:r>
              <a:rPr lang="en-US" sz="1600"/>
              <a:t>public void addPlayer(Person person) {</a:t>
            </a:r>
          </a:p>
          <a:p>
            <a:r>
              <a:rPr lang="vi-VN" sz="1600"/>
              <a:t>         </a:t>
            </a:r>
            <a:r>
              <a:rPr lang="en-US" sz="1600"/>
              <a:t>this.players.add(person);</a:t>
            </a:r>
          </a:p>
          <a:p>
            <a:r>
              <a:rPr lang="vi-VN" sz="1600"/>
              <a:t>     </a:t>
            </a:r>
            <a:r>
              <a:rPr lang="en-US" sz="1600"/>
              <a:t>}</a:t>
            </a:r>
          </a:p>
          <a:p>
            <a:r>
              <a:rPr lang="vi-VN" sz="1600"/>
              <a:t>    </a:t>
            </a:r>
            <a:r>
              <a:rPr lang="en-US" sz="1600"/>
              <a:t>public List&lt;Person&gt; getPlayers() {</a:t>
            </a:r>
          </a:p>
          <a:p>
            <a:r>
              <a:rPr lang="vi-VN" sz="1600"/>
              <a:t>          </a:t>
            </a:r>
            <a:r>
              <a:rPr lang="en-US" sz="1600"/>
              <a:t>return Collections.unmodifiableList(players);</a:t>
            </a:r>
          </a:p>
          <a:p>
            <a:r>
              <a:rPr lang="vi-VN" sz="1600"/>
              <a:t>     </a:t>
            </a:r>
            <a:r>
              <a:rPr lang="en-US" sz="1600"/>
              <a:t>}</a:t>
            </a:r>
          </a:p>
          <a:p>
            <a:r>
              <a:rPr lang="en-US" sz="1600"/>
              <a:t>} </a:t>
            </a:r>
          </a:p>
        </p:txBody>
      </p:sp>
    </p:spTree>
    <p:extLst>
      <p:ext uri="{BB962C8B-B14F-4D97-AF65-F5344CB8AC3E}">
        <p14:creationId xmlns:p14="http://schemas.microsoft.com/office/powerpoint/2010/main" val="7452826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txBox="1">
            <a:spLocks noGrp="1"/>
          </p:cNvSpPr>
          <p:nvPr>
            <p:ph type="body" idx="1"/>
          </p:nvPr>
        </p:nvSpPr>
        <p:spPr>
          <a:xfrm>
            <a:off x="311700" y="1152475"/>
            <a:ext cx="5065643" cy="3416400"/>
          </a:xfrm>
          <a:prstGeom prst="rect">
            <a:avLst/>
          </a:prstGeom>
        </p:spPr>
        <p:txBody>
          <a:bodyPr spcFirstLastPara="1" wrap="square" lIns="91425" tIns="91425" rIns="91425" bIns="91425" anchor="t" anchorCtr="0">
            <a:normAutofit/>
          </a:bodyPr>
          <a:lstStyle/>
          <a:p>
            <a:pPr marL="457200" lvl="0" indent="-342900" algn="just" rtl="0">
              <a:spcBef>
                <a:spcPts val="0"/>
              </a:spcBef>
              <a:spcAft>
                <a:spcPts val="0"/>
              </a:spcAft>
              <a:buSzPts val="1800"/>
              <a:buChar char="●"/>
            </a:pPr>
            <a:r>
              <a:rPr lang="vi-VN"/>
              <a:t>Đội có hai đội: đội một và đội dự bị</a:t>
            </a:r>
          </a:p>
          <a:p>
            <a:pPr marL="457200" lvl="0" indent="-342900" algn="just" rtl="0">
              <a:spcBef>
                <a:spcPts val="0"/>
              </a:spcBef>
              <a:spcAft>
                <a:spcPts val="0"/>
              </a:spcAft>
              <a:buSzPts val="1800"/>
              <a:buChar char="●"/>
            </a:pPr>
            <a:r>
              <a:rPr lang="vi-VN"/>
              <a:t>Đọc người từ bảng điều khiển và thêm họ vào nhóm</a:t>
            </a:r>
          </a:p>
          <a:p>
            <a:pPr marL="457200" lvl="0" indent="-342900" algn="just" rtl="0">
              <a:spcBef>
                <a:spcPts val="0"/>
              </a:spcBef>
              <a:spcAft>
                <a:spcPts val="0"/>
              </a:spcAft>
              <a:buSzPts val="1800"/>
              <a:buChar char="●"/>
            </a:pPr>
            <a:r>
              <a:rPr lang="vi-VN"/>
              <a:t>Nếu họ dưới 40 tuổi, họ sẽ lên đội một</a:t>
            </a:r>
          </a:p>
          <a:p>
            <a:pPr marL="457200" lvl="0" indent="-342900" algn="just" rtl="0">
              <a:spcBef>
                <a:spcPts val="0"/>
              </a:spcBef>
              <a:spcAft>
                <a:spcPts val="0"/>
              </a:spcAft>
              <a:buSzPts val="1800"/>
              <a:buChar char="●"/>
            </a:pPr>
            <a:r>
              <a:rPr lang="en-US"/>
              <a:t>In </a:t>
            </a:r>
            <a:r>
              <a:rPr lang="vi-VN"/>
              <a:t>số lượng của cả 2 đội</a:t>
            </a:r>
            <a:endParaRPr/>
          </a:p>
        </p:txBody>
      </p:sp>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Vấn đề: Đội đầu tiên và đội dự bị</a:t>
            </a:r>
            <a:endParaRPr/>
          </a:p>
        </p:txBody>
      </p:sp>
      <p:graphicFrame>
        <p:nvGraphicFramePr>
          <p:cNvPr id="2" name="Table 2">
            <a:extLst>
              <a:ext uri="{FF2B5EF4-FFF2-40B4-BE49-F238E27FC236}">
                <a16:creationId xmlns:a16="http://schemas.microsoft.com/office/drawing/2014/main" id="{252F2552-34AD-1EA1-0E0A-2C42B651EBD1}"/>
              </a:ext>
            </a:extLst>
          </p:cNvPr>
          <p:cNvGraphicFramePr>
            <a:graphicFrameLocks noGrp="1"/>
          </p:cNvGraphicFramePr>
          <p:nvPr>
            <p:extLst>
              <p:ext uri="{D42A27DB-BD31-4B8C-83A1-F6EECF244321}">
                <p14:modId xmlns:p14="http://schemas.microsoft.com/office/powerpoint/2010/main" val="1470858903"/>
              </p:ext>
            </p:extLst>
          </p:nvPr>
        </p:nvGraphicFramePr>
        <p:xfrm>
          <a:off x="5914238" y="1294031"/>
          <a:ext cx="2835479" cy="2712720"/>
        </p:xfrm>
        <a:graphic>
          <a:graphicData uri="http://schemas.openxmlformats.org/drawingml/2006/table">
            <a:tbl>
              <a:tblPr firstRow="1" bandRow="1">
                <a:tableStyleId>{3B4B98B0-60AC-42C2-AFA5-B58CD77FA1E5}</a:tableStyleId>
              </a:tblPr>
              <a:tblGrid>
                <a:gridCol w="2835479">
                  <a:extLst>
                    <a:ext uri="{9D8B030D-6E8A-4147-A177-3AD203B41FA5}">
                      <a16:colId xmlns:a16="http://schemas.microsoft.com/office/drawing/2014/main" val="449390791"/>
                    </a:ext>
                  </a:extLst>
                </a:gridCol>
              </a:tblGrid>
              <a:tr h="0">
                <a:tc>
                  <a:txBody>
                    <a:bodyPr/>
                    <a:lstStyle/>
                    <a:p>
                      <a:pPr algn="ctr"/>
                      <a:r>
                        <a:rPr lang="vi-VN" sz="1600"/>
                        <a:t>Team</a:t>
                      </a:r>
                      <a:endParaRPr lang="en-US" sz="1600"/>
                    </a:p>
                  </a:txBody>
                  <a:tcPr/>
                </a:tc>
                <a:extLst>
                  <a:ext uri="{0D108BD9-81ED-4DB2-BD59-A6C34878D82A}">
                    <a16:rowId xmlns:a16="http://schemas.microsoft.com/office/drawing/2014/main" val="2759836594"/>
                  </a:ext>
                </a:extLst>
              </a:tr>
              <a:tr h="370840">
                <a:tc>
                  <a:txBody>
                    <a:bodyPr/>
                    <a:lstStyle/>
                    <a:p>
                      <a:pPr marL="0" indent="0">
                        <a:buFontTx/>
                        <a:buNone/>
                      </a:pPr>
                      <a:r>
                        <a:rPr lang="vi-VN" sz="1600"/>
                        <a:t>- name: String</a:t>
                      </a:r>
                    </a:p>
                    <a:p>
                      <a:pPr marL="0" indent="0">
                        <a:buFontTx/>
                        <a:buNone/>
                      </a:pPr>
                      <a:r>
                        <a:rPr lang="vi-VN" sz="1600"/>
                        <a:t>- firstTeam: List&lt;Person&gt;</a:t>
                      </a:r>
                    </a:p>
                    <a:p>
                      <a:pPr marL="0" indent="0">
                        <a:buFontTx/>
                        <a:buNone/>
                      </a:pPr>
                      <a:r>
                        <a:rPr lang="vi-VN" sz="1600"/>
                        <a:t>- reserveTeam: List&lt;Person&gt;</a:t>
                      </a:r>
                    </a:p>
                  </a:txBody>
                  <a:tcPr/>
                </a:tc>
                <a:extLst>
                  <a:ext uri="{0D108BD9-81ED-4DB2-BD59-A6C34878D82A}">
                    <a16:rowId xmlns:a16="http://schemas.microsoft.com/office/drawing/2014/main" val="1025488251"/>
                  </a:ext>
                </a:extLst>
              </a:tr>
              <a:tr h="370840">
                <a:tc>
                  <a:txBody>
                    <a:bodyPr/>
                    <a:lstStyle/>
                    <a:p>
                      <a:r>
                        <a:rPr lang="vi-VN" sz="1600"/>
                        <a:t>+ Team(String name)</a:t>
                      </a:r>
                    </a:p>
                    <a:p>
                      <a:r>
                        <a:rPr lang="en-US" sz="1600"/>
                        <a:t>+</a:t>
                      </a:r>
                      <a:r>
                        <a:rPr lang="vi-VN" sz="1600"/>
                        <a:t> </a:t>
                      </a:r>
                      <a:r>
                        <a:rPr lang="en-US" sz="1600"/>
                        <a:t>getName()</a:t>
                      </a:r>
                    </a:p>
                    <a:p>
                      <a:r>
                        <a:rPr lang="vi-VN" sz="1600"/>
                        <a:t>+ </a:t>
                      </a:r>
                      <a:r>
                        <a:rPr lang="en-US" sz="1600"/>
                        <a:t>setName(String name)</a:t>
                      </a:r>
                    </a:p>
                    <a:p>
                      <a:r>
                        <a:rPr lang="en-US" sz="1600"/>
                        <a:t>+</a:t>
                      </a:r>
                      <a:r>
                        <a:rPr lang="vi-VN" sz="1600"/>
                        <a:t> </a:t>
                      </a:r>
                      <a:r>
                        <a:rPr lang="en-US" sz="1600"/>
                        <a:t>getFirstTeam()</a:t>
                      </a:r>
                    </a:p>
                    <a:p>
                      <a:r>
                        <a:rPr lang="en-US" sz="1600"/>
                        <a:t>+</a:t>
                      </a:r>
                      <a:r>
                        <a:rPr lang="vi-VN" sz="1600"/>
                        <a:t> </a:t>
                      </a:r>
                      <a:r>
                        <a:rPr lang="en-US" sz="1600"/>
                        <a:t>getReserveTeam()</a:t>
                      </a:r>
                    </a:p>
                    <a:p>
                      <a:r>
                        <a:rPr lang="en-US" sz="1600"/>
                        <a:t>+</a:t>
                      </a:r>
                      <a:r>
                        <a:rPr lang="vi-VN" sz="1600"/>
                        <a:t> </a:t>
                      </a:r>
                      <a:r>
                        <a:rPr lang="en-US" sz="1600"/>
                        <a:t>addPlayer(Person person)</a:t>
                      </a:r>
                      <a:endParaRPr lang="vi-VN" sz="1600"/>
                    </a:p>
                  </a:txBody>
                  <a:tcPr/>
                </a:tc>
                <a:extLst>
                  <a:ext uri="{0D108BD9-81ED-4DB2-BD59-A6C34878D82A}">
                    <a16:rowId xmlns:a16="http://schemas.microsoft.com/office/drawing/2014/main" val="2380538374"/>
                  </a:ext>
                </a:extLst>
              </a:tr>
            </a:tbl>
          </a:graphicData>
        </a:graphic>
      </p:graphicFrame>
    </p:spTree>
    <p:extLst>
      <p:ext uri="{BB962C8B-B14F-4D97-AF65-F5344CB8AC3E}">
        <p14:creationId xmlns:p14="http://schemas.microsoft.com/office/powerpoint/2010/main" val="232430947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Giải pháp: Đội đầu tiên và đội dự bị</a:t>
            </a:r>
            <a:endParaRPr/>
          </a:p>
        </p:txBody>
      </p:sp>
      <p:sp>
        <p:nvSpPr>
          <p:cNvPr id="6" name="TextBox 5">
            <a:extLst>
              <a:ext uri="{FF2B5EF4-FFF2-40B4-BE49-F238E27FC236}">
                <a16:creationId xmlns:a16="http://schemas.microsoft.com/office/drawing/2014/main" id="{340581F9-F28A-237E-A13A-15B453067E1C}"/>
              </a:ext>
            </a:extLst>
          </p:cNvPr>
          <p:cNvSpPr txBox="1"/>
          <p:nvPr/>
        </p:nvSpPr>
        <p:spPr>
          <a:xfrm>
            <a:off x="311699" y="1316287"/>
            <a:ext cx="8421239" cy="3046988"/>
          </a:xfrm>
          <a:prstGeom prst="rect">
            <a:avLst/>
          </a:prstGeom>
          <a:noFill/>
        </p:spPr>
        <p:txBody>
          <a:bodyPr wrap="square">
            <a:spAutoFit/>
          </a:bodyPr>
          <a:lstStyle/>
          <a:p>
            <a:r>
              <a:rPr lang="en-US" sz="1600"/>
              <a:t>private List&lt;Person&gt; firstTeam;</a:t>
            </a:r>
          </a:p>
          <a:p>
            <a:r>
              <a:rPr lang="en-US" sz="1600"/>
              <a:t>private List&lt;Person&gt; reserveTeam;</a:t>
            </a:r>
          </a:p>
          <a:p>
            <a:r>
              <a:rPr lang="en-US" sz="1600"/>
              <a:t>public void addPlayer(Person person) {</a:t>
            </a:r>
          </a:p>
          <a:p>
            <a:r>
              <a:rPr lang="vi-VN" sz="1600"/>
              <a:t>     </a:t>
            </a:r>
            <a:r>
              <a:rPr lang="en-US" sz="1600"/>
              <a:t>if (person.getAge() &lt; 40)</a:t>
            </a:r>
          </a:p>
          <a:p>
            <a:r>
              <a:rPr lang="vi-VN" sz="1600"/>
              <a:t>          </a:t>
            </a:r>
            <a:r>
              <a:rPr lang="en-US" sz="1600"/>
              <a:t>this.firstTeam.add(person);</a:t>
            </a:r>
          </a:p>
          <a:p>
            <a:r>
              <a:rPr lang="vi-VN" sz="1600"/>
              <a:t>    </a:t>
            </a:r>
            <a:r>
              <a:rPr lang="en-US" sz="1600"/>
              <a:t>else</a:t>
            </a:r>
          </a:p>
          <a:p>
            <a:r>
              <a:rPr lang="vi-VN" sz="1600"/>
              <a:t>          </a:t>
            </a:r>
            <a:r>
              <a:rPr lang="en-US" sz="1600"/>
              <a:t>this.reserveTeam.add(person); </a:t>
            </a:r>
          </a:p>
          <a:p>
            <a:r>
              <a:rPr lang="vi-VN" sz="1600"/>
              <a:t>     </a:t>
            </a:r>
            <a:r>
              <a:rPr lang="en-US" sz="1600"/>
              <a:t>}</a:t>
            </a:r>
          </a:p>
          <a:p>
            <a:r>
              <a:rPr lang="en-US" sz="1600"/>
              <a:t>public List&lt;Person&gt; getFirstTeam() {</a:t>
            </a:r>
          </a:p>
          <a:p>
            <a:r>
              <a:rPr lang="vi-VN" sz="1600"/>
              <a:t>     </a:t>
            </a:r>
            <a:r>
              <a:rPr lang="en-US" sz="1600"/>
              <a:t>return Collections.unmodifiableList(firstTeam);</a:t>
            </a:r>
          </a:p>
          <a:p>
            <a:r>
              <a:rPr lang="en-US" sz="1600"/>
              <a:t>}</a:t>
            </a:r>
          </a:p>
          <a:p>
            <a:r>
              <a:rPr lang="en-US" sz="1600"/>
              <a:t>// TODO: add getter for reserve team</a:t>
            </a:r>
          </a:p>
        </p:txBody>
      </p:sp>
    </p:spTree>
    <p:extLst>
      <p:ext uri="{BB962C8B-B14F-4D97-AF65-F5344CB8AC3E}">
        <p14:creationId xmlns:p14="http://schemas.microsoft.com/office/powerpoint/2010/main" val="94087034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490250" y="517961"/>
            <a:ext cx="5683800" cy="4090800"/>
          </a:xfrm>
          <a:prstGeom prst="rect">
            <a:avLst/>
          </a:prstGeom>
        </p:spPr>
        <p:txBody>
          <a:bodyPr spcFirstLastPara="1" wrap="square" lIns="91425" tIns="91425" rIns="91425" bIns="91425" anchor="ctr" anchorCtr="0">
            <a:normAutofit/>
          </a:bodyPr>
          <a:lstStyle/>
          <a:p>
            <a:pPr marL="0" lvl="0" indent="0" algn="l" rtl="0">
              <a:lnSpc>
                <a:spcPct val="115000"/>
              </a:lnSpc>
              <a:spcBef>
                <a:spcPts val="0"/>
              </a:spcBef>
              <a:spcAft>
                <a:spcPts val="0"/>
              </a:spcAft>
              <a:buNone/>
            </a:pPr>
            <a:r>
              <a:rPr lang="vi-VN"/>
              <a:t>package</a:t>
            </a:r>
            <a:endParaRPr/>
          </a:p>
        </p:txBody>
      </p:sp>
    </p:spTree>
    <p:extLst>
      <p:ext uri="{BB962C8B-B14F-4D97-AF65-F5344CB8AC3E}">
        <p14:creationId xmlns:p14="http://schemas.microsoft.com/office/powerpoint/2010/main" val="4081322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490250" y="517961"/>
            <a:ext cx="5683800" cy="4090800"/>
          </a:xfrm>
          <a:prstGeom prst="rect">
            <a:avLst/>
          </a:prstGeom>
        </p:spPr>
        <p:txBody>
          <a:bodyPr spcFirstLastPara="1" wrap="square" lIns="91425" tIns="91425" rIns="91425" bIns="91425" anchor="ctr" anchorCtr="0">
            <a:normAutofit/>
          </a:bodyPr>
          <a:lstStyle/>
          <a:p>
            <a:pPr marL="0" lvl="0" indent="0" algn="l" rtl="0">
              <a:lnSpc>
                <a:spcPct val="115000"/>
              </a:lnSpc>
              <a:spcBef>
                <a:spcPts val="0"/>
              </a:spcBef>
              <a:spcAft>
                <a:spcPts val="0"/>
              </a:spcAft>
              <a:buNone/>
            </a:pPr>
            <a:r>
              <a:rPr lang="vi-VN"/>
              <a:t>Bao đóng là gì</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txBox="1">
            <a:spLocks noGrp="1"/>
          </p:cNvSpPr>
          <p:nvPr>
            <p:ph type="body" idx="1"/>
          </p:nvPr>
        </p:nvSpPr>
        <p:spPr>
          <a:xfrm>
            <a:off x="311700" y="1152475"/>
            <a:ext cx="8438017" cy="3416400"/>
          </a:xfrm>
          <a:prstGeom prst="rect">
            <a:avLst/>
          </a:prstGeom>
        </p:spPr>
        <p:txBody>
          <a:bodyPr spcFirstLastPara="1" wrap="square" lIns="91425" tIns="91425" rIns="91425" bIns="91425" anchor="t" anchorCtr="0">
            <a:normAutofit/>
          </a:bodyPr>
          <a:lstStyle/>
          <a:p>
            <a:pPr marL="457200" lvl="0" indent="-342900" algn="just" rtl="0">
              <a:spcBef>
                <a:spcPts val="0"/>
              </a:spcBef>
              <a:spcAft>
                <a:spcPts val="0"/>
              </a:spcAft>
              <a:buSzPts val="1800"/>
              <a:buChar char="●"/>
            </a:pPr>
            <a:r>
              <a:rPr lang="vi-VN"/>
              <a:t>Một gói là một nhóm các lớp liên quan. </a:t>
            </a:r>
          </a:p>
          <a:p>
            <a:pPr marL="457200" lvl="0" indent="-342900" algn="just" rtl="0">
              <a:spcBef>
                <a:spcPts val="0"/>
              </a:spcBef>
              <a:spcAft>
                <a:spcPts val="0"/>
              </a:spcAft>
              <a:buSzPts val="1800"/>
              <a:buChar char="●"/>
            </a:pPr>
            <a:r>
              <a:rPr lang="vi-VN"/>
              <a:t>Một gói được sử dụng để hạn chế quyền truy cập vào một lớp và để tạo các không gian tên. </a:t>
            </a:r>
          </a:p>
          <a:p>
            <a:pPr marL="457200" lvl="0" indent="-342900" algn="just" rtl="0">
              <a:spcBef>
                <a:spcPts val="0"/>
              </a:spcBef>
              <a:spcAft>
                <a:spcPts val="0"/>
              </a:spcAft>
              <a:buSzPts val="1800"/>
              <a:buChar char="●"/>
            </a:pPr>
            <a:r>
              <a:rPr lang="vi-VN"/>
              <a:t>Nếu tất cả các tên lớp hợp lý đã được sử dụng, thì chúng ta có thể tạo một gói mới (không gian tên mới) và sử dụng lại tên lớp. </a:t>
            </a:r>
          </a:p>
          <a:p>
            <a:pPr lvl="1" indent="-342900" algn="just">
              <a:buSzPts val="1800"/>
              <a:buChar char="●"/>
            </a:pPr>
            <a:r>
              <a:rPr lang="vi-VN" sz="1600"/>
              <a:t>Ví dụ: một gói </a:t>
            </a:r>
            <a:r>
              <a:rPr lang="vi-VN" sz="1600" b="1"/>
              <a:t>mypackage1</a:t>
            </a:r>
            <a:r>
              <a:rPr lang="vi-VN" sz="1600"/>
              <a:t> có thể chứa một lớp có tên là </a:t>
            </a:r>
            <a:r>
              <a:rPr lang="vi-VN" sz="1600" b="1"/>
              <a:t>MyClass</a:t>
            </a:r>
            <a:r>
              <a:rPr lang="vi-VN" sz="1600"/>
              <a:t> và một gói khác </a:t>
            </a:r>
            <a:r>
              <a:rPr lang="vi-VN" sz="1600" b="1"/>
              <a:t>mypackage2</a:t>
            </a:r>
            <a:r>
              <a:rPr lang="vi-VN" sz="1600"/>
              <a:t> cũng có thể chứa một lớp có tên là </a:t>
            </a:r>
            <a:r>
              <a:rPr lang="vi-VN" sz="1600" b="1"/>
              <a:t>MyClass</a:t>
            </a:r>
            <a:r>
              <a:rPr lang="vi-VN" sz="1600"/>
              <a:t>.</a:t>
            </a:r>
          </a:p>
        </p:txBody>
      </p:sp>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Định nghĩa gói</a:t>
            </a:r>
            <a:endParaRPr/>
          </a:p>
        </p:txBody>
      </p:sp>
    </p:spTree>
    <p:extLst>
      <p:ext uri="{BB962C8B-B14F-4D97-AF65-F5344CB8AC3E}">
        <p14:creationId xmlns:p14="http://schemas.microsoft.com/office/powerpoint/2010/main" val="375569643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txBox="1">
            <a:spLocks noGrp="1"/>
          </p:cNvSpPr>
          <p:nvPr>
            <p:ph type="body" idx="1"/>
          </p:nvPr>
        </p:nvSpPr>
        <p:spPr>
          <a:xfrm>
            <a:off x="311700" y="1152475"/>
            <a:ext cx="8438017" cy="3416400"/>
          </a:xfrm>
          <a:prstGeom prst="rect">
            <a:avLst/>
          </a:prstGeom>
        </p:spPr>
        <p:txBody>
          <a:bodyPr spcFirstLastPara="1" wrap="square" lIns="91425" tIns="91425" rIns="91425" bIns="91425" anchor="t" anchorCtr="0">
            <a:normAutofit/>
          </a:bodyPr>
          <a:lstStyle/>
          <a:p>
            <a:pPr marL="457200" lvl="0" indent="-342900" algn="just" rtl="0">
              <a:spcBef>
                <a:spcPts val="0"/>
              </a:spcBef>
              <a:spcAft>
                <a:spcPts val="0"/>
              </a:spcAft>
              <a:buSzPts val="1800"/>
              <a:buChar char="●"/>
            </a:pPr>
            <a:r>
              <a:rPr lang="vi-VN"/>
              <a:t>Có thể tạo một gói bằng cách đưa câu lệnh </a:t>
            </a:r>
            <a:r>
              <a:rPr lang="vi-VN" b="1"/>
              <a:t>package</a:t>
            </a:r>
            <a:r>
              <a:rPr lang="vi-VN"/>
              <a:t> vào dòng đầu tiên trong tệp nguồn Java. Cú pháp để tạo hoặc xác định một gói được đưa ra dưới đây:</a:t>
            </a:r>
            <a:endParaRPr lang="vi-VN" sz="1600"/>
          </a:p>
        </p:txBody>
      </p:sp>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Định nghĩa gói</a:t>
            </a:r>
            <a:endParaRPr/>
          </a:p>
        </p:txBody>
      </p:sp>
      <p:sp>
        <p:nvSpPr>
          <p:cNvPr id="3" name="TextBox 2">
            <a:extLst>
              <a:ext uri="{FF2B5EF4-FFF2-40B4-BE49-F238E27FC236}">
                <a16:creationId xmlns:a16="http://schemas.microsoft.com/office/drawing/2014/main" id="{DB76F0DE-0970-B80C-5D38-E88E3C15E28C}"/>
              </a:ext>
            </a:extLst>
          </p:cNvPr>
          <p:cNvSpPr txBox="1"/>
          <p:nvPr/>
        </p:nvSpPr>
        <p:spPr>
          <a:xfrm>
            <a:off x="2286000" y="1972721"/>
            <a:ext cx="4572000" cy="307777"/>
          </a:xfrm>
          <a:prstGeom prst="rect">
            <a:avLst/>
          </a:prstGeom>
          <a:solidFill>
            <a:schemeClr val="accent6">
              <a:lumMod val="20000"/>
              <a:lumOff val="80000"/>
            </a:schemeClr>
          </a:solidFill>
        </p:spPr>
        <p:txBody>
          <a:bodyPr wrap="square">
            <a:spAutoFit/>
          </a:bodyPr>
          <a:lstStyle/>
          <a:p>
            <a:r>
              <a:rPr lang="en-US"/>
              <a:t>package  mypackage;</a:t>
            </a:r>
          </a:p>
        </p:txBody>
      </p:sp>
      <p:sp>
        <p:nvSpPr>
          <p:cNvPr id="5" name="TextBox 4">
            <a:extLst>
              <a:ext uri="{FF2B5EF4-FFF2-40B4-BE49-F238E27FC236}">
                <a16:creationId xmlns:a16="http://schemas.microsoft.com/office/drawing/2014/main" id="{C69C6E31-3610-A1C0-688E-C19B2A6926B1}"/>
              </a:ext>
            </a:extLst>
          </p:cNvPr>
          <p:cNvSpPr txBox="1"/>
          <p:nvPr/>
        </p:nvSpPr>
        <p:spPr>
          <a:xfrm>
            <a:off x="767593" y="2491343"/>
            <a:ext cx="7906624" cy="523220"/>
          </a:xfrm>
          <a:prstGeom prst="rect">
            <a:avLst/>
          </a:prstGeom>
          <a:noFill/>
        </p:spPr>
        <p:txBody>
          <a:bodyPr wrap="square">
            <a:spAutoFit/>
          </a:bodyPr>
          <a:lstStyle/>
          <a:p>
            <a:pPr algn="just"/>
            <a:r>
              <a:rPr lang="vi-VN"/>
              <a:t>Theo cú pháp trên, gói là một từ </a:t>
            </a:r>
            <a:r>
              <a:rPr lang="vi-VN" b="1"/>
              <a:t>package</a:t>
            </a:r>
            <a:r>
              <a:rPr lang="vi-VN"/>
              <a:t> và </a:t>
            </a:r>
            <a:r>
              <a:rPr lang="vi-VN" b="1"/>
              <a:t>mypackage</a:t>
            </a:r>
            <a:r>
              <a:rPr lang="vi-VN"/>
              <a:t> là tên của gói. Tất cả các lớp tuân theo câu lệnh gói được coi là một phần của gói </a:t>
            </a:r>
            <a:r>
              <a:rPr lang="vi-VN" b="1"/>
              <a:t>mypackage</a:t>
            </a:r>
            <a:r>
              <a:rPr lang="vi-VN"/>
              <a:t>.</a:t>
            </a:r>
            <a:endParaRPr lang="en-US"/>
          </a:p>
        </p:txBody>
      </p:sp>
      <p:sp>
        <p:nvSpPr>
          <p:cNvPr id="7" name="TextBox 6">
            <a:extLst>
              <a:ext uri="{FF2B5EF4-FFF2-40B4-BE49-F238E27FC236}">
                <a16:creationId xmlns:a16="http://schemas.microsoft.com/office/drawing/2014/main" id="{A2487C1D-6877-B519-E9B3-8853BB8048C7}"/>
              </a:ext>
            </a:extLst>
          </p:cNvPr>
          <p:cNvSpPr txBox="1"/>
          <p:nvPr/>
        </p:nvSpPr>
        <p:spPr>
          <a:xfrm>
            <a:off x="767593" y="3100744"/>
            <a:ext cx="7906624" cy="738664"/>
          </a:xfrm>
          <a:prstGeom prst="rect">
            <a:avLst/>
          </a:prstGeom>
          <a:noFill/>
        </p:spPr>
        <p:txBody>
          <a:bodyPr wrap="square">
            <a:spAutoFit/>
          </a:bodyPr>
          <a:lstStyle/>
          <a:p>
            <a:pPr algn="just"/>
            <a:r>
              <a:rPr lang="vi-VN"/>
              <a:t>Nhiều tệp nguồn có thể bao gồm câu lệnh gói có cùng tên gói. Các gói được duy trì dưới dạng các thư mục (thư mục) thông thường trong máy. Ví dụ: chúng ta phải tạo một thư mục có tên </a:t>
            </a:r>
            <a:r>
              <a:rPr lang="vi-VN" b="1"/>
              <a:t>mypackage</a:t>
            </a:r>
            <a:r>
              <a:rPr lang="vi-VN"/>
              <a:t> và lưu trữ các tệp </a:t>
            </a:r>
            <a:r>
              <a:rPr lang="vi-VN" b="1"/>
              <a:t>.class</a:t>
            </a:r>
            <a:r>
              <a:rPr lang="vi-VN"/>
              <a:t> trong thư mục đó.</a:t>
            </a:r>
            <a:endParaRPr lang="en-US"/>
          </a:p>
        </p:txBody>
      </p:sp>
    </p:spTree>
    <p:extLst>
      <p:ext uri="{BB962C8B-B14F-4D97-AF65-F5344CB8AC3E}">
        <p14:creationId xmlns:p14="http://schemas.microsoft.com/office/powerpoint/2010/main" val="211938938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txBox="1">
            <a:spLocks noGrp="1"/>
          </p:cNvSpPr>
          <p:nvPr>
            <p:ph type="body" idx="1"/>
          </p:nvPr>
        </p:nvSpPr>
        <p:spPr>
          <a:xfrm>
            <a:off x="311700" y="1152475"/>
            <a:ext cx="8438017" cy="3416400"/>
          </a:xfrm>
          <a:prstGeom prst="rect">
            <a:avLst/>
          </a:prstGeom>
        </p:spPr>
        <p:txBody>
          <a:bodyPr spcFirstLastPara="1" wrap="square" lIns="91425" tIns="91425" rIns="91425" bIns="91425" anchor="t" anchorCtr="0">
            <a:normAutofit/>
          </a:bodyPr>
          <a:lstStyle/>
          <a:p>
            <a:pPr marL="457200" lvl="0" indent="-342900" algn="just" rtl="0">
              <a:spcBef>
                <a:spcPts val="0"/>
              </a:spcBef>
              <a:spcAft>
                <a:spcPts val="0"/>
              </a:spcAft>
              <a:buSzPts val="1800"/>
              <a:buChar char="●"/>
            </a:pPr>
            <a:r>
              <a:rPr lang="vi-VN"/>
              <a:t>Ví dụ minh họa</a:t>
            </a:r>
            <a:endParaRPr lang="vi-VN" sz="1600"/>
          </a:p>
        </p:txBody>
      </p:sp>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Định nghĩa gói</a:t>
            </a:r>
            <a:endParaRPr/>
          </a:p>
        </p:txBody>
      </p:sp>
      <p:sp>
        <p:nvSpPr>
          <p:cNvPr id="4" name="TextBox 3">
            <a:extLst>
              <a:ext uri="{FF2B5EF4-FFF2-40B4-BE49-F238E27FC236}">
                <a16:creationId xmlns:a16="http://schemas.microsoft.com/office/drawing/2014/main" id="{2F78E60D-1C9D-C1B6-2F1D-27BE2394126E}"/>
              </a:ext>
            </a:extLst>
          </p:cNvPr>
          <p:cNvSpPr txBox="1"/>
          <p:nvPr/>
        </p:nvSpPr>
        <p:spPr>
          <a:xfrm>
            <a:off x="767593" y="1615621"/>
            <a:ext cx="7982124" cy="2308324"/>
          </a:xfrm>
          <a:prstGeom prst="rect">
            <a:avLst/>
          </a:prstGeom>
          <a:noFill/>
        </p:spPr>
        <p:txBody>
          <a:bodyPr wrap="square">
            <a:spAutoFit/>
          </a:bodyPr>
          <a:lstStyle/>
          <a:p>
            <a:r>
              <a:rPr lang="en-US" sz="1600"/>
              <a:t>package mypackage;</a:t>
            </a:r>
          </a:p>
          <a:p>
            <a:endParaRPr lang="en-US" sz="1600"/>
          </a:p>
          <a:p>
            <a:r>
              <a:rPr lang="en-US" sz="1600"/>
              <a:t>public class ClassA </a:t>
            </a:r>
          </a:p>
          <a:p>
            <a:r>
              <a:rPr lang="en-US" sz="1600"/>
              <a:t>{</a:t>
            </a:r>
          </a:p>
          <a:p>
            <a:r>
              <a:rPr lang="en-US" sz="1600"/>
              <a:t>	public void methodA()</a:t>
            </a:r>
          </a:p>
          <a:p>
            <a:r>
              <a:rPr lang="en-US" sz="1600"/>
              <a:t>	{</a:t>
            </a:r>
          </a:p>
          <a:p>
            <a:r>
              <a:rPr lang="en-US" sz="1600"/>
              <a:t>		System.out.println("This is methodA in Class A");</a:t>
            </a:r>
          </a:p>
          <a:p>
            <a:r>
              <a:rPr lang="en-US" sz="1600"/>
              <a:t>	}</a:t>
            </a:r>
          </a:p>
          <a:p>
            <a:r>
              <a:rPr lang="en-US" sz="1600"/>
              <a:t>}</a:t>
            </a:r>
          </a:p>
        </p:txBody>
      </p:sp>
    </p:spTree>
    <p:extLst>
      <p:ext uri="{BB962C8B-B14F-4D97-AF65-F5344CB8AC3E}">
        <p14:creationId xmlns:p14="http://schemas.microsoft.com/office/powerpoint/2010/main" val="122429059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txBox="1">
            <a:spLocks noGrp="1"/>
          </p:cNvSpPr>
          <p:nvPr>
            <p:ph type="body" idx="1"/>
          </p:nvPr>
        </p:nvSpPr>
        <p:spPr>
          <a:xfrm>
            <a:off x="311700" y="1152475"/>
            <a:ext cx="8438017" cy="3416400"/>
          </a:xfrm>
          <a:prstGeom prst="rect">
            <a:avLst/>
          </a:prstGeom>
        </p:spPr>
        <p:txBody>
          <a:bodyPr spcFirstLastPara="1" wrap="square" lIns="91425" tIns="91425" rIns="91425" bIns="91425" anchor="t" anchorCtr="0">
            <a:normAutofit/>
          </a:bodyPr>
          <a:lstStyle/>
          <a:p>
            <a:pPr marL="457200" lvl="0" indent="-342900" algn="just" rtl="0">
              <a:spcBef>
                <a:spcPts val="0"/>
              </a:spcBef>
              <a:spcAft>
                <a:spcPts val="0"/>
              </a:spcAft>
              <a:buSzPts val="1800"/>
              <a:buChar char="●"/>
            </a:pPr>
            <a:r>
              <a:rPr lang="vi-VN"/>
              <a:t>Ví dụ minh họa</a:t>
            </a:r>
            <a:endParaRPr lang="vi-VN" sz="1600"/>
          </a:p>
        </p:txBody>
      </p:sp>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Định nghĩa gói</a:t>
            </a:r>
            <a:endParaRPr/>
          </a:p>
        </p:txBody>
      </p:sp>
      <p:sp>
        <p:nvSpPr>
          <p:cNvPr id="4" name="TextBox 3">
            <a:extLst>
              <a:ext uri="{FF2B5EF4-FFF2-40B4-BE49-F238E27FC236}">
                <a16:creationId xmlns:a16="http://schemas.microsoft.com/office/drawing/2014/main" id="{2F78E60D-1C9D-C1B6-2F1D-27BE2394126E}"/>
              </a:ext>
            </a:extLst>
          </p:cNvPr>
          <p:cNvSpPr txBox="1"/>
          <p:nvPr/>
        </p:nvSpPr>
        <p:spPr>
          <a:xfrm>
            <a:off x="767593" y="1615621"/>
            <a:ext cx="7982124" cy="2308324"/>
          </a:xfrm>
          <a:prstGeom prst="rect">
            <a:avLst/>
          </a:prstGeom>
          <a:noFill/>
        </p:spPr>
        <p:txBody>
          <a:bodyPr wrap="square">
            <a:spAutoFit/>
          </a:bodyPr>
          <a:lstStyle/>
          <a:p>
            <a:r>
              <a:rPr lang="en-US" sz="1600"/>
              <a:t>package mypackage;</a:t>
            </a:r>
          </a:p>
          <a:p>
            <a:endParaRPr lang="en-US" sz="1600"/>
          </a:p>
          <a:p>
            <a:r>
              <a:rPr lang="en-US" sz="1600"/>
              <a:t>public class ClassB </a:t>
            </a:r>
          </a:p>
          <a:p>
            <a:r>
              <a:rPr lang="en-US" sz="1600"/>
              <a:t>{</a:t>
            </a:r>
          </a:p>
          <a:p>
            <a:r>
              <a:rPr lang="en-US" sz="1600"/>
              <a:t>	public void methodB()</a:t>
            </a:r>
          </a:p>
          <a:p>
            <a:r>
              <a:rPr lang="en-US" sz="1600"/>
              <a:t>	{</a:t>
            </a:r>
          </a:p>
          <a:p>
            <a:r>
              <a:rPr lang="en-US" sz="1600"/>
              <a:t>		System.out.println("This is methodB in Class B");</a:t>
            </a:r>
          </a:p>
          <a:p>
            <a:r>
              <a:rPr lang="en-US" sz="1600"/>
              <a:t>	}</a:t>
            </a:r>
          </a:p>
          <a:p>
            <a:r>
              <a:rPr lang="en-US" sz="1600"/>
              <a:t>}</a:t>
            </a:r>
          </a:p>
        </p:txBody>
      </p:sp>
      <p:sp>
        <p:nvSpPr>
          <p:cNvPr id="3" name="TextBox 2">
            <a:extLst>
              <a:ext uri="{FF2B5EF4-FFF2-40B4-BE49-F238E27FC236}">
                <a16:creationId xmlns:a16="http://schemas.microsoft.com/office/drawing/2014/main" id="{6105ABF7-CA91-2578-CD7A-62905B92F096}"/>
              </a:ext>
            </a:extLst>
          </p:cNvPr>
          <p:cNvSpPr txBox="1"/>
          <p:nvPr/>
        </p:nvSpPr>
        <p:spPr>
          <a:xfrm>
            <a:off x="767592" y="4152676"/>
            <a:ext cx="7847901" cy="523220"/>
          </a:xfrm>
          <a:prstGeom prst="rect">
            <a:avLst/>
          </a:prstGeom>
          <a:solidFill>
            <a:schemeClr val="accent6">
              <a:lumMod val="20000"/>
              <a:lumOff val="80000"/>
            </a:schemeClr>
          </a:solidFill>
        </p:spPr>
        <p:txBody>
          <a:bodyPr wrap="square">
            <a:spAutoFit/>
          </a:bodyPr>
          <a:lstStyle/>
          <a:p>
            <a:pPr algn="just"/>
            <a:r>
              <a:rPr lang="en-US"/>
              <a:t>Trong ví dụ trên, cả ClassA và ClassB đều thuộc cùng một gói mypackage. Hãy nhớ rằng câu lệnh tạo gói phải là dòng đầu tiên trong tệp nguồn.</a:t>
            </a:r>
          </a:p>
        </p:txBody>
      </p:sp>
    </p:spTree>
    <p:extLst>
      <p:ext uri="{BB962C8B-B14F-4D97-AF65-F5344CB8AC3E}">
        <p14:creationId xmlns:p14="http://schemas.microsoft.com/office/powerpoint/2010/main" val="91296186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txBox="1">
            <a:spLocks noGrp="1"/>
          </p:cNvSpPr>
          <p:nvPr>
            <p:ph type="body" idx="1"/>
          </p:nvPr>
        </p:nvSpPr>
        <p:spPr>
          <a:xfrm>
            <a:off x="311700" y="1152475"/>
            <a:ext cx="8438017" cy="3416400"/>
          </a:xfrm>
          <a:prstGeom prst="rect">
            <a:avLst/>
          </a:prstGeom>
        </p:spPr>
        <p:txBody>
          <a:bodyPr spcFirstLastPara="1" wrap="square" lIns="91425" tIns="91425" rIns="91425" bIns="91425" anchor="t" anchorCtr="0">
            <a:normAutofit/>
          </a:bodyPr>
          <a:lstStyle/>
          <a:p>
            <a:pPr marL="457200" lvl="0" indent="-342900" algn="just" rtl="0">
              <a:spcBef>
                <a:spcPts val="0"/>
              </a:spcBef>
              <a:spcAft>
                <a:spcPts val="0"/>
              </a:spcAft>
              <a:buSzPts val="1800"/>
              <a:buChar char="●"/>
            </a:pPr>
            <a:r>
              <a:rPr lang="vi-VN"/>
              <a:t>Chúng ta cũng có thể tạo một hệ thống phân cấp các gói như hình dưới đây:</a:t>
            </a:r>
            <a:endParaRPr lang="vi-VN" sz="1600"/>
          </a:p>
        </p:txBody>
      </p:sp>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Định nghĩa gói</a:t>
            </a:r>
            <a:endParaRPr/>
          </a:p>
        </p:txBody>
      </p:sp>
      <p:sp>
        <p:nvSpPr>
          <p:cNvPr id="4" name="TextBox 3">
            <a:extLst>
              <a:ext uri="{FF2B5EF4-FFF2-40B4-BE49-F238E27FC236}">
                <a16:creationId xmlns:a16="http://schemas.microsoft.com/office/drawing/2014/main" id="{2F78E60D-1C9D-C1B6-2F1D-27BE2394126E}"/>
              </a:ext>
            </a:extLst>
          </p:cNvPr>
          <p:cNvSpPr txBox="1"/>
          <p:nvPr/>
        </p:nvSpPr>
        <p:spPr>
          <a:xfrm>
            <a:off x="767593" y="1615621"/>
            <a:ext cx="7982124" cy="338554"/>
          </a:xfrm>
          <a:prstGeom prst="rect">
            <a:avLst/>
          </a:prstGeom>
          <a:noFill/>
        </p:spPr>
        <p:txBody>
          <a:bodyPr wrap="square">
            <a:spAutoFit/>
          </a:bodyPr>
          <a:lstStyle/>
          <a:p>
            <a:r>
              <a:rPr lang="en-US" sz="1600"/>
              <a:t>package pack1.pack2.pack3;</a:t>
            </a:r>
          </a:p>
        </p:txBody>
      </p:sp>
      <p:sp>
        <p:nvSpPr>
          <p:cNvPr id="5" name="TextBox 4">
            <a:extLst>
              <a:ext uri="{FF2B5EF4-FFF2-40B4-BE49-F238E27FC236}">
                <a16:creationId xmlns:a16="http://schemas.microsoft.com/office/drawing/2014/main" id="{DD696108-E0F6-A0D8-3AB8-55FC7E3AAEB0}"/>
              </a:ext>
            </a:extLst>
          </p:cNvPr>
          <p:cNvSpPr txBox="1"/>
          <p:nvPr/>
        </p:nvSpPr>
        <p:spPr>
          <a:xfrm>
            <a:off x="767593" y="2344506"/>
            <a:ext cx="7982124" cy="523220"/>
          </a:xfrm>
          <a:prstGeom prst="rect">
            <a:avLst/>
          </a:prstGeom>
          <a:solidFill>
            <a:schemeClr val="accent6">
              <a:lumMod val="20000"/>
              <a:lumOff val="80000"/>
            </a:schemeClr>
          </a:solidFill>
        </p:spPr>
        <p:txBody>
          <a:bodyPr wrap="square">
            <a:spAutoFit/>
          </a:bodyPr>
          <a:lstStyle/>
          <a:p>
            <a:pPr algn="just"/>
            <a:r>
              <a:rPr lang="vi-VN"/>
              <a:t>Hãy nhớ rằng các gói là các thư mục bình thường trong hệ thống tệp. Vì vậy, pack3 là một thư mục con trong pack2 và pack2 là một thư mục con trong pack1.</a:t>
            </a:r>
            <a:endParaRPr lang="en-US"/>
          </a:p>
        </p:txBody>
      </p:sp>
    </p:spTree>
    <p:extLst>
      <p:ext uri="{BB962C8B-B14F-4D97-AF65-F5344CB8AC3E}">
        <p14:creationId xmlns:p14="http://schemas.microsoft.com/office/powerpoint/2010/main" val="136458049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txBox="1">
            <a:spLocks noGrp="1"/>
          </p:cNvSpPr>
          <p:nvPr>
            <p:ph type="body" idx="1"/>
          </p:nvPr>
        </p:nvSpPr>
        <p:spPr>
          <a:xfrm>
            <a:off x="311700" y="1152475"/>
            <a:ext cx="8438017" cy="3416400"/>
          </a:xfrm>
          <a:prstGeom prst="rect">
            <a:avLst/>
          </a:prstGeom>
        </p:spPr>
        <p:txBody>
          <a:bodyPr spcFirstLastPara="1" wrap="square" lIns="91425" tIns="91425" rIns="91425" bIns="91425" anchor="t" anchorCtr="0">
            <a:normAutofit/>
          </a:bodyPr>
          <a:lstStyle/>
          <a:p>
            <a:pPr marL="457200" lvl="0" indent="-342900" algn="just" rtl="0">
              <a:spcBef>
                <a:spcPts val="0"/>
              </a:spcBef>
              <a:spcAft>
                <a:spcPts val="0"/>
              </a:spcAft>
              <a:buSzPts val="1800"/>
              <a:buChar char="●"/>
            </a:pPr>
            <a:r>
              <a:rPr lang="vi-VN"/>
              <a:t>Không bắt buộc chương trình điều khiển (chương trình chính) và (các) gói phải ở cùng một vị trí. Vậy làm cách nào để JVM biết đường dẫn đến (các) gói? Có ba lựa chọn:</a:t>
            </a:r>
          </a:p>
          <a:p>
            <a:pPr lvl="1" indent="-342900" algn="just">
              <a:buSzPts val="1800"/>
              <a:buChar char="●"/>
            </a:pPr>
            <a:r>
              <a:rPr lang="vi-VN" sz="1600"/>
              <a:t>Đặt gói trong thư mục làm việc hiện tại.</a:t>
            </a:r>
          </a:p>
          <a:p>
            <a:pPr lvl="1" indent="-342900" algn="just">
              <a:buSzPts val="1800"/>
              <a:buChar char="●"/>
            </a:pPr>
            <a:r>
              <a:rPr lang="vi-VN" sz="1600"/>
              <a:t>Chỉ định đường dẫn (các) gói bằng cách sử dụng biến môi trường CLASSPATH.</a:t>
            </a:r>
          </a:p>
          <a:p>
            <a:pPr lvl="1" indent="-342900" algn="just">
              <a:buSzPts val="1800"/>
              <a:buChar char="●"/>
            </a:pPr>
            <a:r>
              <a:rPr lang="vi-VN" sz="1600"/>
              <a:t>Sử dụng các tùy chọn -classpath hoặc -cp với các lệnh javac và java.</a:t>
            </a:r>
          </a:p>
          <a:p>
            <a:pPr algn="just"/>
            <a:r>
              <a:rPr lang="vi-VN"/>
              <a:t>Nếu không có gói nào được chỉ định, thì theo mặc định, tất cả các lớp được đặt trong gói mặc định. Đó là lý do tại sao không có lỗi nào xuất hiện ngay cả khi chúng ta không sử dụng câu lệnh gói.</a:t>
            </a:r>
          </a:p>
        </p:txBody>
      </p:sp>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Gói Java và CLASSPATH</a:t>
            </a:r>
            <a:endParaRPr/>
          </a:p>
        </p:txBody>
      </p:sp>
    </p:spTree>
    <p:extLst>
      <p:ext uri="{BB962C8B-B14F-4D97-AF65-F5344CB8AC3E}">
        <p14:creationId xmlns:p14="http://schemas.microsoft.com/office/powerpoint/2010/main" val="197498893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txBox="1">
            <a:spLocks noGrp="1"/>
          </p:cNvSpPr>
          <p:nvPr>
            <p:ph type="body" idx="1"/>
          </p:nvPr>
        </p:nvSpPr>
        <p:spPr>
          <a:xfrm>
            <a:off x="311700" y="1152475"/>
            <a:ext cx="8438017" cy="3416400"/>
          </a:xfrm>
          <a:prstGeom prst="rect">
            <a:avLst/>
          </a:prstGeom>
        </p:spPr>
        <p:txBody>
          <a:bodyPr spcFirstLastPara="1" wrap="square" lIns="91425" tIns="91425" rIns="91425" bIns="91425" anchor="t" anchorCtr="0">
            <a:normAutofit/>
          </a:bodyPr>
          <a:lstStyle/>
          <a:p>
            <a:pPr marL="457200" lvl="0" indent="-342900" algn="just" rtl="0">
              <a:spcBef>
                <a:spcPts val="0"/>
              </a:spcBef>
              <a:spcAft>
                <a:spcPts val="0"/>
              </a:spcAft>
              <a:buSzPts val="1800"/>
              <a:buChar char="●"/>
            </a:pPr>
            <a:r>
              <a:rPr lang="vi-VN"/>
              <a:t>Theo mặc định, trình biên dịch Java và JVM tìm kiếm thư mục làm việc hiện tại (tùy chọn 1) cho (các) gói được chỉ định như mypackage. Giả sử rằng gói mypackage của chúng tôi được lưu trữ ở vị trí sau:</a:t>
            </a:r>
          </a:p>
          <a:p>
            <a:pPr marL="457200" lvl="0" indent="-342900" algn="just" rtl="0">
              <a:spcBef>
                <a:spcPts val="0"/>
              </a:spcBef>
              <a:spcAft>
                <a:spcPts val="0"/>
              </a:spcAft>
              <a:buSzPts val="1800"/>
              <a:buChar char="●"/>
            </a:pPr>
            <a:endParaRPr lang="vi-VN"/>
          </a:p>
          <a:p>
            <a:pPr marL="457200" lvl="0" indent="-342900" algn="just" rtl="0">
              <a:spcBef>
                <a:spcPts val="0"/>
              </a:spcBef>
              <a:spcAft>
                <a:spcPts val="0"/>
              </a:spcAft>
              <a:buSzPts val="1800"/>
              <a:buChar char="●"/>
            </a:pPr>
            <a:r>
              <a:rPr lang="vi-VN"/>
              <a:t>Sau đó, chúng ta có thể đặt biến môi trường CLASSPATH (tùy chọn 2) (trong dấu nhắc lệnh) thành vị trí của gói như hình bên dưới:</a:t>
            </a:r>
          </a:p>
          <a:p>
            <a:pPr marL="457200" lvl="0" indent="-342900" algn="just" rtl="0">
              <a:spcBef>
                <a:spcPts val="0"/>
              </a:spcBef>
              <a:spcAft>
                <a:spcPts val="0"/>
              </a:spcAft>
              <a:buSzPts val="1800"/>
              <a:buChar char="●"/>
            </a:pPr>
            <a:endParaRPr lang="vi-VN"/>
          </a:p>
          <a:p>
            <a:pPr marL="457200" lvl="0" indent="-342900" algn="just" rtl="0">
              <a:spcBef>
                <a:spcPts val="0"/>
              </a:spcBef>
              <a:spcAft>
                <a:spcPts val="0"/>
              </a:spcAft>
              <a:buSzPts val="1800"/>
              <a:buChar char="●"/>
            </a:pPr>
            <a:r>
              <a:rPr lang="vi-VN"/>
              <a:t>Dấu chấm (.) trước đường dẫn chỉ định thư mục làm việc hiện tại và nhiều đường dẫn có thể được phân tách bằng dấu chấm phẩy (;).</a:t>
            </a:r>
          </a:p>
          <a:p>
            <a:pPr marL="457200" lvl="0" indent="-342900" algn="just" rtl="0">
              <a:spcBef>
                <a:spcPts val="0"/>
              </a:spcBef>
              <a:spcAft>
                <a:spcPts val="0"/>
              </a:spcAft>
              <a:buSzPts val="1800"/>
              <a:buChar char="●"/>
            </a:pPr>
            <a:endParaRPr lang="vi-VN"/>
          </a:p>
        </p:txBody>
      </p:sp>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Gói Java và CLASSPATH</a:t>
            </a:r>
            <a:endParaRPr/>
          </a:p>
        </p:txBody>
      </p:sp>
      <p:sp>
        <p:nvSpPr>
          <p:cNvPr id="3" name="TextBox 2">
            <a:extLst>
              <a:ext uri="{FF2B5EF4-FFF2-40B4-BE49-F238E27FC236}">
                <a16:creationId xmlns:a16="http://schemas.microsoft.com/office/drawing/2014/main" id="{28ED84C9-34D5-4FD0-3307-CDD15DEF7C78}"/>
              </a:ext>
            </a:extLst>
          </p:cNvPr>
          <p:cNvSpPr txBox="1"/>
          <p:nvPr/>
        </p:nvSpPr>
        <p:spPr>
          <a:xfrm>
            <a:off x="2143387" y="2213639"/>
            <a:ext cx="4572000" cy="307777"/>
          </a:xfrm>
          <a:prstGeom prst="rect">
            <a:avLst/>
          </a:prstGeom>
          <a:noFill/>
        </p:spPr>
        <p:txBody>
          <a:bodyPr wrap="square">
            <a:spAutoFit/>
          </a:bodyPr>
          <a:lstStyle/>
          <a:p>
            <a:r>
              <a:rPr lang="en-US"/>
              <a:t>D:\packages\mypackage</a:t>
            </a:r>
          </a:p>
        </p:txBody>
      </p:sp>
      <p:sp>
        <p:nvSpPr>
          <p:cNvPr id="5" name="TextBox 4">
            <a:extLst>
              <a:ext uri="{FF2B5EF4-FFF2-40B4-BE49-F238E27FC236}">
                <a16:creationId xmlns:a16="http://schemas.microsoft.com/office/drawing/2014/main" id="{473BBF10-7724-32BE-8F25-5FA748CC7E9F}"/>
              </a:ext>
            </a:extLst>
          </p:cNvPr>
          <p:cNvSpPr txBox="1"/>
          <p:nvPr/>
        </p:nvSpPr>
        <p:spPr>
          <a:xfrm>
            <a:off x="2143387" y="3147179"/>
            <a:ext cx="4572000" cy="307777"/>
          </a:xfrm>
          <a:prstGeom prst="rect">
            <a:avLst/>
          </a:prstGeom>
          <a:noFill/>
        </p:spPr>
        <p:txBody>
          <a:bodyPr wrap="square">
            <a:spAutoFit/>
          </a:bodyPr>
          <a:lstStyle/>
          <a:p>
            <a:r>
              <a:rPr lang="en-US"/>
              <a:t>set CLASSPATH = .;D:\packages</a:t>
            </a:r>
          </a:p>
        </p:txBody>
      </p:sp>
    </p:spTree>
    <p:extLst>
      <p:ext uri="{BB962C8B-B14F-4D97-AF65-F5344CB8AC3E}">
        <p14:creationId xmlns:p14="http://schemas.microsoft.com/office/powerpoint/2010/main" val="212191598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txBox="1">
            <a:spLocks noGrp="1"/>
          </p:cNvSpPr>
          <p:nvPr>
            <p:ph type="body" idx="1"/>
          </p:nvPr>
        </p:nvSpPr>
        <p:spPr>
          <a:xfrm>
            <a:off x="311700" y="1152475"/>
            <a:ext cx="8438017" cy="3416400"/>
          </a:xfrm>
          <a:prstGeom prst="rect">
            <a:avLst/>
          </a:prstGeom>
        </p:spPr>
        <p:txBody>
          <a:bodyPr spcFirstLastPara="1" wrap="square" lIns="91425" tIns="91425" rIns="91425" bIns="91425" anchor="t" anchorCtr="0">
            <a:normAutofit/>
          </a:bodyPr>
          <a:lstStyle/>
          <a:p>
            <a:pPr marL="457200" lvl="0" indent="-342900" algn="just" rtl="0">
              <a:spcBef>
                <a:spcPts val="0"/>
              </a:spcBef>
              <a:spcAft>
                <a:spcPts val="0"/>
              </a:spcAft>
              <a:buSzPts val="1800"/>
              <a:buChar char="●"/>
            </a:pPr>
            <a:r>
              <a:rPr lang="vi-VN"/>
              <a:t>Chúng ta cũng có thể sử dụng tùy chọn -classpath hoặc -cp (tùy chọn 3) với lệnh javac và java như hình bên dưới:</a:t>
            </a:r>
          </a:p>
        </p:txBody>
      </p:sp>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Gói Java và CLASSPATH</a:t>
            </a:r>
            <a:endParaRPr/>
          </a:p>
        </p:txBody>
      </p:sp>
      <p:sp>
        <p:nvSpPr>
          <p:cNvPr id="4" name="TextBox 3">
            <a:extLst>
              <a:ext uri="{FF2B5EF4-FFF2-40B4-BE49-F238E27FC236}">
                <a16:creationId xmlns:a16="http://schemas.microsoft.com/office/drawing/2014/main" id="{8A4CBA7A-97AC-6F9C-D6A0-A522FF6C90B2}"/>
              </a:ext>
            </a:extLst>
          </p:cNvPr>
          <p:cNvSpPr txBox="1"/>
          <p:nvPr/>
        </p:nvSpPr>
        <p:spPr>
          <a:xfrm>
            <a:off x="2244708" y="1986974"/>
            <a:ext cx="4572000" cy="1169551"/>
          </a:xfrm>
          <a:prstGeom prst="rect">
            <a:avLst/>
          </a:prstGeom>
          <a:noFill/>
        </p:spPr>
        <p:txBody>
          <a:bodyPr wrap="square">
            <a:spAutoFit/>
          </a:bodyPr>
          <a:lstStyle/>
          <a:p>
            <a:r>
              <a:rPr lang="en-US"/>
              <a:t>javac  -classpath  .;D:\packages  Driver.java</a:t>
            </a:r>
          </a:p>
          <a:p>
            <a:endParaRPr lang="en-US"/>
          </a:p>
          <a:p>
            <a:r>
              <a:rPr lang="en-US"/>
              <a:t>or</a:t>
            </a:r>
          </a:p>
          <a:p>
            <a:endParaRPr lang="en-US"/>
          </a:p>
          <a:p>
            <a:r>
              <a:rPr lang="en-US"/>
              <a:t>javac  -cp  .;D:\packages  Driver.java</a:t>
            </a:r>
          </a:p>
        </p:txBody>
      </p:sp>
      <p:sp>
        <p:nvSpPr>
          <p:cNvPr id="7" name="TextBox 6">
            <a:extLst>
              <a:ext uri="{FF2B5EF4-FFF2-40B4-BE49-F238E27FC236}">
                <a16:creationId xmlns:a16="http://schemas.microsoft.com/office/drawing/2014/main" id="{C84AA8F3-6FEF-1EDD-8F68-0BA8143DAA45}"/>
              </a:ext>
            </a:extLst>
          </p:cNvPr>
          <p:cNvSpPr txBox="1"/>
          <p:nvPr/>
        </p:nvSpPr>
        <p:spPr>
          <a:xfrm>
            <a:off x="847287" y="3339480"/>
            <a:ext cx="7743039" cy="523220"/>
          </a:xfrm>
          <a:prstGeom prst="rect">
            <a:avLst/>
          </a:prstGeom>
          <a:solidFill>
            <a:schemeClr val="accent6">
              <a:lumMod val="20000"/>
              <a:lumOff val="80000"/>
            </a:schemeClr>
          </a:solidFill>
        </p:spPr>
        <p:txBody>
          <a:bodyPr wrap="square">
            <a:spAutoFit/>
          </a:bodyPr>
          <a:lstStyle/>
          <a:p>
            <a:r>
              <a:rPr lang="vi-VN"/>
              <a:t>Trong ví dụ trên, Driver.java là chương trình chính của chúng tôi sử dụng các lớp trong gói mypackage.</a:t>
            </a:r>
            <a:endParaRPr lang="en-US"/>
          </a:p>
        </p:txBody>
      </p:sp>
    </p:spTree>
    <p:extLst>
      <p:ext uri="{BB962C8B-B14F-4D97-AF65-F5344CB8AC3E}">
        <p14:creationId xmlns:p14="http://schemas.microsoft.com/office/powerpoint/2010/main" val="335234180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txBox="1">
            <a:spLocks noGrp="1"/>
          </p:cNvSpPr>
          <p:nvPr>
            <p:ph type="body" idx="1"/>
          </p:nvPr>
        </p:nvSpPr>
        <p:spPr>
          <a:xfrm>
            <a:off x="311700" y="1152475"/>
            <a:ext cx="8438017" cy="3416400"/>
          </a:xfrm>
          <a:prstGeom prst="rect">
            <a:avLst/>
          </a:prstGeom>
        </p:spPr>
        <p:txBody>
          <a:bodyPr spcFirstLastPara="1" wrap="square" lIns="91425" tIns="91425" rIns="91425" bIns="91425" anchor="t" anchorCtr="0">
            <a:normAutofit/>
          </a:bodyPr>
          <a:lstStyle/>
          <a:p>
            <a:pPr marL="457200" lvl="0" indent="-342900" algn="just" rtl="0">
              <a:spcBef>
                <a:spcPts val="0"/>
              </a:spcBef>
              <a:spcAft>
                <a:spcPts val="0"/>
              </a:spcAft>
              <a:buSzPts val="1800"/>
              <a:buChar char="●"/>
            </a:pPr>
            <a:r>
              <a:rPr lang="vi-VN"/>
              <a:t>Có nhiều cách để chúng ta có thể nhập hoặc sử dụng một gói. Chúng như sau:</a:t>
            </a:r>
          </a:p>
          <a:p>
            <a:pPr lvl="1" indent="-342900" algn="just">
              <a:buSzPts val="1800"/>
              <a:buChar char="●"/>
            </a:pPr>
            <a:r>
              <a:rPr lang="vi-VN" sz="1600"/>
              <a:t>Nhập tất cả các lớp trong một gói.</a:t>
            </a:r>
          </a:p>
          <a:p>
            <a:pPr lvl="1" indent="-342900" algn="just">
              <a:buSzPts val="1800"/>
              <a:buChar char="●"/>
            </a:pPr>
            <a:r>
              <a:rPr lang="vi-VN" sz="1600"/>
              <a:t>Chỉ nhập các lớp cần thiết trong một gói.</a:t>
            </a:r>
          </a:p>
          <a:p>
            <a:pPr lvl="1" indent="-342900" algn="just">
              <a:buSzPts val="1800"/>
              <a:buChar char="●"/>
            </a:pPr>
            <a:r>
              <a:rPr lang="vi-VN" sz="1600"/>
              <a:t>Chỉ định tên đầy đủ của lớp (Bao gồm tên gói).</a:t>
            </a:r>
          </a:p>
          <a:p>
            <a:pPr algn="just"/>
            <a:r>
              <a:rPr lang="vi-VN"/>
              <a:t>Cách đầu tiên là nhập tất cả các lớp trong một gói bằng câu lệnh nhập. Câu lệnh nhập được đặt sau câu lệnh gói nếu có và trước tất cả các khai báo lớp. Chúng ta có thể nhập tất cả các lớp trong một gói như hình dưới đây:</a:t>
            </a:r>
          </a:p>
        </p:txBody>
      </p:sp>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Nhập hoặc sử dụng gói</a:t>
            </a:r>
            <a:endParaRPr/>
          </a:p>
        </p:txBody>
      </p:sp>
      <p:sp>
        <p:nvSpPr>
          <p:cNvPr id="3" name="TextBox 2">
            <a:extLst>
              <a:ext uri="{FF2B5EF4-FFF2-40B4-BE49-F238E27FC236}">
                <a16:creationId xmlns:a16="http://schemas.microsoft.com/office/drawing/2014/main" id="{44018116-5672-1BBE-E8CE-51936CDCF399}"/>
              </a:ext>
            </a:extLst>
          </p:cNvPr>
          <p:cNvSpPr txBox="1"/>
          <p:nvPr/>
        </p:nvSpPr>
        <p:spPr>
          <a:xfrm>
            <a:off x="2185332" y="3683248"/>
            <a:ext cx="4572000" cy="307777"/>
          </a:xfrm>
          <a:prstGeom prst="rect">
            <a:avLst/>
          </a:prstGeom>
          <a:noFill/>
        </p:spPr>
        <p:txBody>
          <a:bodyPr wrap="square">
            <a:spAutoFit/>
          </a:bodyPr>
          <a:lstStyle/>
          <a:p>
            <a:r>
              <a:rPr lang="en-US"/>
              <a:t>import  mypackage.*;</a:t>
            </a:r>
          </a:p>
        </p:txBody>
      </p:sp>
      <p:sp>
        <p:nvSpPr>
          <p:cNvPr id="6" name="TextBox 5">
            <a:extLst>
              <a:ext uri="{FF2B5EF4-FFF2-40B4-BE49-F238E27FC236}">
                <a16:creationId xmlns:a16="http://schemas.microsoft.com/office/drawing/2014/main" id="{218C41D5-EBA3-0D07-29EC-5D737BC1814E}"/>
              </a:ext>
            </a:extLst>
          </p:cNvPr>
          <p:cNvSpPr txBox="1"/>
          <p:nvPr/>
        </p:nvSpPr>
        <p:spPr>
          <a:xfrm>
            <a:off x="843094" y="4072970"/>
            <a:ext cx="7906623" cy="523220"/>
          </a:xfrm>
          <a:prstGeom prst="rect">
            <a:avLst/>
          </a:prstGeom>
          <a:solidFill>
            <a:schemeClr val="accent6">
              <a:lumMod val="20000"/>
              <a:lumOff val="80000"/>
            </a:schemeClr>
          </a:solidFill>
        </p:spPr>
        <p:txBody>
          <a:bodyPr wrap="square">
            <a:spAutoFit/>
          </a:bodyPr>
          <a:lstStyle/>
          <a:p>
            <a:pPr algn="just"/>
            <a:r>
              <a:rPr lang="en-US"/>
              <a:t>* ở dòng trên biểu thị tất cả các lớp trong gói mypackage. Bây giờ bạn có thể tự do sử dụng trực tiếp tất cả các lớp trong gói đó. </a:t>
            </a:r>
          </a:p>
        </p:txBody>
      </p:sp>
    </p:spTree>
    <p:extLst>
      <p:ext uri="{BB962C8B-B14F-4D97-AF65-F5344CB8AC3E}">
        <p14:creationId xmlns:p14="http://schemas.microsoft.com/office/powerpoint/2010/main" val="405418461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txBox="1">
            <a:spLocks noGrp="1"/>
          </p:cNvSpPr>
          <p:nvPr>
            <p:ph type="body" idx="1"/>
          </p:nvPr>
        </p:nvSpPr>
        <p:spPr>
          <a:xfrm>
            <a:off x="311700" y="1152475"/>
            <a:ext cx="8438017" cy="3416400"/>
          </a:xfrm>
          <a:prstGeom prst="rect">
            <a:avLst/>
          </a:prstGeom>
        </p:spPr>
        <p:txBody>
          <a:bodyPr spcFirstLastPara="1" wrap="square" lIns="91425" tIns="91425" rIns="91425" bIns="91425" anchor="t" anchorCtr="0">
            <a:normAutofit/>
          </a:bodyPr>
          <a:lstStyle/>
          <a:p>
            <a:pPr marL="457200" lvl="0" indent="-342900" algn="just" rtl="0">
              <a:spcBef>
                <a:spcPts val="0"/>
              </a:spcBef>
              <a:spcAft>
                <a:spcPts val="0"/>
              </a:spcAft>
              <a:buSzPts val="1800"/>
              <a:buChar char="●"/>
            </a:pPr>
            <a:r>
              <a:rPr lang="vi-VN"/>
              <a:t>Một chương trình thể hiện việc nhập tất cả các lớp trong một gói được đưa ra dưới đây:</a:t>
            </a:r>
          </a:p>
        </p:txBody>
      </p:sp>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Nhập hoặc sử dụng gói</a:t>
            </a:r>
            <a:endParaRPr/>
          </a:p>
        </p:txBody>
      </p:sp>
      <p:sp>
        <p:nvSpPr>
          <p:cNvPr id="4" name="TextBox 3">
            <a:extLst>
              <a:ext uri="{FF2B5EF4-FFF2-40B4-BE49-F238E27FC236}">
                <a16:creationId xmlns:a16="http://schemas.microsoft.com/office/drawing/2014/main" id="{6466F9CB-73C1-CD0B-54FA-6E14A8BFCCDD}"/>
              </a:ext>
            </a:extLst>
          </p:cNvPr>
          <p:cNvSpPr txBox="1"/>
          <p:nvPr/>
        </p:nvSpPr>
        <p:spPr>
          <a:xfrm>
            <a:off x="750814" y="1891219"/>
            <a:ext cx="7864679" cy="3046988"/>
          </a:xfrm>
          <a:prstGeom prst="rect">
            <a:avLst/>
          </a:prstGeom>
          <a:noFill/>
        </p:spPr>
        <p:txBody>
          <a:bodyPr wrap="square">
            <a:spAutoFit/>
          </a:bodyPr>
          <a:lstStyle/>
          <a:p>
            <a:r>
              <a:rPr lang="en-US" sz="1600"/>
              <a:t>import mypackage.*;</a:t>
            </a:r>
          </a:p>
          <a:p>
            <a:endParaRPr lang="en-US" sz="1600"/>
          </a:p>
          <a:p>
            <a:r>
              <a:rPr lang="en-US" sz="1600"/>
              <a:t>public class Driver</a:t>
            </a:r>
          </a:p>
          <a:p>
            <a:r>
              <a:rPr lang="en-US" sz="1600"/>
              <a:t>{</a:t>
            </a:r>
          </a:p>
          <a:p>
            <a:r>
              <a:rPr lang="en-US" sz="1600"/>
              <a:t>	public static void main(String[] args) </a:t>
            </a:r>
          </a:p>
          <a:p>
            <a:r>
              <a:rPr lang="en-US" sz="1600"/>
              <a:t>	{</a:t>
            </a:r>
          </a:p>
          <a:p>
            <a:r>
              <a:rPr lang="en-US" sz="1600"/>
              <a:t>		ClassA obj1 = new ClassA();</a:t>
            </a:r>
          </a:p>
          <a:p>
            <a:r>
              <a:rPr lang="en-US" sz="1600"/>
              <a:t>		obj1.methodA();</a:t>
            </a:r>
          </a:p>
          <a:p>
            <a:r>
              <a:rPr lang="en-US" sz="1600"/>
              <a:t>		ClassB obj2 = new ClassB();</a:t>
            </a:r>
          </a:p>
          <a:p>
            <a:r>
              <a:rPr lang="en-US" sz="1600"/>
              <a:t>		obj2.methodB();</a:t>
            </a:r>
          </a:p>
          <a:p>
            <a:r>
              <a:rPr lang="en-US" sz="1600"/>
              <a:t>	}</a:t>
            </a:r>
          </a:p>
          <a:p>
            <a:r>
              <a:rPr lang="en-US" sz="1600"/>
              <a:t>}</a:t>
            </a:r>
          </a:p>
        </p:txBody>
      </p:sp>
    </p:spTree>
    <p:extLst>
      <p:ext uri="{BB962C8B-B14F-4D97-AF65-F5344CB8AC3E}">
        <p14:creationId xmlns:p14="http://schemas.microsoft.com/office/powerpoint/2010/main" val="41338671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just" rtl="0">
              <a:spcBef>
                <a:spcPts val="0"/>
              </a:spcBef>
              <a:spcAft>
                <a:spcPts val="0"/>
              </a:spcAft>
              <a:buSzPts val="1800"/>
              <a:buChar char="●"/>
            </a:pPr>
            <a:r>
              <a:rPr lang="vi-VN"/>
              <a:t>Quá trình gói mã và dữ liệu với nhau</a:t>
            </a:r>
            <a:r>
              <a:rPr lang="en-US"/>
              <a:t> </a:t>
            </a:r>
            <a:r>
              <a:rPr lang="vi-VN"/>
              <a:t>thành một đơn vị duy nhất, giúp:</a:t>
            </a:r>
          </a:p>
          <a:p>
            <a:pPr lvl="1" indent="-342900" algn="just">
              <a:buSzPts val="1800"/>
              <a:buChar char="●"/>
            </a:pPr>
            <a:r>
              <a:rPr lang="en-US" sz="1600"/>
              <a:t>Tính linh hoạt và khả năng mở rộng của mã</a:t>
            </a:r>
            <a:endParaRPr lang="vi-VN" sz="1600"/>
          </a:p>
          <a:p>
            <a:pPr lvl="1" indent="-342900" algn="just">
              <a:buSzPts val="1800"/>
              <a:buChar char="●"/>
            </a:pPr>
            <a:r>
              <a:rPr lang="en-US" sz="1600"/>
              <a:t>Giảm độ phức tạp</a:t>
            </a:r>
            <a:endParaRPr lang="vi-VN" sz="1600"/>
          </a:p>
          <a:p>
            <a:pPr lvl="1" indent="-342900" algn="just">
              <a:buSzPts val="1800"/>
              <a:buChar char="●"/>
            </a:pPr>
            <a:r>
              <a:rPr lang="vi-VN" sz="1600"/>
              <a:t>Thay đổi về cấu trúc ở phạm vi cục bộ</a:t>
            </a:r>
          </a:p>
          <a:p>
            <a:pPr lvl="1" indent="-342900" algn="just">
              <a:buSzPts val="1800"/>
              <a:buChar char="●"/>
            </a:pPr>
            <a:r>
              <a:rPr lang="en-US" sz="1600"/>
              <a:t>Cho phép xác thực và ràng buộc dữ liệu</a:t>
            </a:r>
            <a:endParaRPr sz="1600"/>
          </a:p>
        </p:txBody>
      </p:sp>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Bao đóng là gì?</a:t>
            </a:r>
            <a:endParaRPr/>
          </a:p>
        </p:txBody>
      </p:sp>
      <p:pic>
        <p:nvPicPr>
          <p:cNvPr id="3" name="Picture 2">
            <a:extLst>
              <a:ext uri="{FF2B5EF4-FFF2-40B4-BE49-F238E27FC236}">
                <a16:creationId xmlns:a16="http://schemas.microsoft.com/office/drawing/2014/main" id="{0908D732-937D-DCB3-6520-498C956DD620}"/>
              </a:ext>
            </a:extLst>
          </p:cNvPr>
          <p:cNvPicPr>
            <a:picLocks noChangeAspect="1"/>
          </p:cNvPicPr>
          <p:nvPr/>
        </p:nvPicPr>
        <p:blipFill rotWithShape="1">
          <a:blip r:embed="rId3"/>
          <a:srcRect l="2183" t="3458" r="2072" b="5526"/>
          <a:stretch/>
        </p:blipFill>
        <p:spPr>
          <a:xfrm>
            <a:off x="2548156" y="2779545"/>
            <a:ext cx="4047689" cy="2236882"/>
          </a:xfrm>
          <a:prstGeom prst="rect">
            <a:avLst/>
          </a:prstGeom>
        </p:spPr>
      </p:pic>
    </p:spTree>
    <p:extLst>
      <p:ext uri="{BB962C8B-B14F-4D97-AF65-F5344CB8AC3E}">
        <p14:creationId xmlns:p14="http://schemas.microsoft.com/office/powerpoint/2010/main" val="129438523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txBox="1">
            <a:spLocks noGrp="1"/>
          </p:cNvSpPr>
          <p:nvPr>
            <p:ph type="body" idx="1"/>
          </p:nvPr>
        </p:nvSpPr>
        <p:spPr>
          <a:xfrm>
            <a:off x="311700" y="1152475"/>
            <a:ext cx="8438017" cy="3416400"/>
          </a:xfrm>
          <a:prstGeom prst="rect">
            <a:avLst/>
          </a:prstGeom>
        </p:spPr>
        <p:txBody>
          <a:bodyPr spcFirstLastPara="1" wrap="square" lIns="91425" tIns="91425" rIns="91425" bIns="91425" anchor="t" anchorCtr="0">
            <a:normAutofit/>
          </a:bodyPr>
          <a:lstStyle/>
          <a:p>
            <a:pPr marL="457200" lvl="0" indent="-342900" algn="just" rtl="0">
              <a:spcBef>
                <a:spcPts val="0"/>
              </a:spcBef>
              <a:spcAft>
                <a:spcPts val="0"/>
              </a:spcAft>
              <a:buSzPts val="1800"/>
              <a:buChar char="●"/>
            </a:pPr>
            <a:r>
              <a:rPr lang="vi-VN"/>
              <a:t>Nếu chỉ muốn sử dụng một hoặc hai lớp trong một gói, cách thứ hai là chỉ định tên lớp thay vì * như hình bên dưới:</a:t>
            </a:r>
          </a:p>
        </p:txBody>
      </p:sp>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Nhập hoặc sử dụng gói</a:t>
            </a:r>
            <a:endParaRPr/>
          </a:p>
        </p:txBody>
      </p:sp>
      <p:sp>
        <p:nvSpPr>
          <p:cNvPr id="3" name="TextBox 2">
            <a:extLst>
              <a:ext uri="{FF2B5EF4-FFF2-40B4-BE49-F238E27FC236}">
                <a16:creationId xmlns:a16="http://schemas.microsoft.com/office/drawing/2014/main" id="{BED09291-2366-C4A5-173B-E2D69E09F9F6}"/>
              </a:ext>
            </a:extLst>
          </p:cNvPr>
          <p:cNvSpPr txBox="1"/>
          <p:nvPr/>
        </p:nvSpPr>
        <p:spPr>
          <a:xfrm>
            <a:off x="2286000" y="2000557"/>
            <a:ext cx="4572000" cy="738664"/>
          </a:xfrm>
          <a:prstGeom prst="rect">
            <a:avLst/>
          </a:prstGeom>
          <a:noFill/>
        </p:spPr>
        <p:txBody>
          <a:bodyPr wrap="square">
            <a:spAutoFit/>
          </a:bodyPr>
          <a:lstStyle/>
          <a:p>
            <a:r>
              <a:rPr lang="en-US"/>
              <a:t>import  mypackage.ClassA;</a:t>
            </a:r>
          </a:p>
          <a:p>
            <a:endParaRPr lang="en-US"/>
          </a:p>
          <a:p>
            <a:r>
              <a:rPr lang="en-US"/>
              <a:t>import  mypackage.ClassB;</a:t>
            </a:r>
          </a:p>
        </p:txBody>
      </p:sp>
    </p:spTree>
    <p:extLst>
      <p:ext uri="{BB962C8B-B14F-4D97-AF65-F5344CB8AC3E}">
        <p14:creationId xmlns:p14="http://schemas.microsoft.com/office/powerpoint/2010/main" val="382960949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txBox="1">
            <a:spLocks noGrp="1"/>
          </p:cNvSpPr>
          <p:nvPr>
            <p:ph type="body" idx="1"/>
          </p:nvPr>
        </p:nvSpPr>
        <p:spPr>
          <a:xfrm>
            <a:off x="311700" y="1152475"/>
            <a:ext cx="8438017" cy="3416400"/>
          </a:xfrm>
          <a:prstGeom prst="rect">
            <a:avLst/>
          </a:prstGeom>
        </p:spPr>
        <p:txBody>
          <a:bodyPr spcFirstLastPara="1" wrap="square" lIns="91425" tIns="91425" rIns="91425" bIns="91425" anchor="t" anchorCtr="0">
            <a:normAutofit/>
          </a:bodyPr>
          <a:lstStyle/>
          <a:p>
            <a:pPr marL="457200" lvl="0" indent="-342900" algn="just" rtl="0">
              <a:spcBef>
                <a:spcPts val="0"/>
              </a:spcBef>
              <a:spcAft>
                <a:spcPts val="0"/>
              </a:spcAft>
              <a:buSzPts val="1800"/>
              <a:buChar char="●"/>
            </a:pPr>
            <a:r>
              <a:rPr lang="vi-VN"/>
              <a:t>Một chương trình thể hiện việc nhập lớp cụ thể từ một gói được đưa ra dưới đây:</a:t>
            </a:r>
          </a:p>
        </p:txBody>
      </p:sp>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Nhập hoặc sử dụng gói</a:t>
            </a:r>
            <a:endParaRPr/>
          </a:p>
        </p:txBody>
      </p:sp>
      <p:sp>
        <p:nvSpPr>
          <p:cNvPr id="4" name="TextBox 3">
            <a:extLst>
              <a:ext uri="{FF2B5EF4-FFF2-40B4-BE49-F238E27FC236}">
                <a16:creationId xmlns:a16="http://schemas.microsoft.com/office/drawing/2014/main" id="{EE6CECFA-ABCE-2B46-A94B-8A1D47097129}"/>
              </a:ext>
            </a:extLst>
          </p:cNvPr>
          <p:cNvSpPr txBox="1"/>
          <p:nvPr/>
        </p:nvSpPr>
        <p:spPr>
          <a:xfrm>
            <a:off x="750815" y="1967958"/>
            <a:ext cx="7856290" cy="2554545"/>
          </a:xfrm>
          <a:prstGeom prst="rect">
            <a:avLst/>
          </a:prstGeom>
          <a:noFill/>
        </p:spPr>
        <p:txBody>
          <a:bodyPr wrap="square">
            <a:spAutoFit/>
          </a:bodyPr>
          <a:lstStyle/>
          <a:p>
            <a:r>
              <a:rPr lang="en-US" sz="1600"/>
              <a:t>import mypackage.ClassA;</a:t>
            </a:r>
          </a:p>
          <a:p>
            <a:endParaRPr lang="en-US" sz="1600"/>
          </a:p>
          <a:p>
            <a:r>
              <a:rPr lang="en-US" sz="1600"/>
              <a:t>public class Driver</a:t>
            </a:r>
          </a:p>
          <a:p>
            <a:r>
              <a:rPr lang="en-US" sz="1600"/>
              <a:t>{</a:t>
            </a:r>
          </a:p>
          <a:p>
            <a:r>
              <a:rPr lang="en-US" sz="1600"/>
              <a:t>	public static void main(String[] args) </a:t>
            </a:r>
          </a:p>
          <a:p>
            <a:r>
              <a:rPr lang="en-US" sz="1600"/>
              <a:t>	{</a:t>
            </a:r>
          </a:p>
          <a:p>
            <a:r>
              <a:rPr lang="en-US" sz="1600"/>
              <a:t>		ClassA obj1 = new ClassA();</a:t>
            </a:r>
          </a:p>
          <a:p>
            <a:r>
              <a:rPr lang="en-US" sz="1600"/>
              <a:t>		obj1.methodA();</a:t>
            </a:r>
          </a:p>
          <a:p>
            <a:r>
              <a:rPr lang="en-US" sz="1600"/>
              <a:t>	}</a:t>
            </a:r>
          </a:p>
          <a:p>
            <a:r>
              <a:rPr lang="en-US" sz="1600"/>
              <a:t>}</a:t>
            </a:r>
          </a:p>
        </p:txBody>
      </p:sp>
    </p:spTree>
    <p:extLst>
      <p:ext uri="{BB962C8B-B14F-4D97-AF65-F5344CB8AC3E}">
        <p14:creationId xmlns:p14="http://schemas.microsoft.com/office/powerpoint/2010/main" val="141412846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txBox="1">
            <a:spLocks noGrp="1"/>
          </p:cNvSpPr>
          <p:nvPr>
            <p:ph type="body" idx="1"/>
          </p:nvPr>
        </p:nvSpPr>
        <p:spPr>
          <a:xfrm>
            <a:off x="311700" y="1152475"/>
            <a:ext cx="8438017" cy="3416400"/>
          </a:xfrm>
          <a:prstGeom prst="rect">
            <a:avLst/>
          </a:prstGeom>
        </p:spPr>
        <p:txBody>
          <a:bodyPr spcFirstLastPara="1" wrap="square" lIns="91425" tIns="91425" rIns="91425" bIns="91425" anchor="t" anchorCtr="0">
            <a:normAutofit/>
          </a:bodyPr>
          <a:lstStyle/>
          <a:p>
            <a:pPr marL="457200" lvl="0" indent="-342900" algn="just" rtl="0">
              <a:spcBef>
                <a:spcPts val="0"/>
              </a:spcBef>
              <a:spcAft>
                <a:spcPts val="0"/>
              </a:spcAft>
              <a:buSzPts val="1800"/>
              <a:buChar char="●"/>
            </a:pPr>
            <a:r>
              <a:rPr lang="vi-VN"/>
              <a:t>Giả sử nếu hai gói chứa một lớp có cùng tên thì sẽ dẫn đến lỗi biên dịch. Để tránh điều này, chúng ta phải sử dụng tên đầy đủ của lớp. Tên đầy đủ của lớp đề cập đến tên của lớp trước tên gói. Ví dụ:</a:t>
            </a:r>
          </a:p>
        </p:txBody>
      </p:sp>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Nhập hoặc sử dụng gói</a:t>
            </a:r>
            <a:endParaRPr/>
          </a:p>
        </p:txBody>
      </p:sp>
      <p:sp>
        <p:nvSpPr>
          <p:cNvPr id="3" name="TextBox 2">
            <a:extLst>
              <a:ext uri="{FF2B5EF4-FFF2-40B4-BE49-F238E27FC236}">
                <a16:creationId xmlns:a16="http://schemas.microsoft.com/office/drawing/2014/main" id="{07B01303-4653-33C9-1570-DAA4587D8CA3}"/>
              </a:ext>
            </a:extLst>
          </p:cNvPr>
          <p:cNvSpPr txBox="1"/>
          <p:nvPr/>
        </p:nvSpPr>
        <p:spPr>
          <a:xfrm>
            <a:off x="826316" y="2285405"/>
            <a:ext cx="7805956" cy="2062103"/>
          </a:xfrm>
          <a:prstGeom prst="rect">
            <a:avLst/>
          </a:prstGeom>
          <a:noFill/>
        </p:spPr>
        <p:txBody>
          <a:bodyPr wrap="square">
            <a:spAutoFit/>
          </a:bodyPr>
          <a:lstStyle/>
          <a:p>
            <a:r>
              <a:rPr lang="en-US" sz="1600"/>
              <a:t>public class Driver</a:t>
            </a:r>
          </a:p>
          <a:p>
            <a:r>
              <a:rPr lang="en-US" sz="1600"/>
              <a:t>{</a:t>
            </a:r>
          </a:p>
          <a:p>
            <a:r>
              <a:rPr lang="en-US" sz="1600"/>
              <a:t>	public static void main(String[] args) </a:t>
            </a:r>
          </a:p>
          <a:p>
            <a:r>
              <a:rPr lang="en-US" sz="1600"/>
              <a:t>	{</a:t>
            </a:r>
          </a:p>
          <a:p>
            <a:r>
              <a:rPr lang="en-US" sz="1600"/>
              <a:t>		mypackage.ClassA obj1 = new mypackage.ClassA();</a:t>
            </a:r>
          </a:p>
          <a:p>
            <a:r>
              <a:rPr lang="en-US" sz="1600"/>
              <a:t>		obj1.methodA();</a:t>
            </a:r>
          </a:p>
          <a:p>
            <a:r>
              <a:rPr lang="en-US" sz="1600"/>
              <a:t>	}</a:t>
            </a:r>
          </a:p>
          <a:p>
            <a:r>
              <a:rPr lang="en-US" sz="1600"/>
              <a:t>}</a:t>
            </a:r>
          </a:p>
        </p:txBody>
      </p:sp>
    </p:spTree>
    <p:extLst>
      <p:ext uri="{BB962C8B-B14F-4D97-AF65-F5344CB8AC3E}">
        <p14:creationId xmlns:p14="http://schemas.microsoft.com/office/powerpoint/2010/main" val="221142121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6D12E1-FBF4-CDF1-B80D-910C581441FA}"/>
              </a:ext>
            </a:extLst>
          </p:cNvPr>
          <p:cNvSpPr>
            <a:spLocks noGrp="1"/>
          </p:cNvSpPr>
          <p:nvPr>
            <p:ph type="title"/>
          </p:nvPr>
        </p:nvSpPr>
        <p:spPr/>
        <p:txBody>
          <a:bodyPr>
            <a:normAutofit fontScale="90000"/>
          </a:bodyPr>
          <a:lstStyle/>
          <a:p>
            <a:endParaRPr lang="en-US"/>
          </a:p>
        </p:txBody>
      </p:sp>
      <p:pic>
        <p:nvPicPr>
          <p:cNvPr id="2050" name="Picture 2">
            <a:extLst>
              <a:ext uri="{FF2B5EF4-FFF2-40B4-BE49-F238E27FC236}">
                <a16:creationId xmlns:a16="http://schemas.microsoft.com/office/drawing/2014/main" id="{DEF02AC6-78FC-B7BC-B1CC-891990A6FE5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5143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10212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just" rtl="0">
              <a:spcBef>
                <a:spcPts val="0"/>
              </a:spcBef>
              <a:spcAft>
                <a:spcPts val="0"/>
              </a:spcAft>
              <a:buSzPts val="1800"/>
              <a:buChar char="●"/>
            </a:pPr>
            <a:r>
              <a:rPr lang="vi-VN"/>
              <a:t>Các trường đối tượng phải ở chế độ riêng tư</a:t>
            </a:r>
          </a:p>
          <a:p>
            <a:pPr marL="457200" lvl="0" indent="-342900" algn="just" rtl="0">
              <a:spcBef>
                <a:spcPts val="0"/>
              </a:spcBef>
              <a:spcAft>
                <a:spcPts val="0"/>
              </a:spcAft>
              <a:buSzPts val="1800"/>
              <a:buChar char="●"/>
            </a:pPr>
            <a:endParaRPr lang="vi-VN"/>
          </a:p>
          <a:p>
            <a:pPr marL="457200" lvl="0" indent="-342900" algn="just" rtl="0">
              <a:spcBef>
                <a:spcPts val="0"/>
              </a:spcBef>
              <a:spcAft>
                <a:spcPts val="0"/>
              </a:spcAft>
              <a:buSzPts val="1800"/>
              <a:buChar char="●"/>
            </a:pPr>
            <a:endParaRPr lang="vi-VN"/>
          </a:p>
          <a:p>
            <a:pPr marL="457200" lvl="0" indent="-342900" algn="just" rtl="0">
              <a:spcBef>
                <a:spcPts val="0"/>
              </a:spcBef>
              <a:spcAft>
                <a:spcPts val="0"/>
              </a:spcAft>
              <a:buSzPts val="1800"/>
              <a:buChar char="●"/>
            </a:pPr>
            <a:endParaRPr lang="vi-VN"/>
          </a:p>
          <a:p>
            <a:pPr marL="457200" lvl="0" indent="-342900" algn="just" rtl="0">
              <a:spcBef>
                <a:spcPts val="0"/>
              </a:spcBef>
              <a:spcAft>
                <a:spcPts val="0"/>
              </a:spcAft>
              <a:buSzPts val="1800"/>
              <a:buChar char="●"/>
            </a:pPr>
            <a:r>
              <a:rPr lang="en-US"/>
              <a:t>Sử dụng getters và setters để truy cập dữ liệu</a:t>
            </a:r>
            <a:endParaRPr/>
          </a:p>
        </p:txBody>
      </p:sp>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Bao đóng</a:t>
            </a:r>
            <a:endParaRPr/>
          </a:p>
        </p:txBody>
      </p:sp>
      <p:sp>
        <p:nvSpPr>
          <p:cNvPr id="5" name="TextBox 4">
            <a:extLst>
              <a:ext uri="{FF2B5EF4-FFF2-40B4-BE49-F238E27FC236}">
                <a16:creationId xmlns:a16="http://schemas.microsoft.com/office/drawing/2014/main" id="{6C1ACC34-A2F6-AFBB-D0CF-38C7C22A81A0}"/>
              </a:ext>
            </a:extLst>
          </p:cNvPr>
          <p:cNvSpPr txBox="1"/>
          <p:nvPr/>
        </p:nvSpPr>
        <p:spPr>
          <a:xfrm>
            <a:off x="834705" y="1631441"/>
            <a:ext cx="4572000" cy="738664"/>
          </a:xfrm>
          <a:prstGeom prst="rect">
            <a:avLst/>
          </a:prstGeom>
          <a:solidFill>
            <a:schemeClr val="accent6">
              <a:lumMod val="20000"/>
              <a:lumOff val="80000"/>
            </a:schemeClr>
          </a:solidFill>
        </p:spPr>
        <p:txBody>
          <a:bodyPr wrap="square">
            <a:spAutoFit/>
          </a:bodyPr>
          <a:lstStyle/>
          <a:p>
            <a:r>
              <a:rPr lang="en-US"/>
              <a:t>class Person {</a:t>
            </a:r>
          </a:p>
          <a:p>
            <a:r>
              <a:rPr lang="vi-VN"/>
              <a:t>     </a:t>
            </a:r>
            <a:r>
              <a:rPr lang="en-US"/>
              <a:t>private int age;</a:t>
            </a:r>
          </a:p>
          <a:p>
            <a:r>
              <a:rPr lang="en-US"/>
              <a:t>}</a:t>
            </a:r>
          </a:p>
        </p:txBody>
      </p:sp>
      <p:sp>
        <p:nvSpPr>
          <p:cNvPr id="7" name="TextBox 6">
            <a:extLst>
              <a:ext uri="{FF2B5EF4-FFF2-40B4-BE49-F238E27FC236}">
                <a16:creationId xmlns:a16="http://schemas.microsoft.com/office/drawing/2014/main" id="{4837E07E-40F0-F6F5-6199-7215AFCDEA7C}"/>
              </a:ext>
            </a:extLst>
          </p:cNvPr>
          <p:cNvSpPr txBox="1"/>
          <p:nvPr/>
        </p:nvSpPr>
        <p:spPr>
          <a:xfrm>
            <a:off x="834705" y="2860675"/>
            <a:ext cx="4572000" cy="1384995"/>
          </a:xfrm>
          <a:prstGeom prst="rect">
            <a:avLst/>
          </a:prstGeom>
          <a:solidFill>
            <a:schemeClr val="accent6">
              <a:lumMod val="20000"/>
              <a:lumOff val="80000"/>
            </a:schemeClr>
          </a:solidFill>
        </p:spPr>
        <p:txBody>
          <a:bodyPr wrap="square">
            <a:spAutoFit/>
          </a:bodyPr>
          <a:lstStyle/>
          <a:p>
            <a:r>
              <a:rPr lang="en-US"/>
              <a:t>class Person {</a:t>
            </a:r>
          </a:p>
          <a:p>
            <a:r>
              <a:rPr lang="vi-VN"/>
              <a:t>     </a:t>
            </a:r>
            <a:r>
              <a:rPr lang="en-US"/>
              <a:t>public int getAge()</a:t>
            </a:r>
            <a:r>
              <a:rPr lang="vi-VN"/>
              <a:t>{</a:t>
            </a:r>
          </a:p>
          <a:p>
            <a:r>
              <a:rPr lang="vi-VN"/>
              <a:t>     };</a:t>
            </a:r>
            <a:endParaRPr lang="en-US"/>
          </a:p>
          <a:p>
            <a:r>
              <a:rPr lang="vi-VN"/>
              <a:t>     </a:t>
            </a:r>
            <a:r>
              <a:rPr lang="en-US"/>
              <a:t>public void setAge(int age)</a:t>
            </a:r>
            <a:r>
              <a:rPr lang="vi-VN"/>
              <a:t>{</a:t>
            </a:r>
          </a:p>
          <a:p>
            <a:r>
              <a:rPr lang="vi-VN"/>
              <a:t>     };</a:t>
            </a:r>
            <a:endParaRPr lang="en-US"/>
          </a:p>
          <a:p>
            <a:r>
              <a:rPr lang="en-US"/>
              <a:t>}</a:t>
            </a:r>
          </a:p>
        </p:txBody>
      </p:sp>
      <p:pic>
        <p:nvPicPr>
          <p:cNvPr id="9" name="Picture 8">
            <a:extLst>
              <a:ext uri="{FF2B5EF4-FFF2-40B4-BE49-F238E27FC236}">
                <a16:creationId xmlns:a16="http://schemas.microsoft.com/office/drawing/2014/main" id="{E98E51F3-F3E5-C535-87E6-86C445713370}"/>
              </a:ext>
            </a:extLst>
          </p:cNvPr>
          <p:cNvPicPr>
            <a:picLocks noChangeAspect="1"/>
          </p:cNvPicPr>
          <p:nvPr/>
        </p:nvPicPr>
        <p:blipFill>
          <a:blip r:embed="rId3"/>
          <a:stretch>
            <a:fillRect/>
          </a:stretch>
        </p:blipFill>
        <p:spPr>
          <a:xfrm>
            <a:off x="4701855" y="1672160"/>
            <a:ext cx="704850" cy="657225"/>
          </a:xfrm>
          <a:prstGeom prst="rect">
            <a:avLst/>
          </a:prstGeom>
        </p:spPr>
      </p:pic>
      <p:pic>
        <p:nvPicPr>
          <p:cNvPr id="11" name="Picture 10">
            <a:extLst>
              <a:ext uri="{FF2B5EF4-FFF2-40B4-BE49-F238E27FC236}">
                <a16:creationId xmlns:a16="http://schemas.microsoft.com/office/drawing/2014/main" id="{5F9A99AC-0A47-52C4-AC17-4406B1A1FCD0}"/>
              </a:ext>
            </a:extLst>
          </p:cNvPr>
          <p:cNvPicPr>
            <a:picLocks noChangeAspect="1"/>
          </p:cNvPicPr>
          <p:nvPr/>
        </p:nvPicPr>
        <p:blipFill>
          <a:blip r:embed="rId4"/>
          <a:stretch>
            <a:fillRect/>
          </a:stretch>
        </p:blipFill>
        <p:spPr>
          <a:xfrm>
            <a:off x="4701855" y="3253134"/>
            <a:ext cx="704850" cy="600075"/>
          </a:xfrm>
          <a:prstGeom prst="rect">
            <a:avLst/>
          </a:prstGeom>
        </p:spPr>
      </p:pic>
    </p:spTree>
    <p:extLst>
      <p:ext uri="{BB962C8B-B14F-4D97-AF65-F5344CB8AC3E}">
        <p14:creationId xmlns:p14="http://schemas.microsoft.com/office/powerpoint/2010/main" val="6646948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just" rtl="0">
              <a:spcBef>
                <a:spcPts val="0"/>
              </a:spcBef>
              <a:spcAft>
                <a:spcPts val="0"/>
              </a:spcAft>
              <a:buSzPts val="1800"/>
              <a:buChar char="●"/>
            </a:pPr>
            <a:endParaRPr/>
          </a:p>
        </p:txBody>
      </p:sp>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Bao đóng – Ví dụ</a:t>
            </a:r>
            <a:endParaRPr/>
          </a:p>
        </p:txBody>
      </p:sp>
      <p:pic>
        <p:nvPicPr>
          <p:cNvPr id="9" name="Picture 8">
            <a:extLst>
              <a:ext uri="{FF2B5EF4-FFF2-40B4-BE49-F238E27FC236}">
                <a16:creationId xmlns:a16="http://schemas.microsoft.com/office/drawing/2014/main" id="{E98E51F3-F3E5-C535-87E6-86C445713370}"/>
              </a:ext>
            </a:extLst>
          </p:cNvPr>
          <p:cNvPicPr>
            <a:picLocks noChangeAspect="1"/>
          </p:cNvPicPr>
          <p:nvPr/>
        </p:nvPicPr>
        <p:blipFill>
          <a:blip r:embed="rId3"/>
          <a:stretch>
            <a:fillRect/>
          </a:stretch>
        </p:blipFill>
        <p:spPr>
          <a:xfrm>
            <a:off x="6520049" y="2149972"/>
            <a:ext cx="440351" cy="410598"/>
          </a:xfrm>
          <a:prstGeom prst="rect">
            <a:avLst/>
          </a:prstGeom>
        </p:spPr>
      </p:pic>
      <p:pic>
        <p:nvPicPr>
          <p:cNvPr id="11" name="Picture 10">
            <a:extLst>
              <a:ext uri="{FF2B5EF4-FFF2-40B4-BE49-F238E27FC236}">
                <a16:creationId xmlns:a16="http://schemas.microsoft.com/office/drawing/2014/main" id="{5F9A99AC-0A47-52C4-AC17-4406B1A1FCD0}"/>
              </a:ext>
            </a:extLst>
          </p:cNvPr>
          <p:cNvPicPr>
            <a:picLocks noChangeAspect="1"/>
          </p:cNvPicPr>
          <p:nvPr/>
        </p:nvPicPr>
        <p:blipFill>
          <a:blip r:embed="rId4"/>
          <a:stretch>
            <a:fillRect/>
          </a:stretch>
        </p:blipFill>
        <p:spPr>
          <a:xfrm>
            <a:off x="6520050" y="3212718"/>
            <a:ext cx="440351" cy="374893"/>
          </a:xfrm>
          <a:prstGeom prst="rect">
            <a:avLst/>
          </a:prstGeom>
        </p:spPr>
      </p:pic>
      <p:graphicFrame>
        <p:nvGraphicFramePr>
          <p:cNvPr id="4" name="Table 5">
            <a:extLst>
              <a:ext uri="{FF2B5EF4-FFF2-40B4-BE49-F238E27FC236}">
                <a16:creationId xmlns:a16="http://schemas.microsoft.com/office/drawing/2014/main" id="{DB772611-5356-E383-92F6-FC7240A294BC}"/>
              </a:ext>
            </a:extLst>
          </p:cNvPr>
          <p:cNvGraphicFramePr>
            <a:graphicFrameLocks noGrp="1"/>
          </p:cNvGraphicFramePr>
          <p:nvPr>
            <p:extLst>
              <p:ext uri="{D42A27DB-BD31-4B8C-83A1-F6EECF244321}">
                <p14:modId xmlns:p14="http://schemas.microsoft.com/office/powerpoint/2010/main" val="1510166937"/>
              </p:ext>
            </p:extLst>
          </p:nvPr>
        </p:nvGraphicFramePr>
        <p:xfrm>
          <a:off x="2300846" y="1669873"/>
          <a:ext cx="4221466" cy="2473960"/>
        </p:xfrm>
        <a:graphic>
          <a:graphicData uri="http://schemas.openxmlformats.org/drawingml/2006/table">
            <a:tbl>
              <a:tblPr firstRow="1" bandRow="1">
                <a:tableStyleId>{5C22544A-7EE6-4342-B048-85BDC9FD1C3A}</a:tableStyleId>
              </a:tblPr>
              <a:tblGrid>
                <a:gridCol w="4221466">
                  <a:extLst>
                    <a:ext uri="{9D8B030D-6E8A-4147-A177-3AD203B41FA5}">
                      <a16:colId xmlns:a16="http://schemas.microsoft.com/office/drawing/2014/main" val="1449852875"/>
                    </a:ext>
                  </a:extLst>
                </a:gridCol>
              </a:tblGrid>
              <a:tr h="370840">
                <a:tc>
                  <a:txBody>
                    <a:bodyPr/>
                    <a:lstStyle/>
                    <a:p>
                      <a:pPr algn="ctr"/>
                      <a:r>
                        <a:rPr lang="vi-VN" sz="1800"/>
                        <a:t>Person</a:t>
                      </a:r>
                      <a:endParaRPr lang="en-US" sz="1800"/>
                    </a:p>
                  </a:txBody>
                  <a:tcPr/>
                </a:tc>
                <a:extLst>
                  <a:ext uri="{0D108BD9-81ED-4DB2-BD59-A6C34878D82A}">
                    <a16:rowId xmlns:a16="http://schemas.microsoft.com/office/drawing/2014/main" val="1913835969"/>
                  </a:ext>
                </a:extLst>
              </a:tr>
              <a:tr h="370840">
                <a:tc>
                  <a:txBody>
                    <a:bodyPr/>
                    <a:lstStyle/>
                    <a:p>
                      <a:r>
                        <a:rPr lang="vi-VN" sz="1800"/>
                        <a:t>- name: String</a:t>
                      </a:r>
                    </a:p>
                    <a:p>
                      <a:r>
                        <a:rPr lang="vi-VN" sz="1800"/>
                        <a:t>- age: int</a:t>
                      </a:r>
                      <a:endParaRPr lang="en-US" sz="1800"/>
                    </a:p>
                  </a:txBody>
                  <a:tcPr/>
                </a:tc>
                <a:extLst>
                  <a:ext uri="{0D108BD9-81ED-4DB2-BD59-A6C34878D82A}">
                    <a16:rowId xmlns:a16="http://schemas.microsoft.com/office/drawing/2014/main" val="1910749887"/>
                  </a:ext>
                </a:extLst>
              </a:tr>
              <a:tr h="370840">
                <a:tc>
                  <a:txBody>
                    <a:bodyPr/>
                    <a:lstStyle/>
                    <a:p>
                      <a:r>
                        <a:rPr lang="vi-VN" sz="1800"/>
                        <a:t>+Person(String name, int age)</a:t>
                      </a:r>
                    </a:p>
                    <a:p>
                      <a:r>
                        <a:rPr lang="vi-VN" sz="1800"/>
                        <a:t>+getName(): String</a:t>
                      </a:r>
                    </a:p>
                    <a:p>
                      <a:r>
                        <a:rPr lang="vi-VN" sz="1800"/>
                        <a:t>+setName(String name): void</a:t>
                      </a:r>
                    </a:p>
                    <a:p>
                      <a:r>
                        <a:rPr lang="vi-VN" sz="1800"/>
                        <a:t>+getAge(): int</a:t>
                      </a:r>
                    </a:p>
                    <a:p>
                      <a:r>
                        <a:rPr lang="vi-VN" sz="1800"/>
                        <a:t>+setAge(int age): void</a:t>
                      </a:r>
                      <a:endParaRPr lang="en-US" sz="1800"/>
                    </a:p>
                  </a:txBody>
                  <a:tcPr/>
                </a:tc>
                <a:extLst>
                  <a:ext uri="{0D108BD9-81ED-4DB2-BD59-A6C34878D82A}">
                    <a16:rowId xmlns:a16="http://schemas.microsoft.com/office/drawing/2014/main" val="1174914910"/>
                  </a:ext>
                </a:extLst>
              </a:tr>
            </a:tbl>
          </a:graphicData>
        </a:graphic>
      </p:graphicFrame>
    </p:spTree>
    <p:extLst>
      <p:ext uri="{BB962C8B-B14F-4D97-AF65-F5344CB8AC3E}">
        <p14:creationId xmlns:p14="http://schemas.microsoft.com/office/powerpoint/2010/main" val="5352958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490250" y="517961"/>
            <a:ext cx="5683800" cy="4090800"/>
          </a:xfrm>
          <a:prstGeom prst="rect">
            <a:avLst/>
          </a:prstGeom>
        </p:spPr>
        <p:txBody>
          <a:bodyPr spcFirstLastPara="1" wrap="square" lIns="91425" tIns="91425" rIns="91425" bIns="91425" anchor="ctr" anchorCtr="0">
            <a:normAutofit/>
          </a:bodyPr>
          <a:lstStyle/>
          <a:p>
            <a:pPr marL="0" lvl="0" indent="0" algn="l" rtl="0">
              <a:lnSpc>
                <a:spcPct val="115000"/>
              </a:lnSpc>
              <a:spcBef>
                <a:spcPts val="0"/>
              </a:spcBef>
              <a:spcAft>
                <a:spcPts val="0"/>
              </a:spcAft>
              <a:buNone/>
            </a:pPr>
            <a:r>
              <a:rPr lang="vi-VN"/>
              <a:t>Bổ từ truy cập</a:t>
            </a:r>
            <a:endParaRPr/>
          </a:p>
        </p:txBody>
      </p:sp>
      <p:pic>
        <p:nvPicPr>
          <p:cNvPr id="1026" name="Picture 2">
            <a:extLst>
              <a:ext uri="{FF2B5EF4-FFF2-40B4-BE49-F238E27FC236}">
                <a16:creationId xmlns:a16="http://schemas.microsoft.com/office/drawing/2014/main" id="{E0CAE019-8AFB-AAE9-0615-864829206D0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90675" y="3039262"/>
            <a:ext cx="5962650" cy="1866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26135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just" rtl="0">
              <a:spcBef>
                <a:spcPts val="0"/>
              </a:spcBef>
              <a:spcAft>
                <a:spcPts val="0"/>
              </a:spcAft>
              <a:buSzPts val="1800"/>
              <a:buChar char="●"/>
            </a:pPr>
            <a:r>
              <a:rPr lang="vi-VN"/>
              <a:t>Đối tượng ẩn dữ liệu với thế giới bên ngoài</a:t>
            </a:r>
          </a:p>
          <a:p>
            <a:pPr marL="457200" lvl="0" indent="-342900" algn="just" rtl="0">
              <a:spcBef>
                <a:spcPts val="0"/>
              </a:spcBef>
              <a:spcAft>
                <a:spcPts val="0"/>
              </a:spcAft>
              <a:buSzPts val="1800"/>
              <a:buChar char="●"/>
            </a:pPr>
            <a:endParaRPr lang="vi-VN"/>
          </a:p>
          <a:p>
            <a:pPr marL="457200" lvl="0" indent="-342900" algn="just" rtl="0">
              <a:spcBef>
                <a:spcPts val="0"/>
              </a:spcBef>
              <a:spcAft>
                <a:spcPts val="0"/>
              </a:spcAft>
              <a:buSzPts val="1800"/>
              <a:buChar char="●"/>
            </a:pPr>
            <a:endParaRPr lang="vi-VN"/>
          </a:p>
          <a:p>
            <a:pPr marL="457200" lvl="0" indent="-342900" algn="just" rtl="0">
              <a:spcBef>
                <a:spcPts val="0"/>
              </a:spcBef>
              <a:spcAft>
                <a:spcPts val="0"/>
              </a:spcAft>
              <a:buSzPts val="1800"/>
              <a:buChar char="●"/>
            </a:pPr>
            <a:endParaRPr lang="vi-VN"/>
          </a:p>
          <a:p>
            <a:pPr marL="457200" lvl="0" indent="-342900" algn="just" rtl="0">
              <a:spcBef>
                <a:spcPts val="0"/>
              </a:spcBef>
              <a:spcAft>
                <a:spcPts val="0"/>
              </a:spcAft>
              <a:buSzPts val="1800"/>
              <a:buChar char="●"/>
            </a:pPr>
            <a:endParaRPr lang="vi-VN"/>
          </a:p>
          <a:p>
            <a:pPr marL="457200" lvl="0" indent="-342900" algn="just" rtl="0">
              <a:spcBef>
                <a:spcPts val="0"/>
              </a:spcBef>
              <a:spcAft>
                <a:spcPts val="0"/>
              </a:spcAft>
              <a:buSzPts val="1800"/>
              <a:buChar char="●"/>
            </a:pPr>
            <a:endParaRPr lang="vi-VN"/>
          </a:p>
          <a:p>
            <a:pPr marL="457200" lvl="0" indent="-342900" algn="just" rtl="0">
              <a:spcBef>
                <a:spcPts val="0"/>
              </a:spcBef>
              <a:spcAft>
                <a:spcPts val="0"/>
              </a:spcAft>
              <a:buSzPts val="1800"/>
              <a:buChar char="●"/>
            </a:pPr>
            <a:r>
              <a:rPr lang="vi-VN"/>
              <a:t>Các lớp và giao diện không thể ở chế độ riêng tư (mặc định luôn là public)</a:t>
            </a:r>
          </a:p>
          <a:p>
            <a:pPr marL="457200" lvl="0" indent="-342900" algn="just" rtl="0">
              <a:spcBef>
                <a:spcPts val="0"/>
              </a:spcBef>
              <a:spcAft>
                <a:spcPts val="0"/>
              </a:spcAft>
              <a:buSzPts val="1800"/>
              <a:buChar char="●"/>
            </a:pPr>
            <a:r>
              <a:rPr lang="vi-VN"/>
              <a:t>Dữ liệu chỉ có thể được truy cập trong chính lớp được khai báo</a:t>
            </a:r>
            <a:endParaRPr/>
          </a:p>
        </p:txBody>
      </p:sp>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Bổ từ truy cập private</a:t>
            </a:r>
            <a:endParaRPr/>
          </a:p>
        </p:txBody>
      </p:sp>
      <p:sp>
        <p:nvSpPr>
          <p:cNvPr id="3" name="TextBox 2">
            <a:extLst>
              <a:ext uri="{FF2B5EF4-FFF2-40B4-BE49-F238E27FC236}">
                <a16:creationId xmlns:a16="http://schemas.microsoft.com/office/drawing/2014/main" id="{A0A9F54A-788A-3924-D794-9AC7B697DBC5}"/>
              </a:ext>
            </a:extLst>
          </p:cNvPr>
          <p:cNvSpPr txBox="1"/>
          <p:nvPr/>
        </p:nvSpPr>
        <p:spPr>
          <a:xfrm>
            <a:off x="2286000" y="1660614"/>
            <a:ext cx="4572000" cy="1384995"/>
          </a:xfrm>
          <a:prstGeom prst="rect">
            <a:avLst/>
          </a:prstGeom>
          <a:solidFill>
            <a:schemeClr val="accent6">
              <a:lumMod val="20000"/>
              <a:lumOff val="80000"/>
            </a:schemeClr>
          </a:solidFill>
        </p:spPr>
        <p:txBody>
          <a:bodyPr wrap="square">
            <a:spAutoFit/>
          </a:bodyPr>
          <a:lstStyle/>
          <a:p>
            <a:r>
              <a:rPr lang="en-US"/>
              <a:t>class Person {</a:t>
            </a:r>
          </a:p>
          <a:p>
            <a:r>
              <a:rPr lang="vi-VN"/>
              <a:t>     </a:t>
            </a:r>
            <a:r>
              <a:rPr lang="en-US"/>
              <a:t>private String name;</a:t>
            </a:r>
          </a:p>
          <a:p>
            <a:r>
              <a:rPr lang="vi-VN"/>
              <a:t>     </a:t>
            </a:r>
            <a:r>
              <a:rPr lang="en-US"/>
              <a:t>Person (String name) {</a:t>
            </a:r>
          </a:p>
          <a:p>
            <a:r>
              <a:rPr lang="vi-VN"/>
              <a:t>          </a:t>
            </a:r>
            <a:r>
              <a:rPr lang="en-US"/>
              <a:t>this.name = name;</a:t>
            </a:r>
          </a:p>
          <a:p>
            <a:r>
              <a:rPr lang="vi-VN"/>
              <a:t>     </a:t>
            </a:r>
            <a:r>
              <a:rPr lang="en-US"/>
              <a:t>}</a:t>
            </a:r>
          </a:p>
          <a:p>
            <a:r>
              <a:rPr lang="en-US"/>
              <a:t>}</a:t>
            </a:r>
            <a:r>
              <a:rPr lang="vi-VN"/>
              <a:t> </a:t>
            </a:r>
            <a:endParaRPr lang="en-US"/>
          </a:p>
        </p:txBody>
      </p:sp>
    </p:spTree>
    <p:extLst>
      <p:ext uri="{BB962C8B-B14F-4D97-AF65-F5344CB8AC3E}">
        <p14:creationId xmlns:p14="http://schemas.microsoft.com/office/powerpoint/2010/main" val="35932643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just" rtl="0">
              <a:spcBef>
                <a:spcPts val="0"/>
              </a:spcBef>
              <a:spcAft>
                <a:spcPts val="0"/>
              </a:spcAft>
              <a:buSzPts val="1800"/>
              <a:buChar char="●"/>
            </a:pPr>
            <a:r>
              <a:rPr lang="vi-VN"/>
              <a:t>Cấp quyền truy cập vào các lớp con</a:t>
            </a:r>
          </a:p>
          <a:p>
            <a:pPr marL="457200" lvl="0" indent="-342900" algn="just" rtl="0">
              <a:spcBef>
                <a:spcPts val="0"/>
              </a:spcBef>
              <a:spcAft>
                <a:spcPts val="0"/>
              </a:spcAft>
              <a:buSzPts val="1800"/>
              <a:buChar char="●"/>
            </a:pPr>
            <a:endParaRPr lang="vi-VN"/>
          </a:p>
          <a:p>
            <a:pPr marL="457200" lvl="0" indent="-342900" algn="just" rtl="0">
              <a:spcBef>
                <a:spcPts val="0"/>
              </a:spcBef>
              <a:spcAft>
                <a:spcPts val="0"/>
              </a:spcAft>
              <a:buSzPts val="1800"/>
              <a:buChar char="●"/>
            </a:pPr>
            <a:endParaRPr lang="vi-VN"/>
          </a:p>
          <a:p>
            <a:pPr marL="457200" lvl="0" indent="-342900" algn="just" rtl="0">
              <a:spcBef>
                <a:spcPts val="0"/>
              </a:spcBef>
              <a:spcAft>
                <a:spcPts val="0"/>
              </a:spcAft>
              <a:buSzPts val="1800"/>
              <a:buChar char="●"/>
            </a:pPr>
            <a:endParaRPr lang="vi-VN"/>
          </a:p>
          <a:p>
            <a:pPr marL="457200" lvl="0" indent="-342900" algn="just" rtl="0">
              <a:spcBef>
                <a:spcPts val="0"/>
              </a:spcBef>
              <a:spcAft>
                <a:spcPts val="0"/>
              </a:spcAft>
              <a:buSzPts val="1800"/>
              <a:buChar char="●"/>
            </a:pPr>
            <a:endParaRPr lang="vi-VN"/>
          </a:p>
          <a:p>
            <a:pPr marL="457200" lvl="0" indent="-342900" algn="just" rtl="0">
              <a:spcBef>
                <a:spcPts val="0"/>
              </a:spcBef>
              <a:spcAft>
                <a:spcPts val="0"/>
              </a:spcAft>
              <a:buSzPts val="1800"/>
              <a:buChar char="●"/>
            </a:pPr>
            <a:r>
              <a:rPr lang="vi-VN"/>
              <a:t>Không thể được áp dụng cho các lớp và giao diện</a:t>
            </a:r>
          </a:p>
          <a:p>
            <a:pPr marL="457200" lvl="0" indent="-342900" algn="just" rtl="0">
              <a:spcBef>
                <a:spcPts val="0"/>
              </a:spcBef>
              <a:spcAft>
                <a:spcPts val="0"/>
              </a:spcAft>
              <a:buSzPts val="1800"/>
              <a:buChar char="●"/>
            </a:pPr>
            <a:r>
              <a:rPr lang="vi-VN"/>
              <a:t>Ngăn chặn một lớp không liên quan cố gắng sử dụng nó</a:t>
            </a:r>
            <a:endParaRPr/>
          </a:p>
        </p:txBody>
      </p:sp>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Bổ từ truy cập protected</a:t>
            </a:r>
            <a:endParaRPr/>
          </a:p>
        </p:txBody>
      </p:sp>
      <p:sp>
        <p:nvSpPr>
          <p:cNvPr id="4" name="TextBox 3">
            <a:extLst>
              <a:ext uri="{FF2B5EF4-FFF2-40B4-BE49-F238E27FC236}">
                <a16:creationId xmlns:a16="http://schemas.microsoft.com/office/drawing/2014/main" id="{A263E6A3-F19F-FAA4-6005-FCC06209CB36}"/>
              </a:ext>
            </a:extLst>
          </p:cNvPr>
          <p:cNvSpPr txBox="1"/>
          <p:nvPr/>
        </p:nvSpPr>
        <p:spPr>
          <a:xfrm>
            <a:off x="1212209" y="1699889"/>
            <a:ext cx="4572000" cy="954107"/>
          </a:xfrm>
          <a:prstGeom prst="rect">
            <a:avLst/>
          </a:prstGeom>
          <a:solidFill>
            <a:schemeClr val="accent6">
              <a:lumMod val="20000"/>
              <a:lumOff val="80000"/>
            </a:schemeClr>
          </a:solidFill>
        </p:spPr>
        <p:txBody>
          <a:bodyPr wrap="square">
            <a:spAutoFit/>
          </a:bodyPr>
          <a:lstStyle/>
          <a:p>
            <a:r>
              <a:rPr lang="en-US"/>
              <a:t>class Team {</a:t>
            </a:r>
          </a:p>
          <a:p>
            <a:r>
              <a:rPr lang="vi-VN"/>
              <a:t>     </a:t>
            </a:r>
            <a:r>
              <a:rPr lang="en-US"/>
              <a:t>protected String getName () {…}</a:t>
            </a:r>
          </a:p>
          <a:p>
            <a:r>
              <a:rPr lang="vi-VN"/>
              <a:t>     </a:t>
            </a:r>
            <a:r>
              <a:rPr lang="en-US"/>
              <a:t>protected void setName (String name) {…}</a:t>
            </a:r>
          </a:p>
          <a:p>
            <a:r>
              <a:rPr lang="en-US"/>
              <a:t>}</a:t>
            </a:r>
          </a:p>
        </p:txBody>
      </p:sp>
    </p:spTree>
    <p:extLst>
      <p:ext uri="{BB962C8B-B14F-4D97-AF65-F5344CB8AC3E}">
        <p14:creationId xmlns:p14="http://schemas.microsoft.com/office/powerpoint/2010/main" val="2290310273"/>
      </p:ext>
    </p:extLst>
  </p:cSld>
  <p:clrMapOvr>
    <a:masterClrMapping/>
  </p:clrMapOvr>
</p:sld>
</file>

<file path=ppt/theme/theme1.xml><?xml version="1.0" encoding="utf-8"?>
<a:theme xmlns:a="http://schemas.openxmlformats.org/drawingml/2006/main" name="Gameday">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426</TotalTime>
  <Words>2872</Words>
  <Application>Microsoft Office PowerPoint</Application>
  <PresentationFormat>On-screen Show (16:9)</PresentationFormat>
  <Paragraphs>408</Paragraphs>
  <Slides>43</Slides>
  <Notes>42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43</vt:i4>
      </vt:variant>
    </vt:vector>
  </HeadingPairs>
  <TitlesOfParts>
    <vt:vector size="47" baseType="lpstr">
      <vt:lpstr>Alfa Slab One</vt:lpstr>
      <vt:lpstr>Arial</vt:lpstr>
      <vt:lpstr>Proxima Nova</vt:lpstr>
      <vt:lpstr>Gameday</vt:lpstr>
      <vt:lpstr>Bao đóng</vt:lpstr>
      <vt:lpstr>Mục tiêu bài học</vt:lpstr>
      <vt:lpstr>Bao đóng là gì</vt:lpstr>
      <vt:lpstr>Bao đóng là gì?</vt:lpstr>
      <vt:lpstr>Bao đóng</vt:lpstr>
      <vt:lpstr>Bao đóng – Ví dụ</vt:lpstr>
      <vt:lpstr>Bổ từ truy cập</vt:lpstr>
      <vt:lpstr>Bổ từ truy cập private</vt:lpstr>
      <vt:lpstr>Bổ từ truy cập protected</vt:lpstr>
      <vt:lpstr>Bổ từ truy cập default</vt:lpstr>
      <vt:lpstr>Bổ từ truy cập public</vt:lpstr>
      <vt:lpstr>Vấn đề: Sắp xếp theo name và age</vt:lpstr>
      <vt:lpstr>Giải pháp: Sắp xếp theo name và age</vt:lpstr>
      <vt:lpstr>Vấn đề: Tăng lương</vt:lpstr>
      <vt:lpstr>Giải pháp: Tăng lương (1)</vt:lpstr>
      <vt:lpstr>Giải pháp: Tăng lương (2)</vt:lpstr>
      <vt:lpstr>Validation</vt:lpstr>
      <vt:lpstr>Validation (1)</vt:lpstr>
      <vt:lpstr>Validation (2)</vt:lpstr>
      <vt:lpstr>Vấn đề: Đảm bảo tính hợp lệ dữ liệu</vt:lpstr>
      <vt:lpstr>Giải pháp: Đảm bảo tính hợp lệ dữ liệu</vt:lpstr>
      <vt:lpstr>Đối tượng khả biến và bất biến</vt:lpstr>
      <vt:lpstr>Đối tượng khả biến và bất biến</vt:lpstr>
      <vt:lpstr>Các trường khả biến</vt:lpstr>
      <vt:lpstr>Các trường khả biến – Ví dụ</vt:lpstr>
      <vt:lpstr>Các trường bất biến</vt:lpstr>
      <vt:lpstr>Vấn đề: Đội đầu tiên và đội dự bị</vt:lpstr>
      <vt:lpstr>Giải pháp: Đội đầu tiên và đội dự bị</vt:lpstr>
      <vt:lpstr>package</vt:lpstr>
      <vt:lpstr>Định nghĩa gói</vt:lpstr>
      <vt:lpstr>Định nghĩa gói</vt:lpstr>
      <vt:lpstr>Định nghĩa gói</vt:lpstr>
      <vt:lpstr>Định nghĩa gói</vt:lpstr>
      <vt:lpstr>Định nghĩa gói</vt:lpstr>
      <vt:lpstr>Gói Java và CLASSPATH</vt:lpstr>
      <vt:lpstr>Gói Java và CLASSPATH</vt:lpstr>
      <vt:lpstr>Gói Java và CLASSPATH</vt:lpstr>
      <vt:lpstr>Nhập hoặc sử dụng gói</vt:lpstr>
      <vt:lpstr>Nhập hoặc sử dụng gói</vt:lpstr>
      <vt:lpstr>Nhập hoặc sử dụng gói</vt:lpstr>
      <vt:lpstr>Nhập hoặc sử dụng gói</vt:lpstr>
      <vt:lpstr>Nhập hoặc sử dụng gói</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Giới thiệu Java</dc:title>
  <dc:creator>Kieu Tuan Dung</dc:creator>
  <cp:lastModifiedBy>Kieu Tuan Dung</cp:lastModifiedBy>
  <cp:revision>255</cp:revision>
  <dcterms:modified xsi:type="dcterms:W3CDTF">2023-04-12T08:36:07Z</dcterms:modified>
</cp:coreProperties>
</file>