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5"/>
  </p:notesMasterIdLst>
  <p:sldIdLst>
    <p:sldId id="256" r:id="rId2"/>
    <p:sldId id="257" r:id="rId3"/>
    <p:sldId id="447" r:id="rId4"/>
    <p:sldId id="387" r:id="rId5"/>
    <p:sldId id="388" r:id="rId6"/>
    <p:sldId id="389" r:id="rId7"/>
    <p:sldId id="390" r:id="rId8"/>
    <p:sldId id="391" r:id="rId9"/>
    <p:sldId id="392" r:id="rId10"/>
    <p:sldId id="393" r:id="rId11"/>
    <p:sldId id="448" r:id="rId12"/>
    <p:sldId id="395" r:id="rId13"/>
    <p:sldId id="396" r:id="rId14"/>
    <p:sldId id="397" r:id="rId15"/>
    <p:sldId id="398" r:id="rId16"/>
    <p:sldId id="399" r:id="rId17"/>
    <p:sldId id="400" r:id="rId18"/>
    <p:sldId id="401" r:id="rId19"/>
    <p:sldId id="402" r:id="rId20"/>
    <p:sldId id="449" r:id="rId21"/>
    <p:sldId id="404" r:id="rId22"/>
    <p:sldId id="405" r:id="rId23"/>
    <p:sldId id="406" r:id="rId24"/>
    <p:sldId id="407" r:id="rId25"/>
    <p:sldId id="408" r:id="rId26"/>
    <p:sldId id="450"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51" r:id="rId41"/>
    <p:sldId id="424"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52" r:id="rId57"/>
    <p:sldId id="440" r:id="rId58"/>
    <p:sldId id="441" r:id="rId59"/>
    <p:sldId id="442" r:id="rId60"/>
    <p:sldId id="443" r:id="rId61"/>
    <p:sldId id="444" r:id="rId62"/>
    <p:sldId id="453" r:id="rId63"/>
    <p:sldId id="454"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39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81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900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273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68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37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41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313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12/04/2023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028700"/>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2828925"/>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824461"/>
            <a:ext cx="9144000"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400525"/>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6553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7">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rmAutofit/>
          </a:bodyPr>
          <a:lstStyle/>
          <a:p>
            <a:pPr lvl="0"/>
            <a:r>
              <a:rPr lang="en-US" sz="4000" dirty="0" err="1" smtClean="0"/>
              <a:t>Biến</a:t>
            </a:r>
            <a:r>
              <a:rPr lang="en-US" sz="4000" dirty="0" smtClean="0"/>
              <a:t>, </a:t>
            </a:r>
            <a:r>
              <a:rPr lang="en-US" sz="4000" dirty="0" err="1" smtClean="0"/>
              <a:t>hằng</a:t>
            </a:r>
            <a:r>
              <a:rPr lang="en-US" sz="4000" dirty="0" smtClean="0"/>
              <a:t>, </a:t>
            </a:r>
            <a:r>
              <a:rPr lang="en-US" sz="4000" dirty="0" err="1" smtClean="0"/>
              <a:t>kiểu</a:t>
            </a:r>
            <a:r>
              <a:rPr lang="en-US" sz="4000" dirty="0" smtClean="0"/>
              <a:t> </a:t>
            </a:r>
            <a:r>
              <a:rPr lang="en-US" sz="4000" dirty="0" err="1" smtClean="0"/>
              <a:t>dữ</a:t>
            </a:r>
            <a:r>
              <a:rPr lang="en-US" sz="4000" dirty="0" smtClean="0"/>
              <a:t> </a:t>
            </a:r>
            <a:r>
              <a:rPr lang="en-US" sz="4000" dirty="0" err="1" smtClean="0"/>
              <a:t>liệu</a:t>
            </a:r>
            <a:endParaRPr lang="en-US" sz="40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lstStyle/>
          <a:p>
            <a:pPr lvl="1" eaLnBrk="1" hangingPunct="1"/>
            <a:r>
              <a:rPr lang="en-US" altLang="en-US" dirty="0" err="1" smtClean="0"/>
              <a:t>Chú</a:t>
            </a:r>
            <a:r>
              <a:rPr lang="en-US" altLang="en-US" dirty="0" smtClean="0"/>
              <a:t> </a:t>
            </a:r>
            <a:r>
              <a:rPr lang="en-US" altLang="en-US" dirty="0" err="1" smtClean="0"/>
              <a:t>thích</a:t>
            </a:r>
            <a:r>
              <a:rPr lang="en-US" altLang="en-US" dirty="0" smtClean="0"/>
              <a:t> </a:t>
            </a:r>
            <a:r>
              <a:rPr lang="en-US" altLang="en-US" dirty="0" err="1" smtClean="0"/>
              <a:t>javadoc</a:t>
            </a:r>
            <a:r>
              <a:rPr lang="en-US" altLang="en-US" dirty="0" smtClean="0"/>
              <a:t>: </a:t>
            </a:r>
          </a:p>
          <a:p>
            <a:pPr lvl="2" eaLnBrk="1" hangingPunct="1"/>
            <a:r>
              <a:rPr lang="en-US" altLang="en-US" dirty="0" err="1" smtClean="0"/>
              <a:t>dùng</a:t>
            </a:r>
            <a:r>
              <a:rPr lang="en-US" altLang="en-US" dirty="0" smtClean="0"/>
              <a:t> </a:t>
            </a:r>
            <a:r>
              <a:rPr lang="en-US" altLang="en-US" dirty="0" err="1" smtClean="0"/>
              <a:t>để</a:t>
            </a:r>
            <a:r>
              <a:rPr lang="en-US" altLang="en-US" dirty="0" smtClean="0"/>
              <a:t> </a:t>
            </a:r>
            <a:r>
              <a:rPr lang="en-US" altLang="en-US" dirty="0" err="1" smtClean="0"/>
              <a:t>tài</a:t>
            </a:r>
            <a:r>
              <a:rPr lang="en-US" altLang="en-US" dirty="0" smtClean="0"/>
              <a:t> </a:t>
            </a:r>
            <a:r>
              <a:rPr lang="en-US" altLang="en-US" dirty="0" err="1" smtClean="0"/>
              <a:t>liệu</a:t>
            </a:r>
            <a:r>
              <a:rPr lang="en-US" altLang="en-US" dirty="0" smtClean="0"/>
              <a:t> </a:t>
            </a:r>
            <a:r>
              <a:rPr lang="en-US" altLang="en-US" dirty="0" err="1" smtClean="0"/>
              <a:t>hóa</a:t>
            </a:r>
            <a:r>
              <a:rPr lang="en-US" altLang="en-US" dirty="0" smtClean="0"/>
              <a:t> </a:t>
            </a:r>
            <a:r>
              <a:rPr lang="en-US" altLang="en-US" dirty="0" err="1" smtClean="0"/>
              <a:t>các</a:t>
            </a:r>
            <a:r>
              <a:rPr lang="en-US" altLang="en-US" dirty="0" smtClean="0"/>
              <a:t> </a:t>
            </a:r>
            <a:r>
              <a:rPr lang="en-US" altLang="en-US" dirty="0" err="1" smtClean="0"/>
              <a:t>lớp</a:t>
            </a:r>
            <a:r>
              <a:rPr lang="en-US" altLang="en-US" dirty="0" smtClean="0"/>
              <a:t> public hay protected</a:t>
            </a:r>
          </a:p>
          <a:p>
            <a:pPr lvl="2" eaLnBrk="1" hangingPunct="1"/>
            <a:r>
              <a:rPr lang="en-US" altLang="en-US" dirty="0" err="1" smtClean="0"/>
              <a:t>Bắt</a:t>
            </a:r>
            <a:r>
              <a:rPr lang="en-US" altLang="en-US" dirty="0" smtClean="0"/>
              <a:t> </a:t>
            </a:r>
            <a:r>
              <a:rPr lang="en-US" altLang="en-US" dirty="0" err="1" smtClean="0"/>
              <a:t>đầu</a:t>
            </a:r>
            <a:r>
              <a:rPr lang="en-US" altLang="en-US" dirty="0" smtClean="0"/>
              <a:t> </a:t>
            </a:r>
            <a:r>
              <a:rPr lang="en-US" altLang="en-US" dirty="0" err="1" smtClean="0"/>
              <a:t>bằng</a:t>
            </a:r>
            <a:r>
              <a:rPr lang="en-US" altLang="en-US" dirty="0" smtClean="0"/>
              <a:t> /**</a:t>
            </a:r>
          </a:p>
          <a:p>
            <a:pPr lvl="2" eaLnBrk="1" hangingPunct="1"/>
            <a:r>
              <a:rPr lang="en-US" altLang="en-US" dirty="0" err="1" smtClean="0"/>
              <a:t>Kết</a:t>
            </a:r>
            <a:r>
              <a:rPr lang="en-US" altLang="en-US" dirty="0" smtClean="0"/>
              <a:t> </a:t>
            </a:r>
            <a:r>
              <a:rPr lang="en-US" altLang="en-US" dirty="0" err="1" smtClean="0"/>
              <a:t>thúc</a:t>
            </a:r>
            <a:r>
              <a:rPr lang="en-US" altLang="en-US" dirty="0" smtClean="0"/>
              <a:t> </a:t>
            </a:r>
            <a:r>
              <a:rPr lang="en-US" altLang="en-US" dirty="0" err="1" smtClean="0"/>
              <a:t>bằng</a:t>
            </a:r>
            <a:r>
              <a:rPr lang="en-US" altLang="en-US" dirty="0" smtClean="0"/>
              <a:t> */</a:t>
            </a:r>
          </a:p>
        </p:txBody>
      </p:sp>
      <p:pic>
        <p:nvPicPr>
          <p:cNvPr id="3" name="Picture 2"/>
          <p:cNvPicPr>
            <a:picLocks noChangeAspect="1"/>
          </p:cNvPicPr>
          <p:nvPr/>
        </p:nvPicPr>
        <p:blipFill>
          <a:blip r:embed="rId2"/>
          <a:stretch>
            <a:fillRect/>
          </a:stretch>
        </p:blipFill>
        <p:spPr>
          <a:xfrm>
            <a:off x="4360935" y="1921864"/>
            <a:ext cx="3625778" cy="2893024"/>
          </a:xfrm>
          <a:prstGeom prst="rect">
            <a:avLst/>
          </a:prstGeom>
          <a:ln>
            <a:solidFill>
              <a:schemeClr val="accent1"/>
            </a:solidFill>
          </a:ln>
        </p:spPr>
      </p:pic>
      <p:pic>
        <p:nvPicPr>
          <p:cNvPr id="2" name="Picture 1"/>
          <p:cNvPicPr>
            <a:picLocks noChangeAspect="1"/>
          </p:cNvPicPr>
          <p:nvPr/>
        </p:nvPicPr>
        <p:blipFill>
          <a:blip r:embed="rId3"/>
          <a:stretch>
            <a:fillRect/>
          </a:stretch>
        </p:blipFill>
        <p:spPr>
          <a:xfrm>
            <a:off x="1295325" y="2628870"/>
            <a:ext cx="2938613" cy="1185923"/>
          </a:xfrm>
          <a:prstGeom prst="rect">
            <a:avLst/>
          </a:prstGeom>
          <a:ln>
            <a:solidFill>
              <a:schemeClr val="accent1">
                <a:lumMod val="75000"/>
              </a:schemeClr>
            </a:solidFill>
          </a:ln>
        </p:spPr>
      </p:pic>
      <p:sp>
        <p:nvSpPr>
          <p:cNvPr id="9" name="Title 1"/>
          <p:cNvSpPr>
            <a:spLocks noGrp="1"/>
          </p:cNvSpPr>
          <p:nvPr>
            <p:ph type="title"/>
          </p:nvPr>
        </p:nvSpPr>
        <p:spPr>
          <a:xfrm>
            <a:off x="311700" y="445025"/>
            <a:ext cx="8520600" cy="572700"/>
          </a:xfrm>
        </p:spPr>
        <p:txBody>
          <a:bodyPr>
            <a:normAutofit fontScale="90000"/>
          </a:bodyPr>
          <a:lstStyle/>
          <a:p>
            <a:r>
              <a:rPr lang="en-US" dirty="0" err="1" smtClean="0"/>
              <a:t>Chú</a:t>
            </a:r>
            <a:r>
              <a:rPr lang="en-US" dirty="0" smtClean="0"/>
              <a:t> </a:t>
            </a:r>
            <a:r>
              <a:rPr lang="en-US" dirty="0" err="1" smtClean="0"/>
              <a:t>thích</a:t>
            </a:r>
            <a:endParaRPr lang="en-US" dirty="0"/>
          </a:p>
        </p:txBody>
      </p:sp>
    </p:spTree>
    <p:extLst>
      <p:ext uri="{BB962C8B-B14F-4D97-AF65-F5344CB8AC3E}">
        <p14:creationId xmlns:p14="http://schemas.microsoft.com/office/powerpoint/2010/main" val="2826650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79230" cy="4090800"/>
          </a:xfrm>
          <a:prstGeom prst="rect">
            <a:avLst/>
          </a:prstGeom>
        </p:spPr>
        <p:txBody>
          <a:bodyPr spcFirstLastPara="1" wrap="square" lIns="91425" tIns="91425" rIns="91425" bIns="91425" anchor="ctr" anchorCtr="0">
            <a:normAutofit/>
          </a:bodyPr>
          <a:lstStyle/>
          <a:p>
            <a:pPr lvl="0">
              <a:lnSpc>
                <a:spcPct val="115000"/>
              </a:lnSpc>
            </a:pPr>
            <a:r>
              <a:rPr lang="vi-VN" dirty="0"/>
              <a:t>Từ khóa và hằng</a:t>
            </a:r>
          </a:p>
        </p:txBody>
      </p:sp>
    </p:spTree>
    <p:extLst>
      <p:ext uri="{BB962C8B-B14F-4D97-AF65-F5344CB8AC3E}">
        <p14:creationId xmlns:p14="http://schemas.microsoft.com/office/powerpoint/2010/main" val="994563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normAutofit/>
          </a:bodyPr>
          <a:lstStyle/>
          <a:p>
            <a:pPr algn="just" eaLnBrk="1" hangingPunct="1"/>
            <a:r>
              <a:rPr lang="en-US" altLang="en-US" dirty="0" err="1"/>
              <a:t>L</a:t>
            </a:r>
            <a:r>
              <a:rPr lang="en-US" altLang="en-US" dirty="0" err="1" smtClean="0"/>
              <a:t>à</a:t>
            </a:r>
            <a:r>
              <a:rPr lang="en-US" altLang="en-US" dirty="0" smtClean="0"/>
              <a:t> </a:t>
            </a:r>
            <a:r>
              <a:rPr lang="en-US" altLang="en-US" dirty="0" err="1" smtClean="0"/>
              <a:t>những</a:t>
            </a:r>
            <a:r>
              <a:rPr lang="en-US" altLang="en-US" dirty="0" smtClean="0"/>
              <a:t> </a:t>
            </a:r>
            <a:r>
              <a:rPr lang="en-US" altLang="en-US" dirty="0" err="1" smtClean="0"/>
              <a:t>từ</a:t>
            </a:r>
            <a:r>
              <a:rPr lang="en-US" altLang="en-US" dirty="0" smtClean="0"/>
              <a:t> </a:t>
            </a:r>
            <a:r>
              <a:rPr lang="en-US" altLang="en-US" dirty="0" err="1" smtClean="0"/>
              <a:t>có</a:t>
            </a:r>
            <a:r>
              <a:rPr lang="en-US" altLang="en-US" dirty="0" smtClean="0"/>
              <a:t> ý </a:t>
            </a:r>
            <a:r>
              <a:rPr lang="en-US" altLang="en-US" dirty="0" err="1" smtClean="0"/>
              <a:t>nghĩa</a:t>
            </a:r>
            <a:r>
              <a:rPr lang="en-US" altLang="en-US" dirty="0" smtClean="0"/>
              <a:t> </a:t>
            </a:r>
            <a:r>
              <a:rPr lang="en-US" altLang="en-US" dirty="0" err="1" smtClean="0"/>
              <a:t>xác</a:t>
            </a:r>
            <a:r>
              <a:rPr lang="en-US" altLang="en-US" dirty="0" smtClean="0"/>
              <a:t> </a:t>
            </a:r>
            <a:r>
              <a:rPr lang="en-US" altLang="en-US" dirty="0" err="1" smtClean="0"/>
              <a:t>định</a:t>
            </a:r>
            <a:endParaRPr lang="en-US" altLang="en-US" dirty="0" smtClean="0"/>
          </a:p>
          <a:p>
            <a:pPr algn="just" eaLnBrk="1" hangingPunct="1"/>
            <a:r>
              <a:rPr lang="en-US" altLang="en-US" dirty="0" err="1" smtClean="0"/>
              <a:t>Thường</a:t>
            </a:r>
            <a:r>
              <a:rPr lang="en-US" altLang="en-US" dirty="0" smtClean="0"/>
              <a:t> </a:t>
            </a:r>
            <a:r>
              <a:rPr lang="en-US" altLang="en-US" dirty="0" err="1" smtClean="0"/>
              <a:t>dùng</a:t>
            </a:r>
            <a:r>
              <a:rPr lang="en-US" altLang="en-US" dirty="0" smtClean="0"/>
              <a:t> </a:t>
            </a:r>
            <a:r>
              <a:rPr lang="en-US" altLang="en-US" dirty="0" err="1" smtClean="0"/>
              <a:t>để</a:t>
            </a:r>
            <a:r>
              <a:rPr lang="en-US" altLang="en-US" dirty="0" smtClean="0"/>
              <a:t> </a:t>
            </a:r>
            <a:r>
              <a:rPr lang="en-US" altLang="en-US" dirty="0" err="1" smtClean="0"/>
              <a:t>khai</a:t>
            </a:r>
            <a:r>
              <a:rPr lang="en-US" altLang="en-US" dirty="0" smtClean="0"/>
              <a:t> </a:t>
            </a:r>
            <a:r>
              <a:rPr lang="en-US" altLang="en-US" dirty="0" err="1" smtClean="0"/>
              <a:t>báo</a:t>
            </a:r>
            <a:r>
              <a:rPr lang="en-US" altLang="en-US" dirty="0" smtClean="0"/>
              <a:t> </a:t>
            </a:r>
            <a:r>
              <a:rPr lang="en-US" altLang="en-US" dirty="0" err="1" smtClean="0"/>
              <a:t>các</a:t>
            </a:r>
            <a:r>
              <a:rPr lang="en-US" altLang="en-US" dirty="0" smtClean="0"/>
              <a:t> kiểu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viết</a:t>
            </a:r>
            <a:r>
              <a:rPr lang="en-US" altLang="en-US" dirty="0" smtClean="0"/>
              <a:t> </a:t>
            </a:r>
            <a:r>
              <a:rPr lang="en-US" altLang="en-US" dirty="0" err="1" smtClean="0"/>
              <a:t>các</a:t>
            </a:r>
            <a:r>
              <a:rPr lang="en-US" altLang="en-US" dirty="0" smtClean="0"/>
              <a:t> </a:t>
            </a:r>
            <a:r>
              <a:rPr lang="en-US" altLang="en-US" dirty="0" err="1" smtClean="0"/>
              <a:t>toán</a:t>
            </a:r>
            <a:r>
              <a:rPr lang="en-US" altLang="en-US" dirty="0" smtClean="0"/>
              <a:t> </a:t>
            </a:r>
            <a:r>
              <a:rPr lang="en-US" altLang="en-US" dirty="0" err="1" smtClean="0"/>
              <a:t>tử</a:t>
            </a:r>
            <a:r>
              <a:rPr lang="en-US" altLang="en-US" dirty="0" smtClean="0"/>
              <a:t> </a:t>
            </a:r>
            <a:r>
              <a:rPr lang="en-US" altLang="en-US" dirty="0" err="1" smtClean="0"/>
              <a:t>và</a:t>
            </a:r>
            <a:r>
              <a:rPr lang="en-US" altLang="en-US" dirty="0" smtClean="0"/>
              <a:t> câu </a:t>
            </a:r>
            <a:r>
              <a:rPr lang="en-US" altLang="en-US" dirty="0" err="1" smtClean="0"/>
              <a:t>lệnh</a:t>
            </a:r>
            <a:endParaRPr lang="en-US" altLang="en-US" dirty="0" smtClean="0"/>
          </a:p>
          <a:p>
            <a:pPr algn="just" eaLnBrk="1" hangingPunct="1"/>
            <a:r>
              <a:rPr lang="en-US" altLang="en-US" dirty="0" err="1" smtClean="0"/>
              <a:t>Chú</a:t>
            </a:r>
            <a:r>
              <a:rPr lang="en-US" altLang="en-US" dirty="0" smtClean="0"/>
              <a:t> ý:</a:t>
            </a:r>
          </a:p>
          <a:p>
            <a:pPr lvl="1" algn="just" eaLnBrk="1" hangingPunct="1"/>
            <a:r>
              <a:rPr lang="en-US" altLang="en-US" dirty="0" err="1" smtClean="0"/>
              <a:t>Không</a:t>
            </a:r>
            <a:r>
              <a:rPr lang="en-US" altLang="en-US" dirty="0" smtClean="0"/>
              <a:t> </a:t>
            </a:r>
            <a:r>
              <a:rPr lang="en-US" altLang="en-US" dirty="0" err="1" smtClean="0"/>
              <a:t>được</a:t>
            </a:r>
            <a:r>
              <a:rPr lang="en-US" altLang="en-US" dirty="0" smtClean="0"/>
              <a:t> </a:t>
            </a:r>
            <a:r>
              <a:rPr lang="en-US" altLang="en-US" dirty="0" err="1" smtClean="0"/>
              <a:t>dùng</a:t>
            </a:r>
            <a:r>
              <a:rPr lang="en-US" altLang="en-US" dirty="0" smtClean="0"/>
              <a:t> </a:t>
            </a:r>
            <a:r>
              <a:rPr lang="en-US" altLang="en-US" dirty="0" err="1" smtClean="0"/>
              <a:t>từ</a:t>
            </a:r>
            <a:r>
              <a:rPr lang="en-US" altLang="en-US" dirty="0" smtClean="0"/>
              <a:t> </a:t>
            </a:r>
            <a:r>
              <a:rPr lang="en-US" altLang="en-US" dirty="0" err="1" smtClean="0"/>
              <a:t>khóa</a:t>
            </a:r>
            <a:r>
              <a:rPr lang="en-US" altLang="en-US" dirty="0" smtClean="0"/>
              <a:t> </a:t>
            </a:r>
            <a:r>
              <a:rPr lang="en-US" altLang="en-US" dirty="0" err="1" smtClean="0"/>
              <a:t>để</a:t>
            </a:r>
            <a:r>
              <a:rPr lang="en-US" altLang="en-US" dirty="0" smtClean="0"/>
              <a:t> </a:t>
            </a:r>
            <a:r>
              <a:rPr lang="en-US" altLang="en-US" dirty="0" err="1" smtClean="0"/>
              <a:t>đặt</a:t>
            </a:r>
            <a:r>
              <a:rPr lang="en-US" altLang="en-US" dirty="0" smtClean="0"/>
              <a:t> </a:t>
            </a:r>
            <a:r>
              <a:rPr lang="en-US" altLang="en-US" dirty="0" err="1" smtClean="0"/>
              <a:t>tên</a:t>
            </a:r>
            <a:r>
              <a:rPr lang="en-US" altLang="en-US" dirty="0" smtClean="0"/>
              <a:t> </a:t>
            </a:r>
            <a:r>
              <a:rPr lang="en-US" altLang="en-US" dirty="0" err="1" smtClean="0"/>
              <a:t>cho</a:t>
            </a:r>
            <a:r>
              <a:rPr lang="en-US" altLang="en-US" dirty="0" smtClean="0"/>
              <a:t> </a:t>
            </a:r>
            <a:r>
              <a:rPr lang="en-US" altLang="en-US" dirty="0" err="1" smtClean="0"/>
              <a:t>hằng</a:t>
            </a:r>
            <a:r>
              <a:rPr lang="en-US" altLang="en-US" dirty="0" smtClean="0"/>
              <a:t>, </a:t>
            </a:r>
            <a:r>
              <a:rPr lang="en-US" altLang="en-US" dirty="0" err="1" smtClean="0"/>
              <a:t>biến</a:t>
            </a:r>
            <a:r>
              <a:rPr lang="en-US" altLang="en-US" dirty="0" smtClean="0"/>
              <a:t>, </a:t>
            </a:r>
            <a:r>
              <a:rPr lang="en-US" altLang="en-US" dirty="0" err="1" smtClean="0"/>
              <a:t>mảng</a:t>
            </a:r>
            <a:r>
              <a:rPr lang="en-US" altLang="en-US" dirty="0" smtClean="0"/>
              <a:t>, </a:t>
            </a:r>
            <a:r>
              <a:rPr lang="en-US" altLang="en-US" dirty="0" err="1" smtClean="0"/>
              <a:t>hàm</a:t>
            </a:r>
            <a:r>
              <a:rPr lang="en-US" altLang="en-US" dirty="0" smtClean="0"/>
              <a:t>, …</a:t>
            </a:r>
          </a:p>
          <a:p>
            <a:pPr lvl="1" algn="just" eaLnBrk="1" hangingPunct="1"/>
            <a:r>
              <a:rPr lang="en-US" altLang="en-US" dirty="0" err="1" smtClean="0"/>
              <a:t>Từ</a:t>
            </a:r>
            <a:r>
              <a:rPr lang="en-US" altLang="en-US" dirty="0" smtClean="0"/>
              <a:t> </a:t>
            </a:r>
            <a:r>
              <a:rPr lang="en-US" altLang="en-US" dirty="0" err="1" smtClean="0"/>
              <a:t>khóa</a:t>
            </a:r>
            <a:r>
              <a:rPr lang="en-US" altLang="en-US" dirty="0" smtClean="0"/>
              <a:t> </a:t>
            </a:r>
            <a:r>
              <a:rPr lang="en-US" altLang="en-US" dirty="0" err="1" smtClean="0"/>
              <a:t>phải</a:t>
            </a:r>
            <a:r>
              <a:rPr lang="en-US" altLang="en-US" dirty="0" smtClean="0"/>
              <a:t> </a:t>
            </a:r>
            <a:r>
              <a:rPr lang="en-US" altLang="en-US" dirty="0" err="1" smtClean="0"/>
              <a:t>viết</a:t>
            </a:r>
            <a:r>
              <a:rPr lang="en-US" altLang="en-US" dirty="0" smtClean="0"/>
              <a:t> </a:t>
            </a:r>
            <a:r>
              <a:rPr lang="en-US" altLang="en-US" dirty="0" err="1" smtClean="0"/>
              <a:t>bằng</a:t>
            </a:r>
            <a:r>
              <a:rPr lang="en-US" altLang="en-US" dirty="0" smtClean="0"/>
              <a:t> </a:t>
            </a:r>
            <a:r>
              <a:rPr lang="en-US" altLang="en-US" dirty="0" err="1" smtClean="0"/>
              <a:t>chữ</a:t>
            </a:r>
            <a:r>
              <a:rPr lang="en-US" altLang="en-US" dirty="0" smtClean="0"/>
              <a:t> </a:t>
            </a:r>
            <a:r>
              <a:rPr lang="en-US" altLang="en-US" dirty="0" err="1" smtClean="0"/>
              <a:t>thường</a:t>
            </a:r>
            <a:endParaRPr lang="en-US" altLang="en-US" dirty="0" smtClean="0"/>
          </a:p>
          <a:p>
            <a:pPr algn="just" eaLnBrk="1" hangingPunct="1"/>
            <a:endParaRPr lang="en-US" altLang="en-US" dirty="0" smtClean="0"/>
          </a:p>
        </p:txBody>
      </p:sp>
      <p:pic>
        <p:nvPicPr>
          <p:cNvPr id="4098" name="Picture 2" descr="List of Keywords used in Jav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324" r="18218"/>
          <a:stretch/>
        </p:blipFill>
        <p:spPr bwMode="auto">
          <a:xfrm>
            <a:off x="3764756" y="3402526"/>
            <a:ext cx="2043113" cy="174097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p:cNvSpPr>
            <a:spLocks noGrp="1"/>
          </p:cNvSpPr>
          <p:nvPr>
            <p:ph type="title"/>
          </p:nvPr>
        </p:nvSpPr>
        <p:spPr>
          <a:xfrm>
            <a:off x="311700" y="445025"/>
            <a:ext cx="8520600" cy="572700"/>
          </a:xfrm>
        </p:spPr>
        <p:txBody>
          <a:bodyPr>
            <a:normAutofit fontScale="90000"/>
          </a:bodyPr>
          <a:lstStyle/>
          <a:p>
            <a:r>
              <a:rPr lang="en-US" dirty="0" err="1" smtClean="0"/>
              <a:t>Từ</a:t>
            </a:r>
            <a:r>
              <a:rPr lang="en-US" dirty="0" smtClean="0"/>
              <a:t> </a:t>
            </a:r>
            <a:r>
              <a:rPr lang="en-US" dirty="0" err="1" smtClean="0"/>
              <a:t>khóa</a:t>
            </a:r>
            <a:r>
              <a:rPr lang="en-US" dirty="0"/>
              <a:t/>
            </a:r>
            <a:br>
              <a:rPr lang="en-US" dirty="0"/>
            </a:br>
            <a:endParaRPr lang="en-US" dirty="0"/>
          </a:p>
        </p:txBody>
      </p:sp>
    </p:spTree>
    <p:extLst>
      <p:ext uri="{BB962C8B-B14F-4D97-AF65-F5344CB8AC3E}">
        <p14:creationId xmlns:p14="http://schemas.microsoft.com/office/powerpoint/2010/main" val="1066608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Group 3"/>
          <p:cNvGraphicFramePr>
            <a:graphicFrameLocks noGrp="1"/>
          </p:cNvGraphicFramePr>
          <p:nvPr>
            <p:ph type="tbl" idx="4294967295"/>
            <p:extLst>
              <p:ext uri="{D42A27DB-BD31-4B8C-83A1-F6EECF244321}">
                <p14:modId xmlns:p14="http://schemas.microsoft.com/office/powerpoint/2010/main" val="3517682940"/>
              </p:ext>
            </p:extLst>
          </p:nvPr>
        </p:nvGraphicFramePr>
        <p:xfrm>
          <a:off x="245533" y="1257300"/>
          <a:ext cx="8635999" cy="3781004"/>
        </p:xfrm>
        <a:graphic>
          <a:graphicData uri="http://schemas.openxmlformats.org/drawingml/2006/table">
            <a:tbl>
              <a:tblPr/>
              <a:tblGrid>
                <a:gridCol w="1919111"/>
                <a:gridCol w="6716888"/>
              </a:tblGrid>
              <a:tr h="39782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rgbClr val="FFFF00"/>
                          </a:solidFill>
                          <a:latin typeface="Proxima Nova"/>
                          <a:ea typeface="Proxima Nova"/>
                          <a:cs typeface="Proxima Nova"/>
                          <a:sym typeface="Proxima Nova"/>
                        </a:rPr>
                        <a:t>Từ</a:t>
                      </a:r>
                      <a:r>
                        <a:rPr lang="en-US" altLang="en-US" sz="1400" b="0" i="0" u="none" strike="noStrike" cap="none" dirty="0" smtClean="0">
                          <a:solidFill>
                            <a:srgbClr val="FFFF00"/>
                          </a:solidFill>
                          <a:latin typeface="Proxima Nova"/>
                          <a:ea typeface="Proxima Nova"/>
                          <a:cs typeface="Proxima Nova"/>
                          <a:sym typeface="Proxima Nova"/>
                        </a:rPr>
                        <a:t> </a:t>
                      </a:r>
                      <a:r>
                        <a:rPr lang="en-US" altLang="en-US" sz="1400" b="0" i="0" u="none" strike="noStrike" cap="none" dirty="0" err="1" smtClean="0">
                          <a:solidFill>
                            <a:srgbClr val="FFFF00"/>
                          </a:solidFill>
                          <a:latin typeface="Proxima Nova"/>
                          <a:ea typeface="Proxima Nova"/>
                          <a:cs typeface="Proxima Nova"/>
                          <a:sym typeface="Proxima Nova"/>
                        </a:rPr>
                        <a:t>khóa</a:t>
                      </a:r>
                      <a:endParaRPr lang="en-US" altLang="en-US" sz="1400" b="0" i="0" u="none" strike="noStrike" cap="none" dirty="0" smtClean="0">
                        <a:solidFill>
                          <a:srgbClr val="FFFF00"/>
                        </a:solidFill>
                        <a:latin typeface="Proxima Nova"/>
                        <a:ea typeface="Proxima Nova"/>
                        <a:cs typeface="Proxima Nova"/>
                        <a:sym typeface="Proxima Nova"/>
                      </a:endParaRP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rgbClr val="FFFF00"/>
                          </a:solidFill>
                          <a:latin typeface="Proxima Nova"/>
                          <a:ea typeface="Proxima Nova"/>
                          <a:cs typeface="Proxima Nova"/>
                          <a:sym typeface="Proxima Nova"/>
                        </a:rPr>
                        <a:t>Ý </a:t>
                      </a:r>
                      <a:r>
                        <a:rPr lang="en-US" altLang="en-US" sz="1400" b="0" i="0" u="none" strike="noStrike" cap="none" dirty="0" err="1" smtClean="0">
                          <a:solidFill>
                            <a:srgbClr val="FFFF00"/>
                          </a:solidFill>
                          <a:latin typeface="Proxima Nova"/>
                          <a:ea typeface="Proxima Nova"/>
                          <a:cs typeface="Proxima Nova"/>
                          <a:sym typeface="Proxima Nova"/>
                        </a:rPr>
                        <a:t>nghĩa</a:t>
                      </a:r>
                      <a:endParaRPr lang="en-US" altLang="en-US" sz="1400" b="0" i="0" u="none" strike="noStrike" cap="none" dirty="0" smtClean="0">
                        <a:solidFill>
                          <a:srgbClr val="FFFF00"/>
                        </a:solidFill>
                        <a:latin typeface="Proxima Nova"/>
                        <a:ea typeface="Proxima Nova"/>
                        <a:cs typeface="Proxima Nova"/>
                        <a:sym typeface="Proxima Nova"/>
                      </a:endParaRP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abstract</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Dùng</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để</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khai</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báo</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lớp</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hàm</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trừu</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tượng</a:t>
                      </a:r>
                      <a:r>
                        <a:rPr lang="en-US" altLang="en-US" sz="1400" b="0" i="0" u="none" strike="noStrike" cap="none" dirty="0" smtClean="0">
                          <a:solidFill>
                            <a:schemeClr val="dk2"/>
                          </a:solidFill>
                          <a:latin typeface="Proxima Nova"/>
                          <a:ea typeface="Proxima Nova"/>
                          <a:cs typeface="Proxima Nova"/>
                          <a:sym typeface="Proxima Nova"/>
                        </a:rPr>
                        <a:t>.</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boolean</a:t>
                      </a:r>
                      <a:endParaRPr lang="en-US" altLang="en-US" sz="1400" b="0" i="0" u="none" strike="noStrike" cap="none" dirty="0" smtClean="0">
                        <a:solidFill>
                          <a:schemeClr val="dk2"/>
                        </a:solidFill>
                        <a:latin typeface="Proxima Nova"/>
                        <a:ea typeface="Proxima Nova"/>
                        <a:cs typeface="Proxima Nova"/>
                        <a:sym typeface="Proxima Nova"/>
                      </a:endParaRP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Kiểu </a:t>
                      </a:r>
                      <a:r>
                        <a:rPr lang="en-US" altLang="en-US" sz="1400" b="0" i="0" u="none" strike="noStrike" cap="none" dirty="0" err="1" smtClean="0">
                          <a:solidFill>
                            <a:schemeClr val="dk2"/>
                          </a:solidFill>
                          <a:latin typeface="Proxima Nova"/>
                          <a:ea typeface="Proxima Nova"/>
                          <a:cs typeface="Proxima Nova"/>
                          <a:sym typeface="Proxima Nova"/>
                        </a:rPr>
                        <a:t>dữ</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liệu</a:t>
                      </a:r>
                      <a:r>
                        <a:rPr lang="en-US" altLang="en-US" sz="1400" b="0" i="0" u="none" strike="noStrike" cap="none" dirty="0" smtClean="0">
                          <a:solidFill>
                            <a:schemeClr val="dk2"/>
                          </a:solidFill>
                          <a:latin typeface="Proxima Nova"/>
                          <a:ea typeface="Proxima Nova"/>
                          <a:cs typeface="Proxima Nova"/>
                          <a:sym typeface="Proxima Nova"/>
                        </a:rPr>
                        <a:t> logic</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break</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Được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sử</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dụng</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để</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kết</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thúc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vòng</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lặp</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hoặc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cấu</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trúc</a:t>
                      </a:r>
                      <a:r>
                        <a:rPr lang="en-US" altLang="en-US" sz="1400" b="0" i="0" u="none" strike="noStrike" cap="none" dirty="0" smtClean="0">
                          <a:solidFill>
                            <a:schemeClr val="dk2"/>
                          </a:solidFill>
                          <a:latin typeface="Proxima Nova"/>
                          <a:ea typeface="Proxima Nova"/>
                          <a:cs typeface="Proxima Nova"/>
                          <a:sym typeface="Proxima Nova"/>
                        </a:rPr>
                        <a:t> switch.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byte</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Kiểu </a:t>
                      </a:r>
                      <a:r>
                        <a:rPr lang="en-US" altLang="en-US" sz="1400" b="0" i="0" u="none" strike="noStrike" cap="none" dirty="0" err="1" smtClean="0">
                          <a:solidFill>
                            <a:schemeClr val="dk2"/>
                          </a:solidFill>
                          <a:latin typeface="Proxima Nova"/>
                          <a:ea typeface="Proxima Nova"/>
                          <a:cs typeface="Proxima Nova"/>
                          <a:sym typeface="Proxima Nova"/>
                        </a:rPr>
                        <a:t>dữ</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liệu</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số</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nguyên</a:t>
                      </a:r>
                      <a:r>
                        <a:rPr lang="en-US" altLang="en-US" sz="1400" b="0" i="0" u="none" strike="noStrike" cap="none" dirty="0" smtClean="0">
                          <a:solidFill>
                            <a:schemeClr val="dk2"/>
                          </a:solidFill>
                          <a:latin typeface="Proxima Nova"/>
                          <a:ea typeface="Proxima Nova"/>
                          <a:cs typeface="Proxima Nova"/>
                          <a:sym typeface="Proxima Nova"/>
                        </a:rPr>
                        <a:t>.</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case</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Được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sử</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dụng</a:t>
                      </a:r>
                      <a:r>
                        <a:rPr lang="en-US" altLang="en-US" sz="1400" b="0" i="0" u="none" strike="noStrike" cap="none" dirty="0" smtClean="0">
                          <a:solidFill>
                            <a:schemeClr val="dk2"/>
                          </a:solidFill>
                          <a:latin typeface="Proxima Nova"/>
                          <a:ea typeface="Proxima Nova"/>
                          <a:cs typeface="Proxima Nova"/>
                          <a:sym typeface="Proxima Nova"/>
                        </a:rPr>
                        <a:t> trong </a:t>
                      </a:r>
                      <a:r>
                        <a:rPr lang="en-US" altLang="en-US" sz="1400" b="0" i="0" u="none" strike="noStrike" cap="none" dirty="0" err="1" smtClean="0">
                          <a:solidFill>
                            <a:schemeClr val="dk2"/>
                          </a:solidFill>
                          <a:latin typeface="Proxima Nova"/>
                          <a:ea typeface="Proxima Nova"/>
                          <a:cs typeface="Proxima Nova"/>
                          <a:sym typeface="Proxima Nova"/>
                        </a:rPr>
                        <a:t>lệnh</a:t>
                      </a:r>
                      <a:r>
                        <a:rPr lang="en-US" altLang="en-US" sz="1400" b="0" i="0" u="none" strike="noStrike" cap="none" dirty="0" smtClean="0">
                          <a:solidFill>
                            <a:schemeClr val="dk2"/>
                          </a:solidFill>
                          <a:latin typeface="Proxima Nova"/>
                          <a:ea typeface="Proxima Nova"/>
                          <a:cs typeface="Proxima Nova"/>
                          <a:sym typeface="Proxima Nova"/>
                        </a:rPr>
                        <a:t> switch.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smtClean="0">
                          <a:solidFill>
                            <a:schemeClr val="dk2"/>
                          </a:solidFill>
                          <a:latin typeface="Proxima Nova"/>
                          <a:ea typeface="Proxima Nova"/>
                          <a:cs typeface="Proxima Nova"/>
                          <a:sym typeface="Proxima Nova"/>
                        </a:rPr>
                        <a:t>char</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Kiểu </a:t>
                      </a:r>
                      <a:r>
                        <a:rPr lang="en-US" altLang="en-US" sz="1400" b="0" i="0" u="none" strike="noStrike" cap="none" dirty="0" err="1" smtClean="0">
                          <a:solidFill>
                            <a:schemeClr val="dk2"/>
                          </a:solidFill>
                          <a:latin typeface="Proxima Nova"/>
                          <a:ea typeface="Proxima Nova"/>
                          <a:cs typeface="Proxima Nova"/>
                          <a:sym typeface="Proxima Nova"/>
                        </a:rPr>
                        <a:t>dữ</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liệu</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kí</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tự</a:t>
                      </a:r>
                      <a:r>
                        <a:rPr lang="en-US" altLang="en-US" sz="1400" b="0" i="0" u="none" strike="noStrike" cap="none" dirty="0" smtClean="0">
                          <a:solidFill>
                            <a:schemeClr val="dk2"/>
                          </a:solidFill>
                          <a:latin typeface="Proxima Nova"/>
                          <a:ea typeface="Proxima Nova"/>
                          <a:cs typeface="Proxima Nova"/>
                          <a:sym typeface="Proxima Nova"/>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smtClean="0">
                          <a:solidFill>
                            <a:schemeClr val="dk2"/>
                          </a:solidFill>
                          <a:latin typeface="Proxima Nova"/>
                          <a:ea typeface="Proxima Nova"/>
                          <a:cs typeface="Proxima Nova"/>
                          <a:sym typeface="Proxima Nova"/>
                        </a:rPr>
                        <a:t>catch</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Được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sử</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dụng</a:t>
                      </a:r>
                      <a:r>
                        <a:rPr lang="en-US" altLang="en-US" sz="1400" b="0" i="0" u="none" strike="noStrike" cap="none" dirty="0" smtClean="0">
                          <a:solidFill>
                            <a:schemeClr val="dk2"/>
                          </a:solidFill>
                          <a:latin typeface="Proxima Nova"/>
                          <a:ea typeface="Proxima Nova"/>
                          <a:cs typeface="Proxima Nova"/>
                          <a:sym typeface="Proxima Nova"/>
                        </a:rPr>
                        <a:t> trong </a:t>
                      </a:r>
                      <a:r>
                        <a:rPr lang="en-US" altLang="en-US" sz="1400" b="0" i="0" u="none" strike="noStrike" cap="none" dirty="0" err="1" smtClean="0">
                          <a:solidFill>
                            <a:schemeClr val="dk2"/>
                          </a:solidFill>
                          <a:latin typeface="Proxima Nova"/>
                          <a:ea typeface="Proxima Nova"/>
                          <a:cs typeface="Proxima Nova"/>
                          <a:sym typeface="Proxima Nova"/>
                        </a:rPr>
                        <a:t>xử</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lý</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ngoại</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lệ</a:t>
                      </a:r>
                      <a:r>
                        <a:rPr lang="en-US" altLang="en-US" sz="1400" b="0" i="0" u="none" strike="noStrike" cap="none" dirty="0" smtClean="0">
                          <a:solidFill>
                            <a:schemeClr val="dk2"/>
                          </a:solidFill>
                          <a:latin typeface="Proxima Nova"/>
                          <a:ea typeface="Proxima Nova"/>
                          <a:cs typeface="Proxima Nova"/>
                          <a:sym typeface="Proxima Nova"/>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smtClean="0">
                          <a:solidFill>
                            <a:schemeClr val="dk2"/>
                          </a:solidFill>
                          <a:latin typeface="Proxima Nova"/>
                          <a:ea typeface="Proxima Nova"/>
                          <a:cs typeface="Proxima Nova"/>
                          <a:sym typeface="Proxima Nova"/>
                        </a:rPr>
                        <a:t>class</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Dùng</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để</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khai</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báo</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lớp</a:t>
                      </a:r>
                      <a:r>
                        <a:rPr lang="en-US" altLang="en-US" sz="1400" b="0" i="0" u="none" strike="noStrike" cap="none" dirty="0" smtClean="0">
                          <a:solidFill>
                            <a:schemeClr val="dk2"/>
                          </a:solidFill>
                          <a:latin typeface="Proxima Nova"/>
                          <a:ea typeface="Proxima Nova"/>
                          <a:cs typeface="Proxima Nova"/>
                          <a:sym typeface="Proxima Nova"/>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smtClean="0">
                          <a:solidFill>
                            <a:schemeClr val="dk2"/>
                          </a:solidFill>
                          <a:latin typeface="Proxima Nova"/>
                          <a:ea typeface="Proxima Nova"/>
                          <a:cs typeface="Proxima Nova"/>
                          <a:sym typeface="Proxima Nova"/>
                        </a:rPr>
                        <a:t>const</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Khai</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báo</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biến</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theo</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sau</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là</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biến</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hằng</a:t>
                      </a:r>
                      <a:endParaRPr lang="en-US" altLang="en-US" sz="1400" b="0" i="0" u="none" strike="noStrike" cap="none" dirty="0" smtClean="0">
                        <a:solidFill>
                          <a:schemeClr val="dk2"/>
                        </a:solidFill>
                        <a:latin typeface="Proxima Nova"/>
                        <a:ea typeface="Proxima Nova"/>
                        <a:cs typeface="Proxima Nova"/>
                        <a:sym typeface="Proxima Nova"/>
                      </a:endParaRP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smtClean="0">
                          <a:solidFill>
                            <a:schemeClr val="dk2"/>
                          </a:solidFill>
                          <a:latin typeface="Proxima Nova"/>
                          <a:ea typeface="Proxima Nova"/>
                          <a:cs typeface="Proxima Nova"/>
                          <a:sym typeface="Proxima Nova"/>
                        </a:rPr>
                        <a:t>continue</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Được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dùng</a:t>
                      </a:r>
                      <a:r>
                        <a:rPr lang="en-US" altLang="en-US" sz="1400" b="0" i="0" u="none" strike="noStrike" cap="none" dirty="0" smtClean="0">
                          <a:solidFill>
                            <a:schemeClr val="dk2"/>
                          </a:solidFill>
                          <a:latin typeface="Proxima Nova"/>
                          <a:ea typeface="Proxima Nova"/>
                          <a:cs typeface="Proxima Nova"/>
                          <a:sym typeface="Proxima Nova"/>
                        </a:rPr>
                        <a:t> trong </a:t>
                      </a:r>
                      <a:r>
                        <a:rPr lang="en-US" altLang="en-US" sz="1400" b="0" i="0" u="none" strike="noStrike" cap="none" dirty="0" err="1" smtClean="0">
                          <a:solidFill>
                            <a:schemeClr val="dk2"/>
                          </a:solidFill>
                          <a:latin typeface="Proxima Nova"/>
                          <a:ea typeface="Proxima Nova"/>
                          <a:cs typeface="Proxima Nova"/>
                          <a:sym typeface="Proxima Nova"/>
                        </a:rPr>
                        <a:t>vòng</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lặp</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để</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bắt</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đầu</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một</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vòng</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lặp</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mới</a:t>
                      </a:r>
                      <a:r>
                        <a:rPr lang="en-US" altLang="en-US" sz="1400" b="0" i="0" u="none" strike="noStrike" cap="none" dirty="0" smtClean="0">
                          <a:solidFill>
                            <a:schemeClr val="dk2"/>
                          </a:solidFill>
                          <a:latin typeface="Proxima Nova"/>
                          <a:ea typeface="Proxima Nova"/>
                          <a:cs typeface="Proxima Nova"/>
                          <a:sym typeface="Proxima Nova"/>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smtClean="0">
                          <a:solidFill>
                            <a:schemeClr val="dk2"/>
                          </a:solidFill>
                          <a:latin typeface="Proxima Nova"/>
                          <a:ea typeface="Proxima Nova"/>
                          <a:cs typeface="Proxima Nova"/>
                          <a:sym typeface="Proxima Nova"/>
                        </a:rPr>
                        <a:t>default</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Được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sử</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dụng</a:t>
                      </a:r>
                      <a:r>
                        <a:rPr lang="en-US" altLang="en-US" sz="1400" b="0" i="0" u="none" strike="noStrike" cap="none" dirty="0" smtClean="0">
                          <a:solidFill>
                            <a:schemeClr val="dk2"/>
                          </a:solidFill>
                          <a:latin typeface="Proxima Nova"/>
                          <a:ea typeface="Proxima Nova"/>
                          <a:cs typeface="Proxima Nova"/>
                          <a:sym typeface="Proxima Nova"/>
                        </a:rPr>
                        <a:t> trong </a:t>
                      </a:r>
                      <a:r>
                        <a:rPr lang="en-US" altLang="en-US" sz="1400" b="0" i="0" u="none" strike="noStrike" cap="none" dirty="0" err="1" smtClean="0">
                          <a:solidFill>
                            <a:schemeClr val="dk2"/>
                          </a:solidFill>
                          <a:latin typeface="Proxima Nova"/>
                          <a:ea typeface="Proxima Nova"/>
                          <a:cs typeface="Proxima Nova"/>
                          <a:sym typeface="Proxima Nova"/>
                        </a:rPr>
                        <a:t>lệnh</a:t>
                      </a:r>
                      <a:r>
                        <a:rPr lang="en-US" altLang="en-US" sz="1400" b="0" i="0" u="none" strike="noStrike" cap="none" dirty="0" smtClean="0">
                          <a:solidFill>
                            <a:schemeClr val="dk2"/>
                          </a:solidFill>
                          <a:latin typeface="Proxima Nova"/>
                          <a:ea typeface="Proxima Nova"/>
                          <a:cs typeface="Proxima Nova"/>
                          <a:sym typeface="Proxima Nova"/>
                        </a:rPr>
                        <a:t> switch.</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smtClean="0">
                          <a:solidFill>
                            <a:schemeClr val="dk2"/>
                          </a:solidFill>
                          <a:latin typeface="Proxima Nova"/>
                          <a:ea typeface="Proxima Nova"/>
                          <a:cs typeface="Proxima Nova"/>
                          <a:sym typeface="Proxima Nova"/>
                        </a:rPr>
                        <a:t>do</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400" b="0" i="0" u="none" strike="noStrike" cap="none" dirty="0" err="1" smtClean="0">
                          <a:solidFill>
                            <a:schemeClr val="dk2"/>
                          </a:solidFill>
                          <a:latin typeface="Proxima Nova"/>
                          <a:ea typeface="Proxima Nova"/>
                          <a:cs typeface="Proxima Nova"/>
                          <a:sym typeface="Proxima Nova"/>
                        </a:rPr>
                        <a:t>Được</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sử</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dụng</a:t>
                      </a:r>
                      <a:r>
                        <a:rPr lang="en-US" altLang="en-US" sz="1400" b="0" i="0" u="none" strike="noStrike" cap="none" dirty="0" smtClean="0">
                          <a:solidFill>
                            <a:schemeClr val="dk2"/>
                          </a:solidFill>
                          <a:latin typeface="Proxima Nova"/>
                          <a:ea typeface="Proxima Nova"/>
                          <a:cs typeface="Proxima Nova"/>
                          <a:sym typeface="Proxima Nova"/>
                        </a:rPr>
                        <a:t> trong </a:t>
                      </a:r>
                      <a:r>
                        <a:rPr lang="en-US" altLang="en-US" sz="1400" b="0" i="0" u="none" strike="noStrike" cap="none" dirty="0" err="1" smtClean="0">
                          <a:solidFill>
                            <a:schemeClr val="dk2"/>
                          </a:solidFill>
                          <a:latin typeface="Proxima Nova"/>
                          <a:ea typeface="Proxima Nova"/>
                          <a:cs typeface="Proxima Nova"/>
                          <a:sym typeface="Proxima Nova"/>
                        </a:rPr>
                        <a:t>vòng</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lặp</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điều</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kiện</a:t>
                      </a:r>
                      <a:r>
                        <a:rPr lang="en-US" altLang="en-US" sz="1400" b="0" i="0" u="none" strike="noStrike" cap="none" dirty="0" smtClean="0">
                          <a:solidFill>
                            <a:schemeClr val="dk2"/>
                          </a:solidFill>
                          <a:latin typeface="Proxima Nova"/>
                          <a:ea typeface="Proxima Nova"/>
                          <a:cs typeface="Proxima Nova"/>
                          <a:sym typeface="Proxima Nova"/>
                        </a:rPr>
                        <a:t> </a:t>
                      </a:r>
                      <a:r>
                        <a:rPr lang="en-US" altLang="en-US" sz="1400" b="0" i="0" u="none" strike="noStrike" cap="none" dirty="0" err="1" smtClean="0">
                          <a:solidFill>
                            <a:schemeClr val="dk2"/>
                          </a:solidFill>
                          <a:latin typeface="Proxima Nova"/>
                          <a:ea typeface="Proxima Nova"/>
                          <a:cs typeface="Proxima Nova"/>
                          <a:sym typeface="Proxima Nova"/>
                        </a:rPr>
                        <a:t>sau</a:t>
                      </a:r>
                      <a:r>
                        <a:rPr lang="en-US" altLang="en-US" sz="1400" b="0" i="0" u="none" strike="noStrike" cap="none" dirty="0" smtClean="0">
                          <a:solidFill>
                            <a:schemeClr val="dk2"/>
                          </a:solidFill>
                          <a:latin typeface="Proxima Nova"/>
                          <a:ea typeface="Proxima Nova"/>
                          <a:cs typeface="Proxima Nova"/>
                          <a:sym typeface="Proxima Nova"/>
                        </a:rPr>
                        <a:t>.</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itle 2"/>
          <p:cNvSpPr>
            <a:spLocks noGrp="1"/>
          </p:cNvSpPr>
          <p:nvPr>
            <p:ph type="title"/>
          </p:nvPr>
        </p:nvSpPr>
        <p:spPr>
          <a:xfrm>
            <a:off x="311700" y="445025"/>
            <a:ext cx="8520600" cy="572700"/>
          </a:xfrm>
        </p:spPr>
        <p:txBody>
          <a:bodyPr>
            <a:normAutofit fontScale="90000"/>
          </a:bodyPr>
          <a:lstStyle/>
          <a:p>
            <a:r>
              <a:rPr lang="en-US" dirty="0" err="1" smtClean="0"/>
              <a:t>Từ</a:t>
            </a:r>
            <a:r>
              <a:rPr lang="en-US" dirty="0" smtClean="0"/>
              <a:t> </a:t>
            </a:r>
            <a:r>
              <a:rPr lang="en-US" dirty="0" err="1" smtClean="0"/>
              <a:t>khóa</a:t>
            </a:r>
            <a:r>
              <a:rPr lang="en-US" dirty="0"/>
              <a:t/>
            </a:r>
            <a:br>
              <a:rPr lang="en-US" dirty="0"/>
            </a:br>
            <a:endParaRPr lang="en-US" dirty="0"/>
          </a:p>
        </p:txBody>
      </p:sp>
    </p:spTree>
    <p:extLst>
      <p:ext uri="{BB962C8B-B14F-4D97-AF65-F5344CB8AC3E}">
        <p14:creationId xmlns:p14="http://schemas.microsoft.com/office/powerpoint/2010/main" val="2236626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7" name="Group 3"/>
          <p:cNvGraphicFramePr>
            <a:graphicFrameLocks noGrp="1"/>
          </p:cNvGraphicFramePr>
          <p:nvPr>
            <p:ph idx="4294967295"/>
            <p:extLst>
              <p:ext uri="{D42A27DB-BD31-4B8C-83A1-F6EECF244321}">
                <p14:modId xmlns:p14="http://schemas.microsoft.com/office/powerpoint/2010/main" val="666546411"/>
              </p:ext>
            </p:extLst>
          </p:nvPr>
        </p:nvGraphicFramePr>
        <p:xfrm>
          <a:off x="160020" y="1224228"/>
          <a:ext cx="8793480" cy="3832960"/>
        </p:xfrm>
        <a:graphic>
          <a:graphicData uri="http://schemas.openxmlformats.org/drawingml/2006/table">
            <a:tbl>
              <a:tblPr/>
              <a:tblGrid>
                <a:gridCol w="1493520"/>
                <a:gridCol w="7299960"/>
              </a:tblGrid>
              <a:tr h="44963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400" b="0" i="0" u="none" strike="noStrike" cap="none" normalizeH="0" baseline="0" dirty="0" err="1" smtClean="0">
                          <a:ln>
                            <a:noFill/>
                          </a:ln>
                          <a:solidFill>
                            <a:srgbClr val="FFFF00"/>
                          </a:solidFill>
                          <a:effectLst/>
                          <a:latin typeface="Proxima Nova" panose="020B0604020202020204" charset="0"/>
                          <a:cs typeface="Arial" panose="020B0604020202020204" pitchFamily="34" charset="0"/>
                        </a:rPr>
                        <a:t>Từ</a:t>
                      </a:r>
                      <a:r>
                        <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rPr>
                        <a:t> </a:t>
                      </a:r>
                      <a:r>
                        <a:rPr kumimoji="0" lang="en-US" altLang="en-US" sz="2400" b="0" i="0" u="none" strike="noStrike" cap="none" normalizeH="0" baseline="0" dirty="0" err="1" smtClean="0">
                          <a:ln>
                            <a:noFill/>
                          </a:ln>
                          <a:solidFill>
                            <a:srgbClr val="FFFF00"/>
                          </a:solidFill>
                          <a:effectLst/>
                          <a:latin typeface="Proxima Nova" panose="020B0604020202020204" charset="0"/>
                          <a:cs typeface="Arial" panose="020B0604020202020204" pitchFamily="34" charset="0"/>
                        </a:rPr>
                        <a:t>khóa</a:t>
                      </a:r>
                      <a:endPar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endParaRP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rPr>
                        <a:t>Ý </a:t>
                      </a:r>
                      <a:r>
                        <a:rPr kumimoji="0" lang="en-US" altLang="en-US" sz="2400" b="0" i="0" u="none" strike="noStrike" cap="none" normalizeH="0" baseline="0" dirty="0" err="1" smtClean="0">
                          <a:ln>
                            <a:noFill/>
                          </a:ln>
                          <a:solidFill>
                            <a:srgbClr val="FFFF00"/>
                          </a:solidFill>
                          <a:effectLst/>
                          <a:latin typeface="Proxima Nova" panose="020B0604020202020204" charset="0"/>
                          <a:cs typeface="Arial" panose="020B0604020202020204" pitchFamily="34" charset="0"/>
                        </a:rPr>
                        <a:t>nghĩa</a:t>
                      </a:r>
                      <a:endPar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endParaRP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double</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Kiểu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dữ</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liệu</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số</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thực</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else</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Khả</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năng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lựa</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chọn</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thứ</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2 trong câu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lệnh</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If.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extends</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Chỉ</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rằng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một</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lớp</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được</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kế</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thừa</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từ</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một</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lớp</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khác</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false</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Giá</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trị</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logic.</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18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final</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Dùng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để</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khai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báo</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hằng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số</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phương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thức</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không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thể</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ghi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đè</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hoặc</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lớp</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không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thể</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kế</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thừa</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tx2">
                              <a:lumMod val="10000"/>
                            </a:schemeClr>
                          </a:solidFill>
                          <a:effectLst/>
                          <a:latin typeface="Proxima Nova" panose="020B0604020202020204" charset="0"/>
                          <a:cs typeface="Arial" panose="020B0604020202020204" pitchFamily="34" charset="0"/>
                        </a:rPr>
                        <a:t>finally</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Phần</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cuối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của</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khối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xử</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lý</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ngoại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lệ</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tx2">
                              <a:lumMod val="10000"/>
                            </a:schemeClr>
                          </a:solidFill>
                          <a:effectLst/>
                          <a:latin typeface="Proxima Nova" panose="020B0604020202020204" charset="0"/>
                          <a:cs typeface="Arial" panose="020B0604020202020204" pitchFamily="34" charset="0"/>
                        </a:rPr>
                        <a:t>float</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Kiểu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số</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thực</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tx2">
                              <a:lumMod val="10000"/>
                            </a:schemeClr>
                          </a:solidFill>
                          <a:effectLst/>
                          <a:latin typeface="Proxima Nova" panose="020B0604020202020204" charset="0"/>
                          <a:cs typeface="Arial" panose="020B0604020202020204" pitchFamily="34" charset="0"/>
                        </a:rPr>
                        <a:t>for</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Câu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lệnh</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lặp</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tx2">
                              <a:lumMod val="10000"/>
                            </a:schemeClr>
                          </a:solidFill>
                          <a:effectLst/>
                          <a:latin typeface="Proxima Nova" panose="020B0604020202020204" charset="0"/>
                          <a:cs typeface="Arial" panose="020B0604020202020204" pitchFamily="34" charset="0"/>
                        </a:rPr>
                        <a:t>goto</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Nhảy</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tới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dòng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lệnh</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bất</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kì</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đã</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được</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đặt</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nhãn</a:t>
                      </a:r>
                      <a:endPar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endParaRP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tx2">
                              <a:lumMod val="10000"/>
                            </a:schemeClr>
                          </a:solidFill>
                          <a:effectLst/>
                          <a:latin typeface="Proxima Nova" panose="020B0604020202020204" charset="0"/>
                          <a:cs typeface="Arial" panose="020B0604020202020204" pitchFamily="34" charset="0"/>
                        </a:rPr>
                        <a:t>if</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Câu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lệnh</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lựa</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chọn</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tx2">
                              <a:lumMod val="10000"/>
                            </a:schemeClr>
                          </a:solidFill>
                          <a:effectLst/>
                          <a:latin typeface="Proxima Nova" panose="020B0604020202020204" charset="0"/>
                          <a:cs typeface="Arial" panose="020B0604020202020204" pitchFamily="34" charset="0"/>
                        </a:rPr>
                        <a:t>implements</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Chỉ</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rằng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một</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lớp</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triển</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khai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từ</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một</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giao</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diện</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import</a:t>
                      </a:r>
                    </a:p>
                  </a:txBody>
                  <a:tcPr marL="68580" marR="68580" marT="34292" marB="34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Khai</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báo</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sử</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dụng</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thư</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tx2">
                              <a:lumMod val="10000"/>
                            </a:schemeClr>
                          </a:solidFill>
                          <a:effectLst/>
                          <a:latin typeface="Proxima Nova" panose="020B0604020202020204" charset="0"/>
                          <a:cs typeface="Arial" panose="020B0604020202020204" pitchFamily="34" charset="0"/>
                        </a:rPr>
                        <a:t>viện</a:t>
                      </a:r>
                      <a:r>
                        <a:rPr kumimoji="0" lang="en-US" altLang="en-US" sz="1400" b="0" i="0" u="none" strike="noStrike" cap="none" normalizeH="0" baseline="0" dirty="0" smtClean="0">
                          <a:ln>
                            <a:noFill/>
                          </a:ln>
                          <a:solidFill>
                            <a:schemeClr val="tx2">
                              <a:lumMod val="10000"/>
                            </a:schemeClr>
                          </a:solidFill>
                          <a:effectLst/>
                          <a:latin typeface="Proxima Nova" panose="020B0604020202020204" charset="0"/>
                          <a:cs typeface="Arial" panose="020B0604020202020204" pitchFamily="34" charset="0"/>
                        </a:rPr>
                        <a:t>. </a:t>
                      </a:r>
                    </a:p>
                  </a:txBody>
                  <a:tcPr marL="68580" marR="68580" marT="34292" marB="34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itle 2"/>
          <p:cNvSpPr>
            <a:spLocks noGrp="1"/>
          </p:cNvSpPr>
          <p:nvPr>
            <p:ph type="title"/>
          </p:nvPr>
        </p:nvSpPr>
        <p:spPr>
          <a:xfrm>
            <a:off x="311700" y="445025"/>
            <a:ext cx="8520600" cy="572700"/>
          </a:xfrm>
        </p:spPr>
        <p:txBody>
          <a:bodyPr>
            <a:normAutofit fontScale="90000"/>
          </a:bodyPr>
          <a:lstStyle/>
          <a:p>
            <a:r>
              <a:rPr lang="en-US" dirty="0" err="1" smtClean="0"/>
              <a:t>Từ</a:t>
            </a:r>
            <a:r>
              <a:rPr lang="en-US" dirty="0" smtClean="0"/>
              <a:t> </a:t>
            </a:r>
            <a:r>
              <a:rPr lang="en-US" dirty="0" err="1" smtClean="0"/>
              <a:t>khóa</a:t>
            </a:r>
            <a:r>
              <a:rPr lang="en-US" dirty="0"/>
              <a:t/>
            </a:r>
            <a:br>
              <a:rPr lang="en-US" dirty="0"/>
            </a:br>
            <a:endParaRPr lang="en-US" dirty="0"/>
          </a:p>
        </p:txBody>
      </p:sp>
    </p:spTree>
    <p:extLst>
      <p:ext uri="{BB962C8B-B14F-4D97-AF65-F5344CB8AC3E}">
        <p14:creationId xmlns:p14="http://schemas.microsoft.com/office/powerpoint/2010/main" val="3368060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1" name="Group 3"/>
          <p:cNvGraphicFramePr>
            <a:graphicFrameLocks noGrp="1"/>
          </p:cNvGraphicFramePr>
          <p:nvPr>
            <p:ph idx="4294967295"/>
            <p:extLst>
              <p:ext uri="{D42A27DB-BD31-4B8C-83A1-F6EECF244321}">
                <p14:modId xmlns:p14="http://schemas.microsoft.com/office/powerpoint/2010/main" val="2325918649"/>
              </p:ext>
            </p:extLst>
          </p:nvPr>
        </p:nvGraphicFramePr>
        <p:xfrm>
          <a:off x="1051560" y="1235183"/>
          <a:ext cx="6707983" cy="3908317"/>
        </p:xfrm>
        <a:graphic>
          <a:graphicData uri="http://schemas.openxmlformats.org/drawingml/2006/table">
            <a:tbl>
              <a:tblPr/>
              <a:tblGrid>
                <a:gridCol w="1490663"/>
                <a:gridCol w="5217320"/>
              </a:tblGrid>
              <a:tr h="31177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Từ</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khóa</a:t>
                      </a:r>
                      <a:endPar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endParaRP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Ý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nghĩa</a:t>
                      </a:r>
                      <a:endPar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endParaRP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48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instanceof</a:t>
                      </a:r>
                      <a:endPar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endParaRP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Kiểm</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tra</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đối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tượng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có</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phải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là</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thể</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hiện</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của</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lớp</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hay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không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int</a:t>
                      </a:r>
                      <a:endPar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endParaRP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Kiểu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số</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nguyên</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interface</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Sử</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dụng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để</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khai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báo</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giao</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diện</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long</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Kiểu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số</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nguyên</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native</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Khai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báo</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phương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thức</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được</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viết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bằng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ngôn</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ngữ</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C++.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new</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Tạo</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đối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tượng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mới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null</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đối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tượng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không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tồn</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tại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package</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Dùng</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để</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khai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báo</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gói</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private</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Đặc</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tả</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truy</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xuất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public</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Đặc</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tả</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truy</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xuất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protected</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Đặc</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tả</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truy</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xuất</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return</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Trả</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giá</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trị</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về</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short</a:t>
                      </a:r>
                    </a:p>
                  </a:txBody>
                  <a:tcPr marL="68580" marR="6858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ts val="0"/>
                        </a:spcBef>
                        <a:spcAft>
                          <a:spcPct val="0"/>
                        </a:spcAft>
                        <a:buClr>
                          <a:schemeClr val="tx2"/>
                        </a:buClr>
                        <a:buSzPct val="70000"/>
                        <a:buFont typeface="Wingdings" panose="05000000000000000000" pitchFamily="2" charset="2"/>
                        <a:buNone/>
                        <a:tabLst/>
                      </a:pP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Kiểu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số</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2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nguyên</a:t>
                      </a:r>
                      <a:r>
                        <a:rPr kumimoji="0" lang="en-US" altLang="en-US" sz="12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itle 2"/>
          <p:cNvSpPr>
            <a:spLocks noGrp="1"/>
          </p:cNvSpPr>
          <p:nvPr>
            <p:ph type="title"/>
          </p:nvPr>
        </p:nvSpPr>
        <p:spPr>
          <a:xfrm>
            <a:off x="311700" y="445025"/>
            <a:ext cx="8520600" cy="572700"/>
          </a:xfrm>
        </p:spPr>
        <p:txBody>
          <a:bodyPr>
            <a:normAutofit fontScale="90000"/>
          </a:bodyPr>
          <a:lstStyle/>
          <a:p>
            <a:r>
              <a:rPr lang="en-US" dirty="0" err="1" smtClean="0"/>
              <a:t>Từ</a:t>
            </a:r>
            <a:r>
              <a:rPr lang="en-US" dirty="0" smtClean="0"/>
              <a:t> </a:t>
            </a:r>
            <a:r>
              <a:rPr lang="en-US" dirty="0" err="1" smtClean="0"/>
              <a:t>khóa</a:t>
            </a:r>
            <a:r>
              <a:rPr lang="en-US" dirty="0"/>
              <a:t/>
            </a:r>
            <a:br>
              <a:rPr lang="en-US" dirty="0"/>
            </a:br>
            <a:endParaRPr lang="en-US" dirty="0"/>
          </a:p>
        </p:txBody>
      </p:sp>
    </p:spTree>
    <p:extLst>
      <p:ext uri="{BB962C8B-B14F-4D97-AF65-F5344CB8AC3E}">
        <p14:creationId xmlns:p14="http://schemas.microsoft.com/office/powerpoint/2010/main" val="1148898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 name="Group 3"/>
          <p:cNvGraphicFramePr>
            <a:graphicFrameLocks noGrp="1"/>
          </p:cNvGraphicFramePr>
          <p:nvPr>
            <p:ph idx="4294967295"/>
            <p:extLst>
              <p:ext uri="{D42A27DB-BD31-4B8C-83A1-F6EECF244321}">
                <p14:modId xmlns:p14="http://schemas.microsoft.com/office/powerpoint/2010/main" val="1549730550"/>
              </p:ext>
            </p:extLst>
          </p:nvPr>
        </p:nvGraphicFramePr>
        <p:xfrm>
          <a:off x="807720" y="1358265"/>
          <a:ext cx="6686550" cy="3535536"/>
        </p:xfrm>
        <a:graphic>
          <a:graphicData uri="http://schemas.openxmlformats.org/drawingml/2006/table">
            <a:tbl>
              <a:tblPr/>
              <a:tblGrid>
                <a:gridCol w="1485900"/>
                <a:gridCol w="5200650"/>
              </a:tblGrid>
              <a:tr h="43432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400" b="0" i="0" u="none" strike="noStrike" cap="none" normalizeH="0" baseline="0" dirty="0" err="1" smtClean="0">
                          <a:ln>
                            <a:noFill/>
                          </a:ln>
                          <a:solidFill>
                            <a:srgbClr val="FFFF00"/>
                          </a:solidFill>
                          <a:effectLst/>
                          <a:latin typeface="Proxima Nova" panose="020B0604020202020204" charset="0"/>
                          <a:cs typeface="Arial" panose="020B0604020202020204" pitchFamily="34" charset="0"/>
                        </a:rPr>
                        <a:t>Từ</a:t>
                      </a:r>
                      <a:r>
                        <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rPr>
                        <a:t> </a:t>
                      </a:r>
                      <a:r>
                        <a:rPr kumimoji="0" lang="en-US" altLang="en-US" sz="2400" b="0" i="0" u="none" strike="noStrike" cap="none" normalizeH="0" baseline="0" dirty="0" err="1" smtClean="0">
                          <a:ln>
                            <a:noFill/>
                          </a:ln>
                          <a:solidFill>
                            <a:srgbClr val="FFFF00"/>
                          </a:solidFill>
                          <a:effectLst/>
                          <a:latin typeface="Proxima Nova" panose="020B0604020202020204" charset="0"/>
                          <a:cs typeface="Arial" panose="020B0604020202020204" pitchFamily="34" charset="0"/>
                        </a:rPr>
                        <a:t>khóa</a:t>
                      </a:r>
                      <a:endPar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endParaRP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rPr>
                        <a:t>Ý </a:t>
                      </a:r>
                      <a:r>
                        <a:rPr kumimoji="0" lang="en-US" altLang="en-US" sz="2400" b="0" i="0" u="none" strike="noStrike" cap="none" normalizeH="0" baseline="0" dirty="0" err="1" smtClean="0">
                          <a:ln>
                            <a:noFill/>
                          </a:ln>
                          <a:solidFill>
                            <a:srgbClr val="FFFF00"/>
                          </a:solidFill>
                          <a:effectLst/>
                          <a:latin typeface="Proxima Nova" panose="020B0604020202020204" charset="0"/>
                          <a:cs typeface="Arial" panose="020B0604020202020204" pitchFamily="34" charset="0"/>
                        </a:rPr>
                        <a:t>nghĩa</a:t>
                      </a:r>
                      <a:endParaRPr kumimoji="0" lang="en-US" altLang="en-US" sz="2400" b="0" i="0" u="none" strike="noStrike" cap="none" normalizeH="0" baseline="0" dirty="0" smtClean="0">
                        <a:ln>
                          <a:noFill/>
                        </a:ln>
                        <a:solidFill>
                          <a:srgbClr val="FFFF00"/>
                        </a:solidFill>
                        <a:effectLst/>
                        <a:latin typeface="Proxima Nova" panose="020B0604020202020204" charset="0"/>
                        <a:cs typeface="Arial" panose="020B0604020202020204" pitchFamily="34" charset="0"/>
                      </a:endParaRP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static</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Dùng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để</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khai</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báo</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biến</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thuộc</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tính</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tĩnh</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super</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Truy xuất đến lớp cha.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switch</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Lệnh</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lựa</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chọn</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synchronized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phương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thức</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độc</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quyền</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truy</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xuất</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trên</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đối</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tượng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this</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Ám</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chỉ</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chính</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lớp</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đó</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throw</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Ném</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ra</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ngoại</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lệ</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throws</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Khai</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báo</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phương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thức</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ném</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ra</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ngoại</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lệ</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true</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Giá</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trị</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logic.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try</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Sử</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dụng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để</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bắt</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ngoại</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lệ</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void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Dùng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để</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khai</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báo</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một</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phương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thức</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không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trả</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về</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giá</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trị</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0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1" i="0" u="none" strike="noStrike" cap="none" normalizeH="0" baseline="0" smtClean="0">
                          <a:ln>
                            <a:noFill/>
                          </a:ln>
                          <a:solidFill>
                            <a:schemeClr val="bg2">
                              <a:lumMod val="50000"/>
                            </a:schemeClr>
                          </a:solidFill>
                          <a:effectLst/>
                          <a:latin typeface="Proxima Nova" panose="020B0604020202020204" charset="0"/>
                          <a:cs typeface="Arial" panose="020B0604020202020204" pitchFamily="34" charset="0"/>
                        </a:rPr>
                        <a:t>while</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Dùng</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trong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cấu</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trúc</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r>
                        <a:rPr kumimoji="0" lang="en-US" altLang="en-US" sz="1400" b="0" i="0" u="none" strike="noStrike" cap="none" normalizeH="0" baseline="0" dirty="0" err="1" smtClean="0">
                          <a:ln>
                            <a:noFill/>
                          </a:ln>
                          <a:solidFill>
                            <a:schemeClr val="bg2">
                              <a:lumMod val="50000"/>
                            </a:schemeClr>
                          </a:solidFill>
                          <a:effectLst/>
                          <a:latin typeface="Proxima Nova" panose="020B0604020202020204" charset="0"/>
                          <a:cs typeface="Arial" panose="020B0604020202020204" pitchFamily="34" charset="0"/>
                        </a:rPr>
                        <a:t>lặp</a:t>
                      </a:r>
                      <a:r>
                        <a:rPr kumimoji="0" lang="en-US" altLang="en-US" sz="1400" b="0" i="0" u="none" strike="noStrike" cap="none" normalizeH="0" baseline="0" dirty="0" smtClean="0">
                          <a:ln>
                            <a:noFill/>
                          </a:ln>
                          <a:solidFill>
                            <a:schemeClr val="bg2">
                              <a:lumMod val="50000"/>
                            </a:schemeClr>
                          </a:solidFill>
                          <a:effectLst/>
                          <a:latin typeface="Proxima Nova" panose="020B0604020202020204" charset="0"/>
                          <a:cs typeface="Arial" panose="020B0604020202020204" pitchFamily="34" charset="0"/>
                        </a:rPr>
                        <a:t>. </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itle 2"/>
          <p:cNvSpPr>
            <a:spLocks noGrp="1"/>
          </p:cNvSpPr>
          <p:nvPr>
            <p:ph type="title"/>
          </p:nvPr>
        </p:nvSpPr>
        <p:spPr>
          <a:xfrm>
            <a:off x="311700" y="445025"/>
            <a:ext cx="8520600" cy="572700"/>
          </a:xfrm>
        </p:spPr>
        <p:txBody>
          <a:bodyPr>
            <a:normAutofit fontScale="90000"/>
          </a:bodyPr>
          <a:lstStyle/>
          <a:p>
            <a:r>
              <a:rPr lang="en-US" dirty="0" err="1" smtClean="0"/>
              <a:t>Từ</a:t>
            </a:r>
            <a:r>
              <a:rPr lang="en-US" dirty="0" smtClean="0"/>
              <a:t> </a:t>
            </a:r>
            <a:r>
              <a:rPr lang="en-US" dirty="0" err="1" smtClean="0"/>
              <a:t>khóa</a:t>
            </a:r>
            <a:r>
              <a:rPr lang="en-US" dirty="0"/>
              <a:t/>
            </a:r>
            <a:br>
              <a:rPr lang="en-US" dirty="0"/>
            </a:br>
            <a:endParaRPr lang="en-US" dirty="0"/>
          </a:p>
        </p:txBody>
      </p:sp>
    </p:spTree>
    <p:extLst>
      <p:ext uri="{BB962C8B-B14F-4D97-AF65-F5344CB8AC3E}">
        <p14:creationId xmlns:p14="http://schemas.microsoft.com/office/powerpoint/2010/main" val="1521742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pPr algn="l" eaLnBrk="1" hangingPunct="1">
              <a:defRPr/>
            </a:pPr>
            <a:r>
              <a:rPr lang="en-US" altLang="en-US" sz="2700" dirty="0" err="1" smtClean="0"/>
              <a:t>Định</a:t>
            </a:r>
            <a:r>
              <a:rPr lang="en-US" altLang="en-US" sz="2700" dirty="0" smtClean="0"/>
              <a:t> </a:t>
            </a:r>
            <a:r>
              <a:rPr lang="en-US" altLang="en-US" sz="2700" dirty="0" err="1" smtClean="0"/>
              <a:t>danh</a:t>
            </a:r>
            <a:endParaRPr lang="en-US" altLang="en-US" sz="2700" dirty="0"/>
          </a:p>
        </p:txBody>
      </p:sp>
      <p:sp>
        <p:nvSpPr>
          <p:cNvPr id="17414" name="Rectangle 3"/>
          <p:cNvSpPr>
            <a:spLocks noGrp="1" noChangeArrowheads="1"/>
          </p:cNvSpPr>
          <p:nvPr>
            <p:ph type="body" idx="1"/>
          </p:nvPr>
        </p:nvSpPr>
        <p:spPr>
          <a:xfrm>
            <a:off x="311700" y="1510615"/>
            <a:ext cx="8520600" cy="3416400"/>
          </a:xfrm>
          <a:extLst>
            <a:ext uri="{FAA26D3D-D897-4be2-8F04-BA451C77F1D7}">
              <ma14:placeholderFlag xmlns="" xmlns:ma14="http://schemas.microsoft.com/office/mac/drawingml/2011/main" val="1"/>
            </a:ext>
          </a:extLst>
        </p:spPr>
        <p:txBody>
          <a:bodyPr/>
          <a:lstStyle/>
          <a:p>
            <a:pPr marL="0" indent="0" eaLnBrk="1" hangingPunct="1">
              <a:lnSpc>
                <a:spcPct val="100000"/>
              </a:lnSpc>
              <a:buNone/>
            </a:pPr>
            <a:r>
              <a:rPr lang="en-US" altLang="en-US" sz="2400" dirty="0"/>
              <a:t>Qui </a:t>
            </a:r>
            <a:r>
              <a:rPr lang="en-US" altLang="en-US" sz="2400" dirty="0" err="1"/>
              <a:t>tắc</a:t>
            </a:r>
            <a:r>
              <a:rPr lang="en-US" altLang="en-US" sz="2400" dirty="0"/>
              <a:t> </a:t>
            </a:r>
            <a:r>
              <a:rPr lang="en-US" altLang="en-US" sz="2400" dirty="0" err="1"/>
              <a:t>đặt</a:t>
            </a:r>
            <a:r>
              <a:rPr lang="en-US" altLang="en-US" sz="2400" dirty="0"/>
              <a:t> </a:t>
            </a:r>
            <a:r>
              <a:rPr lang="en-US" altLang="en-US" sz="2400" dirty="0" err="1"/>
              <a:t>tên</a:t>
            </a:r>
            <a:r>
              <a:rPr lang="en-US" altLang="en-US" sz="2400" dirty="0"/>
              <a:t>: </a:t>
            </a:r>
          </a:p>
          <a:p>
            <a:pPr lvl="1" eaLnBrk="1" hangingPunct="1">
              <a:lnSpc>
                <a:spcPct val="100000"/>
              </a:lnSpc>
            </a:pPr>
            <a:r>
              <a:rPr lang="vi-VN" altLang="en-US" sz="2100" dirty="0"/>
              <a:t> Tên chỉ gồm chữ cái, chữ số, dấu $ và dấu </a:t>
            </a:r>
            <a:r>
              <a:rPr lang="vi-VN" altLang="en-US" sz="2100" dirty="0" smtClean="0"/>
              <a:t>_</a:t>
            </a:r>
            <a:endParaRPr lang="vi-VN" altLang="en-US" sz="2100" dirty="0"/>
          </a:p>
          <a:p>
            <a:pPr lvl="1" eaLnBrk="1" hangingPunct="1">
              <a:lnSpc>
                <a:spcPct val="100000"/>
              </a:lnSpc>
            </a:pPr>
            <a:r>
              <a:rPr lang="vi-VN" altLang="en-US" sz="2100" dirty="0"/>
              <a:t>- Tên không bắt đầu bởi chữ </a:t>
            </a:r>
            <a:r>
              <a:rPr lang="vi-VN" altLang="en-US" sz="2100" dirty="0" smtClean="0"/>
              <a:t>số</a:t>
            </a:r>
            <a:endParaRPr lang="vi-VN" altLang="en-US" sz="2100" dirty="0"/>
          </a:p>
          <a:p>
            <a:pPr lvl="1" eaLnBrk="1" hangingPunct="1">
              <a:lnSpc>
                <a:spcPct val="100000"/>
              </a:lnSpc>
            </a:pPr>
            <a:r>
              <a:rPr lang="vi-VN" altLang="en-US" sz="2100" dirty="0"/>
              <a:t>- Tên không được trùng với từ </a:t>
            </a:r>
            <a:r>
              <a:rPr lang="vi-VN" altLang="en-US" sz="2100" dirty="0" smtClean="0"/>
              <a:t>khoá</a:t>
            </a:r>
            <a:endParaRPr lang="vi-VN" altLang="en-US" sz="2100" dirty="0"/>
          </a:p>
          <a:p>
            <a:pPr lvl="1" eaLnBrk="1" hangingPunct="1">
              <a:lnSpc>
                <a:spcPct val="100000"/>
              </a:lnSpc>
            </a:pPr>
            <a:r>
              <a:rPr lang="vi-VN" altLang="en-US" sz="2100" dirty="0"/>
              <a:t>- Tên có phân biệt chữ hoa, chữ thường</a:t>
            </a:r>
            <a:endParaRPr lang="en-US" altLang="en-US" sz="2100" dirty="0"/>
          </a:p>
        </p:txBody>
      </p:sp>
      <p:pic>
        <p:nvPicPr>
          <p:cNvPr id="460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752" y="3609023"/>
            <a:ext cx="1750219" cy="127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630352" y="2055971"/>
            <a:ext cx="1957388" cy="1314450"/>
          </a:xfrm>
          <a:prstGeom prst="rect">
            <a:avLst/>
          </a:prstGeom>
        </p:spPr>
      </p:pic>
    </p:spTree>
    <p:extLst>
      <p:ext uri="{BB962C8B-B14F-4D97-AF65-F5344CB8AC3E}">
        <p14:creationId xmlns:p14="http://schemas.microsoft.com/office/powerpoint/2010/main" val="359552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type="body" idx="1"/>
          </p:nvPr>
        </p:nvSpPr>
        <p:spPr>
          <a:xfrm>
            <a:off x="372660" y="1426795"/>
            <a:ext cx="8520600" cy="3416400"/>
          </a:xfrm>
          <a:extLst>
            <a:ext uri="{FAA26D3D-D897-4be2-8F04-BA451C77F1D7}">
              <ma14:placeholderFlag xmlns="" xmlns:ma14="http://schemas.microsoft.com/office/mac/drawingml/2011/main" val="1"/>
            </a:ext>
          </a:extLst>
        </p:spPr>
        <p:txBody>
          <a:bodyPr/>
          <a:lstStyle/>
          <a:p>
            <a:pPr marL="0" indent="0" eaLnBrk="1" hangingPunct="1">
              <a:lnSpc>
                <a:spcPct val="100000"/>
              </a:lnSpc>
              <a:buNone/>
            </a:pPr>
            <a:r>
              <a:rPr lang="en-US" altLang="en-US" sz="2400" dirty="0"/>
              <a:t>Java </a:t>
            </a:r>
            <a:r>
              <a:rPr lang="en-US" altLang="en-US" sz="2400" dirty="0" err="1"/>
              <a:t>được</a:t>
            </a:r>
            <a:r>
              <a:rPr lang="en-US" altLang="en-US" sz="2400" dirty="0"/>
              <a:t> </a:t>
            </a:r>
            <a:r>
              <a:rPr lang="en-US" altLang="en-US" sz="2400" dirty="0" err="1"/>
              <a:t>xây</a:t>
            </a:r>
            <a:r>
              <a:rPr lang="en-US" altLang="en-US" sz="2400" dirty="0"/>
              <a:t> </a:t>
            </a:r>
            <a:r>
              <a:rPr lang="en-US" altLang="en-US" sz="2400" dirty="0" err="1"/>
              <a:t>dựng</a:t>
            </a:r>
            <a:r>
              <a:rPr lang="en-US" altLang="en-US" sz="2400" dirty="0"/>
              <a:t> </a:t>
            </a:r>
            <a:r>
              <a:rPr lang="en-US" altLang="en-US" sz="2400" dirty="0" err="1"/>
              <a:t>dựa</a:t>
            </a:r>
            <a:r>
              <a:rPr lang="en-US" altLang="en-US" sz="2400" dirty="0"/>
              <a:t> </a:t>
            </a:r>
            <a:r>
              <a:rPr lang="en-US" altLang="en-US" sz="2400" dirty="0" err="1"/>
              <a:t>trên</a:t>
            </a:r>
            <a:r>
              <a:rPr lang="en-US" altLang="en-US" sz="2400" dirty="0"/>
              <a:t> </a:t>
            </a:r>
            <a:r>
              <a:rPr lang="en-US" altLang="en-US" sz="2400" dirty="0" err="1"/>
              <a:t>bộ</a:t>
            </a:r>
            <a:r>
              <a:rPr lang="en-US" altLang="en-US" sz="2400" dirty="0"/>
              <a:t> </a:t>
            </a:r>
            <a:r>
              <a:rPr lang="en-US" altLang="en-US" sz="2400" dirty="0" err="1"/>
              <a:t>kí</a:t>
            </a:r>
            <a:r>
              <a:rPr lang="en-US" altLang="en-US" sz="2400" dirty="0"/>
              <a:t> </a:t>
            </a:r>
            <a:r>
              <a:rPr lang="en-US" altLang="en-US" sz="2400" dirty="0" err="1"/>
              <a:t>tự</a:t>
            </a:r>
            <a:r>
              <a:rPr lang="en-US" altLang="en-US" sz="2400" dirty="0"/>
              <a:t> </a:t>
            </a:r>
            <a:r>
              <a:rPr lang="en-US" altLang="en-US" sz="2400" dirty="0" err="1"/>
              <a:t>sau</a:t>
            </a:r>
            <a:r>
              <a:rPr lang="en-US" altLang="en-US" sz="2400" dirty="0"/>
              <a:t>:</a:t>
            </a:r>
          </a:p>
          <a:p>
            <a:pPr lvl="1" eaLnBrk="1" hangingPunct="1">
              <a:lnSpc>
                <a:spcPct val="100000"/>
              </a:lnSpc>
            </a:pPr>
            <a:r>
              <a:rPr lang="en-US" altLang="en-US" sz="2100" dirty="0"/>
              <a:t>26 </a:t>
            </a:r>
            <a:r>
              <a:rPr lang="en-US" altLang="en-US" sz="2100" dirty="0" err="1"/>
              <a:t>chữ</a:t>
            </a:r>
            <a:r>
              <a:rPr lang="en-US" altLang="en-US" sz="2100" dirty="0"/>
              <a:t> </a:t>
            </a:r>
            <a:r>
              <a:rPr lang="en-US" altLang="en-US" sz="2100" dirty="0" err="1"/>
              <a:t>cái</a:t>
            </a:r>
            <a:r>
              <a:rPr lang="en-US" altLang="en-US" sz="2100" dirty="0"/>
              <a:t> </a:t>
            </a:r>
            <a:r>
              <a:rPr lang="en-US" altLang="en-US" sz="2100" dirty="0" err="1"/>
              <a:t>hoa</a:t>
            </a:r>
            <a:r>
              <a:rPr lang="en-US" altLang="en-US" sz="2100" dirty="0"/>
              <a:t>: A…Z, 26 </a:t>
            </a:r>
            <a:r>
              <a:rPr lang="en-US" altLang="en-US" sz="2100" dirty="0" err="1"/>
              <a:t>chữ</a:t>
            </a:r>
            <a:r>
              <a:rPr lang="en-US" altLang="en-US" sz="2100" dirty="0"/>
              <a:t> </a:t>
            </a:r>
            <a:r>
              <a:rPr lang="en-US" altLang="en-US" sz="2100" dirty="0" err="1"/>
              <a:t>cái</a:t>
            </a:r>
            <a:r>
              <a:rPr lang="en-US" altLang="en-US" sz="2100" dirty="0"/>
              <a:t> </a:t>
            </a:r>
            <a:r>
              <a:rPr lang="en-US" altLang="en-US" sz="2100" dirty="0" err="1"/>
              <a:t>thường</a:t>
            </a:r>
            <a:r>
              <a:rPr lang="en-US" altLang="en-US" sz="2100" dirty="0"/>
              <a:t>: a…z</a:t>
            </a:r>
          </a:p>
          <a:p>
            <a:pPr lvl="1" eaLnBrk="1" hangingPunct="1">
              <a:lnSpc>
                <a:spcPct val="100000"/>
              </a:lnSpc>
            </a:pPr>
            <a:r>
              <a:rPr lang="en-US" altLang="en-US" sz="2100" dirty="0"/>
              <a:t>10 </a:t>
            </a:r>
            <a:r>
              <a:rPr lang="en-US" altLang="en-US" sz="2100" dirty="0" err="1"/>
              <a:t>chữ</a:t>
            </a:r>
            <a:r>
              <a:rPr lang="en-US" altLang="en-US" sz="2100" dirty="0"/>
              <a:t> </a:t>
            </a:r>
            <a:r>
              <a:rPr lang="en-US" altLang="en-US" sz="2100" dirty="0" err="1"/>
              <a:t>số</a:t>
            </a:r>
            <a:r>
              <a:rPr lang="en-US" altLang="en-US" sz="2100" dirty="0"/>
              <a:t>: 0…9</a:t>
            </a:r>
          </a:p>
          <a:p>
            <a:pPr lvl="1" eaLnBrk="1" hangingPunct="1">
              <a:lnSpc>
                <a:spcPct val="100000"/>
              </a:lnSpc>
            </a:pPr>
            <a:r>
              <a:rPr lang="en-US" altLang="en-US" sz="2100" dirty="0" err="1"/>
              <a:t>Các</a:t>
            </a:r>
            <a:r>
              <a:rPr lang="en-US" altLang="en-US" sz="2100" dirty="0"/>
              <a:t> </a:t>
            </a:r>
            <a:r>
              <a:rPr lang="en-US" altLang="en-US" sz="2100" dirty="0" err="1"/>
              <a:t>kí</a:t>
            </a:r>
            <a:r>
              <a:rPr lang="en-US" altLang="en-US" sz="2100" dirty="0"/>
              <a:t> </a:t>
            </a:r>
            <a:r>
              <a:rPr lang="en-US" altLang="en-US" sz="2100" dirty="0" err="1"/>
              <a:t>hiệu</a:t>
            </a:r>
            <a:r>
              <a:rPr lang="en-US" altLang="en-US" sz="2100" dirty="0"/>
              <a:t> </a:t>
            </a:r>
            <a:r>
              <a:rPr lang="en-US" altLang="en-US" sz="2100" dirty="0" err="1"/>
              <a:t>toán</a:t>
            </a:r>
            <a:r>
              <a:rPr lang="en-US" altLang="en-US" sz="2100" dirty="0"/>
              <a:t> </a:t>
            </a:r>
            <a:r>
              <a:rPr lang="en-US" altLang="en-US" sz="2100" dirty="0" err="1"/>
              <a:t>học</a:t>
            </a:r>
            <a:r>
              <a:rPr lang="en-US" altLang="en-US" sz="2100" dirty="0"/>
              <a:t>: +, -, *, /, %, =, ()…</a:t>
            </a:r>
          </a:p>
          <a:p>
            <a:pPr lvl="1" eaLnBrk="1" hangingPunct="1">
              <a:lnSpc>
                <a:spcPct val="100000"/>
              </a:lnSpc>
            </a:pPr>
            <a:r>
              <a:rPr lang="en-US" altLang="en-US" sz="2100" dirty="0" err="1"/>
              <a:t>Dấu</a:t>
            </a:r>
            <a:r>
              <a:rPr lang="en-US" altLang="en-US" sz="2100" dirty="0"/>
              <a:t> </a:t>
            </a:r>
            <a:r>
              <a:rPr lang="en-US" altLang="en-US" sz="2100" dirty="0" err="1"/>
              <a:t>nối</a:t>
            </a:r>
            <a:r>
              <a:rPr lang="en-US" altLang="en-US" sz="2100" dirty="0"/>
              <a:t>: _</a:t>
            </a:r>
          </a:p>
          <a:p>
            <a:pPr lvl="1" eaLnBrk="1" hangingPunct="1">
              <a:lnSpc>
                <a:spcPct val="100000"/>
              </a:lnSpc>
            </a:pPr>
            <a:r>
              <a:rPr lang="en-US" altLang="en-US" sz="2100" dirty="0" err="1"/>
              <a:t>Các</a:t>
            </a:r>
            <a:r>
              <a:rPr lang="en-US" altLang="en-US" sz="2100" dirty="0"/>
              <a:t> </a:t>
            </a:r>
            <a:r>
              <a:rPr lang="en-US" altLang="en-US" sz="2100" dirty="0" err="1"/>
              <a:t>kí</a:t>
            </a:r>
            <a:r>
              <a:rPr lang="en-US" altLang="en-US" sz="2100" dirty="0"/>
              <a:t> </a:t>
            </a:r>
            <a:r>
              <a:rPr lang="en-US" altLang="en-US" sz="2100" dirty="0" err="1"/>
              <a:t>hiệu</a:t>
            </a:r>
            <a:r>
              <a:rPr lang="en-US" altLang="en-US" sz="2100" dirty="0"/>
              <a:t> </a:t>
            </a:r>
            <a:r>
              <a:rPr lang="en-US" altLang="en-US" sz="2100" dirty="0" err="1"/>
              <a:t>đặc</a:t>
            </a:r>
            <a:r>
              <a:rPr lang="en-US" altLang="en-US" sz="2100" dirty="0"/>
              <a:t> </a:t>
            </a:r>
            <a:r>
              <a:rPr lang="en-US" altLang="en-US" sz="2100" dirty="0" err="1"/>
              <a:t>biệt</a:t>
            </a:r>
            <a:r>
              <a:rPr lang="en-US" altLang="en-US" sz="2100" dirty="0"/>
              <a:t> </a:t>
            </a:r>
            <a:r>
              <a:rPr lang="en-US" altLang="en-US" sz="2100" dirty="0" err="1"/>
              <a:t>khác</a:t>
            </a:r>
            <a:r>
              <a:rPr lang="en-US" altLang="en-US" sz="2100" dirty="0"/>
              <a:t>: :, :, {}, [], ?, \, &amp;, !, #, $, …</a:t>
            </a:r>
          </a:p>
          <a:p>
            <a:pPr lvl="1" eaLnBrk="1" hangingPunct="1">
              <a:lnSpc>
                <a:spcPct val="100000"/>
              </a:lnSpc>
            </a:pPr>
            <a:r>
              <a:rPr lang="en-US" altLang="en-US" sz="2100" dirty="0" err="1"/>
              <a:t>Bên</a:t>
            </a:r>
            <a:r>
              <a:rPr lang="en-US" altLang="en-US" sz="2100" dirty="0"/>
              <a:t> </a:t>
            </a:r>
            <a:r>
              <a:rPr lang="en-US" altLang="en-US" sz="2100" dirty="0" err="1"/>
              <a:t>cạnh</a:t>
            </a:r>
            <a:r>
              <a:rPr lang="en-US" altLang="en-US" sz="2100" dirty="0"/>
              <a:t> </a:t>
            </a:r>
            <a:r>
              <a:rPr lang="en-US" altLang="en-US" sz="2100" dirty="0" err="1"/>
              <a:t>đó</a:t>
            </a:r>
            <a:r>
              <a:rPr lang="en-US" altLang="en-US" sz="2100" dirty="0"/>
              <a:t> Java </a:t>
            </a:r>
            <a:r>
              <a:rPr lang="en-US" altLang="en-US" sz="2100" dirty="0" err="1"/>
              <a:t>còn</a:t>
            </a:r>
            <a:r>
              <a:rPr lang="en-US" altLang="en-US" sz="2100" dirty="0"/>
              <a:t> </a:t>
            </a:r>
            <a:r>
              <a:rPr lang="en-US" altLang="en-US" sz="2100" dirty="0" err="1"/>
              <a:t>dùng</a:t>
            </a:r>
            <a:r>
              <a:rPr lang="en-US" altLang="en-US" sz="2100" dirty="0"/>
              <a:t> </a:t>
            </a:r>
            <a:r>
              <a:rPr lang="en-US" altLang="en-US" sz="2100" dirty="0" err="1"/>
              <a:t>bộ</a:t>
            </a:r>
            <a:r>
              <a:rPr lang="en-US" altLang="en-US" sz="2100" dirty="0"/>
              <a:t> </a:t>
            </a:r>
            <a:r>
              <a:rPr lang="en-US" altLang="en-US" sz="2100" dirty="0" err="1"/>
              <a:t>kí</a:t>
            </a:r>
            <a:r>
              <a:rPr lang="en-US" altLang="en-US" sz="2100" dirty="0"/>
              <a:t> </a:t>
            </a:r>
            <a:r>
              <a:rPr lang="en-US" altLang="en-US" sz="2100" dirty="0" err="1"/>
              <a:t>tự</a:t>
            </a:r>
            <a:r>
              <a:rPr lang="en-US" altLang="en-US" sz="2100" dirty="0"/>
              <a:t> Unicode</a:t>
            </a:r>
          </a:p>
        </p:txBody>
      </p:sp>
      <p:sp>
        <p:nvSpPr>
          <p:cNvPr id="5"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defRPr/>
            </a:pPr>
            <a:r>
              <a:rPr lang="en-US" altLang="en-US" sz="2700" dirty="0" err="1" smtClean="0"/>
              <a:t>Định</a:t>
            </a:r>
            <a:r>
              <a:rPr lang="en-US" altLang="en-US" sz="2700" dirty="0" smtClean="0"/>
              <a:t> </a:t>
            </a:r>
            <a:r>
              <a:rPr lang="en-US" altLang="en-US" sz="2700" dirty="0" err="1" smtClean="0"/>
              <a:t>danh</a:t>
            </a:r>
            <a:endParaRPr lang="en-US" altLang="en-US" sz="2700" dirty="0"/>
          </a:p>
        </p:txBody>
      </p:sp>
    </p:spTree>
    <p:extLst>
      <p:ext uri="{BB962C8B-B14F-4D97-AF65-F5344CB8AC3E}">
        <p14:creationId xmlns:p14="http://schemas.microsoft.com/office/powerpoint/2010/main" val="3594570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normAutofit/>
          </a:bodyPr>
          <a:lstStyle/>
          <a:p>
            <a:pPr eaLnBrk="1" hangingPunct="1"/>
            <a:r>
              <a:rPr lang="en-US" altLang="en-US" sz="2700" dirty="0" err="1" smtClean="0"/>
              <a:t>Hằng</a:t>
            </a:r>
            <a:endParaRPr lang="en-US" altLang="en-US" sz="2700" dirty="0"/>
          </a:p>
        </p:txBody>
      </p:sp>
      <p:sp>
        <p:nvSpPr>
          <p:cNvPr id="28678"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lstStyle/>
          <a:p>
            <a:pPr marL="0" indent="0" algn="just" eaLnBrk="1" hangingPunct="1">
              <a:buNone/>
            </a:pPr>
            <a:r>
              <a:rPr lang="en-US" altLang="en-US" sz="1800" dirty="0">
                <a:latin typeface="Proxima Nova" panose="020B0604020202020204" charset="0"/>
                <a:cs typeface="Times New Roman" panose="02020603050405020304" pitchFamily="18" charset="0"/>
              </a:rPr>
              <a:t>Hằng </a:t>
            </a:r>
            <a:r>
              <a:rPr lang="en-US" altLang="en-US" sz="1800" dirty="0" err="1">
                <a:latin typeface="Proxima Nova" panose="020B0604020202020204" charset="0"/>
                <a:cs typeface="Times New Roman" panose="02020603050405020304" pitchFamily="18" charset="0"/>
              </a:rPr>
              <a:t>là</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một</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biến</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không</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thể</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thay</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đổi</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giá</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trị</a:t>
            </a:r>
            <a:r>
              <a:rPr lang="en-US" altLang="en-US" sz="1800" dirty="0">
                <a:latin typeface="Proxima Nova" panose="020B0604020202020204" charset="0"/>
                <a:cs typeface="Times New Roman" panose="02020603050405020304" pitchFamily="18" charset="0"/>
              </a:rPr>
              <a:t> trong </a:t>
            </a:r>
            <a:r>
              <a:rPr lang="en-US" altLang="en-US" sz="1800" dirty="0" err="1">
                <a:latin typeface="Proxima Nova" panose="020B0604020202020204" charset="0"/>
                <a:cs typeface="Times New Roman" panose="02020603050405020304" pitchFamily="18" charset="0"/>
              </a:rPr>
              <a:t>suốt</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chương</a:t>
            </a:r>
            <a:r>
              <a:rPr lang="en-US" altLang="en-US" sz="1800" dirty="0">
                <a:latin typeface="Proxima Nova" panose="020B0604020202020204" charset="0"/>
                <a:cs typeface="Times New Roman" panose="02020603050405020304" pitchFamily="18" charset="0"/>
              </a:rPr>
              <a:t> </a:t>
            </a:r>
            <a:r>
              <a:rPr lang="en-US" altLang="en-US" sz="1800" dirty="0" err="1">
                <a:latin typeface="Proxima Nova" panose="020B0604020202020204" charset="0"/>
                <a:cs typeface="Times New Roman" panose="02020603050405020304" pitchFamily="18" charset="0"/>
              </a:rPr>
              <a:t>trình</a:t>
            </a:r>
            <a:endParaRPr lang="en-US" altLang="en-US" sz="1800" dirty="0">
              <a:latin typeface="Proxima Nova" panose="020B0604020202020204" charset="0"/>
              <a:cs typeface="Times New Roman" panose="02020603050405020304" pitchFamily="18" charset="0"/>
            </a:endParaRPr>
          </a:p>
        </p:txBody>
      </p:sp>
      <p:sp>
        <p:nvSpPr>
          <p:cNvPr id="6" name="Rectangle 5"/>
          <p:cNvSpPr/>
          <p:nvPr/>
        </p:nvSpPr>
        <p:spPr>
          <a:xfrm>
            <a:off x="1348478" y="2075587"/>
            <a:ext cx="3853940" cy="323165"/>
          </a:xfrm>
          <a:prstGeom prst="rect">
            <a:avLst/>
          </a:prstGeom>
          <a:ln>
            <a:solidFill>
              <a:srgbClr val="FF0000"/>
            </a:solidFill>
          </a:ln>
        </p:spPr>
        <p:txBody>
          <a:bodyPr wrap="none">
            <a:spAutoFit/>
          </a:bodyPr>
          <a:lstStyle/>
          <a:p>
            <a:pPr eaLnBrk="0" fontAlgn="base" latinLnBrk="0" hangingPunct="0">
              <a:spcBef>
                <a:spcPct val="0"/>
              </a:spcBef>
              <a:spcAft>
                <a:spcPct val="0"/>
              </a:spcAft>
            </a:pPr>
            <a:r>
              <a:rPr lang="en-US" altLang="en-US" sz="1500" b="1" dirty="0">
                <a:solidFill>
                  <a:srgbClr val="0000FF"/>
                </a:solidFill>
                <a:latin typeface="Times New Roman" panose="02020603050405020304" pitchFamily="18" charset="0"/>
                <a:cs typeface="Times New Roman" panose="02020603050405020304" pitchFamily="18" charset="0"/>
              </a:rPr>
              <a:t>final</a:t>
            </a:r>
            <a:r>
              <a:rPr lang="en-US" altLang="en-US" sz="1500" dirty="0">
                <a:solidFill>
                  <a:prstClr val="black"/>
                </a:solidFill>
                <a:latin typeface="Times New Roman" panose="02020603050405020304" pitchFamily="18" charset="0"/>
                <a:cs typeface="Times New Roman" panose="02020603050405020304" pitchFamily="18" charset="0"/>
              </a:rPr>
              <a:t>  </a:t>
            </a:r>
            <a:r>
              <a:rPr lang="en-US" sz="1500" b="1" dirty="0">
                <a:solidFill>
                  <a:srgbClr val="000080"/>
                </a:solidFill>
                <a:latin typeface="Times New Roman" panose="02020603050405020304" pitchFamily="18" charset="0"/>
                <a:cs typeface="Times New Roman" panose="02020603050405020304" pitchFamily="18" charset="0"/>
              </a:rPr>
              <a:t>&lt;kiểu </a:t>
            </a:r>
            <a:r>
              <a:rPr lang="en-US" sz="1500" b="1" dirty="0" err="1">
                <a:solidFill>
                  <a:srgbClr val="000080"/>
                </a:solidFill>
                <a:latin typeface="Times New Roman" panose="02020603050405020304" pitchFamily="18" charset="0"/>
                <a:cs typeface="Times New Roman" panose="02020603050405020304" pitchFamily="18" charset="0"/>
              </a:rPr>
              <a:t>dữ</a:t>
            </a:r>
            <a:r>
              <a:rPr lang="en-US" sz="1500" b="1" dirty="0">
                <a:solidFill>
                  <a:srgbClr val="000080"/>
                </a:solidFill>
                <a:latin typeface="Times New Roman" panose="02020603050405020304" pitchFamily="18" charset="0"/>
                <a:cs typeface="Times New Roman" panose="02020603050405020304" pitchFamily="18" charset="0"/>
              </a:rPr>
              <a:t> </a:t>
            </a:r>
            <a:r>
              <a:rPr lang="en-US" sz="1500" b="1" dirty="0" err="1">
                <a:solidFill>
                  <a:srgbClr val="000080"/>
                </a:solidFill>
                <a:latin typeface="Times New Roman" panose="02020603050405020304" pitchFamily="18" charset="0"/>
                <a:cs typeface="Times New Roman" panose="02020603050405020304" pitchFamily="18" charset="0"/>
              </a:rPr>
              <a:t>liệu</a:t>
            </a:r>
            <a:r>
              <a:rPr lang="en-US" sz="1500" b="1" dirty="0">
                <a:solidFill>
                  <a:srgbClr val="000080"/>
                </a:solidFill>
                <a:latin typeface="Times New Roman" panose="02020603050405020304" pitchFamily="18" charset="0"/>
                <a:cs typeface="Times New Roman" panose="02020603050405020304" pitchFamily="18" charset="0"/>
              </a:rPr>
              <a:t>&gt;  </a:t>
            </a:r>
            <a:r>
              <a:rPr lang="en-US" sz="1500" b="1" dirty="0">
                <a:solidFill>
                  <a:srgbClr val="B22222"/>
                </a:solidFill>
                <a:latin typeface="Times New Roman" panose="02020603050405020304" pitchFamily="18" charset="0"/>
                <a:cs typeface="Times New Roman" panose="02020603050405020304" pitchFamily="18" charset="0"/>
              </a:rPr>
              <a:t>&lt;Tên </a:t>
            </a:r>
            <a:r>
              <a:rPr lang="en-US" sz="1500" b="1" dirty="0" err="1">
                <a:solidFill>
                  <a:srgbClr val="B22222"/>
                </a:solidFill>
                <a:latin typeface="Times New Roman" panose="02020603050405020304" pitchFamily="18" charset="0"/>
                <a:cs typeface="Times New Roman" panose="02020603050405020304" pitchFamily="18" charset="0"/>
              </a:rPr>
              <a:t>biến</a:t>
            </a:r>
            <a:r>
              <a:rPr lang="en-US" sz="1500" b="1" dirty="0">
                <a:solidFill>
                  <a:srgbClr val="B22222"/>
                </a:solidFill>
                <a:latin typeface="Times New Roman" panose="02020603050405020304" pitchFamily="18" charset="0"/>
                <a:cs typeface="Times New Roman" panose="02020603050405020304" pitchFamily="18" charset="0"/>
              </a:rPr>
              <a:t>&gt;=&lt;</a:t>
            </a:r>
            <a:r>
              <a:rPr lang="en-US" sz="1500" b="1" dirty="0" err="1">
                <a:solidFill>
                  <a:srgbClr val="B22222"/>
                </a:solidFill>
                <a:latin typeface="Times New Roman" panose="02020603050405020304" pitchFamily="18" charset="0"/>
                <a:cs typeface="Times New Roman" panose="02020603050405020304" pitchFamily="18" charset="0"/>
              </a:rPr>
              <a:t>Giá_trị</a:t>
            </a:r>
            <a:r>
              <a:rPr lang="en-US" sz="1500" b="1" dirty="0">
                <a:solidFill>
                  <a:srgbClr val="B22222"/>
                </a:solidFill>
                <a:latin typeface="Times New Roman" panose="02020603050405020304" pitchFamily="18" charset="0"/>
                <a:cs typeface="Times New Roman" panose="02020603050405020304" pitchFamily="18" charset="0"/>
              </a:rPr>
              <a:t>&gt;</a:t>
            </a:r>
            <a:r>
              <a:rPr lang="en-US" sz="1500" dirty="0">
                <a:solidFill>
                  <a:prstClr val="black"/>
                </a:solidFill>
                <a:latin typeface="Times New Roman" panose="02020603050405020304" pitchFamily="18" charset="0"/>
                <a:cs typeface="Times New Roman" panose="02020603050405020304" pitchFamily="18" charset="0"/>
              </a:rPr>
              <a:t>;</a:t>
            </a:r>
          </a:p>
        </p:txBody>
      </p:sp>
      <p:sp>
        <p:nvSpPr>
          <p:cNvPr id="7" name="Rectangle 6"/>
          <p:cNvSpPr/>
          <p:nvPr/>
        </p:nvSpPr>
        <p:spPr>
          <a:xfrm>
            <a:off x="260781" y="1605281"/>
            <a:ext cx="1003801" cy="323165"/>
          </a:xfrm>
          <a:prstGeom prst="rect">
            <a:avLst/>
          </a:prstGeom>
        </p:spPr>
        <p:txBody>
          <a:bodyPr wrap="none">
            <a:spAutoFit/>
          </a:bodyPr>
          <a:lstStyle/>
          <a:p>
            <a:pPr marL="85725" lvl="1" fontAlgn="base" latinLnBrk="0">
              <a:spcBef>
                <a:spcPct val="0"/>
              </a:spcBef>
              <a:spcAft>
                <a:spcPct val="0"/>
              </a:spcAft>
            </a:pPr>
            <a:r>
              <a:rPr lang="en-US" altLang="en-US" sz="1500" b="1" dirty="0" err="1">
                <a:solidFill>
                  <a:prstClr val="black"/>
                </a:solidFill>
                <a:latin typeface="Proxima Nova" panose="020B0604020202020204" charset="0"/>
                <a:cs typeface="Times New Roman" panose="02020603050405020304" pitchFamily="18" charset="0"/>
              </a:rPr>
              <a:t>Cú</a:t>
            </a:r>
            <a:r>
              <a:rPr lang="en-US" altLang="en-US" sz="1500" b="1" dirty="0">
                <a:solidFill>
                  <a:prstClr val="black"/>
                </a:solidFill>
                <a:latin typeface="Proxima Nova" panose="020B0604020202020204" charset="0"/>
                <a:cs typeface="Times New Roman" panose="02020603050405020304" pitchFamily="18" charset="0"/>
              </a:rPr>
              <a:t> </a:t>
            </a:r>
            <a:r>
              <a:rPr lang="en-US" altLang="en-US" sz="1500" b="1" dirty="0" err="1">
                <a:solidFill>
                  <a:prstClr val="black"/>
                </a:solidFill>
                <a:latin typeface="Proxima Nova" panose="020B0604020202020204" charset="0"/>
                <a:cs typeface="Times New Roman" panose="02020603050405020304" pitchFamily="18" charset="0"/>
              </a:rPr>
              <a:t>pháp</a:t>
            </a:r>
            <a:endParaRPr lang="en-US" altLang="en-US" sz="1500" b="1" dirty="0">
              <a:solidFill>
                <a:prstClr val="black"/>
              </a:solidFill>
              <a:latin typeface="Proxima Nova" panose="020B060402020202020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79160" y="3005602"/>
            <a:ext cx="3424686" cy="690575"/>
          </a:xfrm>
          <a:prstGeom prst="rect">
            <a:avLst/>
          </a:prstGeom>
          <a:ln>
            <a:solidFill>
              <a:schemeClr val="accent1"/>
            </a:solidFill>
          </a:ln>
        </p:spPr>
      </p:pic>
    </p:spTree>
    <p:extLst>
      <p:ext uri="{BB962C8B-B14F-4D97-AF65-F5344CB8AC3E}">
        <p14:creationId xmlns:p14="http://schemas.microsoft.com/office/powerpoint/2010/main" val="433808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96460" y="1442035"/>
            <a:ext cx="8520600" cy="2779445"/>
          </a:xfrm>
          <a:prstGeom prst="rect">
            <a:avLst/>
          </a:prstGeom>
        </p:spPr>
        <p:txBody>
          <a:bodyPr spcFirstLastPara="1" wrap="square" lIns="91425" tIns="91425" rIns="91425" bIns="91425" anchor="t" anchorCtr="0">
            <a:normAutofit fontScale="92500" lnSpcReduction="20000"/>
          </a:bodyPr>
          <a:lstStyle/>
          <a:p>
            <a:pPr lvl="0">
              <a:spcBef>
                <a:spcPts val="600"/>
              </a:spcBef>
              <a:spcAft>
                <a:spcPts val="600"/>
              </a:spcAft>
            </a:pPr>
            <a:r>
              <a:rPr lang="en-US" sz="2000" dirty="0" err="1" smtClean="0"/>
              <a:t>Hiểu</a:t>
            </a:r>
            <a:r>
              <a:rPr lang="en-US" sz="2000" dirty="0" smtClean="0"/>
              <a:t> </a:t>
            </a:r>
            <a:r>
              <a:rPr lang="en-US" sz="2000" dirty="0" err="1" smtClean="0"/>
              <a:t>về</a:t>
            </a:r>
            <a:r>
              <a:rPr lang="en-US" sz="2000" dirty="0" smtClean="0"/>
              <a:t> </a:t>
            </a:r>
            <a:r>
              <a:rPr lang="en-US" sz="2000" dirty="0" err="1" smtClean="0"/>
              <a:t>một</a:t>
            </a:r>
            <a:r>
              <a:rPr lang="en-US" sz="2000" dirty="0" smtClean="0"/>
              <a:t> </a:t>
            </a:r>
            <a:r>
              <a:rPr lang="en-US" sz="2000" dirty="0" err="1" smtClean="0"/>
              <a:t>chương</a:t>
            </a:r>
            <a:r>
              <a:rPr lang="en-US" sz="2000" dirty="0" smtClean="0"/>
              <a:t> </a:t>
            </a:r>
            <a:r>
              <a:rPr lang="en-US" sz="2000" dirty="0" err="1" smtClean="0"/>
              <a:t>trình</a:t>
            </a:r>
            <a:r>
              <a:rPr lang="en-US" sz="2000" dirty="0" smtClean="0"/>
              <a:t> Java</a:t>
            </a:r>
          </a:p>
          <a:p>
            <a:pPr>
              <a:spcBef>
                <a:spcPts val="600"/>
              </a:spcBef>
              <a:spcAft>
                <a:spcPts val="600"/>
              </a:spcAft>
            </a:pPr>
            <a:r>
              <a:rPr lang="en-US" sz="2000" dirty="0" err="1" smtClean="0"/>
              <a:t>Hiểu</a:t>
            </a:r>
            <a:r>
              <a:rPr lang="en-US" sz="2000" dirty="0" smtClean="0"/>
              <a:t> </a:t>
            </a:r>
            <a:r>
              <a:rPr lang="en-US" sz="2000" dirty="0" err="1" smtClean="0"/>
              <a:t>về</a:t>
            </a:r>
            <a:r>
              <a:rPr lang="en-US" sz="2000" dirty="0" smtClean="0"/>
              <a:t> </a:t>
            </a:r>
            <a:r>
              <a:rPr lang="en-US" sz="2000" dirty="0" err="1" smtClean="0"/>
              <a:t>từ</a:t>
            </a:r>
            <a:r>
              <a:rPr lang="en-US" sz="2000" dirty="0" smtClean="0"/>
              <a:t> </a:t>
            </a:r>
            <a:r>
              <a:rPr lang="en-US" sz="2000" dirty="0" err="1" smtClean="0"/>
              <a:t>khóa</a:t>
            </a:r>
            <a:r>
              <a:rPr lang="en-US" sz="2000" dirty="0" smtClean="0"/>
              <a:t>, </a:t>
            </a:r>
            <a:r>
              <a:rPr lang="en-US" sz="2000" dirty="0" err="1" smtClean="0"/>
              <a:t>hằng</a:t>
            </a:r>
            <a:endParaRPr lang="en-US" sz="2000" dirty="0"/>
          </a:p>
          <a:p>
            <a:pPr>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smtClean="0"/>
              <a:t>các</a:t>
            </a:r>
            <a:r>
              <a:rPr lang="en-US" sz="2000" dirty="0" smtClean="0"/>
              <a:t> kiểu </a:t>
            </a:r>
            <a:r>
              <a:rPr lang="en-US" sz="2000" dirty="0" err="1"/>
              <a:t>d</a:t>
            </a:r>
            <a:r>
              <a:rPr lang="en-US" sz="2000" dirty="0" err="1" smtClean="0"/>
              <a:t>ữ</a:t>
            </a:r>
            <a:r>
              <a:rPr lang="en-US" sz="2000" dirty="0" smtClean="0"/>
              <a:t> </a:t>
            </a:r>
            <a:r>
              <a:rPr lang="en-US" sz="2000" dirty="0" err="1" smtClean="0"/>
              <a:t>liệu</a:t>
            </a:r>
            <a:endParaRPr lang="en-US" sz="2000" dirty="0" smtClean="0"/>
          </a:p>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smtClean="0"/>
              <a:t>khai</a:t>
            </a:r>
            <a:r>
              <a:rPr lang="en-US" sz="2000" dirty="0" smtClean="0"/>
              <a:t> </a:t>
            </a:r>
            <a:r>
              <a:rPr lang="en-US" sz="2000" dirty="0" err="1" smtClean="0"/>
              <a:t>báo</a:t>
            </a:r>
            <a:r>
              <a:rPr lang="en-US" sz="2000" dirty="0" smtClean="0"/>
              <a:t> </a:t>
            </a:r>
            <a:r>
              <a:rPr lang="en-US" sz="2000" dirty="0" err="1" smtClean="0"/>
              <a:t>và</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biến</a:t>
            </a:r>
            <a:endParaRPr lang="en-US" sz="2000" dirty="0"/>
          </a:p>
          <a:p>
            <a:pPr lvl="0">
              <a:spcBef>
                <a:spcPts val="600"/>
              </a:spcBef>
              <a:spcAft>
                <a:spcPts val="600"/>
              </a:spcAft>
            </a:pPr>
            <a:r>
              <a:rPr lang="en-US" sz="2000" dirty="0" err="1" smtClean="0"/>
              <a:t>Biết</a:t>
            </a:r>
            <a:r>
              <a:rPr lang="en-US" sz="2000" dirty="0" smtClean="0"/>
              <a:t> </a:t>
            </a:r>
            <a:r>
              <a:rPr lang="en-US" sz="2000" dirty="0" err="1" smtClean="0"/>
              <a:t>cách</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a:t>loại</a:t>
            </a:r>
            <a:r>
              <a:rPr lang="en-US" sz="2000" dirty="0"/>
              <a:t> Literals </a:t>
            </a:r>
            <a:r>
              <a:rPr lang="en-US" sz="2000" dirty="0" err="1"/>
              <a:t>trong</a:t>
            </a:r>
            <a:r>
              <a:rPr lang="en-US" sz="2000" dirty="0"/>
              <a:t> Java</a:t>
            </a:r>
          </a:p>
          <a:p>
            <a:pPr>
              <a:spcBef>
                <a:spcPts val="600"/>
              </a:spcBef>
              <a:spcAft>
                <a:spcPts val="600"/>
              </a:spcAft>
            </a:pPr>
            <a:r>
              <a:rPr lang="en-US" sz="2000" dirty="0" err="1" smtClean="0"/>
              <a:t>Biết</a:t>
            </a:r>
            <a:r>
              <a:rPr lang="en-US" sz="2000" dirty="0" smtClean="0"/>
              <a:t> </a:t>
            </a:r>
            <a:r>
              <a:rPr lang="en-US" sz="2000" dirty="0" err="1"/>
              <a:t>cách</a:t>
            </a:r>
            <a:r>
              <a:rPr lang="en-US" sz="2000" dirty="0"/>
              <a:t> </a:t>
            </a:r>
            <a:r>
              <a:rPr lang="en-US" sz="2000" dirty="0" err="1"/>
              <a:t>sử</a:t>
            </a:r>
            <a:r>
              <a:rPr lang="en-US" sz="2000" dirty="0"/>
              <a:t> </a:t>
            </a:r>
            <a:r>
              <a:rPr lang="en-US" sz="2000" dirty="0" err="1"/>
              <a:t>dụng</a:t>
            </a:r>
            <a:r>
              <a:rPr lang="en-US" sz="2000" dirty="0"/>
              <a:t> kiểu </a:t>
            </a:r>
            <a:r>
              <a:rPr lang="en-US" sz="2000" dirty="0" err="1"/>
              <a:t>tham</a:t>
            </a:r>
            <a:r>
              <a:rPr lang="en-US" sz="2000" dirty="0"/>
              <a:t> </a:t>
            </a:r>
            <a:r>
              <a:rPr lang="en-US" sz="2000" dirty="0" err="1"/>
              <a:t>trị</a:t>
            </a:r>
            <a:r>
              <a:rPr lang="en-US" sz="2000" dirty="0"/>
              <a:t> </a:t>
            </a:r>
            <a:r>
              <a:rPr lang="en-US" sz="2000" dirty="0" err="1"/>
              <a:t>và</a:t>
            </a:r>
            <a:r>
              <a:rPr lang="en-US" sz="2000" dirty="0"/>
              <a:t> kiểu </a:t>
            </a:r>
            <a:r>
              <a:rPr lang="en-US" sz="2000" dirty="0" err="1"/>
              <a:t>tham</a:t>
            </a:r>
            <a:r>
              <a:rPr lang="en-US" sz="2000" dirty="0"/>
              <a:t> </a:t>
            </a:r>
            <a:r>
              <a:rPr lang="en-US" sz="2000" dirty="0" err="1"/>
              <a:t>chiếu</a:t>
            </a:r>
            <a:endParaRPr lang="en-US" sz="2000" dirty="0"/>
          </a:p>
          <a:p>
            <a:pPr lvl="0">
              <a:spcBef>
                <a:spcPts val="600"/>
              </a:spcBef>
              <a:spcAft>
                <a:spcPts val="600"/>
              </a:spcAft>
            </a:pPr>
            <a:endParaRPr lang="en-US" sz="2000"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8173690" cy="4090800"/>
          </a:xfrm>
          <a:prstGeom prst="rect">
            <a:avLst/>
          </a:prstGeom>
        </p:spPr>
        <p:txBody>
          <a:bodyPr spcFirstLastPara="1" wrap="square" lIns="91425" tIns="91425" rIns="91425" bIns="91425" anchor="ctr" anchorCtr="0">
            <a:normAutofit/>
          </a:bodyPr>
          <a:lstStyle/>
          <a:p>
            <a:pPr lvl="0">
              <a:lnSpc>
                <a:spcPct val="115000"/>
              </a:lnSpc>
            </a:pPr>
            <a:r>
              <a:rPr lang="vi-VN" dirty="0"/>
              <a:t>Các kiểu dữ liệu cơ bản trong Java</a:t>
            </a:r>
          </a:p>
        </p:txBody>
      </p:sp>
    </p:spTree>
    <p:extLst>
      <p:ext uri="{BB962C8B-B14F-4D97-AF65-F5344CB8AC3E}">
        <p14:creationId xmlns:p14="http://schemas.microsoft.com/office/powerpoint/2010/main" val="866026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noAutofit/>
          </a:bodyPr>
          <a:lstStyle/>
          <a:p>
            <a:pPr eaLnBrk="1" hangingPunct="1"/>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endParaRPr lang="en-US" altLang="en-US" sz="2700" dirty="0"/>
          </a:p>
        </p:txBody>
      </p:sp>
      <p:pic>
        <p:nvPicPr>
          <p:cNvPr id="3" name="Picture 2"/>
          <p:cNvPicPr>
            <a:picLocks noChangeAspect="1"/>
          </p:cNvPicPr>
          <p:nvPr/>
        </p:nvPicPr>
        <p:blipFill rotWithShape="1">
          <a:blip r:embed="rId2"/>
          <a:srcRect t="6610"/>
          <a:stretch/>
        </p:blipFill>
        <p:spPr>
          <a:xfrm>
            <a:off x="899160" y="1287780"/>
            <a:ext cx="5280660" cy="3783062"/>
          </a:xfrm>
          <a:prstGeom prst="rect">
            <a:avLst/>
          </a:prstGeom>
        </p:spPr>
      </p:pic>
      <p:pic>
        <p:nvPicPr>
          <p:cNvPr id="4" name="Picture 3"/>
          <p:cNvPicPr>
            <a:picLocks noChangeAspect="1"/>
          </p:cNvPicPr>
          <p:nvPr/>
        </p:nvPicPr>
        <p:blipFill>
          <a:blip r:embed="rId3"/>
          <a:stretch>
            <a:fillRect/>
          </a:stretch>
        </p:blipFill>
        <p:spPr>
          <a:xfrm>
            <a:off x="7026897" y="2537460"/>
            <a:ext cx="1469403" cy="1246584"/>
          </a:xfrm>
          <a:prstGeom prst="rect">
            <a:avLst/>
          </a:prstGeom>
        </p:spPr>
      </p:pic>
    </p:spTree>
    <p:extLst>
      <p:ext uri="{BB962C8B-B14F-4D97-AF65-F5344CB8AC3E}">
        <p14:creationId xmlns:p14="http://schemas.microsoft.com/office/powerpoint/2010/main" val="661969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body" idx="1"/>
          </p:nvPr>
        </p:nvSpPr>
        <p:spPr/>
        <p:txBody>
          <a:bodyPr>
            <a:normAutofit fontScale="92500"/>
          </a:bodyPr>
          <a:lstStyle/>
          <a:p>
            <a:pPr eaLnBrk="1" hangingPunct="1"/>
            <a:r>
              <a:rPr lang="en-US" altLang="en-US" sz="2400" dirty="0" err="1"/>
              <a:t>Mỗi</a:t>
            </a:r>
            <a:r>
              <a:rPr lang="en-US" altLang="en-US" sz="2400" dirty="0"/>
              <a:t> </a:t>
            </a:r>
            <a:r>
              <a:rPr lang="en-US" altLang="en-US" sz="2400" dirty="0" err="1"/>
              <a:t>biến</a:t>
            </a:r>
            <a:r>
              <a:rPr lang="en-US" altLang="en-US" sz="2400" dirty="0"/>
              <a:t> </a:t>
            </a:r>
            <a:r>
              <a:rPr lang="en-US" altLang="en-US" sz="2400" dirty="0" err="1"/>
              <a:t>phải</a:t>
            </a:r>
            <a:r>
              <a:rPr lang="en-US" altLang="en-US" sz="2400" dirty="0"/>
              <a:t> </a:t>
            </a:r>
            <a:r>
              <a:rPr lang="en-US" altLang="en-US" sz="2400" dirty="0" err="1"/>
              <a:t>có</a:t>
            </a:r>
            <a:r>
              <a:rPr lang="en-US" altLang="en-US" sz="2400" dirty="0"/>
              <a:t> 1 kiểu </a:t>
            </a:r>
            <a:r>
              <a:rPr lang="en-US" altLang="en-US" sz="2400" dirty="0" err="1"/>
              <a:t>dữ</a:t>
            </a:r>
            <a:r>
              <a:rPr lang="en-US" altLang="en-US" sz="2400" dirty="0"/>
              <a:t> </a:t>
            </a:r>
            <a:r>
              <a:rPr lang="en-US" altLang="en-US" sz="2400" dirty="0" err="1"/>
              <a:t>liệu</a:t>
            </a:r>
            <a:endParaRPr lang="en-US" altLang="en-US" sz="2400" dirty="0"/>
          </a:p>
          <a:p>
            <a:pPr eaLnBrk="1" hangingPunct="1"/>
            <a:r>
              <a:rPr lang="en-US" altLang="en-US" sz="2400" dirty="0"/>
              <a:t>Kiểu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xác</a:t>
            </a:r>
            <a:r>
              <a:rPr lang="en-US" altLang="en-US" sz="2400" dirty="0"/>
              <a:t> </a:t>
            </a:r>
            <a:r>
              <a:rPr lang="en-US" altLang="en-US" sz="2400" dirty="0" err="1"/>
              <a:t>định</a:t>
            </a:r>
            <a:r>
              <a:rPr lang="en-US" altLang="en-US" sz="2400" dirty="0"/>
              <a:t> </a:t>
            </a:r>
            <a:r>
              <a:rPr lang="en-US" altLang="en-US" sz="2400" dirty="0" err="1"/>
              <a:t>miền</a:t>
            </a:r>
            <a:r>
              <a:rPr lang="en-US" altLang="en-US" sz="2400" dirty="0"/>
              <a:t> </a:t>
            </a:r>
            <a:r>
              <a:rPr lang="en-US" altLang="en-US" sz="2400" dirty="0" err="1"/>
              <a:t>giá</a:t>
            </a:r>
            <a:r>
              <a:rPr lang="en-US" altLang="en-US" sz="2400" dirty="0"/>
              <a:t> </a:t>
            </a:r>
            <a:r>
              <a:rPr lang="en-US" altLang="en-US" sz="2400" dirty="0" err="1"/>
              <a:t>trị</a:t>
            </a:r>
            <a:r>
              <a:rPr lang="en-US" altLang="en-US" sz="2400" dirty="0"/>
              <a:t> </a:t>
            </a:r>
            <a:r>
              <a:rPr lang="en-US" altLang="en-US" sz="2400" dirty="0" err="1"/>
              <a:t>cho</a:t>
            </a:r>
            <a:r>
              <a:rPr lang="en-US" altLang="en-US" sz="2400" dirty="0"/>
              <a:t> </a:t>
            </a:r>
            <a:r>
              <a:rPr lang="en-US" altLang="en-US" sz="2400" dirty="0" err="1"/>
              <a:t>biến</a:t>
            </a:r>
            <a:endParaRPr lang="en-US" altLang="en-US" sz="2400" dirty="0"/>
          </a:p>
          <a:p>
            <a:pPr marL="257175" indent="-257175" eaLnBrk="1" hangingPunct="1"/>
            <a:r>
              <a:rPr lang="en-US" sz="2400" dirty="0"/>
              <a:t>Java </a:t>
            </a:r>
            <a:r>
              <a:rPr lang="en-US" sz="2400" dirty="0" err="1"/>
              <a:t>có</a:t>
            </a:r>
            <a:r>
              <a:rPr lang="en-US" sz="2400" dirty="0"/>
              <a:t> </a:t>
            </a:r>
            <a:r>
              <a:rPr lang="en-US" sz="2400" dirty="0" err="1"/>
              <a:t>hai</a:t>
            </a:r>
            <a:r>
              <a:rPr lang="en-US" sz="2400" dirty="0"/>
              <a:t> kiểu </a:t>
            </a:r>
            <a:r>
              <a:rPr lang="en-US" sz="2400" dirty="0" err="1"/>
              <a:t>dữ</a:t>
            </a:r>
            <a:r>
              <a:rPr lang="en-US" sz="2400" dirty="0"/>
              <a:t> </a:t>
            </a:r>
            <a:r>
              <a:rPr lang="en-US" sz="2400" dirty="0" err="1"/>
              <a:t>liệu</a:t>
            </a:r>
            <a:endParaRPr lang="en-US" sz="2400" dirty="0"/>
          </a:p>
          <a:p>
            <a:pPr marL="557213" lvl="1" indent="-214313" eaLnBrk="1" hangingPunct="1"/>
            <a:r>
              <a:rPr lang="en-US" sz="2100" dirty="0" err="1"/>
              <a:t>Dữ</a:t>
            </a:r>
            <a:r>
              <a:rPr lang="en-US" sz="2100" dirty="0"/>
              <a:t> </a:t>
            </a:r>
            <a:r>
              <a:rPr lang="en-US" sz="2100" dirty="0" err="1"/>
              <a:t>liệu</a:t>
            </a:r>
            <a:r>
              <a:rPr lang="en-US" sz="2100" dirty="0"/>
              <a:t> </a:t>
            </a:r>
            <a:r>
              <a:rPr lang="en-US" sz="2100" dirty="0" err="1"/>
              <a:t>gốc</a:t>
            </a:r>
            <a:r>
              <a:rPr lang="en-US" sz="2100" dirty="0"/>
              <a:t> </a:t>
            </a:r>
            <a:r>
              <a:rPr lang="en-US" sz="2100" dirty="0" err="1"/>
              <a:t>chuẩn</a:t>
            </a:r>
            <a:r>
              <a:rPr lang="en-US" sz="2100" dirty="0"/>
              <a:t>: </a:t>
            </a:r>
            <a:r>
              <a:rPr lang="en-US" sz="2100" dirty="0" err="1"/>
              <a:t>Là</a:t>
            </a:r>
            <a:r>
              <a:rPr lang="en-US" sz="2100" dirty="0"/>
              <a:t> </a:t>
            </a:r>
            <a:r>
              <a:rPr lang="en-US" sz="2100" dirty="0" err="1"/>
              <a:t>các</a:t>
            </a:r>
            <a:r>
              <a:rPr lang="en-US" sz="2100" dirty="0"/>
              <a:t> kiểu </a:t>
            </a:r>
            <a:r>
              <a:rPr lang="en-US" sz="2100" dirty="0" err="1"/>
              <a:t>dữ</a:t>
            </a:r>
            <a:r>
              <a:rPr lang="en-US" sz="2100" dirty="0"/>
              <a:t> </a:t>
            </a:r>
            <a:r>
              <a:rPr lang="en-US" sz="2100" dirty="0" err="1"/>
              <a:t>liệu</a:t>
            </a:r>
            <a:r>
              <a:rPr lang="en-US" sz="2100" dirty="0"/>
              <a:t> </a:t>
            </a:r>
            <a:r>
              <a:rPr lang="en-US" sz="2100" dirty="0" err="1"/>
              <a:t>đã</a:t>
            </a:r>
            <a:r>
              <a:rPr lang="en-US" sz="2100" dirty="0"/>
              <a:t> </a:t>
            </a:r>
            <a:r>
              <a:rPr lang="en-US" sz="2100" dirty="0" err="1"/>
              <a:t>được</a:t>
            </a:r>
            <a:r>
              <a:rPr lang="en-US" sz="2100" dirty="0"/>
              <a:t> </a:t>
            </a:r>
            <a:r>
              <a:rPr lang="en-US" sz="2100" dirty="0" err="1"/>
              <a:t>định</a:t>
            </a:r>
            <a:r>
              <a:rPr lang="en-US" sz="2100" dirty="0"/>
              <a:t> </a:t>
            </a:r>
            <a:r>
              <a:rPr lang="en-US" sz="2100" dirty="0" err="1"/>
              <a:t>nghĩa</a:t>
            </a:r>
            <a:r>
              <a:rPr lang="en-US" sz="2100" dirty="0"/>
              <a:t> trong </a:t>
            </a:r>
            <a:r>
              <a:rPr lang="en-US" sz="2100" dirty="0" err="1"/>
              <a:t>ngôn</a:t>
            </a:r>
            <a:r>
              <a:rPr lang="en-US" sz="2100" dirty="0"/>
              <a:t> </a:t>
            </a:r>
            <a:r>
              <a:rPr lang="en-US" sz="2100" dirty="0" err="1"/>
              <a:t>ngữ</a:t>
            </a:r>
            <a:r>
              <a:rPr lang="en-US" sz="2100" dirty="0"/>
              <a:t> </a:t>
            </a:r>
            <a:r>
              <a:rPr lang="en-US" sz="2100" dirty="0" err="1"/>
              <a:t>như</a:t>
            </a:r>
            <a:r>
              <a:rPr lang="en-US" sz="2100" dirty="0"/>
              <a:t> </a:t>
            </a:r>
            <a:r>
              <a:rPr lang="en-US" sz="2100" dirty="0" err="1"/>
              <a:t>số</a:t>
            </a:r>
            <a:r>
              <a:rPr lang="en-US" sz="2100" dirty="0"/>
              <a:t> </a:t>
            </a:r>
            <a:r>
              <a:rPr lang="en-US" sz="2100" dirty="0" err="1"/>
              <a:t>nguyên</a:t>
            </a:r>
            <a:r>
              <a:rPr lang="en-US" sz="2100" dirty="0"/>
              <a:t>, </a:t>
            </a:r>
            <a:r>
              <a:rPr lang="en-US" sz="2100" dirty="0" err="1"/>
              <a:t>số</a:t>
            </a:r>
            <a:r>
              <a:rPr lang="en-US" sz="2100" dirty="0"/>
              <a:t> </a:t>
            </a:r>
            <a:r>
              <a:rPr lang="en-US" sz="2100" dirty="0" err="1"/>
              <a:t>thực</a:t>
            </a:r>
            <a:r>
              <a:rPr lang="en-US" sz="2100" dirty="0"/>
              <a:t>, </a:t>
            </a:r>
            <a:r>
              <a:rPr lang="en-US" sz="2100" dirty="0" err="1"/>
              <a:t>ký</a:t>
            </a:r>
            <a:r>
              <a:rPr lang="en-US" sz="2100" dirty="0"/>
              <a:t> </a:t>
            </a:r>
            <a:r>
              <a:rPr lang="en-US" sz="2100" dirty="0" err="1"/>
              <a:t>tự</a:t>
            </a:r>
            <a:r>
              <a:rPr lang="en-US" sz="2100" dirty="0"/>
              <a:t>, logic</a:t>
            </a:r>
          </a:p>
          <a:p>
            <a:pPr marL="557213" lvl="1" indent="-214313" eaLnBrk="1" hangingPunct="1"/>
            <a:r>
              <a:rPr lang="en-US" sz="2100" dirty="0" err="1"/>
              <a:t>Dữ</a:t>
            </a:r>
            <a:r>
              <a:rPr lang="en-US" sz="2100" dirty="0"/>
              <a:t> </a:t>
            </a:r>
            <a:r>
              <a:rPr lang="en-US" sz="2100" dirty="0" err="1"/>
              <a:t>liệu</a:t>
            </a:r>
            <a:r>
              <a:rPr lang="en-US" sz="2100" dirty="0"/>
              <a:t> </a:t>
            </a:r>
            <a:r>
              <a:rPr lang="en-US" sz="2100" dirty="0" err="1"/>
              <a:t>dẫn</a:t>
            </a:r>
            <a:r>
              <a:rPr lang="en-US" sz="2100" dirty="0"/>
              <a:t> </a:t>
            </a:r>
            <a:r>
              <a:rPr lang="en-US" sz="2100" dirty="0" err="1"/>
              <a:t>xuất</a:t>
            </a:r>
            <a:r>
              <a:rPr lang="en-US" sz="2100" dirty="0"/>
              <a:t>: Do </a:t>
            </a:r>
            <a:r>
              <a:rPr lang="en-US" sz="2100" dirty="0" err="1"/>
              <a:t>người</a:t>
            </a:r>
            <a:r>
              <a:rPr lang="en-US" sz="2100" dirty="0"/>
              <a:t> </a:t>
            </a:r>
            <a:r>
              <a:rPr lang="en-US" sz="2100" dirty="0" err="1"/>
              <a:t>dùng</a:t>
            </a:r>
            <a:r>
              <a:rPr lang="en-US" sz="2100" dirty="0"/>
              <a:t> </a:t>
            </a:r>
            <a:r>
              <a:rPr lang="en-US" sz="2100" dirty="0" err="1"/>
              <a:t>tự</a:t>
            </a:r>
            <a:r>
              <a:rPr lang="en-US" sz="2100" dirty="0"/>
              <a:t> </a:t>
            </a:r>
            <a:r>
              <a:rPr lang="en-US" sz="2100" dirty="0" err="1"/>
              <a:t>định</a:t>
            </a:r>
            <a:r>
              <a:rPr lang="en-US" sz="2100" dirty="0"/>
              <a:t> </a:t>
            </a:r>
            <a:r>
              <a:rPr lang="en-US" sz="2100" dirty="0" err="1"/>
              <a:t>nghĩa</a:t>
            </a:r>
            <a:r>
              <a:rPr lang="en-US" sz="2100" dirty="0"/>
              <a:t> </a:t>
            </a:r>
            <a:r>
              <a:rPr lang="en-US" sz="2100" dirty="0" err="1"/>
              <a:t>như</a:t>
            </a:r>
            <a:r>
              <a:rPr lang="en-US" sz="2100" dirty="0"/>
              <a:t> </a:t>
            </a:r>
            <a:r>
              <a:rPr lang="en-US" sz="2100" dirty="0" err="1"/>
              <a:t>mảng</a:t>
            </a:r>
            <a:r>
              <a:rPr lang="en-US" sz="2100" dirty="0"/>
              <a:t>, </a:t>
            </a:r>
            <a:r>
              <a:rPr lang="en-US" sz="2100" dirty="0" err="1"/>
              <a:t>lớp</a:t>
            </a:r>
            <a:r>
              <a:rPr lang="en-US" sz="2100" dirty="0"/>
              <a:t>, </a:t>
            </a:r>
            <a:r>
              <a:rPr lang="en-US" sz="2100" dirty="0" err="1"/>
              <a:t>giao</a:t>
            </a:r>
            <a:r>
              <a:rPr lang="en-US" sz="2100" dirty="0"/>
              <a:t> </a:t>
            </a:r>
            <a:r>
              <a:rPr lang="en-US" sz="2100" dirty="0" err="1"/>
              <a:t>tiếp</a:t>
            </a:r>
            <a:endParaRPr lang="en-US" sz="2100" dirty="0"/>
          </a:p>
          <a:p>
            <a:pPr marL="257175" indent="-257175" eaLnBrk="1" hangingPunct="1"/>
            <a:r>
              <a:rPr lang="en-US" sz="2400" dirty="0" err="1"/>
              <a:t>Ví</a:t>
            </a:r>
            <a:r>
              <a:rPr lang="en-US" sz="2400" dirty="0"/>
              <a:t> </a:t>
            </a:r>
            <a:r>
              <a:rPr lang="en-US" sz="2400" dirty="0" err="1"/>
              <a:t>dụ</a:t>
            </a:r>
            <a:r>
              <a:rPr lang="en-US" sz="2400" dirty="0"/>
              <a:t> </a:t>
            </a:r>
            <a:r>
              <a:rPr lang="en-US" sz="2400" dirty="0" err="1"/>
              <a:t>khai</a:t>
            </a:r>
            <a:r>
              <a:rPr lang="en-US" sz="2400" dirty="0"/>
              <a:t> </a:t>
            </a:r>
            <a:r>
              <a:rPr lang="en-US" sz="2400" dirty="0" err="1"/>
              <a:t>báo</a:t>
            </a:r>
            <a:r>
              <a:rPr lang="en-US" sz="2400" dirty="0"/>
              <a:t> </a:t>
            </a:r>
            <a:r>
              <a:rPr lang="en-US" sz="2400" dirty="0" err="1"/>
              <a:t>biến</a:t>
            </a:r>
            <a:endParaRPr lang="en-US" sz="2400" dirty="0"/>
          </a:p>
          <a:p>
            <a:pPr marL="557213" lvl="1" indent="-214313" eaLnBrk="1" hangingPunct="1"/>
            <a:r>
              <a:rPr lang="en-US" sz="2100" dirty="0" err="1"/>
              <a:t>int</a:t>
            </a:r>
            <a:r>
              <a:rPr lang="en-US" sz="2100" dirty="0"/>
              <a:t> x;</a:t>
            </a:r>
          </a:p>
          <a:p>
            <a:pPr marL="557213" lvl="1" indent="-214313" algn="just" eaLnBrk="1" hangingPunct="1"/>
            <a:r>
              <a:rPr lang="en-US" sz="2100" dirty="0"/>
              <a:t>Student </a:t>
            </a:r>
            <a:r>
              <a:rPr lang="en-US" sz="2100" dirty="0" err="1"/>
              <a:t>st</a:t>
            </a:r>
            <a:r>
              <a:rPr lang="en-US" sz="2100" dirty="0"/>
              <a:t>;</a:t>
            </a:r>
          </a:p>
        </p:txBody>
      </p:sp>
      <p:sp>
        <p:nvSpPr>
          <p:cNvPr id="5" name="Rectangle 2"/>
          <p:cNvSpPr>
            <a:spLocks noGrp="1" noChangeArrowheads="1"/>
          </p:cNvSpPr>
          <p:nvPr>
            <p:ph type="title"/>
          </p:nvPr>
        </p:nvSpPr>
        <p:spPr>
          <a:xfrm>
            <a:off x="311700" y="445025"/>
            <a:ext cx="8520600" cy="572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noAutofit/>
          </a:bodyPr>
          <a:lstStyle/>
          <a:p>
            <a:pPr eaLnBrk="1" hangingPunct="1"/>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endParaRPr lang="en-US" altLang="en-US" sz="2700" dirty="0"/>
          </a:p>
        </p:txBody>
      </p:sp>
    </p:spTree>
    <p:extLst>
      <p:ext uri="{BB962C8B-B14F-4D97-AF65-F5344CB8AC3E}">
        <p14:creationId xmlns:p14="http://schemas.microsoft.com/office/powerpoint/2010/main" val="1852637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body" idx="1"/>
          </p:nvPr>
        </p:nvSpPr>
        <p:spPr/>
        <p:txBody>
          <a:bodyPr/>
          <a:lstStyle/>
          <a:p>
            <a:pPr marL="257175" indent="-257175" eaLnBrk="1" hangingPunct="1"/>
            <a:r>
              <a:rPr lang="en-US" sz="1950" dirty="0"/>
              <a:t>Kiểu </a:t>
            </a:r>
            <a:r>
              <a:rPr lang="en-US" sz="1950" b="1" dirty="0" err="1"/>
              <a:t>boolean</a:t>
            </a:r>
            <a:r>
              <a:rPr lang="en-US" sz="1950" dirty="0"/>
              <a:t>: </a:t>
            </a:r>
            <a:r>
              <a:rPr lang="en-US" sz="1950" dirty="0" err="1"/>
              <a:t>Nhận</a:t>
            </a:r>
            <a:r>
              <a:rPr lang="en-US" sz="1950" dirty="0"/>
              <a:t> </a:t>
            </a:r>
            <a:r>
              <a:rPr lang="en-US" sz="1950" dirty="0" err="1"/>
              <a:t>giá</a:t>
            </a:r>
            <a:r>
              <a:rPr lang="en-US" sz="1950" dirty="0"/>
              <a:t> </a:t>
            </a:r>
            <a:r>
              <a:rPr lang="en-US" sz="1950" dirty="0" err="1"/>
              <a:t>trị</a:t>
            </a:r>
            <a:r>
              <a:rPr lang="en-US" sz="1950" dirty="0"/>
              <a:t> true </a:t>
            </a:r>
            <a:r>
              <a:rPr lang="en-US" sz="1950" dirty="0" err="1"/>
              <a:t>hoặc</a:t>
            </a:r>
            <a:r>
              <a:rPr lang="en-US" sz="1950" dirty="0"/>
              <a:t> false</a:t>
            </a:r>
          </a:p>
          <a:p>
            <a:pPr marL="257175" indent="-257175" eaLnBrk="1" hangingPunct="1"/>
            <a:r>
              <a:rPr lang="en-US" sz="1950" dirty="0"/>
              <a:t>Kiểu </a:t>
            </a:r>
            <a:r>
              <a:rPr lang="en-US" sz="1950" b="1" dirty="0"/>
              <a:t>char</a:t>
            </a:r>
            <a:r>
              <a:rPr lang="en-US" sz="1950" dirty="0"/>
              <a:t>: Kiểu </a:t>
            </a:r>
            <a:r>
              <a:rPr lang="en-US" sz="1950" dirty="0" err="1"/>
              <a:t>ký</a:t>
            </a:r>
            <a:r>
              <a:rPr lang="en-US" sz="1950" dirty="0"/>
              <a:t> </a:t>
            </a:r>
            <a:r>
              <a:rPr lang="en-US" sz="1950" dirty="0" err="1"/>
              <a:t>tự</a:t>
            </a:r>
            <a:r>
              <a:rPr lang="en-US" sz="1950" dirty="0"/>
              <a:t> </a:t>
            </a:r>
            <a:r>
              <a:rPr lang="en-US" sz="1950" dirty="0" err="1"/>
              <a:t>theo</a:t>
            </a:r>
            <a:r>
              <a:rPr lang="en-US" sz="1950" dirty="0"/>
              <a:t> </a:t>
            </a:r>
            <a:r>
              <a:rPr lang="en-US" sz="1950" dirty="0" err="1"/>
              <a:t>chuẩn</a:t>
            </a:r>
            <a:r>
              <a:rPr lang="en-US" sz="1950" dirty="0"/>
              <a:t> Unicode</a:t>
            </a:r>
          </a:p>
          <a:p>
            <a:pPr marL="557213" lvl="1" indent="-214313" eaLnBrk="1" hangingPunct="1"/>
            <a:r>
              <a:rPr lang="en-US" sz="1650" dirty="0" err="1"/>
              <a:t>Một</a:t>
            </a:r>
            <a:r>
              <a:rPr lang="en-US" sz="1650" dirty="0"/>
              <a:t> </a:t>
            </a:r>
            <a:r>
              <a:rPr lang="en-US" sz="1650" dirty="0" err="1"/>
              <a:t>số</a:t>
            </a:r>
            <a:r>
              <a:rPr lang="en-US" sz="1650" dirty="0"/>
              <a:t> </a:t>
            </a:r>
            <a:r>
              <a:rPr lang="en-US" sz="1650" dirty="0" err="1"/>
              <a:t>hằng</a:t>
            </a:r>
            <a:r>
              <a:rPr lang="en-US" sz="1650" dirty="0"/>
              <a:t> </a:t>
            </a:r>
            <a:r>
              <a:rPr lang="en-US" sz="1650" dirty="0" err="1"/>
              <a:t>ký</a:t>
            </a:r>
            <a:r>
              <a:rPr lang="en-US" sz="1650" dirty="0"/>
              <a:t> </a:t>
            </a:r>
            <a:r>
              <a:rPr lang="en-US" sz="1650" dirty="0" err="1"/>
              <a:t>tự</a:t>
            </a:r>
            <a:endParaRPr lang="en-US" sz="1650" dirty="0"/>
          </a:p>
          <a:p>
            <a:pPr marL="257175" indent="-257175" eaLnBrk="1" hangingPunct="1"/>
            <a:endParaRPr lang="en-US" sz="1950" dirty="0"/>
          </a:p>
        </p:txBody>
      </p:sp>
      <p:graphicFrame>
        <p:nvGraphicFramePr>
          <p:cNvPr id="102428" name="Group 28"/>
          <p:cNvGraphicFramePr>
            <a:graphicFrameLocks noGrp="1"/>
          </p:cNvGraphicFramePr>
          <p:nvPr>
            <p:ph sz="half" idx="4294967295"/>
            <p:extLst>
              <p:ext uri="{D42A27DB-BD31-4B8C-83A1-F6EECF244321}">
                <p14:modId xmlns:p14="http://schemas.microsoft.com/office/powerpoint/2010/main" val="2568873996"/>
              </p:ext>
            </p:extLst>
          </p:nvPr>
        </p:nvGraphicFramePr>
        <p:xfrm>
          <a:off x="2293620" y="2647950"/>
          <a:ext cx="3829050" cy="2228850"/>
        </p:xfrm>
        <a:graphic>
          <a:graphicData uri="http://schemas.openxmlformats.org/drawingml/2006/table">
            <a:tbl>
              <a:tblPr/>
              <a:tblGrid>
                <a:gridCol w="1083469"/>
                <a:gridCol w="2745581"/>
              </a:tblGrid>
              <a:tr h="371475">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Hằng</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Ý </a:t>
                      </a:r>
                      <a:r>
                        <a:rPr kumimoji="0" lang="en-US" sz="1700" b="0" i="0" u="none" strike="noStrike" cap="none" normalizeH="0" baseline="0" dirty="0" err="1" smtClean="0">
                          <a:ln>
                            <a:noFill/>
                          </a:ln>
                          <a:solidFill>
                            <a:schemeClr val="bg2">
                              <a:lumMod val="50000"/>
                            </a:schemeClr>
                          </a:solidFill>
                          <a:effectLst/>
                          <a:latin typeface="Verdana" pitchFamily="34" charset="0"/>
                        </a:rPr>
                        <a:t>nghĩa</a:t>
                      </a:r>
                      <a:endParaRPr kumimoji="0" lang="en-US" sz="1700" b="0" i="0" u="none" strike="noStrike" cap="none" normalizeH="0" baseline="0" dirty="0" smtClean="0">
                        <a:ln>
                          <a:noFill/>
                        </a:ln>
                        <a:solidFill>
                          <a:schemeClr val="bg2">
                            <a:lumMod val="50000"/>
                          </a:schemeClr>
                        </a:solidFill>
                        <a:effectLst/>
                        <a:latin typeface="Verdan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\uxxxx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Ký tự Unicode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Tab ngang</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\n</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Xuống hàng</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Dấu enter</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err="1" smtClean="0">
                          <a:ln>
                            <a:noFill/>
                          </a:ln>
                          <a:solidFill>
                            <a:schemeClr val="bg2">
                              <a:lumMod val="50000"/>
                            </a:schemeClr>
                          </a:solidFill>
                          <a:effectLst/>
                          <a:latin typeface="Verdana" pitchFamily="34" charset="0"/>
                        </a:rPr>
                        <a:t>Nháy</a:t>
                      </a:r>
                      <a:r>
                        <a:rPr kumimoji="0" lang="en-US" sz="1700" b="0" i="0" u="none" strike="noStrike" cap="none" normalizeH="0" baseline="0" dirty="0" smtClean="0">
                          <a:ln>
                            <a:noFill/>
                          </a:ln>
                          <a:solidFill>
                            <a:schemeClr val="bg2">
                              <a:lumMod val="50000"/>
                            </a:schemeClr>
                          </a:solidFill>
                          <a:effectLst/>
                          <a:latin typeface="Verdana" pitchFamily="34" charset="0"/>
                        </a:rPr>
                        <a:t> </a:t>
                      </a:r>
                      <a:r>
                        <a:rPr kumimoji="0" lang="en-US" sz="1700" b="0" i="0" u="none" strike="noStrike" cap="none" normalizeH="0" baseline="0" dirty="0" err="1" smtClean="0">
                          <a:ln>
                            <a:noFill/>
                          </a:ln>
                          <a:solidFill>
                            <a:schemeClr val="bg2">
                              <a:lumMod val="50000"/>
                            </a:schemeClr>
                          </a:solidFill>
                          <a:effectLst/>
                          <a:latin typeface="Verdana" pitchFamily="34" charset="0"/>
                        </a:rPr>
                        <a:t>đơn</a:t>
                      </a:r>
                      <a:endParaRPr kumimoji="0" lang="en-US" sz="1700" b="0" i="0" u="none" strike="noStrike" cap="none" normalizeH="0" baseline="0" dirty="0" smtClean="0">
                        <a:ln>
                          <a:noFill/>
                        </a:ln>
                        <a:solidFill>
                          <a:schemeClr val="bg2">
                            <a:lumMod val="50000"/>
                          </a:schemeClr>
                        </a:solidFill>
                        <a:effectLst/>
                        <a:latin typeface="Verdan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2"/>
          <p:cNvSpPr>
            <a:spLocks noGrp="1" noChangeArrowheads="1"/>
          </p:cNvSpPr>
          <p:nvPr>
            <p:ph type="title"/>
          </p:nvPr>
        </p:nvSpPr>
        <p:spPr>
          <a:xfrm>
            <a:off x="311700" y="445025"/>
            <a:ext cx="8520600" cy="572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noAutofit/>
          </a:bodyPr>
          <a:lstStyle/>
          <a:p>
            <a:pPr eaLnBrk="1" hangingPunct="1"/>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endParaRPr lang="en-US" altLang="en-US" sz="2700" dirty="0"/>
          </a:p>
        </p:txBody>
      </p:sp>
    </p:spTree>
    <p:extLst>
      <p:ext uri="{BB962C8B-B14F-4D97-AF65-F5344CB8AC3E}">
        <p14:creationId xmlns:p14="http://schemas.microsoft.com/office/powerpoint/2010/main" val="2241172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type="body" idx="1"/>
          </p:nvPr>
        </p:nvSpPr>
        <p:spPr/>
        <p:txBody>
          <a:bodyPr/>
          <a:lstStyle/>
          <a:p>
            <a:pPr marL="257175" indent="-257175" eaLnBrk="1" hangingPunct="1"/>
            <a:r>
              <a:rPr lang="en-US" sz="1950" dirty="0"/>
              <a:t>Kiểu </a:t>
            </a:r>
            <a:r>
              <a:rPr lang="en-US" sz="1950" dirty="0" err="1"/>
              <a:t>số</a:t>
            </a:r>
            <a:r>
              <a:rPr lang="en-US" sz="1950" dirty="0"/>
              <a:t> </a:t>
            </a:r>
            <a:r>
              <a:rPr lang="en-US" sz="1950" dirty="0" err="1"/>
              <a:t>nguyên</a:t>
            </a:r>
            <a:endParaRPr lang="en-US" sz="1950" dirty="0"/>
          </a:p>
          <a:p>
            <a:pPr marL="257175" indent="-257175" eaLnBrk="1" hangingPunct="1"/>
            <a:endParaRPr lang="en-US" sz="1950" dirty="0"/>
          </a:p>
          <a:p>
            <a:pPr marL="257175" indent="-257175" eaLnBrk="1" hangingPunct="1"/>
            <a:endParaRPr lang="en-US" sz="1950" dirty="0"/>
          </a:p>
          <a:p>
            <a:pPr marL="257175" indent="-257175" eaLnBrk="1" hangingPunct="1"/>
            <a:endParaRPr lang="en-US" sz="1950" dirty="0"/>
          </a:p>
          <a:p>
            <a:pPr marL="257175" indent="-257175" eaLnBrk="1" hangingPunct="1"/>
            <a:endParaRPr lang="en-US" sz="1950" dirty="0"/>
          </a:p>
          <a:p>
            <a:pPr marL="257175" indent="-257175" eaLnBrk="1" hangingPunct="1"/>
            <a:endParaRPr lang="en-US" sz="1950" dirty="0"/>
          </a:p>
          <a:p>
            <a:pPr marL="257175" indent="-257175" eaLnBrk="1" hangingPunct="1"/>
            <a:r>
              <a:rPr lang="en-US" sz="1950" dirty="0"/>
              <a:t>Kiểu </a:t>
            </a:r>
            <a:r>
              <a:rPr lang="en-US" sz="1950" dirty="0" err="1"/>
              <a:t>số</a:t>
            </a:r>
            <a:r>
              <a:rPr lang="en-US" sz="1950" dirty="0"/>
              <a:t> </a:t>
            </a:r>
            <a:r>
              <a:rPr lang="en-US" sz="1950" dirty="0" err="1"/>
              <a:t>thực</a:t>
            </a:r>
            <a:endParaRPr lang="en-US" sz="1950" dirty="0"/>
          </a:p>
        </p:txBody>
      </p:sp>
      <p:graphicFrame>
        <p:nvGraphicFramePr>
          <p:cNvPr id="101436" name="Group 60"/>
          <p:cNvGraphicFramePr>
            <a:graphicFrameLocks noGrp="1"/>
          </p:cNvGraphicFramePr>
          <p:nvPr>
            <p:ph sz="quarter" idx="4294967295"/>
            <p:extLst>
              <p:ext uri="{D42A27DB-BD31-4B8C-83A1-F6EECF244321}">
                <p14:modId xmlns:p14="http://schemas.microsoft.com/office/powerpoint/2010/main" val="3945339867"/>
              </p:ext>
            </p:extLst>
          </p:nvPr>
        </p:nvGraphicFramePr>
        <p:xfrm>
          <a:off x="3857625" y="1413510"/>
          <a:ext cx="4791075" cy="1714502"/>
        </p:xfrm>
        <a:graphic>
          <a:graphicData uri="http://schemas.openxmlformats.org/drawingml/2006/table">
            <a:tbl>
              <a:tblPr/>
              <a:tblGrid>
                <a:gridCol w="1190625"/>
                <a:gridCol w="1314450"/>
                <a:gridCol w="2286000"/>
              </a:tblGrid>
              <a:tr h="346472">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Kiểu</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err="1" smtClean="0">
                          <a:ln>
                            <a:noFill/>
                          </a:ln>
                          <a:solidFill>
                            <a:schemeClr val="bg2">
                              <a:lumMod val="50000"/>
                            </a:schemeClr>
                          </a:solidFill>
                          <a:effectLst/>
                          <a:latin typeface="Verdana" pitchFamily="34" charset="0"/>
                        </a:rPr>
                        <a:t>Kích</a:t>
                      </a:r>
                      <a:r>
                        <a:rPr kumimoji="0" lang="en-US" sz="1700" b="0" i="0" u="none" strike="noStrike" cap="none" normalizeH="0" baseline="0" dirty="0" smtClean="0">
                          <a:ln>
                            <a:noFill/>
                          </a:ln>
                          <a:solidFill>
                            <a:schemeClr val="bg2">
                              <a:lumMod val="50000"/>
                            </a:schemeClr>
                          </a:solidFill>
                          <a:effectLst/>
                          <a:latin typeface="Verdana" pitchFamily="34" charset="0"/>
                        </a:rPr>
                        <a:t> </a:t>
                      </a:r>
                      <a:r>
                        <a:rPr kumimoji="0" lang="en-US" sz="1700" b="0" i="0" u="none" strike="noStrike" cap="none" normalizeH="0" baseline="0" dirty="0" err="1" smtClean="0">
                          <a:ln>
                            <a:noFill/>
                          </a:ln>
                          <a:solidFill>
                            <a:schemeClr val="bg2">
                              <a:lumMod val="50000"/>
                            </a:schemeClr>
                          </a:solidFill>
                          <a:effectLst/>
                          <a:latin typeface="Verdana" pitchFamily="34" charset="0"/>
                        </a:rPr>
                        <a:t>thước</a:t>
                      </a:r>
                      <a:endParaRPr kumimoji="0" lang="en-US" sz="1700" b="0" i="0" u="none" strike="noStrike" cap="none" normalizeH="0" baseline="0" dirty="0" smtClean="0">
                        <a:ln>
                          <a:noFill/>
                        </a:ln>
                        <a:solidFill>
                          <a:schemeClr val="bg2">
                            <a:lumMod val="50000"/>
                          </a:schemeClr>
                        </a:solidFill>
                        <a:effectLst/>
                        <a:latin typeface="Verdan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Khoảng giá trị</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1" i="0" u="none" strike="noStrike" cap="none" normalizeH="0" baseline="0" smtClean="0">
                          <a:ln>
                            <a:noFill/>
                          </a:ln>
                          <a:solidFill>
                            <a:schemeClr val="bg2">
                              <a:lumMod val="50000"/>
                            </a:schemeClr>
                          </a:solidFill>
                          <a:effectLst/>
                          <a:latin typeface="Verdana" pitchFamily="34" charset="0"/>
                        </a:rPr>
                        <a:t>byte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8 bits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-256…255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710">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1" i="0" u="none" strike="noStrike" cap="none" normalizeH="0" baseline="0" smtClean="0">
                          <a:ln>
                            <a:noFill/>
                          </a:ln>
                          <a:solidFill>
                            <a:schemeClr val="bg2">
                              <a:lumMod val="50000"/>
                            </a:schemeClr>
                          </a:solidFill>
                          <a:effectLst/>
                          <a:latin typeface="Verdana" pitchFamily="34" charset="0"/>
                        </a:rPr>
                        <a:t>short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16 bits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-32768…32767</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710">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1" i="0" u="none" strike="noStrike" cap="none" normalizeH="0" baseline="0" smtClean="0">
                          <a:ln>
                            <a:noFill/>
                          </a:ln>
                          <a:solidFill>
                            <a:schemeClr val="bg2">
                              <a:lumMod val="50000"/>
                            </a:schemeClr>
                          </a:solidFill>
                          <a:effectLst/>
                          <a:latin typeface="Verdana" pitchFamily="34" charset="0"/>
                        </a:rPr>
                        <a:t>int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32 bits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-2</a:t>
                      </a:r>
                      <a:r>
                        <a:rPr kumimoji="0" lang="en-US" sz="1700" b="0" i="0" u="none" strike="noStrike" cap="none" normalizeH="0" baseline="30000" dirty="0" smtClean="0">
                          <a:ln>
                            <a:noFill/>
                          </a:ln>
                          <a:solidFill>
                            <a:schemeClr val="bg2">
                              <a:lumMod val="50000"/>
                            </a:schemeClr>
                          </a:solidFill>
                          <a:effectLst/>
                          <a:latin typeface="Verdana" pitchFamily="34" charset="0"/>
                        </a:rPr>
                        <a:t>32</a:t>
                      </a:r>
                      <a:r>
                        <a:rPr kumimoji="0" lang="en-US" sz="1700" b="0" i="0" u="none" strike="noStrike" cap="none" normalizeH="0" baseline="0" dirty="0" smtClean="0">
                          <a:ln>
                            <a:noFill/>
                          </a:ln>
                          <a:solidFill>
                            <a:schemeClr val="bg2">
                              <a:lumMod val="50000"/>
                            </a:schemeClr>
                          </a:solidFill>
                          <a:effectLst/>
                          <a:latin typeface="Verdana" pitchFamily="34" charset="0"/>
                        </a:rPr>
                        <a:t>…2</a:t>
                      </a:r>
                      <a:r>
                        <a:rPr kumimoji="0" lang="en-US" sz="1700" b="0" i="0" u="none" strike="noStrike" cap="none" normalizeH="0" baseline="30000" dirty="0" smtClean="0">
                          <a:ln>
                            <a:noFill/>
                          </a:ln>
                          <a:solidFill>
                            <a:schemeClr val="bg2">
                              <a:lumMod val="50000"/>
                            </a:schemeClr>
                          </a:solidFill>
                          <a:effectLst/>
                          <a:latin typeface="Verdana" pitchFamily="34" charset="0"/>
                        </a:rPr>
                        <a:t>32 </a:t>
                      </a:r>
                      <a:r>
                        <a:rPr kumimoji="0" lang="en-US" sz="1700" b="0" i="0" u="none" strike="noStrike" cap="none" normalizeH="0" baseline="0" dirty="0" smtClean="0">
                          <a:ln>
                            <a:noFill/>
                          </a:ln>
                          <a:solidFill>
                            <a:schemeClr val="bg2">
                              <a:lumMod val="50000"/>
                            </a:schemeClr>
                          </a:solidFill>
                          <a:effectLst/>
                          <a:latin typeface="Verdana" pitchFamily="34" charset="0"/>
                        </a:rPr>
                        <a:t>– 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710">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1" i="0" u="none" strike="noStrike" cap="none" normalizeH="0" baseline="0" smtClean="0">
                          <a:ln>
                            <a:noFill/>
                          </a:ln>
                          <a:solidFill>
                            <a:schemeClr val="bg2">
                              <a:lumMod val="50000"/>
                            </a:schemeClr>
                          </a:solidFill>
                          <a:effectLst/>
                          <a:latin typeface="Verdana" pitchFamily="34" charset="0"/>
                        </a:rPr>
                        <a:t>long</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64 bits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-2</a:t>
                      </a:r>
                      <a:r>
                        <a:rPr kumimoji="0" lang="en-US" sz="1700" b="0" i="0" u="none" strike="noStrike" cap="none" normalizeH="0" baseline="30000" dirty="0" smtClean="0">
                          <a:ln>
                            <a:noFill/>
                          </a:ln>
                          <a:solidFill>
                            <a:schemeClr val="bg2">
                              <a:lumMod val="50000"/>
                            </a:schemeClr>
                          </a:solidFill>
                          <a:effectLst/>
                          <a:latin typeface="Verdana" pitchFamily="34" charset="0"/>
                        </a:rPr>
                        <a:t>64</a:t>
                      </a:r>
                      <a:r>
                        <a:rPr kumimoji="0" lang="en-US" sz="1700" b="0" i="0" u="none" strike="noStrike" cap="none" normalizeH="0" baseline="0" dirty="0" smtClean="0">
                          <a:ln>
                            <a:noFill/>
                          </a:ln>
                          <a:solidFill>
                            <a:schemeClr val="bg2">
                              <a:lumMod val="50000"/>
                            </a:schemeClr>
                          </a:solidFill>
                          <a:effectLst/>
                          <a:latin typeface="Verdana" pitchFamily="34" charset="0"/>
                        </a:rPr>
                        <a:t>…2</a:t>
                      </a:r>
                      <a:r>
                        <a:rPr kumimoji="0" lang="en-US" sz="1700" b="0" i="0" u="none" strike="noStrike" cap="none" normalizeH="0" baseline="30000" dirty="0" smtClean="0">
                          <a:ln>
                            <a:noFill/>
                          </a:ln>
                          <a:solidFill>
                            <a:schemeClr val="bg2">
                              <a:lumMod val="50000"/>
                            </a:schemeClr>
                          </a:solidFill>
                          <a:effectLst/>
                          <a:latin typeface="Verdana" pitchFamily="34" charset="0"/>
                        </a:rPr>
                        <a:t>64 </a:t>
                      </a:r>
                      <a:r>
                        <a:rPr kumimoji="0" lang="en-US" sz="1700" b="0" i="0" u="none" strike="noStrike" cap="none" normalizeH="0" baseline="0" dirty="0" smtClean="0">
                          <a:ln>
                            <a:noFill/>
                          </a:ln>
                          <a:solidFill>
                            <a:schemeClr val="bg2">
                              <a:lumMod val="50000"/>
                            </a:schemeClr>
                          </a:solidFill>
                          <a:effectLst/>
                          <a:latin typeface="Verdana" pitchFamily="34" charset="0"/>
                        </a:rPr>
                        <a:t>– 1</a:t>
                      </a:r>
                      <a:endParaRPr kumimoji="0" lang="en-US" sz="1700" b="0" i="0" u="none" strike="noStrike" cap="none" normalizeH="0" baseline="30000" dirty="0" smtClean="0">
                        <a:ln>
                          <a:noFill/>
                        </a:ln>
                        <a:solidFill>
                          <a:schemeClr val="bg2">
                            <a:lumMod val="50000"/>
                          </a:schemeClr>
                        </a:solidFill>
                        <a:effectLst/>
                        <a:latin typeface="Verdana"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434" name="Group 58"/>
          <p:cNvGraphicFramePr>
            <a:graphicFrameLocks noGrp="1"/>
          </p:cNvGraphicFramePr>
          <p:nvPr>
            <p:ph sz="quarter" idx="4294967295"/>
            <p:extLst>
              <p:ext uri="{D42A27DB-BD31-4B8C-83A1-F6EECF244321}">
                <p14:modId xmlns:p14="http://schemas.microsoft.com/office/powerpoint/2010/main" val="444237767"/>
              </p:ext>
            </p:extLst>
          </p:nvPr>
        </p:nvGraphicFramePr>
        <p:xfrm>
          <a:off x="3893820" y="3626168"/>
          <a:ext cx="4800600" cy="1042216"/>
        </p:xfrm>
        <a:graphic>
          <a:graphicData uri="http://schemas.openxmlformats.org/drawingml/2006/table">
            <a:tbl>
              <a:tblPr/>
              <a:tblGrid>
                <a:gridCol w="1231106"/>
                <a:gridCol w="1283494"/>
                <a:gridCol w="2286000"/>
              </a:tblGrid>
              <a:tr h="320114">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Kiểu </a:t>
                      </a:r>
                    </a:p>
                  </a:txBody>
                  <a:tcPr marL="68580" marR="68580" marT="34298" marB="342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Kích thước</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Khoảng giá trị</a:t>
                      </a:r>
                    </a:p>
                  </a:txBody>
                  <a:tcPr marL="68580" marR="68580" marT="34298" marB="342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270">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1" i="0" u="none" strike="noStrike" cap="none" normalizeH="0" baseline="0" smtClean="0">
                          <a:ln>
                            <a:noFill/>
                          </a:ln>
                          <a:solidFill>
                            <a:schemeClr val="bg2">
                              <a:lumMod val="50000"/>
                            </a:schemeClr>
                          </a:solidFill>
                          <a:effectLst/>
                          <a:latin typeface="Verdana" pitchFamily="34" charset="0"/>
                        </a:rPr>
                        <a:t>float</a:t>
                      </a:r>
                    </a:p>
                  </a:txBody>
                  <a:tcPr marL="68580" marR="68580" marT="34298" marB="342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32 bits</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smtClean="0">
                          <a:ln>
                            <a:noFill/>
                          </a:ln>
                          <a:solidFill>
                            <a:schemeClr val="bg2">
                              <a:lumMod val="50000"/>
                            </a:schemeClr>
                          </a:solidFill>
                          <a:effectLst/>
                          <a:latin typeface="Verdana" pitchFamily="34" charset="0"/>
                        </a:rPr>
                        <a:t>-3.4e38…3.4e38</a:t>
                      </a:r>
                    </a:p>
                  </a:txBody>
                  <a:tcPr marL="68580" marR="68580" marT="34298" marB="342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270">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1" i="0" u="none" strike="noStrike" cap="none" normalizeH="0" baseline="0" smtClean="0">
                          <a:ln>
                            <a:noFill/>
                          </a:ln>
                          <a:solidFill>
                            <a:schemeClr val="bg2">
                              <a:lumMod val="50000"/>
                            </a:schemeClr>
                          </a:solidFill>
                          <a:effectLst/>
                          <a:latin typeface="Verdana" pitchFamily="34" charset="0"/>
                        </a:rPr>
                        <a:t>double</a:t>
                      </a:r>
                    </a:p>
                  </a:txBody>
                  <a:tcPr marL="68580" marR="68580" marT="34298" marB="342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64 bits</a:t>
                      </a:r>
                    </a:p>
                  </a:txBody>
                  <a:tcPr marL="68580" marR="68580" marT="34298" marB="342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Tx/>
                        <a:buNone/>
                        <a:tabLst/>
                      </a:pPr>
                      <a:r>
                        <a:rPr kumimoji="0" lang="en-US" sz="1700" b="0" i="0" u="none" strike="noStrike" cap="none" normalizeH="0" baseline="0" dirty="0" smtClean="0">
                          <a:ln>
                            <a:noFill/>
                          </a:ln>
                          <a:solidFill>
                            <a:schemeClr val="bg2">
                              <a:lumMod val="50000"/>
                            </a:schemeClr>
                          </a:solidFill>
                          <a:effectLst/>
                          <a:latin typeface="Verdana" pitchFamily="34" charset="0"/>
                        </a:rPr>
                        <a:t>-</a:t>
                      </a:r>
                      <a:r>
                        <a:rPr kumimoji="0" lang="en-US" sz="1700" b="0" i="0" u="none" strike="noStrike" cap="none" normalizeH="0" baseline="0" dirty="0" err="1" smtClean="0">
                          <a:ln>
                            <a:noFill/>
                          </a:ln>
                          <a:solidFill>
                            <a:schemeClr val="bg2">
                              <a:lumMod val="50000"/>
                            </a:schemeClr>
                          </a:solidFill>
                          <a:effectLst/>
                          <a:latin typeface="Verdana" pitchFamily="34" charset="0"/>
                        </a:rPr>
                        <a:t>1.7e308</a:t>
                      </a:r>
                      <a:r>
                        <a:rPr kumimoji="0" lang="en-US" sz="1700" b="0" i="0" u="none" strike="noStrike" cap="none" normalizeH="0" baseline="0" dirty="0" smtClean="0">
                          <a:ln>
                            <a:noFill/>
                          </a:ln>
                          <a:solidFill>
                            <a:schemeClr val="bg2">
                              <a:lumMod val="50000"/>
                            </a:schemeClr>
                          </a:solidFill>
                          <a:effectLst/>
                          <a:latin typeface="Verdana" pitchFamily="34" charset="0"/>
                        </a:rPr>
                        <a:t>…</a:t>
                      </a:r>
                      <a:r>
                        <a:rPr kumimoji="0" lang="en-US" sz="1700" b="0" i="0" u="none" strike="noStrike" cap="none" normalizeH="0" baseline="0" dirty="0" err="1" smtClean="0">
                          <a:ln>
                            <a:noFill/>
                          </a:ln>
                          <a:solidFill>
                            <a:schemeClr val="bg2">
                              <a:lumMod val="50000"/>
                            </a:schemeClr>
                          </a:solidFill>
                          <a:effectLst/>
                          <a:latin typeface="Verdana" pitchFamily="34" charset="0"/>
                        </a:rPr>
                        <a:t>1.7e308</a:t>
                      </a:r>
                      <a:endParaRPr kumimoji="0" lang="en-US" sz="1700" b="0" i="0" u="none" strike="noStrike" cap="none" normalizeH="0" baseline="0" dirty="0" smtClean="0">
                        <a:ln>
                          <a:noFill/>
                        </a:ln>
                        <a:solidFill>
                          <a:schemeClr val="bg2">
                            <a:lumMod val="50000"/>
                          </a:schemeClr>
                        </a:solidFill>
                        <a:effectLst/>
                        <a:latin typeface="Verdana" pitchFamily="34" charset="0"/>
                      </a:endParaRPr>
                    </a:p>
                  </a:txBody>
                  <a:tcPr marL="68580" marR="68580" marT="34298" marB="342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
          <p:cNvSpPr>
            <a:spLocks noGrp="1" noChangeArrowheads="1"/>
          </p:cNvSpPr>
          <p:nvPr>
            <p:ph type="title"/>
          </p:nvPr>
        </p:nvSpPr>
        <p:spPr>
          <a:xfrm>
            <a:off x="311700" y="445025"/>
            <a:ext cx="8520600" cy="572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noAutofit/>
          </a:bodyPr>
          <a:lstStyle/>
          <a:p>
            <a:pPr eaLnBrk="1" hangingPunct="1"/>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endParaRPr lang="en-US" altLang="en-US" sz="2700" dirty="0"/>
          </a:p>
        </p:txBody>
      </p:sp>
    </p:spTree>
    <p:extLst>
      <p:ext uri="{BB962C8B-B14F-4D97-AF65-F5344CB8AC3E}">
        <p14:creationId xmlns:p14="http://schemas.microsoft.com/office/powerpoint/2010/main" val="3173141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lstStyle/>
          <a:p>
            <a:pPr algn="just" eaLnBrk="1" hangingPunct="1"/>
            <a:r>
              <a:rPr lang="en-US" altLang="en-US" dirty="0" err="1" smtClean="0"/>
              <a:t>Lỗi</a:t>
            </a:r>
            <a:r>
              <a:rPr lang="en-US" altLang="en-US" dirty="0" smtClean="0"/>
              <a:t> hay </a:t>
            </a:r>
            <a:r>
              <a:rPr lang="en-US" altLang="en-US" dirty="0" err="1" smtClean="0"/>
              <a:t>gặp</a:t>
            </a:r>
            <a:r>
              <a:rPr lang="en-US" altLang="en-US" dirty="0" smtClean="0"/>
              <a:t> </a:t>
            </a:r>
            <a:r>
              <a:rPr lang="en-US" altLang="en-US" dirty="0" err="1" smtClean="0"/>
              <a:t>phải</a:t>
            </a:r>
            <a:r>
              <a:rPr lang="en-US" altLang="en-US" dirty="0" smtClean="0"/>
              <a:t> </a:t>
            </a:r>
            <a:r>
              <a:rPr lang="en-US" altLang="en-US" dirty="0" err="1" smtClean="0"/>
              <a:t>khi</a:t>
            </a:r>
            <a:r>
              <a:rPr lang="en-US" altLang="en-US" dirty="0" smtClean="0"/>
              <a:t> </a:t>
            </a:r>
            <a:r>
              <a:rPr lang="en-US" altLang="en-US" dirty="0" err="1" smtClean="0"/>
              <a:t>lập</a:t>
            </a:r>
            <a:r>
              <a:rPr lang="en-US" altLang="en-US" dirty="0" smtClean="0"/>
              <a:t> </a:t>
            </a:r>
            <a:r>
              <a:rPr lang="en-US" altLang="en-US" dirty="0" err="1" smtClean="0"/>
              <a:t>trình</a:t>
            </a:r>
            <a:r>
              <a:rPr lang="en-US" altLang="en-US" dirty="0" smtClean="0"/>
              <a:t> </a:t>
            </a:r>
            <a:r>
              <a:rPr lang="en-US" altLang="en-US" dirty="0" err="1" smtClean="0"/>
              <a:t>là</a:t>
            </a:r>
            <a:r>
              <a:rPr lang="en-US" altLang="en-US" dirty="0" smtClean="0"/>
              <a:t> </a:t>
            </a:r>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biến</a:t>
            </a:r>
            <a:r>
              <a:rPr lang="en-US" altLang="en-US" dirty="0" smtClean="0"/>
              <a:t> </a:t>
            </a:r>
            <a:r>
              <a:rPr lang="en-US" altLang="en-US" dirty="0" err="1" smtClean="0"/>
              <a:t>chưa</a:t>
            </a:r>
            <a:r>
              <a:rPr lang="en-US" altLang="en-US" dirty="0" smtClean="0"/>
              <a:t> </a:t>
            </a:r>
            <a:r>
              <a:rPr lang="en-US" altLang="en-US" dirty="0" err="1" smtClean="0"/>
              <a:t>khởi</a:t>
            </a:r>
            <a:r>
              <a:rPr lang="en-US" altLang="en-US" dirty="0" smtClean="0"/>
              <a:t> </a:t>
            </a:r>
            <a:r>
              <a:rPr lang="en-US" altLang="en-US" dirty="0" err="1" smtClean="0"/>
              <a:t>tạo</a:t>
            </a:r>
            <a:endParaRPr lang="en-US" altLang="en-US" dirty="0" smtClean="0"/>
          </a:p>
          <a:p>
            <a:pPr algn="just" eaLnBrk="1" hangingPunct="1"/>
            <a:r>
              <a:rPr lang="en-US" altLang="en-US" dirty="0" smtClean="0"/>
              <a:t>Java </a:t>
            </a:r>
            <a:r>
              <a:rPr lang="en-US" altLang="en-US" dirty="0" err="1" smtClean="0"/>
              <a:t>hỗ</a:t>
            </a:r>
            <a:r>
              <a:rPr lang="en-US" altLang="en-US" dirty="0" smtClean="0"/>
              <a:t> </a:t>
            </a:r>
            <a:r>
              <a:rPr lang="en-US" altLang="en-US" dirty="0" err="1" smtClean="0"/>
              <a:t>trợ</a:t>
            </a:r>
            <a:r>
              <a:rPr lang="en-US" altLang="en-US" dirty="0" smtClean="0"/>
              <a:t> </a:t>
            </a:r>
            <a:r>
              <a:rPr lang="en-US" altLang="en-US" dirty="0" err="1" smtClean="0"/>
              <a:t>khởi</a:t>
            </a:r>
            <a:r>
              <a:rPr lang="en-US" altLang="en-US" dirty="0" smtClean="0"/>
              <a:t> </a:t>
            </a:r>
            <a:r>
              <a:rPr lang="en-US" altLang="en-US" dirty="0" err="1" smtClean="0"/>
              <a:t>tạo</a:t>
            </a:r>
            <a:r>
              <a:rPr lang="en-US" altLang="en-US" dirty="0" smtClean="0"/>
              <a:t> </a:t>
            </a:r>
            <a:r>
              <a:rPr lang="en-US" altLang="en-US" dirty="0" err="1" smtClean="0"/>
              <a:t>các</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smtClean="0"/>
              <a:t>mặc</a:t>
            </a:r>
            <a:r>
              <a:rPr lang="en-US" altLang="en-US" dirty="0" smtClean="0"/>
              <a:t> </a:t>
            </a:r>
            <a:r>
              <a:rPr lang="en-US" altLang="en-US" dirty="0" err="1" smtClean="0"/>
              <a:t>định</a:t>
            </a:r>
            <a:r>
              <a:rPr lang="en-US" altLang="en-US" dirty="0" smtClean="0"/>
              <a:t> </a:t>
            </a:r>
            <a:r>
              <a:rPr lang="en-US" altLang="en-US" dirty="0" err="1" smtClean="0"/>
              <a:t>cho</a:t>
            </a:r>
            <a:r>
              <a:rPr lang="en-US" altLang="en-US" dirty="0" smtClean="0"/>
              <a:t> </a:t>
            </a:r>
            <a:r>
              <a:rPr lang="en-US" altLang="en-US" dirty="0" err="1" smtClean="0"/>
              <a:t>các</a:t>
            </a:r>
            <a:r>
              <a:rPr lang="en-US" altLang="en-US" dirty="0" smtClean="0"/>
              <a:t> </a:t>
            </a:r>
            <a:r>
              <a:rPr lang="en-US" altLang="en-US" dirty="0" err="1" smtClean="0"/>
              <a:t>biến</a:t>
            </a:r>
            <a:r>
              <a:rPr lang="en-US" altLang="en-US" dirty="0" smtClean="0"/>
              <a:t>.</a:t>
            </a:r>
          </a:p>
          <a:p>
            <a:pPr lvl="1" algn="just" eaLnBrk="1" hangingPunct="1"/>
            <a:endParaRPr lang="en-US" altLang="en-US" dirty="0" smtClean="0"/>
          </a:p>
        </p:txBody>
      </p:sp>
      <p:pic>
        <p:nvPicPr>
          <p:cNvPr id="563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853" y="2019300"/>
            <a:ext cx="2862834"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311700" y="445025"/>
            <a:ext cx="8520600" cy="572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noAutofit/>
          </a:bodyPr>
          <a:lstStyle/>
          <a:p>
            <a:pPr eaLnBrk="1" hangingPunct="1"/>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endParaRPr lang="en-US" altLang="en-US" sz="2700" dirty="0"/>
          </a:p>
        </p:txBody>
      </p:sp>
    </p:spTree>
    <p:extLst>
      <p:ext uri="{BB962C8B-B14F-4D97-AF65-F5344CB8AC3E}">
        <p14:creationId xmlns:p14="http://schemas.microsoft.com/office/powerpoint/2010/main" val="1031756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8173690" cy="4090800"/>
          </a:xfrm>
          <a:prstGeom prst="rect">
            <a:avLst/>
          </a:prstGeom>
        </p:spPr>
        <p:txBody>
          <a:bodyPr spcFirstLastPara="1" wrap="square" lIns="91425" tIns="91425" rIns="91425" bIns="91425" anchor="ctr" anchorCtr="0">
            <a:normAutofit/>
          </a:bodyPr>
          <a:lstStyle/>
          <a:p>
            <a:pPr lvl="0">
              <a:lnSpc>
                <a:spcPct val="115000"/>
              </a:lnSpc>
            </a:pPr>
            <a:r>
              <a:rPr lang="vi-VN" dirty="0"/>
              <a:t>Biến trong Java</a:t>
            </a:r>
          </a:p>
        </p:txBody>
      </p:sp>
    </p:spTree>
    <p:extLst>
      <p:ext uri="{BB962C8B-B14F-4D97-AF65-F5344CB8AC3E}">
        <p14:creationId xmlns:p14="http://schemas.microsoft.com/office/powerpoint/2010/main" val="3038835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
        <p:nvSpPr>
          <p:cNvPr id="29702"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lstStyle/>
          <a:p>
            <a:pPr algn="just" eaLnBrk="1" hangingPunct="1"/>
            <a:r>
              <a:rPr lang="en-US" altLang="en-US" dirty="0" smtClean="0">
                <a:latin typeface="Proxima Nova" panose="020B0604020202020204" charset="0"/>
                <a:cs typeface="Times New Roman" panose="02020603050405020304" pitchFamily="18" charset="0"/>
              </a:rPr>
              <a:t>Biến </a:t>
            </a:r>
            <a:r>
              <a:rPr lang="en-US" altLang="en-US" dirty="0" err="1" smtClean="0">
                <a:latin typeface="Proxima Nova" panose="020B0604020202020204" charset="0"/>
                <a:cs typeface="Times New Roman" panose="02020603050405020304" pitchFamily="18" charset="0"/>
              </a:rPr>
              <a:t>là</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một</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vị</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trí</a:t>
            </a:r>
            <a:r>
              <a:rPr lang="en-US" altLang="en-US" dirty="0" smtClean="0">
                <a:latin typeface="Proxima Nova" panose="020B0604020202020204" charset="0"/>
                <a:cs typeface="Times New Roman" panose="02020603050405020304" pitchFamily="18" charset="0"/>
              </a:rPr>
              <a:t> trong </a:t>
            </a:r>
            <a:r>
              <a:rPr lang="en-US" altLang="en-US" dirty="0" err="1" smtClean="0">
                <a:latin typeface="Proxima Nova" panose="020B0604020202020204" charset="0"/>
                <a:cs typeface="Times New Roman" panose="02020603050405020304" pitchFamily="18" charset="0"/>
              </a:rPr>
              <a:t>bộ</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nhớ</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máy</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tính</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mà</a:t>
            </a:r>
            <a:r>
              <a:rPr lang="en-US" altLang="en-US" dirty="0" smtClean="0">
                <a:latin typeface="Proxima Nova" panose="020B0604020202020204" charset="0"/>
                <a:cs typeface="Times New Roman" panose="02020603050405020304" pitchFamily="18" charset="0"/>
              </a:rPr>
              <a:t> ở </a:t>
            </a:r>
            <a:r>
              <a:rPr lang="en-US" altLang="en-US" dirty="0" err="1" smtClean="0">
                <a:latin typeface="Proxima Nova" panose="020B0604020202020204" charset="0"/>
                <a:cs typeface="Times New Roman" panose="02020603050405020304" pitchFamily="18" charset="0"/>
              </a:rPr>
              <a:t>đó</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giá</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trị</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được</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lưu</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trữ</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và</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có</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thể</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được</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truy</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xuất</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sau</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đó</a:t>
            </a:r>
            <a:r>
              <a:rPr lang="en-US" altLang="en-US" dirty="0" smtClean="0">
                <a:latin typeface="Proxima Nova" panose="020B0604020202020204" charset="0"/>
                <a:cs typeface="Times New Roman" panose="02020603050405020304" pitchFamily="18" charset="0"/>
              </a:rPr>
              <a:t>.</a:t>
            </a:r>
          </a:p>
          <a:p>
            <a:pPr algn="just" eaLnBrk="1" hangingPunct="1"/>
            <a:r>
              <a:rPr lang="en-US" altLang="en-US" dirty="0" err="1" smtClean="0">
                <a:latin typeface="Proxima Nova" panose="020B0604020202020204" charset="0"/>
                <a:cs typeface="Times New Roman" panose="02020603050405020304" pitchFamily="18" charset="0"/>
              </a:rPr>
              <a:t>Sử</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dụng</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để</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lưu</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trữ</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dữ</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liệu</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có</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thể</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thay</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đổi</a:t>
            </a:r>
            <a:r>
              <a:rPr lang="en-US" altLang="en-US" dirty="0" smtClean="0">
                <a:latin typeface="Proxima Nova" panose="020B0604020202020204" charset="0"/>
                <a:cs typeface="Times New Roman" panose="02020603050405020304" pitchFamily="18" charset="0"/>
              </a:rPr>
              <a:t> trong </a:t>
            </a:r>
            <a:r>
              <a:rPr lang="en-US" altLang="en-US" dirty="0" err="1" smtClean="0">
                <a:latin typeface="Proxima Nova" panose="020B0604020202020204" charset="0"/>
                <a:cs typeface="Times New Roman" panose="02020603050405020304" pitchFamily="18" charset="0"/>
              </a:rPr>
              <a:t>quá</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trình</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thực</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thi</a:t>
            </a:r>
            <a:endParaRPr lang="en-US" altLang="en-US" dirty="0" smtClean="0">
              <a:latin typeface="Proxima Nova" panose="020B0604020202020204" charset="0"/>
              <a:cs typeface="Times New Roman" panose="02020603050405020304" pitchFamily="18" charset="0"/>
            </a:endParaRPr>
          </a:p>
        </p:txBody>
      </p:sp>
      <p:pic>
        <p:nvPicPr>
          <p:cNvPr id="583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356" y="2797813"/>
            <a:ext cx="4511489" cy="165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827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type="body" idx="1"/>
          </p:nvPr>
        </p:nvSpPr>
        <p:spPr>
          <a:xfrm>
            <a:off x="83100" y="1251535"/>
            <a:ext cx="8520600" cy="3416400"/>
          </a:xfrm>
          <a:extLst>
            <a:ext uri="{FAA26D3D-D897-4be2-8F04-BA451C77F1D7}">
              <ma14:placeholderFlag xmlns="" xmlns:ma14="http://schemas.microsoft.com/office/mac/drawingml/2011/main" val="1"/>
            </a:ext>
          </a:extLst>
        </p:spPr>
        <p:txBody>
          <a:bodyPr>
            <a:normAutofit/>
          </a:bodyPr>
          <a:lstStyle/>
          <a:p>
            <a:pPr algn="just" eaLnBrk="1" hangingPunct="1">
              <a:spcBef>
                <a:spcPts val="0"/>
              </a:spcBef>
            </a:pPr>
            <a:r>
              <a:rPr lang="en-US" altLang="en-US" dirty="0" smtClean="0">
                <a:latin typeface="Proxima Nova" panose="020B0604020202020204" charset="0"/>
                <a:cs typeface="Times New Roman" panose="02020603050405020304" pitchFamily="18" charset="0"/>
              </a:rPr>
              <a:t>Tên </a:t>
            </a:r>
            <a:r>
              <a:rPr lang="en-US" altLang="en-US" dirty="0" err="1" smtClean="0">
                <a:latin typeface="Proxima Nova" panose="020B0604020202020204" charset="0"/>
                <a:cs typeface="Times New Roman" panose="02020603050405020304" pitchFamily="18" charset="0"/>
              </a:rPr>
              <a:t>biến</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phải</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là</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duy</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nhất</a:t>
            </a:r>
            <a:r>
              <a:rPr lang="en-US" altLang="en-US" dirty="0" smtClean="0">
                <a:latin typeface="Proxima Nova" panose="020B0604020202020204" charset="0"/>
                <a:cs typeface="Times New Roman" panose="02020603050405020304" pitchFamily="18" charset="0"/>
              </a:rPr>
              <a:t> trong 1 </a:t>
            </a:r>
            <a:r>
              <a:rPr lang="en-US" altLang="en-US" dirty="0" err="1" smtClean="0">
                <a:latin typeface="Proxima Nova" panose="020B0604020202020204" charset="0"/>
                <a:cs typeface="Times New Roman" panose="02020603050405020304" pitchFamily="18" charset="0"/>
              </a:rPr>
              <a:t>phạm</a:t>
            </a:r>
            <a:r>
              <a:rPr lang="en-US" altLang="en-US" dirty="0" smtClean="0">
                <a:latin typeface="Proxima Nova" panose="020B0604020202020204" charset="0"/>
                <a:cs typeface="Times New Roman" panose="02020603050405020304" pitchFamily="18" charset="0"/>
              </a:rPr>
              <a:t> vi</a:t>
            </a:r>
          </a:p>
          <a:p>
            <a:pPr algn="just" eaLnBrk="1" hangingPunct="1">
              <a:spcBef>
                <a:spcPts val="0"/>
              </a:spcBef>
            </a:pPr>
            <a:r>
              <a:rPr lang="en-US" altLang="en-US" dirty="0" err="1" smtClean="0">
                <a:latin typeface="Proxima Nova" panose="020B0604020202020204" charset="0"/>
                <a:cs typeface="Times New Roman" panose="02020603050405020304" pitchFamily="18" charset="0"/>
              </a:rPr>
              <a:t>Các</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biến</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cần</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được</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khai</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báo</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trước</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khi</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sử</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dụng</a:t>
            </a:r>
            <a:endParaRPr lang="en-US" altLang="en-US" dirty="0" smtClean="0">
              <a:latin typeface="Proxima Nova" panose="020B0604020202020204" charset="0"/>
              <a:cs typeface="Times New Roman" panose="02020603050405020304" pitchFamily="18" charset="0"/>
            </a:endParaRPr>
          </a:p>
          <a:p>
            <a:pPr algn="just" eaLnBrk="1" hangingPunct="1">
              <a:spcBef>
                <a:spcPts val="0"/>
              </a:spcBef>
            </a:pPr>
            <a:r>
              <a:rPr lang="en-US" altLang="en-US" dirty="0" err="1" smtClean="0">
                <a:latin typeface="Proxima Nova" panose="020B0604020202020204" charset="0"/>
                <a:cs typeface="Times New Roman" panose="02020603050405020304" pitchFamily="18" charset="0"/>
              </a:rPr>
              <a:t>Cú</a:t>
            </a:r>
            <a:r>
              <a:rPr lang="en-US" altLang="en-US" dirty="0" smtClean="0">
                <a:latin typeface="Proxima Nova" panose="020B0604020202020204" charset="0"/>
                <a:cs typeface="Times New Roman" panose="02020603050405020304" pitchFamily="18" charset="0"/>
              </a:rPr>
              <a:t> </a:t>
            </a:r>
            <a:r>
              <a:rPr lang="en-US" altLang="en-US" dirty="0" err="1" smtClean="0">
                <a:latin typeface="Proxima Nova" panose="020B0604020202020204" charset="0"/>
                <a:cs typeface="Times New Roman" panose="02020603050405020304" pitchFamily="18" charset="0"/>
              </a:rPr>
              <a:t>pháp</a:t>
            </a:r>
            <a:r>
              <a:rPr lang="en-US" altLang="en-US" dirty="0" smtClean="0">
                <a:latin typeface="Proxima Nova" panose="020B0604020202020204" charset="0"/>
                <a:cs typeface="Times New Roman" panose="02020603050405020304" pitchFamily="18" charset="0"/>
              </a:rPr>
              <a:t>:</a:t>
            </a:r>
          </a:p>
        </p:txBody>
      </p:sp>
      <p:sp>
        <p:nvSpPr>
          <p:cNvPr id="3" name="Rectangle 2"/>
          <p:cNvSpPr/>
          <p:nvPr/>
        </p:nvSpPr>
        <p:spPr>
          <a:xfrm>
            <a:off x="1274445" y="2255349"/>
            <a:ext cx="6772276" cy="1394228"/>
          </a:xfrm>
          <a:prstGeom prst="rect">
            <a:avLst/>
          </a:prstGeom>
        </p:spPr>
        <p:txBody>
          <a:bodyPr wrap="square">
            <a:spAutoFit/>
          </a:bodyPr>
          <a:lstStyle/>
          <a:p>
            <a:pPr eaLnBrk="0" fontAlgn="base" latinLnBrk="0" hangingPunct="0">
              <a:lnSpc>
                <a:spcPct val="120000"/>
              </a:lnSpc>
              <a:spcBef>
                <a:spcPct val="0"/>
              </a:spcBef>
              <a:spcAft>
                <a:spcPct val="0"/>
              </a:spcAft>
            </a:pPr>
            <a:r>
              <a:rPr lang="en-US" dirty="0" err="1">
                <a:solidFill>
                  <a:prstClr val="black"/>
                </a:solidFill>
                <a:latin typeface="Times New Roman" panose="02020603050405020304" pitchFamily="18" charset="0"/>
                <a:cs typeface="Times New Roman" panose="02020603050405020304" pitchFamily="18" charset="0"/>
              </a:rPr>
              <a:t>Cách</a:t>
            </a:r>
            <a:r>
              <a:rPr lang="en-US" dirty="0">
                <a:solidFill>
                  <a:prstClr val="black"/>
                </a:solidFill>
                <a:latin typeface="Times New Roman" panose="02020603050405020304" pitchFamily="18" charset="0"/>
                <a:cs typeface="Times New Roman" panose="02020603050405020304" pitchFamily="18" charset="0"/>
              </a:rPr>
              <a:t> 1: </a:t>
            </a:r>
            <a:r>
              <a:rPr lang="en-US" b="1" dirty="0" err="1">
                <a:solidFill>
                  <a:srgbClr val="0000FF"/>
                </a:solidFill>
                <a:latin typeface="Times New Roman" panose="02020603050405020304" pitchFamily="18" charset="0"/>
                <a:cs typeface="Times New Roman" panose="02020603050405020304" pitchFamily="18" charset="0"/>
              </a:rPr>
              <a:t>KieuDulieu</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tenBien</a:t>
            </a:r>
            <a:r>
              <a:rPr lang="en-US" dirty="0">
                <a:solidFill>
                  <a:prstClr val="black"/>
                </a:solidFill>
                <a:latin typeface="Times New Roman" panose="02020603050405020304" pitchFamily="18" charset="0"/>
                <a:cs typeface="Times New Roman" panose="02020603050405020304" pitchFamily="18" charset="0"/>
              </a:rPr>
              <a:t>;</a:t>
            </a:r>
          </a:p>
          <a:p>
            <a:pPr eaLnBrk="0" fontAlgn="base" latinLnBrk="0" hangingPunct="0">
              <a:lnSpc>
                <a:spcPct val="120000"/>
              </a:lnSpc>
              <a:spcBef>
                <a:spcPct val="0"/>
              </a:spcBef>
              <a:spcAft>
                <a:spcPct val="0"/>
              </a:spcAft>
            </a:pPr>
            <a:r>
              <a:rPr lang="en-US" dirty="0" err="1">
                <a:solidFill>
                  <a:prstClr val="black"/>
                </a:solidFill>
                <a:latin typeface="Times New Roman" panose="02020603050405020304" pitchFamily="18" charset="0"/>
                <a:cs typeface="Times New Roman" panose="02020603050405020304" pitchFamily="18" charset="0"/>
              </a:rPr>
              <a:t>Cách</a:t>
            </a:r>
            <a:r>
              <a:rPr lang="en-US" dirty="0">
                <a:solidFill>
                  <a:prstClr val="black"/>
                </a:solidFill>
                <a:latin typeface="Times New Roman" panose="02020603050405020304" pitchFamily="18" charset="0"/>
                <a:cs typeface="Times New Roman" panose="02020603050405020304" pitchFamily="18" charset="0"/>
              </a:rPr>
              <a:t> 2: </a:t>
            </a:r>
            <a:r>
              <a:rPr lang="en-US" b="1" dirty="0" err="1">
                <a:solidFill>
                  <a:srgbClr val="0000FF"/>
                </a:solidFill>
                <a:latin typeface="Times New Roman" panose="02020603050405020304" pitchFamily="18" charset="0"/>
                <a:cs typeface="Times New Roman" panose="02020603050405020304" pitchFamily="18" charset="0"/>
              </a:rPr>
              <a:t>KieuDulieu</a:t>
            </a:r>
            <a:r>
              <a:rPr lang="en-US" b="1" dirty="0">
                <a:solidFill>
                  <a:prstClr val="black"/>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tenBien_1, tenBien_2,…, </a:t>
            </a:r>
            <a:r>
              <a:rPr lang="en-US" dirty="0" err="1">
                <a:solidFill>
                  <a:srgbClr val="FF0000"/>
                </a:solidFill>
                <a:latin typeface="Times New Roman" panose="02020603050405020304" pitchFamily="18" charset="0"/>
                <a:cs typeface="Times New Roman" panose="02020603050405020304" pitchFamily="18" charset="0"/>
              </a:rPr>
              <a:t>tenBien_n</a:t>
            </a:r>
            <a:r>
              <a:rPr lang="en-US" dirty="0">
                <a:solidFill>
                  <a:prstClr val="black"/>
                </a:solidFill>
                <a:latin typeface="Times New Roman" panose="02020603050405020304" pitchFamily="18" charset="0"/>
                <a:cs typeface="Times New Roman" panose="02020603050405020304" pitchFamily="18" charset="0"/>
              </a:rPr>
              <a:t>;</a:t>
            </a:r>
          </a:p>
          <a:p>
            <a:pPr eaLnBrk="0" fontAlgn="base" latinLnBrk="0" hangingPunct="0">
              <a:lnSpc>
                <a:spcPct val="120000"/>
              </a:lnSpc>
              <a:spcBef>
                <a:spcPct val="0"/>
              </a:spcBef>
              <a:spcAft>
                <a:spcPct val="0"/>
              </a:spcAft>
            </a:pPr>
            <a:r>
              <a:rPr lang="en-US" dirty="0" err="1">
                <a:solidFill>
                  <a:prstClr val="black"/>
                </a:solidFill>
                <a:latin typeface="Times New Roman" panose="02020603050405020304" pitchFamily="18" charset="0"/>
                <a:cs typeface="Times New Roman" panose="02020603050405020304" pitchFamily="18" charset="0"/>
              </a:rPr>
              <a:t>Cách</a:t>
            </a:r>
            <a:r>
              <a:rPr lang="en-US" dirty="0">
                <a:solidFill>
                  <a:prstClr val="black"/>
                </a:solidFill>
                <a:latin typeface="Times New Roman" panose="02020603050405020304" pitchFamily="18" charset="0"/>
                <a:cs typeface="Times New Roman" panose="02020603050405020304" pitchFamily="18" charset="0"/>
              </a:rPr>
              <a:t> 3: </a:t>
            </a:r>
            <a:r>
              <a:rPr lang="en-US" b="1" dirty="0" err="1">
                <a:solidFill>
                  <a:srgbClr val="0000FF"/>
                </a:solidFill>
                <a:latin typeface="Times New Roman" panose="02020603050405020304" pitchFamily="18" charset="0"/>
                <a:cs typeface="Times New Roman" panose="02020603050405020304" pitchFamily="18" charset="0"/>
              </a:rPr>
              <a:t>KieuDulieu</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tenBien</a:t>
            </a:r>
            <a:r>
              <a:rPr lang="en-US" dirty="0">
                <a:solidFill>
                  <a:prstClr val="black"/>
                </a:solidFill>
                <a:latin typeface="Times New Roman" panose="02020603050405020304" pitchFamily="18" charset="0"/>
                <a:cs typeface="Times New Roman" panose="02020603050405020304" pitchFamily="18" charset="0"/>
              </a:rPr>
              <a:t>=</a:t>
            </a:r>
            <a:r>
              <a:rPr lang="en-US" dirty="0" err="1">
                <a:solidFill>
                  <a:prstClr val="black"/>
                </a:solidFill>
                <a:latin typeface="Times New Roman" panose="02020603050405020304" pitchFamily="18" charset="0"/>
                <a:cs typeface="Times New Roman" panose="02020603050405020304" pitchFamily="18" charset="0"/>
              </a:rPr>
              <a:t>GiaTri</a:t>
            </a:r>
            <a:r>
              <a:rPr lang="en-US" dirty="0">
                <a:solidFill>
                  <a:prstClr val="black"/>
                </a:solidFill>
                <a:latin typeface="Times New Roman" panose="02020603050405020304" pitchFamily="18" charset="0"/>
                <a:cs typeface="Times New Roman" panose="02020603050405020304" pitchFamily="18" charset="0"/>
              </a:rPr>
              <a:t>;</a:t>
            </a:r>
          </a:p>
          <a:p>
            <a:pPr eaLnBrk="0" fontAlgn="base" latinLnBrk="0" hangingPunct="0">
              <a:lnSpc>
                <a:spcPct val="120000"/>
              </a:lnSpc>
              <a:spcBef>
                <a:spcPct val="0"/>
              </a:spcBef>
              <a:spcAft>
                <a:spcPct val="0"/>
              </a:spcAft>
            </a:pPr>
            <a:r>
              <a:rPr lang="en-US" sz="1650" b="1" dirty="0" err="1">
                <a:solidFill>
                  <a:srgbClr val="0000FF"/>
                </a:solidFill>
                <a:latin typeface="Times New Roman" panose="02020603050405020304" pitchFamily="18" charset="0"/>
                <a:cs typeface="Times New Roman" panose="02020603050405020304" pitchFamily="18" charset="0"/>
              </a:rPr>
              <a:t>KieuDulieu</a:t>
            </a:r>
            <a:r>
              <a:rPr lang="en-US" sz="1650" dirty="0">
                <a:solidFill>
                  <a:srgbClr val="0000FF"/>
                </a:solidFill>
                <a:latin typeface="Times New Roman" panose="02020603050405020304" pitchFamily="18" charset="0"/>
                <a:cs typeface="Times New Roman" panose="02020603050405020304" pitchFamily="18" charset="0"/>
              </a:rPr>
              <a:t> </a:t>
            </a:r>
            <a:r>
              <a:rPr lang="en-US" sz="1650" dirty="0">
                <a:solidFill>
                  <a:srgbClr val="FF0000"/>
                </a:solidFill>
                <a:latin typeface="Times New Roman" panose="02020603050405020304" pitchFamily="18" charset="0"/>
                <a:cs typeface="Times New Roman" panose="02020603050405020304" pitchFamily="18" charset="0"/>
              </a:rPr>
              <a:t>tenBien1</a:t>
            </a:r>
            <a:r>
              <a:rPr lang="en-US" sz="1650" dirty="0">
                <a:solidFill>
                  <a:prstClr val="black"/>
                </a:solidFill>
                <a:latin typeface="Times New Roman" panose="02020603050405020304" pitchFamily="18" charset="0"/>
                <a:cs typeface="Times New Roman" panose="02020603050405020304" pitchFamily="18" charset="0"/>
              </a:rPr>
              <a:t>=giaTri1,</a:t>
            </a:r>
            <a:r>
              <a:rPr lang="en-US" sz="1650" dirty="0">
                <a:solidFill>
                  <a:srgbClr val="FF0000"/>
                </a:solidFill>
                <a:latin typeface="Times New Roman" panose="02020603050405020304" pitchFamily="18" charset="0"/>
                <a:cs typeface="Times New Roman" panose="02020603050405020304" pitchFamily="18" charset="0"/>
              </a:rPr>
              <a:t>tenBien2 </a:t>
            </a:r>
            <a:r>
              <a:rPr lang="en-US" sz="1650" dirty="0">
                <a:solidFill>
                  <a:prstClr val="black"/>
                </a:solidFill>
                <a:latin typeface="Times New Roman" panose="02020603050405020304" pitchFamily="18" charset="0"/>
                <a:cs typeface="Times New Roman" panose="02020603050405020304" pitchFamily="18" charset="0"/>
              </a:rPr>
              <a:t>= giaTri2,…, ,</a:t>
            </a:r>
            <a:r>
              <a:rPr lang="en-US" sz="1650" dirty="0" err="1">
                <a:solidFill>
                  <a:srgbClr val="FF0000"/>
                </a:solidFill>
                <a:latin typeface="Times New Roman" panose="02020603050405020304" pitchFamily="18" charset="0"/>
                <a:cs typeface="Times New Roman" panose="02020603050405020304" pitchFamily="18" charset="0"/>
              </a:rPr>
              <a:t>tenBien_n</a:t>
            </a:r>
            <a:r>
              <a:rPr lang="en-US" sz="1650" dirty="0">
                <a:solidFill>
                  <a:srgbClr val="FF0000"/>
                </a:solidFill>
                <a:latin typeface="Times New Roman" panose="02020603050405020304" pitchFamily="18" charset="0"/>
                <a:cs typeface="Times New Roman" panose="02020603050405020304" pitchFamily="18" charset="0"/>
              </a:rPr>
              <a:t> </a:t>
            </a:r>
            <a:r>
              <a:rPr lang="en-US" sz="1650" dirty="0">
                <a:solidFill>
                  <a:prstClr val="black"/>
                </a:solidFill>
                <a:latin typeface="Times New Roman" panose="02020603050405020304" pitchFamily="18" charset="0"/>
                <a:cs typeface="Times New Roman" panose="02020603050405020304" pitchFamily="18" charset="0"/>
              </a:rPr>
              <a:t>= </a:t>
            </a:r>
            <a:r>
              <a:rPr lang="en-US" sz="1650" dirty="0" err="1">
                <a:solidFill>
                  <a:prstClr val="black"/>
                </a:solidFill>
                <a:latin typeface="Times New Roman" panose="02020603050405020304" pitchFamily="18" charset="0"/>
                <a:cs typeface="Times New Roman" panose="02020603050405020304" pitchFamily="18" charset="0"/>
              </a:rPr>
              <a:t>giaTri_n</a:t>
            </a:r>
            <a:r>
              <a:rPr lang="en-US" sz="1650" dirty="0">
                <a:solidFill>
                  <a:prstClr val="black"/>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5376624" y="3606760"/>
            <a:ext cx="3625454" cy="1431902"/>
          </a:xfrm>
          <a:prstGeom prst="rect">
            <a:avLst/>
          </a:prstGeom>
        </p:spPr>
      </p:pic>
      <p:pic>
        <p:nvPicPr>
          <p:cNvPr id="5" name="Picture 4"/>
          <p:cNvPicPr>
            <a:picLocks noChangeAspect="1"/>
          </p:cNvPicPr>
          <p:nvPr/>
        </p:nvPicPr>
        <p:blipFill>
          <a:blip r:embed="rId3"/>
          <a:stretch>
            <a:fillRect/>
          </a:stretch>
        </p:blipFill>
        <p:spPr>
          <a:xfrm>
            <a:off x="6812566" y="1397766"/>
            <a:ext cx="1927574" cy="1103500"/>
          </a:xfrm>
          <a:prstGeom prst="rect">
            <a:avLst/>
          </a:prstGeom>
        </p:spPr>
      </p:pic>
      <p:pic>
        <p:nvPicPr>
          <p:cNvPr id="6" name="Picture 5"/>
          <p:cNvPicPr>
            <a:picLocks noChangeAspect="1"/>
          </p:cNvPicPr>
          <p:nvPr/>
        </p:nvPicPr>
        <p:blipFill>
          <a:blip r:embed="rId4"/>
          <a:stretch>
            <a:fillRect/>
          </a:stretch>
        </p:blipFill>
        <p:spPr>
          <a:xfrm>
            <a:off x="1139428" y="4672013"/>
            <a:ext cx="538100" cy="475059"/>
          </a:xfrm>
          <a:prstGeom prst="rect">
            <a:avLst/>
          </a:prstGeom>
        </p:spPr>
      </p:pic>
      <p:sp>
        <p:nvSpPr>
          <p:cNvPr id="7" name="Rectangle 6"/>
          <p:cNvSpPr/>
          <p:nvPr/>
        </p:nvSpPr>
        <p:spPr>
          <a:xfrm>
            <a:off x="1650206" y="4694471"/>
            <a:ext cx="5314950" cy="507831"/>
          </a:xfrm>
          <a:prstGeom prst="rect">
            <a:avLst/>
          </a:prstGeom>
        </p:spPr>
        <p:txBody>
          <a:bodyPr wrap="square">
            <a:spAutoFit/>
          </a:bodyPr>
          <a:lstStyle/>
          <a:p>
            <a:pPr eaLnBrk="0" fontAlgn="base" latinLnBrk="0" hangingPunct="0">
              <a:spcBef>
                <a:spcPct val="0"/>
              </a:spcBef>
              <a:spcAft>
                <a:spcPct val="0"/>
              </a:spcAft>
            </a:pPr>
            <a:r>
              <a:rPr lang="vi-VN" sz="1350" i="1" dirty="0">
                <a:solidFill>
                  <a:srgbClr val="0000FF"/>
                </a:solidFill>
              </a:rPr>
              <a:t>Mọi biến phải được khai báo trước khi sử dụng</a:t>
            </a:r>
            <a:br>
              <a:rPr lang="vi-VN" sz="1350" i="1" dirty="0">
                <a:solidFill>
                  <a:srgbClr val="0000FF"/>
                </a:solidFill>
              </a:rPr>
            </a:br>
            <a:r>
              <a:rPr lang="vi-VN" sz="1350" i="1" dirty="0">
                <a:solidFill>
                  <a:srgbClr val="0000FF"/>
                </a:solidFill>
              </a:rPr>
              <a:t>Giá trị truyền vào cho biến phải phù hợp với kiểu dữ liệu khai báo</a:t>
            </a:r>
            <a:endParaRPr lang="en-US" sz="1350" dirty="0">
              <a:solidFill>
                <a:srgbClr val="0000FF"/>
              </a:solidFill>
            </a:endParaRPr>
          </a:p>
        </p:txBody>
      </p:sp>
      <p:sp>
        <p:nvSpPr>
          <p:cNvPr id="11"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Tree>
    <p:extLst>
      <p:ext uri="{BB962C8B-B14F-4D97-AF65-F5344CB8AC3E}">
        <p14:creationId xmlns:p14="http://schemas.microsoft.com/office/powerpoint/2010/main" val="2574533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 y="1327771"/>
            <a:ext cx="8907780" cy="327462"/>
          </a:xfrm>
          <a:prstGeom prst="rect">
            <a:avLst/>
          </a:prstGeom>
        </p:spPr>
        <p:txBody>
          <a:bodyPr wrap="square">
            <a:spAutoFit/>
          </a:bodyPr>
          <a:lstStyle/>
          <a:p>
            <a:pPr eaLnBrk="0" fontAlgn="base" latinLnBrk="0" hangingPunct="0">
              <a:lnSpc>
                <a:spcPct val="120000"/>
              </a:lnSpc>
              <a:spcBef>
                <a:spcPct val="0"/>
              </a:spcBef>
              <a:spcAft>
                <a:spcPct val="0"/>
              </a:spcAft>
            </a:pPr>
            <a:r>
              <a:rPr lang="vi-VN" sz="1350" b="1" dirty="0">
                <a:solidFill>
                  <a:srgbClr val="333333"/>
                </a:solidFill>
                <a:latin typeface="Open Sans"/>
              </a:rPr>
              <a:t>Có 3 kiểu biến trong java</a:t>
            </a:r>
            <a:r>
              <a:rPr lang="en-US" sz="1350" b="1" dirty="0">
                <a:solidFill>
                  <a:srgbClr val="333333"/>
                </a:solidFill>
                <a:latin typeface="Proxima Nova" panose="020B0604020202020204" charset="0"/>
              </a:rPr>
              <a:t>: </a:t>
            </a:r>
            <a:r>
              <a:rPr lang="vi-VN" sz="1350" dirty="0">
                <a:solidFill>
                  <a:srgbClr val="333333"/>
                </a:solidFill>
                <a:latin typeface="Open Sans"/>
              </a:rPr>
              <a:t>biến local (biến địa phương), biến instance (biến toàn cục) và biến static</a:t>
            </a:r>
            <a:r>
              <a:rPr lang="en-US" sz="1350" dirty="0">
                <a:solidFill>
                  <a:srgbClr val="333333"/>
                </a:solidFill>
                <a:latin typeface="Proxima Nova" panose="020B0604020202020204" charset="0"/>
              </a:rPr>
              <a:t> (</a:t>
            </a:r>
            <a:r>
              <a:rPr lang="en-US" sz="1350" dirty="0" err="1">
                <a:solidFill>
                  <a:srgbClr val="333333"/>
                </a:solidFill>
                <a:latin typeface="Proxima Nova" panose="020B0604020202020204" charset="0"/>
              </a:rPr>
              <a:t>biến</a:t>
            </a:r>
            <a:r>
              <a:rPr lang="en-US" sz="1350" dirty="0">
                <a:solidFill>
                  <a:srgbClr val="333333"/>
                </a:solidFill>
                <a:latin typeface="Proxima Nova" panose="020B0604020202020204" charset="0"/>
              </a:rPr>
              <a:t> </a:t>
            </a:r>
            <a:r>
              <a:rPr lang="en-US" sz="1350" dirty="0" err="1">
                <a:solidFill>
                  <a:srgbClr val="333333"/>
                </a:solidFill>
                <a:latin typeface="Proxima Nova" panose="020B0604020202020204" charset="0"/>
              </a:rPr>
              <a:t>tĩnh</a:t>
            </a:r>
            <a:r>
              <a:rPr lang="en-US" sz="1350" dirty="0">
                <a:solidFill>
                  <a:srgbClr val="333333"/>
                </a:solidFill>
                <a:latin typeface="Proxima Nova" panose="020B0604020202020204" charset="0"/>
              </a:rPr>
              <a:t>)</a:t>
            </a:r>
            <a:r>
              <a:rPr lang="vi-VN" sz="1350" dirty="0">
                <a:solidFill>
                  <a:srgbClr val="333333"/>
                </a:solidFill>
                <a:latin typeface="Open Sans"/>
              </a:rPr>
              <a:t>.</a:t>
            </a:r>
            <a:endParaRPr lang="en-US" sz="1350" dirty="0">
              <a:solidFill>
                <a:prstClr val="black"/>
              </a:solidFill>
              <a:latin typeface="Proxima Nova" panose="020B0604020202020204" charset="0"/>
            </a:endParaRPr>
          </a:p>
        </p:txBody>
      </p:sp>
      <p:pic>
        <p:nvPicPr>
          <p:cNvPr id="3" name="Picture 2"/>
          <p:cNvPicPr>
            <a:picLocks noChangeAspect="1"/>
          </p:cNvPicPr>
          <p:nvPr/>
        </p:nvPicPr>
        <p:blipFill>
          <a:blip r:embed="rId2"/>
          <a:stretch>
            <a:fillRect/>
          </a:stretch>
        </p:blipFill>
        <p:spPr>
          <a:xfrm>
            <a:off x="1947148" y="2204561"/>
            <a:ext cx="5118497" cy="2235665"/>
          </a:xfrm>
          <a:prstGeom prst="rect">
            <a:avLst/>
          </a:prstGeom>
        </p:spPr>
      </p:pic>
      <p:sp>
        <p:nvSpPr>
          <p:cNvPr id="7"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Tree>
    <p:extLst>
      <p:ext uri="{BB962C8B-B14F-4D97-AF65-F5344CB8AC3E}">
        <p14:creationId xmlns:p14="http://schemas.microsoft.com/office/powerpoint/2010/main" val="3936668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79230" cy="4090800"/>
          </a:xfrm>
          <a:prstGeom prst="rect">
            <a:avLst/>
          </a:prstGeom>
        </p:spPr>
        <p:txBody>
          <a:bodyPr spcFirstLastPara="1" wrap="square" lIns="91425" tIns="91425" rIns="91425" bIns="91425" anchor="ctr" anchorCtr="0">
            <a:normAutofit/>
          </a:bodyPr>
          <a:lstStyle/>
          <a:p>
            <a:pPr lvl="0">
              <a:lnSpc>
                <a:spcPct val="115000"/>
              </a:lnSpc>
            </a:pPr>
            <a:r>
              <a:rPr lang="vi-VN" dirty="0"/>
              <a:t>Chương trình Java</a:t>
            </a:r>
          </a:p>
        </p:txBody>
      </p:sp>
    </p:spTree>
    <p:extLst>
      <p:ext uri="{BB962C8B-B14F-4D97-AF65-F5344CB8AC3E}">
        <p14:creationId xmlns:p14="http://schemas.microsoft.com/office/powerpoint/2010/main" val="3798190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936" y="1188231"/>
            <a:ext cx="7750052" cy="2057743"/>
          </a:xfrm>
          <a:prstGeom prst="rect">
            <a:avLst/>
          </a:prstGeom>
        </p:spPr>
        <p:txBody>
          <a:bodyPr wrap="square">
            <a:spAutoFit/>
          </a:bodyPr>
          <a:lstStyle/>
          <a:p>
            <a:pPr algn="just" eaLnBrk="0" fontAlgn="base" latinLnBrk="0" hangingPunct="0">
              <a:lnSpc>
                <a:spcPct val="120000"/>
              </a:lnSpc>
              <a:spcBef>
                <a:spcPct val="0"/>
              </a:spcBef>
              <a:spcAft>
                <a:spcPct val="0"/>
              </a:spcAft>
            </a:pPr>
            <a:r>
              <a:rPr lang="vi-VN" sz="1800" dirty="0">
                <a:solidFill>
                  <a:prstClr val="black"/>
                </a:solidFill>
                <a:latin typeface="Proxima Nova" panose="020B0604020202020204" charset="0"/>
                <a:cs typeface="Times New Roman" panose="02020603050405020304" pitchFamily="18" charset="0"/>
              </a:rPr>
              <a:t>Biến </a:t>
            </a:r>
            <a:r>
              <a:rPr lang="en-US" sz="1800" dirty="0" err="1">
                <a:solidFill>
                  <a:prstClr val="black"/>
                </a:solidFill>
                <a:latin typeface="Proxima Nova" panose="020B0604020202020204" charset="0"/>
                <a:cs typeface="Times New Roman" panose="02020603050405020304" pitchFamily="18" charset="0"/>
              </a:rPr>
              <a:t>cục</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bộ</a:t>
            </a:r>
            <a:endParaRPr lang="vi-VN"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Đ</a:t>
            </a:r>
            <a:r>
              <a:rPr lang="vi-VN" sz="1800" dirty="0">
                <a:solidFill>
                  <a:prstClr val="black"/>
                </a:solidFill>
                <a:latin typeface="Proxima Nova" panose="020B0604020202020204" charset="0"/>
                <a:cs typeface="Times New Roman" panose="02020603050405020304" pitchFamily="18" charset="0"/>
              </a:rPr>
              <a:t>ược khai báo trong</a:t>
            </a: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phương thức, hàm contructor hoặc block.</a:t>
            </a: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B</a:t>
            </a:r>
            <a:r>
              <a:rPr lang="vi-VN" sz="1800" dirty="0">
                <a:solidFill>
                  <a:prstClr val="black"/>
                </a:solidFill>
                <a:latin typeface="Proxima Nova" panose="020B0604020202020204" charset="0"/>
                <a:cs typeface="Times New Roman" panose="02020603050405020304" pitchFamily="18" charset="0"/>
              </a:rPr>
              <a:t>ị phá hủy khi kết thúc các phương thức, contructor và block.</a:t>
            </a: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Không được sử dụng </a:t>
            </a:r>
            <a:r>
              <a:rPr lang="en-US" sz="1800" dirty="0" err="1">
                <a:solidFill>
                  <a:prstClr val="black"/>
                </a:solidFill>
                <a:latin typeface="Proxima Nova" panose="020B0604020202020204" charset="0"/>
                <a:cs typeface="Times New Roman" panose="02020603050405020304" pitchFamily="18" charset="0"/>
              </a:rPr>
              <a:t>phạm</a:t>
            </a:r>
            <a:r>
              <a:rPr lang="en-US" sz="1800" dirty="0">
                <a:solidFill>
                  <a:prstClr val="black"/>
                </a:solidFill>
                <a:latin typeface="Proxima Nova" panose="020B0604020202020204" charset="0"/>
                <a:cs typeface="Times New Roman" panose="02020603050405020304" pitchFamily="18" charset="0"/>
              </a:rPr>
              <a:t> vi </a:t>
            </a:r>
            <a:r>
              <a:rPr lang="en-US" sz="1800" dirty="0" err="1">
                <a:solidFill>
                  <a:prstClr val="black"/>
                </a:solidFill>
                <a:latin typeface="Proxima Nova" panose="020B0604020202020204" charset="0"/>
                <a:cs typeface="Times New Roman" panose="02020603050405020304" pitchFamily="18" charset="0"/>
              </a:rPr>
              <a:t>truy</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cập</a:t>
            </a:r>
            <a:r>
              <a:rPr lang="vi-VN" sz="1800" dirty="0">
                <a:solidFill>
                  <a:prstClr val="black"/>
                </a:solidFill>
                <a:latin typeface="Proxima Nova" panose="020B0604020202020204" charset="0"/>
                <a:cs typeface="Times New Roman" panose="02020603050405020304" pitchFamily="18" charset="0"/>
              </a:rPr>
              <a:t> khi khai báo biến </a:t>
            </a:r>
            <a:r>
              <a:rPr lang="en-US" sz="1800" dirty="0" err="1">
                <a:solidFill>
                  <a:prstClr val="black"/>
                </a:solidFill>
                <a:latin typeface="Proxima Nova" panose="020B0604020202020204" charset="0"/>
                <a:cs typeface="Times New Roman" panose="02020603050405020304" pitchFamily="18" charset="0"/>
              </a:rPr>
              <a:t>cục</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bộ</a:t>
            </a:r>
            <a:r>
              <a:rPr lang="vi-VN" sz="1800" dirty="0">
                <a:solidFill>
                  <a:prstClr val="black"/>
                </a:solidFill>
                <a:latin typeface="Proxima Nova" panose="020B0604020202020204" charset="0"/>
                <a:cs typeface="Times New Roman" panose="02020603050405020304" pitchFamily="18" charset="0"/>
              </a:rPr>
              <a:t>.</a:t>
            </a: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Đ</a:t>
            </a:r>
            <a:r>
              <a:rPr lang="vi-VN" sz="1800" dirty="0">
                <a:solidFill>
                  <a:prstClr val="black"/>
                </a:solidFill>
                <a:latin typeface="Proxima Nova" panose="020B0604020202020204" charset="0"/>
                <a:cs typeface="Times New Roman" panose="02020603050405020304" pitchFamily="18" charset="0"/>
              </a:rPr>
              <a:t>ược lưu trên vùng nhớ stack của bộ nhớ.</a:t>
            </a: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C</a:t>
            </a:r>
            <a:r>
              <a:rPr lang="vi-VN" sz="1800" dirty="0">
                <a:solidFill>
                  <a:prstClr val="black"/>
                </a:solidFill>
                <a:latin typeface="Proxima Nova" panose="020B0604020202020204" charset="0"/>
                <a:cs typeface="Times New Roman" panose="02020603050405020304" pitchFamily="18" charset="0"/>
              </a:rPr>
              <a:t>ần khởi tạo giá trị mặc định cho biến </a:t>
            </a:r>
            <a:r>
              <a:rPr lang="en-US" sz="1800" dirty="0" err="1">
                <a:solidFill>
                  <a:prstClr val="black"/>
                </a:solidFill>
                <a:latin typeface="Proxima Nova" panose="020B0604020202020204" charset="0"/>
                <a:cs typeface="Times New Roman" panose="02020603050405020304" pitchFamily="18" charset="0"/>
              </a:rPr>
              <a:t>cục</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bộ</a:t>
            </a:r>
            <a:r>
              <a:rPr lang="vi-VN" sz="1800" dirty="0">
                <a:solidFill>
                  <a:prstClr val="black"/>
                </a:solidFill>
                <a:latin typeface="Proxima Nova" panose="020B0604020202020204" charset="0"/>
                <a:cs typeface="Times New Roman" panose="02020603050405020304" pitchFamily="18" charset="0"/>
              </a:rPr>
              <a:t> trước khi có thể sử dụng.</a:t>
            </a:r>
            <a:r>
              <a:rPr lang="en-US" sz="1800" dirty="0">
                <a:solidFill>
                  <a:prstClr val="black"/>
                </a:solidFill>
                <a:latin typeface="Proxima Nova" panose="020B0604020202020204" charset="0"/>
                <a:cs typeface="Times New Roman" panose="02020603050405020304" pitchFamily="18" charset="0"/>
              </a:rPr>
              <a:t> </a:t>
            </a:r>
            <a:endParaRPr lang="vi-VN" sz="1800" dirty="0">
              <a:solidFill>
                <a:prstClr val="black"/>
              </a:solidFill>
              <a:latin typeface="Proxima Nova" panose="020B060402020202020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11999" y="3511844"/>
            <a:ext cx="6092225" cy="1507355"/>
          </a:xfrm>
          <a:prstGeom prst="rect">
            <a:avLst/>
          </a:prstGeom>
          <a:ln>
            <a:solidFill>
              <a:schemeClr val="accent1"/>
            </a:solidFill>
          </a:ln>
        </p:spPr>
      </p:pic>
      <p:sp>
        <p:nvSpPr>
          <p:cNvPr id="7"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Tree>
    <p:extLst>
      <p:ext uri="{BB962C8B-B14F-4D97-AF65-F5344CB8AC3E}">
        <p14:creationId xmlns:p14="http://schemas.microsoft.com/office/powerpoint/2010/main" val="3424138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076" y="1944515"/>
            <a:ext cx="8600124" cy="2440733"/>
          </a:xfrm>
          <a:prstGeom prst="rect">
            <a:avLst/>
          </a:prstGeom>
        </p:spPr>
        <p:txBody>
          <a:bodyPr wrap="square">
            <a:spAutoFit/>
          </a:bodyPr>
          <a:lstStyle/>
          <a:p>
            <a:pPr algn="just" eaLnBrk="0" fontAlgn="base" latinLnBrk="0" hangingPunct="0">
              <a:lnSpc>
                <a:spcPct val="120000"/>
              </a:lnSpc>
              <a:spcBef>
                <a:spcPct val="0"/>
              </a:spcBef>
              <a:spcAft>
                <a:spcPct val="0"/>
              </a:spcAft>
            </a:pPr>
            <a:r>
              <a:rPr lang="en-US" sz="2000" dirty="0">
                <a:solidFill>
                  <a:prstClr val="black"/>
                </a:solidFill>
                <a:latin typeface="Proxima Nova" panose="020B0604020202020204" charset="0"/>
                <a:cs typeface="Times New Roman" panose="02020603050405020304" pitchFamily="18" charset="0"/>
              </a:rPr>
              <a:t>- </a:t>
            </a:r>
            <a:r>
              <a:rPr lang="en-US" sz="1800" dirty="0">
                <a:solidFill>
                  <a:prstClr val="black"/>
                </a:solidFill>
                <a:latin typeface="Proxima Nova" panose="020B0604020202020204" charset="0"/>
                <a:cs typeface="Times New Roman" panose="02020603050405020304" pitchFamily="18" charset="0"/>
              </a:rPr>
              <a:t>K</a:t>
            </a:r>
            <a:r>
              <a:rPr lang="vi-VN" sz="1800" dirty="0">
                <a:solidFill>
                  <a:prstClr val="black"/>
                </a:solidFill>
                <a:latin typeface="Proxima Nova" panose="020B0604020202020204" charset="0"/>
                <a:cs typeface="Times New Roman" panose="02020603050405020304" pitchFamily="18" charset="0"/>
              </a:rPr>
              <a:t>hai báo trong một lớp</a:t>
            </a:r>
            <a:r>
              <a:rPr lang="en-US" sz="1800" dirty="0">
                <a:solidFill>
                  <a:prstClr val="black"/>
                </a:solidFill>
                <a:latin typeface="Proxima Nova" panose="020B0604020202020204" charset="0"/>
                <a:cs typeface="Times New Roman" panose="02020603050405020304" pitchFamily="18" charset="0"/>
              </a:rPr>
              <a:t>;</a:t>
            </a:r>
            <a:r>
              <a:rPr lang="vi-VN" sz="1800" dirty="0">
                <a:solidFill>
                  <a:prstClr val="black"/>
                </a:solidFill>
                <a:latin typeface="Proxima Nova" panose="020B0604020202020204" charset="0"/>
                <a:cs typeface="Times New Roman" panose="02020603050405020304" pitchFamily="18" charset="0"/>
              </a:rPr>
              <a:t> bên ngoài phương thức, constructor và block.</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Đ</a:t>
            </a:r>
            <a:r>
              <a:rPr lang="vi-VN" sz="1800" dirty="0">
                <a:solidFill>
                  <a:prstClr val="black"/>
                </a:solidFill>
                <a:latin typeface="Proxima Nova" panose="020B0604020202020204" charset="0"/>
                <a:cs typeface="Times New Roman" panose="02020603050405020304" pitchFamily="18" charset="0"/>
              </a:rPr>
              <a:t>ược lưu trong bộ nhớ heap.</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Đ</a:t>
            </a:r>
            <a:r>
              <a:rPr lang="vi-VN" sz="1800" dirty="0">
                <a:solidFill>
                  <a:prstClr val="black"/>
                </a:solidFill>
                <a:latin typeface="Proxima Nova" panose="020B0604020202020204" charset="0"/>
                <a:cs typeface="Times New Roman" panose="02020603050405020304" pitchFamily="18" charset="0"/>
              </a:rPr>
              <a:t>ược tạo khi một đối tượng được tạo bằng việc sử dụng từ khóa “new” và sẽ bị phá hủy khi đối tượng bị phá hủy.</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Đ</a:t>
            </a:r>
            <a:r>
              <a:rPr lang="vi-VN" sz="1800" dirty="0">
                <a:solidFill>
                  <a:prstClr val="black"/>
                </a:solidFill>
                <a:latin typeface="Proxima Nova" panose="020B0604020202020204" charset="0"/>
                <a:cs typeface="Times New Roman" panose="02020603050405020304" pitchFamily="18" charset="0"/>
              </a:rPr>
              <a:t>ược sử dụng bởi các phương thức, constructor, block, ... </a:t>
            </a:r>
            <a:r>
              <a:rPr lang="en-US" sz="1800" dirty="0" err="1">
                <a:solidFill>
                  <a:prstClr val="black"/>
                </a:solidFill>
                <a:latin typeface="Proxima Nova" panose="020B0604020202020204" charset="0"/>
                <a:cs typeface="Times New Roman" panose="02020603050405020304" pitchFamily="18" charset="0"/>
              </a:rPr>
              <a:t>khác</a:t>
            </a:r>
            <a:r>
              <a:rPr lang="en-US" sz="1800" dirty="0">
                <a:solidFill>
                  <a:prstClr val="black"/>
                </a:solidFill>
                <a:latin typeface="Proxima Nova" panose="020B0604020202020204" charset="0"/>
                <a:cs typeface="Times New Roman" panose="02020603050405020304" pitchFamily="18" charset="0"/>
              </a:rPr>
              <a:t> n</a:t>
            </a:r>
            <a:r>
              <a:rPr lang="vi-VN" sz="1800" dirty="0">
                <a:solidFill>
                  <a:prstClr val="black"/>
                </a:solidFill>
                <a:latin typeface="Proxima Nova" panose="020B0604020202020204" charset="0"/>
                <a:cs typeface="Times New Roman" panose="02020603050405020304" pitchFamily="18" charset="0"/>
              </a:rPr>
              <a:t>hưng phải được sử dụng thông qua một đối tượng cụ thể.</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Cho</a:t>
            </a:r>
            <a:r>
              <a:rPr lang="vi-VN" sz="1800" dirty="0">
                <a:solidFill>
                  <a:prstClr val="black"/>
                </a:solidFill>
                <a:latin typeface="Proxima Nova" panose="020B0604020202020204" charset="0"/>
                <a:cs typeface="Times New Roman" panose="02020603050405020304" pitchFamily="18" charset="0"/>
              </a:rPr>
              <a:t> phép sử dụng </a:t>
            </a:r>
            <a:r>
              <a:rPr lang="en-US" sz="1800" dirty="0" err="1">
                <a:solidFill>
                  <a:prstClr val="black"/>
                </a:solidFill>
                <a:latin typeface="Proxima Nova" panose="020B0604020202020204" charset="0"/>
                <a:cs typeface="Times New Roman" panose="02020603050405020304" pitchFamily="18" charset="0"/>
              </a:rPr>
              <a:t>phạm</a:t>
            </a:r>
            <a:r>
              <a:rPr lang="en-US" sz="1800" dirty="0">
                <a:solidFill>
                  <a:prstClr val="black"/>
                </a:solidFill>
                <a:latin typeface="Proxima Nova" panose="020B0604020202020204" charset="0"/>
                <a:cs typeface="Times New Roman" panose="02020603050405020304" pitchFamily="18" charset="0"/>
              </a:rPr>
              <a:t> vi </a:t>
            </a:r>
            <a:r>
              <a:rPr lang="en-US" sz="1800" dirty="0" err="1">
                <a:solidFill>
                  <a:prstClr val="black"/>
                </a:solidFill>
                <a:latin typeface="Proxima Nova" panose="020B0604020202020204" charset="0"/>
                <a:cs typeface="Times New Roman" panose="02020603050405020304" pitchFamily="18" charset="0"/>
              </a:rPr>
              <a:t>truy</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cập</a:t>
            </a:r>
            <a:r>
              <a:rPr lang="vi-VN" sz="1800" dirty="0">
                <a:solidFill>
                  <a:prstClr val="black"/>
                </a:solidFill>
                <a:latin typeface="Proxima Nova" panose="020B0604020202020204" charset="0"/>
                <a:cs typeface="Times New Roman" panose="02020603050405020304" pitchFamily="18" charset="0"/>
              </a:rPr>
              <a:t> khi khai báo</a:t>
            </a:r>
            <a:r>
              <a:rPr lang="en-US" sz="1800" dirty="0">
                <a:solidFill>
                  <a:prstClr val="black"/>
                </a:solidFill>
                <a:latin typeface="Proxima Nova" panose="020B0604020202020204" charset="0"/>
                <a:cs typeface="Times New Roman" panose="02020603050405020304" pitchFamily="18" charset="0"/>
              </a:rPr>
              <a:t>.</a:t>
            </a:r>
            <a:endParaRPr lang="vi-VN" sz="1800" dirty="0">
              <a:solidFill>
                <a:prstClr val="black"/>
              </a:solidFill>
              <a:latin typeface="Proxima Nova" panose="020B0604020202020204" charset="0"/>
              <a:cs typeface="Times New Roman" panose="02020603050405020304" pitchFamily="18" charset="0"/>
            </a:endParaRPr>
          </a:p>
        </p:txBody>
      </p:sp>
      <p:sp>
        <p:nvSpPr>
          <p:cNvPr id="3" name="Rectangle 2"/>
          <p:cNvSpPr/>
          <p:nvPr/>
        </p:nvSpPr>
        <p:spPr>
          <a:xfrm>
            <a:off x="382887" y="1420447"/>
            <a:ext cx="1558440" cy="409407"/>
          </a:xfrm>
          <a:prstGeom prst="rect">
            <a:avLst/>
          </a:prstGeom>
        </p:spPr>
        <p:txBody>
          <a:bodyPr wrap="none">
            <a:spAutoFit/>
          </a:bodyPr>
          <a:lstStyle/>
          <a:p>
            <a:pPr algn="just" eaLnBrk="0" fontAlgn="base" latinLnBrk="0" hangingPunct="0">
              <a:lnSpc>
                <a:spcPct val="120000"/>
              </a:lnSpc>
              <a:spcBef>
                <a:spcPct val="0"/>
              </a:spcBef>
              <a:spcAft>
                <a:spcPct val="0"/>
              </a:spcAft>
            </a:pPr>
            <a:r>
              <a:rPr lang="vi-VN" sz="1800" dirty="0">
                <a:solidFill>
                  <a:prstClr val="black"/>
                </a:solidFill>
                <a:latin typeface="Proxima Nova" panose="020B0604020202020204" charset="0"/>
                <a:cs typeface="Times New Roman" panose="02020603050405020304" pitchFamily="18" charset="0"/>
              </a:rPr>
              <a:t>Biế</a:t>
            </a:r>
            <a:r>
              <a:rPr lang="en-US" sz="1800" dirty="0">
                <a:solidFill>
                  <a:prstClr val="black"/>
                </a:solidFill>
                <a:latin typeface="Proxima Nova" panose="020B0604020202020204" charset="0"/>
                <a:cs typeface="Times New Roman" panose="02020603050405020304" pitchFamily="18" charset="0"/>
              </a:rPr>
              <a:t>n</a:t>
            </a:r>
            <a:r>
              <a:rPr lang="vi-VN"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toàn</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cục</a:t>
            </a:r>
            <a:endParaRPr lang="vi-VN" sz="1800" dirty="0">
              <a:solidFill>
                <a:prstClr val="black"/>
              </a:solidFill>
              <a:latin typeface="Proxima Nova" panose="020B0604020202020204" charset="0"/>
              <a:cs typeface="Times New Roman" panose="02020603050405020304" pitchFamily="18" charset="0"/>
            </a:endParaRPr>
          </a:p>
        </p:txBody>
      </p:sp>
      <p:sp>
        <p:nvSpPr>
          <p:cNvPr id="7"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Tree>
    <p:extLst>
      <p:ext uri="{BB962C8B-B14F-4D97-AF65-F5344CB8AC3E}">
        <p14:creationId xmlns:p14="http://schemas.microsoft.com/office/powerpoint/2010/main" val="3642981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04" y="1676721"/>
            <a:ext cx="5514156" cy="3416320"/>
          </a:xfrm>
          <a:prstGeom prst="rect">
            <a:avLst/>
          </a:prstGeom>
          <a:solidFill>
            <a:schemeClr val="bg1"/>
          </a:solidFill>
        </p:spPr>
        <p:txBody>
          <a:bodyPr wrap="square">
            <a:spAutoFit/>
          </a:bodyPr>
          <a:lstStyle/>
          <a:p>
            <a:pPr algn="just" eaLnBrk="0" fontAlgn="base" latinLnBrk="0" hangingPunct="0">
              <a:lnSpc>
                <a:spcPct val="120000"/>
              </a:lnSpc>
              <a:spcBef>
                <a:spcPct val="0"/>
              </a:spcBef>
              <a:spcAft>
                <a:spcPct val="0"/>
              </a:spcAft>
            </a:pPr>
            <a:r>
              <a:rPr lang="en-US" sz="1800" dirty="0">
                <a:solidFill>
                  <a:prstClr val="black"/>
                </a:solidFill>
                <a:latin typeface="Times New Roman" panose="02020603050405020304" pitchFamily="18" charset="0"/>
                <a:cs typeface="Times New Roman" panose="02020603050405020304" pitchFamily="18" charset="0"/>
              </a:rPr>
              <a:t>- C</a:t>
            </a:r>
            <a:r>
              <a:rPr lang="vi-VN" sz="1800" dirty="0">
                <a:solidFill>
                  <a:prstClr val="black"/>
                </a:solidFill>
                <a:latin typeface="Proxima Nova" panose="020B0604020202020204" charset="0"/>
                <a:cs typeface="Times New Roman" panose="02020603050405020304" pitchFamily="18" charset="0"/>
              </a:rPr>
              <a:t>ó giá trị mặc định phụ thuộc vào kiểu dữ </a:t>
            </a:r>
            <a:r>
              <a:rPr lang="vi-VN" sz="1800" dirty="0" smtClean="0">
                <a:solidFill>
                  <a:prstClr val="black"/>
                </a:solidFill>
                <a:latin typeface="Proxima Nova" panose="020B0604020202020204" charset="0"/>
                <a:cs typeface="Times New Roman" panose="02020603050405020304" pitchFamily="18" charset="0"/>
              </a:rPr>
              <a:t>liệu</a:t>
            </a:r>
            <a:r>
              <a:rPr lang="en-US" sz="1800" dirty="0" smtClean="0">
                <a:solidFill>
                  <a:prstClr val="black"/>
                </a:solidFill>
                <a:latin typeface="Proxima Nova" panose="020B0604020202020204" charset="0"/>
                <a:cs typeface="Times New Roman" panose="02020603050405020304" pitchFamily="18" charset="0"/>
              </a:rPr>
              <a:t>: </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K</a:t>
            </a:r>
            <a:r>
              <a:rPr lang="vi-VN" sz="1800" dirty="0">
                <a:solidFill>
                  <a:prstClr val="black"/>
                </a:solidFill>
                <a:latin typeface="Proxima Nova" panose="020B0604020202020204" charset="0"/>
                <a:cs typeface="Times New Roman" panose="02020603050405020304" pitchFamily="18" charset="0"/>
              </a:rPr>
              <a:t>iểu int, short, byte là 0, </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K</a:t>
            </a:r>
            <a:r>
              <a:rPr lang="vi-VN" sz="1800" dirty="0">
                <a:solidFill>
                  <a:prstClr val="black"/>
                </a:solidFill>
                <a:latin typeface="Proxima Nova" panose="020B0604020202020204" charset="0"/>
                <a:cs typeface="Times New Roman" panose="02020603050405020304" pitchFamily="18" charset="0"/>
              </a:rPr>
              <a:t>iểu double là 0.0d, </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Kiểu string </a:t>
            </a:r>
            <a:r>
              <a:rPr lang="en-US" sz="1800" dirty="0" err="1">
                <a:solidFill>
                  <a:prstClr val="black"/>
                </a:solidFill>
                <a:latin typeface="Proxima Nova" panose="020B0604020202020204" charset="0"/>
                <a:cs typeface="Times New Roman" panose="02020603050405020304" pitchFamily="18" charset="0"/>
              </a:rPr>
              <a:t>là</a:t>
            </a:r>
            <a:r>
              <a:rPr lang="en-US" sz="1800" dirty="0">
                <a:solidFill>
                  <a:prstClr val="black"/>
                </a:solidFill>
                <a:latin typeface="Proxima Nova" panose="020B0604020202020204" charset="0"/>
                <a:cs typeface="Times New Roman" panose="02020603050405020304" pitchFamily="18" charset="0"/>
              </a:rPr>
              <a:t> “ ”</a:t>
            </a: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Kiểu </a:t>
            </a:r>
            <a:r>
              <a:rPr lang="en-US" sz="1800" dirty="0" err="1">
                <a:solidFill>
                  <a:prstClr val="black"/>
                </a:solidFill>
                <a:latin typeface="Proxima Nova" panose="020B0604020202020204" charset="0"/>
                <a:cs typeface="Times New Roman" panose="02020603050405020304" pitchFamily="18" charset="0"/>
              </a:rPr>
              <a:t>đối</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tượng</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là</a:t>
            </a:r>
            <a:r>
              <a:rPr lang="en-US" sz="1800" dirty="0">
                <a:solidFill>
                  <a:prstClr val="black"/>
                </a:solidFill>
                <a:latin typeface="Proxima Nova" panose="020B0604020202020204" charset="0"/>
                <a:cs typeface="Times New Roman" panose="02020603050405020304" pitchFamily="18" charset="0"/>
              </a:rPr>
              <a:t> null</a:t>
            </a: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Kiểu logic </a:t>
            </a:r>
            <a:r>
              <a:rPr lang="en-US" sz="1800" dirty="0" err="1">
                <a:solidFill>
                  <a:prstClr val="black"/>
                </a:solidFill>
                <a:latin typeface="Proxima Nova" panose="020B0604020202020204" charset="0"/>
                <a:cs typeface="Times New Roman" panose="02020603050405020304" pitchFamily="18" charset="0"/>
              </a:rPr>
              <a:t>là</a:t>
            </a:r>
            <a:r>
              <a:rPr lang="en-US" sz="1800" dirty="0">
                <a:solidFill>
                  <a:prstClr val="black"/>
                </a:solidFill>
                <a:latin typeface="Proxima Nova" panose="020B0604020202020204" charset="0"/>
                <a:cs typeface="Times New Roman" panose="02020603050405020304" pitchFamily="18" charset="0"/>
              </a:rPr>
              <a:t> false</a:t>
            </a: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K</a:t>
            </a:r>
            <a:r>
              <a:rPr lang="vi-VN" sz="1800" dirty="0">
                <a:solidFill>
                  <a:prstClr val="black"/>
                </a:solidFill>
                <a:latin typeface="Proxima Nova" panose="020B0604020202020204" charset="0"/>
                <a:cs typeface="Times New Roman" panose="02020603050405020304" pitchFamily="18" charset="0"/>
              </a:rPr>
              <a:t>hông cần khởi tạo giá trị cho biến </a:t>
            </a:r>
            <a:r>
              <a:rPr lang="en-US" sz="1800" dirty="0" err="1">
                <a:solidFill>
                  <a:prstClr val="black"/>
                </a:solidFill>
                <a:latin typeface="Proxima Nova" panose="020B0604020202020204" charset="0"/>
                <a:cs typeface="Times New Roman" panose="02020603050405020304" pitchFamily="18" charset="0"/>
              </a:rPr>
              <a:t>toàn</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cục</a:t>
            </a: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trước khi sử dụng.</a:t>
            </a:r>
            <a:endParaRPr lang="en-US" sz="1800" dirty="0">
              <a:solidFill>
                <a:prstClr val="black"/>
              </a:solidFill>
              <a:latin typeface="Proxima Nova" panose="020B0604020202020204" charset="0"/>
              <a:cs typeface="Times New Roman" panose="02020603050405020304" pitchFamily="18" charset="0"/>
            </a:endParaRPr>
          </a:p>
          <a:p>
            <a:pPr algn="just" eaLnBrk="0" fontAlgn="base" latinLnBrk="0"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C</a:t>
            </a:r>
            <a:r>
              <a:rPr lang="vi-VN" sz="1800" dirty="0">
                <a:solidFill>
                  <a:prstClr val="black"/>
                </a:solidFill>
                <a:latin typeface="Proxima Nova" panose="020B0604020202020204" charset="0"/>
                <a:cs typeface="Times New Roman" panose="02020603050405020304" pitchFamily="18" charset="0"/>
              </a:rPr>
              <a:t>ó thể gọi nó trực tiếp</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biến</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toàn</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cục</a:t>
            </a: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bằng tên khi sử dụng ở </a:t>
            </a:r>
            <a:r>
              <a:rPr lang="en-US" sz="1800" dirty="0" err="1">
                <a:solidFill>
                  <a:prstClr val="black"/>
                </a:solidFill>
                <a:latin typeface="Proxima Nova" panose="020B0604020202020204" charset="0"/>
                <a:cs typeface="Times New Roman" panose="02020603050405020304" pitchFamily="18" charset="0"/>
              </a:rPr>
              <a:t>bất</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kỳ</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đâu</a:t>
            </a: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bên trong </a:t>
            </a:r>
            <a:r>
              <a:rPr lang="en-US" sz="1800" dirty="0" err="1">
                <a:solidFill>
                  <a:prstClr val="black"/>
                </a:solidFill>
                <a:latin typeface="Proxima Nova" panose="020B0604020202020204" charset="0"/>
                <a:cs typeface="Times New Roman" panose="02020603050405020304" pitchFamily="18" charset="0"/>
              </a:rPr>
              <a:t>lớp</a:t>
            </a:r>
            <a:r>
              <a:rPr lang="vi-VN" sz="1800" dirty="0">
                <a:solidFill>
                  <a:prstClr val="black"/>
                </a:solidFill>
                <a:latin typeface="Proxima Nova" panose="020B0604020202020204" charset="0"/>
                <a:cs typeface="Times New Roman" panose="02020603050405020304" pitchFamily="18" charset="0"/>
              </a:rPr>
              <a:t>.</a:t>
            </a:r>
            <a:endParaRPr lang="en-US" sz="1800" dirty="0">
              <a:solidFill>
                <a:prstClr val="black"/>
              </a:solidFill>
              <a:latin typeface="Proxima Nova" panose="020B0604020202020204" charset="0"/>
              <a:cs typeface="Times New Roman" panose="02020603050405020304" pitchFamily="18" charset="0"/>
            </a:endParaRPr>
          </a:p>
        </p:txBody>
      </p:sp>
      <p:sp>
        <p:nvSpPr>
          <p:cNvPr id="3" name="Rectangle 2"/>
          <p:cNvSpPr/>
          <p:nvPr/>
        </p:nvSpPr>
        <p:spPr>
          <a:xfrm>
            <a:off x="133580" y="1309142"/>
            <a:ext cx="1558440" cy="409407"/>
          </a:xfrm>
          <a:prstGeom prst="rect">
            <a:avLst/>
          </a:prstGeom>
        </p:spPr>
        <p:txBody>
          <a:bodyPr wrap="none">
            <a:spAutoFit/>
          </a:bodyPr>
          <a:lstStyle/>
          <a:p>
            <a:pPr algn="just" eaLnBrk="0" fontAlgn="base" latinLnBrk="0" hangingPunct="0">
              <a:lnSpc>
                <a:spcPct val="120000"/>
              </a:lnSpc>
              <a:spcBef>
                <a:spcPct val="0"/>
              </a:spcBef>
              <a:spcAft>
                <a:spcPct val="0"/>
              </a:spcAft>
            </a:pPr>
            <a:r>
              <a:rPr lang="vi-VN" sz="1800" dirty="0">
                <a:solidFill>
                  <a:prstClr val="black"/>
                </a:solidFill>
                <a:latin typeface="Proxima Nova" panose="020B0604020202020204" charset="0"/>
                <a:cs typeface="Times New Roman" panose="02020603050405020304" pitchFamily="18" charset="0"/>
              </a:rPr>
              <a:t>Biế</a:t>
            </a:r>
            <a:r>
              <a:rPr lang="en-US" sz="1800" dirty="0">
                <a:solidFill>
                  <a:prstClr val="black"/>
                </a:solidFill>
                <a:latin typeface="Proxima Nova" panose="020B0604020202020204" charset="0"/>
                <a:cs typeface="Times New Roman" panose="02020603050405020304" pitchFamily="18" charset="0"/>
              </a:rPr>
              <a:t>n</a:t>
            </a:r>
            <a:r>
              <a:rPr lang="vi-VN"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toàn</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cục</a:t>
            </a:r>
            <a:endParaRPr lang="vi-VN" sz="1800" dirty="0">
              <a:solidFill>
                <a:prstClr val="black"/>
              </a:solidFill>
              <a:latin typeface="Proxima Nova" panose="020B060402020202020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99564" y="1365146"/>
            <a:ext cx="3160360" cy="3686267"/>
          </a:xfrm>
          <a:prstGeom prst="rect">
            <a:avLst/>
          </a:prstGeom>
          <a:ln>
            <a:solidFill>
              <a:schemeClr val="accent1"/>
            </a:solidFill>
          </a:ln>
        </p:spPr>
      </p:pic>
      <p:sp>
        <p:nvSpPr>
          <p:cNvPr id="8"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Tree>
    <p:extLst>
      <p:ext uri="{BB962C8B-B14F-4D97-AF65-F5344CB8AC3E}">
        <p14:creationId xmlns:p14="http://schemas.microsoft.com/office/powerpoint/2010/main" val="403383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60" y="1535450"/>
            <a:ext cx="8930580" cy="2722540"/>
          </a:xfrm>
          <a:prstGeom prst="rect">
            <a:avLst/>
          </a:prstGeom>
        </p:spPr>
        <p:txBody>
          <a:bodyPr wrap="square">
            <a:spAutoFit/>
          </a:bodyPr>
          <a:lstStyle/>
          <a:p>
            <a:pPr algn="just" eaLnBrk="0" fontAlgn="base" hangingPunct="0">
              <a:lnSpc>
                <a:spcPct val="120000"/>
              </a:lnSpc>
              <a:spcBef>
                <a:spcPct val="0"/>
              </a:spcBef>
              <a:spcAft>
                <a:spcPct val="0"/>
              </a:spcAft>
            </a:pPr>
            <a:r>
              <a:rPr lang="en-US" sz="1200" dirty="0">
                <a:solidFill>
                  <a:prstClr val="black"/>
                </a:solidFill>
                <a:latin typeface="Times New Roman" panose="02020603050405020304" pitchFamily="18" charset="0"/>
                <a:cs typeface="Times New Roman" panose="02020603050405020304" pitchFamily="18" charset="0"/>
              </a:rPr>
              <a:t>- </a:t>
            </a:r>
            <a:r>
              <a:rPr lang="en-US" sz="1800" dirty="0">
                <a:solidFill>
                  <a:prstClr val="black"/>
                </a:solidFill>
                <a:latin typeface="Proxima Nova" panose="020B0604020202020204" charset="0"/>
                <a:cs typeface="Times New Roman" panose="02020603050405020304" pitchFamily="18" charset="0"/>
              </a:rPr>
              <a:t>Đ</a:t>
            </a:r>
            <a:r>
              <a:rPr lang="vi-VN" sz="1800" dirty="0">
                <a:solidFill>
                  <a:prstClr val="black"/>
                </a:solidFill>
                <a:latin typeface="Proxima Nova" panose="020B0604020202020204" charset="0"/>
                <a:cs typeface="Times New Roman" panose="02020603050405020304" pitchFamily="18" charset="0"/>
              </a:rPr>
              <a:t>ược khai báo bên trong lớp. </a:t>
            </a:r>
            <a:endParaRPr lang="en-US" sz="1800" dirty="0">
              <a:solidFill>
                <a:prstClr val="black"/>
              </a:solidFill>
              <a:latin typeface="Proxima Nova" panose="020B0604020202020204" charset="0"/>
              <a:cs typeface="Times New Roman" panose="02020603050405020304" pitchFamily="18" charset="0"/>
            </a:endParaRPr>
          </a:p>
          <a:p>
            <a:pPr algn="just" eaLnBrk="0" fontAlgn="base"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K</a:t>
            </a:r>
            <a:r>
              <a:rPr lang="vi-VN" sz="1800" dirty="0">
                <a:solidFill>
                  <a:prstClr val="black"/>
                </a:solidFill>
                <a:latin typeface="Proxima Nova" panose="020B0604020202020204" charset="0"/>
                <a:cs typeface="Times New Roman" panose="02020603050405020304" pitchFamily="18" charset="0"/>
              </a:rPr>
              <a:t>hông nằm trong bất kì phương thức, hàm tạo hay khối lệnh nào cả.</a:t>
            </a:r>
          </a:p>
          <a:p>
            <a:pPr algn="just" eaLnBrk="0" fontAlgn="base"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Được</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gán</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giá</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trị</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mặc</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định</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khi</a:t>
            </a: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khởi tạo nếu không gán giá trị</a:t>
            </a:r>
            <a:endParaRPr lang="en-US" sz="1800" dirty="0">
              <a:solidFill>
                <a:prstClr val="black"/>
              </a:solidFill>
              <a:latin typeface="Proxima Nova" panose="020B0604020202020204" charset="0"/>
              <a:cs typeface="Times New Roman" panose="02020603050405020304" pitchFamily="18" charset="0"/>
            </a:endParaRPr>
          </a:p>
          <a:p>
            <a:pPr algn="just" eaLnBrk="0" fontAlgn="base"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Đ</a:t>
            </a:r>
            <a:r>
              <a:rPr lang="vi-VN" sz="1800" dirty="0">
                <a:solidFill>
                  <a:prstClr val="black"/>
                </a:solidFill>
                <a:latin typeface="Proxima Nova" panose="020B0604020202020204" charset="0"/>
                <a:cs typeface="Times New Roman" panose="02020603050405020304" pitchFamily="18" charset="0"/>
              </a:rPr>
              <a:t>ược sử dụng trong bất kì phương thức, hàm tạo,</a:t>
            </a: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hay khối lệnh nào thuộc lớp chứa nó.</a:t>
            </a:r>
          </a:p>
          <a:p>
            <a:pPr algn="just" eaLnBrk="0" fontAlgn="base"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Đ</a:t>
            </a:r>
            <a:r>
              <a:rPr lang="vi-VN" sz="1800" dirty="0">
                <a:solidFill>
                  <a:prstClr val="black"/>
                </a:solidFill>
                <a:latin typeface="Proxima Nova" panose="020B0604020202020204" charset="0"/>
                <a:cs typeface="Times New Roman" panose="02020603050405020304" pitchFamily="18" charset="0"/>
              </a:rPr>
              <a:t>ược tạo khi chương trình chạy và chỉ bị hủy khi chương trình dừng.</a:t>
            </a:r>
          </a:p>
          <a:p>
            <a:pPr algn="just" eaLnBrk="0" fontAlgn="base"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Thường</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dùng</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để</a:t>
            </a:r>
            <a:r>
              <a:rPr lang="vi-VN" sz="1800" dirty="0">
                <a:solidFill>
                  <a:prstClr val="black"/>
                </a:solidFill>
                <a:latin typeface="Proxima Nova" panose="020B0604020202020204" charset="0"/>
                <a:cs typeface="Times New Roman" panose="02020603050405020304" pitchFamily="18" charset="0"/>
              </a:rPr>
              <a:t> khai báo các biến hằng.</a:t>
            </a:r>
          </a:p>
          <a:p>
            <a:pPr algn="just" eaLnBrk="0" fontAlgn="base" hangingPunct="0">
              <a:lnSpc>
                <a:spcPct val="120000"/>
              </a:lnSpc>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Nếu biến </a:t>
            </a:r>
            <a:r>
              <a:rPr lang="en-US" sz="1800" dirty="0" err="1">
                <a:solidFill>
                  <a:prstClr val="black"/>
                </a:solidFill>
                <a:latin typeface="Proxima Nova" panose="020B0604020202020204" charset="0"/>
                <a:cs typeface="Times New Roman" panose="02020603050405020304" pitchFamily="18" charset="0"/>
              </a:rPr>
              <a:t>tĩnh</a:t>
            </a: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cùng tên với biến cục bộ thì phương thức, hàm tạo hay khối lệnh sẽ ưu tiên sử dụng biến cục bộ trước.</a:t>
            </a:r>
          </a:p>
        </p:txBody>
      </p:sp>
      <p:sp>
        <p:nvSpPr>
          <p:cNvPr id="3" name="Rectangle 2"/>
          <p:cNvSpPr/>
          <p:nvPr/>
        </p:nvSpPr>
        <p:spPr>
          <a:xfrm>
            <a:off x="88306" y="1198270"/>
            <a:ext cx="1082348" cy="405880"/>
          </a:xfrm>
          <a:prstGeom prst="rect">
            <a:avLst/>
          </a:prstGeom>
        </p:spPr>
        <p:txBody>
          <a:bodyPr wrap="none">
            <a:spAutoFit/>
          </a:bodyPr>
          <a:lstStyle/>
          <a:p>
            <a:pPr algn="just" eaLnBrk="0" fontAlgn="base" hangingPunct="0">
              <a:lnSpc>
                <a:spcPct val="120000"/>
              </a:lnSpc>
              <a:spcBef>
                <a:spcPct val="0"/>
              </a:spcBef>
              <a:spcAft>
                <a:spcPct val="0"/>
              </a:spcAft>
            </a:pPr>
            <a:r>
              <a:rPr lang="vi-VN" sz="1800" dirty="0">
                <a:solidFill>
                  <a:prstClr val="black"/>
                </a:solidFill>
                <a:latin typeface="Proxima Nova" panose="020B0604020202020204" charset="0"/>
                <a:cs typeface="Times New Roman" panose="02020603050405020304" pitchFamily="18" charset="0"/>
              </a:rPr>
              <a:t>Biế</a:t>
            </a:r>
            <a:r>
              <a:rPr lang="en-US" sz="1800" dirty="0">
                <a:solidFill>
                  <a:prstClr val="black"/>
                </a:solidFill>
                <a:latin typeface="Proxima Nova" panose="020B0604020202020204" charset="0"/>
                <a:cs typeface="Times New Roman" panose="02020603050405020304" pitchFamily="18" charset="0"/>
              </a:rPr>
              <a:t>n</a:t>
            </a:r>
            <a:r>
              <a:rPr lang="vi-VN"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tĩnh</a:t>
            </a:r>
            <a:endParaRPr lang="vi-VN" sz="1800" dirty="0">
              <a:solidFill>
                <a:prstClr val="black"/>
              </a:solidFill>
              <a:latin typeface="Proxima Nova" panose="020B0604020202020204" charset="0"/>
              <a:cs typeface="Times New Roman" panose="02020603050405020304" pitchFamily="18" charset="0"/>
            </a:endParaRPr>
          </a:p>
        </p:txBody>
      </p:sp>
      <p:sp>
        <p:nvSpPr>
          <p:cNvPr id="6" name="Rectangle 5"/>
          <p:cNvSpPr/>
          <p:nvPr/>
        </p:nvSpPr>
        <p:spPr>
          <a:xfrm>
            <a:off x="451485" y="4555160"/>
            <a:ext cx="6772276" cy="395749"/>
          </a:xfrm>
          <a:prstGeom prst="rect">
            <a:avLst/>
          </a:prstGeom>
        </p:spPr>
        <p:txBody>
          <a:bodyPr wrap="square">
            <a:spAutoFit/>
          </a:bodyPr>
          <a:lstStyle/>
          <a:p>
            <a:pPr eaLnBrk="0" fontAlgn="base" latinLnBrk="0" hangingPunct="0">
              <a:lnSpc>
                <a:spcPct val="120000"/>
              </a:lnSpc>
              <a:spcBef>
                <a:spcPct val="0"/>
              </a:spcBef>
              <a:spcAft>
                <a:spcPct val="0"/>
              </a:spcAft>
            </a:pPr>
            <a:r>
              <a:rPr lang="en-US" sz="1800" b="1" dirty="0" err="1">
                <a:solidFill>
                  <a:prstClr val="black"/>
                </a:solidFill>
                <a:latin typeface="Times New Roman" panose="02020603050405020304" pitchFamily="18" charset="0"/>
                <a:cs typeface="Times New Roman" panose="02020603050405020304" pitchFamily="18" charset="0"/>
              </a:rPr>
              <a:t>Cú</a:t>
            </a:r>
            <a:r>
              <a:rPr lang="en-US" sz="1800" b="1" dirty="0">
                <a:solidFill>
                  <a:prstClr val="black"/>
                </a:solidFill>
                <a:latin typeface="Times New Roman" panose="02020603050405020304" pitchFamily="18" charset="0"/>
                <a:cs typeface="Times New Roman" panose="02020603050405020304" pitchFamily="18" charset="0"/>
              </a:rPr>
              <a:t> </a:t>
            </a:r>
            <a:r>
              <a:rPr lang="en-US" sz="1800" b="1" dirty="0" err="1">
                <a:solidFill>
                  <a:prstClr val="black"/>
                </a:solidFill>
                <a:latin typeface="Times New Roman" panose="02020603050405020304" pitchFamily="18" charset="0"/>
                <a:cs typeface="Times New Roman" panose="02020603050405020304" pitchFamily="18" charset="0"/>
              </a:rPr>
              <a:t>pháp</a:t>
            </a:r>
            <a:r>
              <a:rPr lang="en-US" sz="1800" b="1" dirty="0">
                <a:solidFill>
                  <a:prstClr val="black"/>
                </a:solidFill>
                <a:latin typeface="Times New Roman" panose="02020603050405020304" pitchFamily="18" charset="0"/>
                <a:cs typeface="Times New Roman" panose="02020603050405020304" pitchFamily="18" charset="0"/>
              </a:rPr>
              <a:t>:     </a:t>
            </a:r>
            <a:r>
              <a:rPr lang="en-US" sz="1800" b="1" dirty="0" err="1">
                <a:solidFill>
                  <a:prstClr val="black"/>
                </a:solidFill>
                <a:latin typeface="Times New Roman" panose="02020603050405020304" pitchFamily="18" charset="0"/>
                <a:cs typeface="Times New Roman" panose="02020603050405020304" pitchFamily="18" charset="0"/>
              </a:rPr>
              <a:t>phamvi</a:t>
            </a:r>
            <a:r>
              <a:rPr lang="en-US" sz="1800" b="1" dirty="0">
                <a:solidFill>
                  <a:prstClr val="black"/>
                </a:solidFill>
                <a:latin typeface="Times New Roman" panose="02020603050405020304" pitchFamily="18" charset="0"/>
                <a:cs typeface="Times New Roman" panose="02020603050405020304" pitchFamily="18" charset="0"/>
              </a:rPr>
              <a:t> </a:t>
            </a:r>
            <a:r>
              <a:rPr lang="en-US" sz="1800" dirty="0">
                <a:solidFill>
                  <a:prstClr val="black"/>
                </a:solidFill>
                <a:latin typeface="Times New Roman" panose="02020603050405020304" pitchFamily="18" charset="0"/>
                <a:cs typeface="Times New Roman" panose="02020603050405020304" pitchFamily="18" charset="0"/>
              </a:rPr>
              <a:t>static  </a:t>
            </a:r>
            <a:r>
              <a:rPr lang="en-US" sz="1800" b="1" dirty="0" err="1">
                <a:solidFill>
                  <a:srgbClr val="0000FF"/>
                </a:solidFill>
                <a:latin typeface="Times New Roman" panose="02020603050405020304" pitchFamily="18" charset="0"/>
                <a:cs typeface="Times New Roman" panose="02020603050405020304" pitchFamily="18" charset="0"/>
              </a:rPr>
              <a:t>KieuDulieu</a:t>
            </a:r>
            <a:r>
              <a:rPr lang="en-US" sz="1800" dirty="0">
                <a:solidFill>
                  <a:srgbClr val="0000FF"/>
                </a:solidFill>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tenBien</a:t>
            </a:r>
            <a:r>
              <a:rPr lang="en-US" sz="1800" dirty="0">
                <a:solidFill>
                  <a:prstClr val="black"/>
                </a:solidFill>
                <a:latin typeface="Times New Roman" panose="02020603050405020304" pitchFamily="18" charset="0"/>
                <a:cs typeface="Times New Roman" panose="02020603050405020304" pitchFamily="18" charset="0"/>
              </a:rPr>
              <a:t>;</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8"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Tree>
    <p:extLst>
      <p:ext uri="{BB962C8B-B14F-4D97-AF65-F5344CB8AC3E}">
        <p14:creationId xmlns:p14="http://schemas.microsoft.com/office/powerpoint/2010/main" val="3078311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854" y="1382347"/>
            <a:ext cx="1082348" cy="405880"/>
          </a:xfrm>
          <a:prstGeom prst="rect">
            <a:avLst/>
          </a:prstGeom>
        </p:spPr>
        <p:txBody>
          <a:bodyPr wrap="none">
            <a:spAutoFit/>
          </a:bodyPr>
          <a:lstStyle/>
          <a:p>
            <a:pPr algn="just" eaLnBrk="0" fontAlgn="base" hangingPunct="0">
              <a:lnSpc>
                <a:spcPct val="120000"/>
              </a:lnSpc>
              <a:spcBef>
                <a:spcPct val="0"/>
              </a:spcBef>
              <a:spcAft>
                <a:spcPct val="0"/>
              </a:spcAft>
            </a:pPr>
            <a:r>
              <a:rPr lang="vi-VN" sz="1800" dirty="0">
                <a:solidFill>
                  <a:prstClr val="black"/>
                </a:solidFill>
                <a:latin typeface="Proxima Nova" panose="020B0604020202020204" charset="0"/>
                <a:cs typeface="Times New Roman" panose="02020603050405020304" pitchFamily="18" charset="0"/>
              </a:rPr>
              <a:t>Biế</a:t>
            </a:r>
            <a:r>
              <a:rPr lang="en-US" sz="1800" dirty="0">
                <a:solidFill>
                  <a:prstClr val="black"/>
                </a:solidFill>
                <a:latin typeface="Proxima Nova" panose="020B0604020202020204" charset="0"/>
                <a:cs typeface="Times New Roman" panose="02020603050405020304" pitchFamily="18" charset="0"/>
              </a:rPr>
              <a:t>n</a:t>
            </a:r>
            <a:r>
              <a:rPr lang="vi-VN"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tĩnh</a:t>
            </a:r>
            <a:endParaRPr lang="vi-VN" sz="1800" dirty="0">
              <a:solidFill>
                <a:prstClr val="black"/>
              </a:solidFill>
              <a:latin typeface="Proxima Nova" panose="020B0604020202020204" charset="0"/>
              <a:cs typeface="Times New Roman" panose="02020603050405020304" pitchFamily="18" charset="0"/>
            </a:endParaRPr>
          </a:p>
        </p:txBody>
      </p:sp>
      <p:sp>
        <p:nvSpPr>
          <p:cNvPr id="6" name="Rectangle 5"/>
          <p:cNvSpPr/>
          <p:nvPr/>
        </p:nvSpPr>
        <p:spPr>
          <a:xfrm>
            <a:off x="367188" y="1842440"/>
            <a:ext cx="6772276" cy="424732"/>
          </a:xfrm>
          <a:prstGeom prst="rect">
            <a:avLst/>
          </a:prstGeom>
        </p:spPr>
        <p:txBody>
          <a:bodyPr wrap="square">
            <a:spAutoFit/>
          </a:bodyPr>
          <a:lstStyle/>
          <a:p>
            <a:pPr eaLnBrk="0" fontAlgn="base" latinLnBrk="0" hangingPunct="0">
              <a:lnSpc>
                <a:spcPct val="120000"/>
              </a:lnSpc>
              <a:spcBef>
                <a:spcPct val="0"/>
              </a:spcBef>
              <a:spcAft>
                <a:spcPct val="0"/>
              </a:spcAft>
            </a:pPr>
            <a:r>
              <a:rPr lang="en-US" sz="1800" dirty="0" err="1">
                <a:solidFill>
                  <a:prstClr val="black"/>
                </a:solidFill>
                <a:latin typeface="Proxima Nova" panose="020B0604020202020204" charset="0"/>
                <a:cs typeface="Times New Roman" panose="02020603050405020304" pitchFamily="18" charset="0"/>
              </a:rPr>
              <a:t>Cú</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pháp</a:t>
            </a:r>
            <a:r>
              <a:rPr lang="en-US" sz="1800" dirty="0">
                <a:solidFill>
                  <a:prstClr val="black"/>
                </a:solidFill>
                <a:latin typeface="Proxima Nova" panose="020B0604020202020204" charset="0"/>
                <a:cs typeface="Times New Roman" panose="02020603050405020304" pitchFamily="18" charset="0"/>
              </a:rPr>
              <a:t>:     </a:t>
            </a:r>
            <a:r>
              <a:rPr lang="en-US" sz="1600" b="1" dirty="0" err="1">
                <a:solidFill>
                  <a:srgbClr val="00B050"/>
                </a:solidFill>
                <a:latin typeface="Times New Roman" panose="02020603050405020304" pitchFamily="18" charset="0"/>
                <a:cs typeface="Times New Roman" panose="02020603050405020304" pitchFamily="18" charset="0"/>
              </a:rPr>
              <a:t>phamvi</a:t>
            </a:r>
            <a:r>
              <a:rPr lang="en-US" sz="1600" b="1" dirty="0">
                <a:solidFill>
                  <a:srgbClr val="00B050"/>
                </a:solidFill>
                <a:latin typeface="Times New Roman" panose="02020603050405020304" pitchFamily="18" charset="0"/>
                <a:cs typeface="Times New Roman" panose="02020603050405020304" pitchFamily="18" charset="0"/>
              </a:rPr>
              <a:t>  </a:t>
            </a:r>
            <a:r>
              <a:rPr lang="en-US" sz="1600" dirty="0">
                <a:solidFill>
                  <a:prstClr val="black"/>
                </a:solidFill>
                <a:latin typeface="Times New Roman" panose="02020603050405020304" pitchFamily="18" charset="0"/>
                <a:cs typeface="Times New Roman" panose="02020603050405020304" pitchFamily="18" charset="0"/>
              </a:rPr>
              <a:t>static  </a:t>
            </a:r>
            <a:r>
              <a:rPr lang="en-US" sz="1600" b="1" dirty="0" err="1">
                <a:solidFill>
                  <a:srgbClr val="0000FF"/>
                </a:solidFill>
                <a:latin typeface="Times New Roman" panose="02020603050405020304" pitchFamily="18" charset="0"/>
                <a:cs typeface="Times New Roman" panose="02020603050405020304" pitchFamily="18" charset="0"/>
              </a:rPr>
              <a:t>KieuDulieu</a:t>
            </a:r>
            <a:r>
              <a:rPr lang="en-US" sz="1600" dirty="0">
                <a:solidFill>
                  <a:srgbClr val="0000FF"/>
                </a:solidFill>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tenBien</a:t>
            </a:r>
            <a:r>
              <a:rPr lang="en-US" sz="1600" dirty="0">
                <a:solidFill>
                  <a:prstClr val="black"/>
                </a:solidFill>
                <a:latin typeface="Times New Roman" panose="02020603050405020304" pitchFamily="18" charset="0"/>
                <a:cs typeface="Times New Roman" panose="02020603050405020304" pitchFamily="18" charset="0"/>
              </a:rPr>
              <a:t>;</a:t>
            </a:r>
            <a:endParaRPr lang="en-US" sz="1800" dirty="0">
              <a:solidFill>
                <a:prstClr val="black"/>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90052" y="2375013"/>
            <a:ext cx="6700824" cy="2517027"/>
          </a:xfrm>
          <a:prstGeom prst="rect">
            <a:avLst/>
          </a:prstGeom>
          <a:ln>
            <a:solidFill>
              <a:schemeClr val="accent1"/>
            </a:solidFill>
          </a:ln>
        </p:spPr>
      </p:pic>
      <p:sp>
        <p:nvSpPr>
          <p:cNvPr id="8"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Biến</a:t>
            </a:r>
            <a:endParaRPr lang="en-US" altLang="en-US" sz="2700" dirty="0"/>
          </a:p>
        </p:txBody>
      </p:sp>
    </p:spTree>
    <p:extLst>
      <p:ext uri="{BB962C8B-B14F-4D97-AF65-F5344CB8AC3E}">
        <p14:creationId xmlns:p14="http://schemas.microsoft.com/office/powerpoint/2010/main" val="4178895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Chuyển</a:t>
            </a:r>
            <a:r>
              <a:rPr lang="en-US" altLang="en-US" sz="2700" dirty="0" smtClean="0"/>
              <a:t> </a:t>
            </a:r>
            <a:r>
              <a:rPr lang="en-US" altLang="en-US" sz="2700" dirty="0" err="1" smtClean="0"/>
              <a:t>đổi</a:t>
            </a:r>
            <a:r>
              <a:rPr lang="en-US" altLang="en-US" sz="2700" dirty="0" smtClean="0"/>
              <a:t> </a:t>
            </a:r>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r>
              <a:rPr lang="en-US" altLang="en-US" sz="2700" dirty="0" smtClean="0"/>
              <a:t> </a:t>
            </a:r>
            <a:endParaRPr lang="en-US" altLang="en-US" sz="2700" dirty="0"/>
          </a:p>
        </p:txBody>
      </p:sp>
      <p:sp>
        <p:nvSpPr>
          <p:cNvPr id="37894"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normAutofit/>
          </a:bodyPr>
          <a:lstStyle/>
          <a:p>
            <a:pPr eaLnBrk="1" hangingPunct="1"/>
            <a:r>
              <a:rPr lang="en-US" altLang="en-US" sz="2000" dirty="0" err="1"/>
              <a:t>Dùng</a:t>
            </a:r>
            <a:r>
              <a:rPr lang="en-US" altLang="en-US" sz="2000" dirty="0"/>
              <a:t> </a:t>
            </a:r>
            <a:r>
              <a:rPr lang="en-US" altLang="en-US" sz="2000" dirty="0" err="1"/>
              <a:t>để</a:t>
            </a:r>
            <a:r>
              <a:rPr lang="en-US" altLang="en-US" sz="2000" dirty="0"/>
              <a:t> </a:t>
            </a:r>
            <a:r>
              <a:rPr lang="en-US" altLang="en-US" sz="2000" dirty="0" err="1"/>
              <a:t>chuyển</a:t>
            </a:r>
            <a:r>
              <a:rPr lang="en-US" altLang="en-US" sz="2000" dirty="0"/>
              <a:t> </a:t>
            </a:r>
            <a:r>
              <a:rPr lang="en-US" altLang="en-US" sz="2000" dirty="0" err="1"/>
              <a:t>từ</a:t>
            </a:r>
            <a:r>
              <a:rPr lang="en-US" altLang="en-US" sz="2000" dirty="0"/>
              <a:t> </a:t>
            </a:r>
            <a:r>
              <a:rPr lang="en-US" altLang="en-US" sz="2000" dirty="0" err="1"/>
              <a:t>một</a:t>
            </a:r>
            <a:r>
              <a:rPr lang="en-US" altLang="en-US" sz="2000" dirty="0"/>
              <a:t> kiểu </a:t>
            </a:r>
            <a:r>
              <a:rPr lang="en-US" altLang="en-US" sz="2000" dirty="0" err="1"/>
              <a:t>dữ</a:t>
            </a:r>
            <a:r>
              <a:rPr lang="en-US" altLang="en-US" sz="2000" dirty="0"/>
              <a:t> </a:t>
            </a:r>
            <a:r>
              <a:rPr lang="en-US" altLang="en-US" sz="2000" dirty="0" err="1"/>
              <a:t>liệu</a:t>
            </a:r>
            <a:r>
              <a:rPr lang="en-US" altLang="en-US" sz="2000" dirty="0"/>
              <a:t> </a:t>
            </a:r>
            <a:r>
              <a:rPr lang="en-US" altLang="en-US" sz="2000" dirty="0" err="1"/>
              <a:t>này</a:t>
            </a:r>
            <a:r>
              <a:rPr lang="en-US" altLang="en-US" sz="2000" dirty="0"/>
              <a:t> sang kiểu </a:t>
            </a:r>
            <a:r>
              <a:rPr lang="en-US" altLang="en-US" sz="2000" dirty="0" err="1"/>
              <a:t>dữ</a:t>
            </a:r>
            <a:r>
              <a:rPr lang="en-US" altLang="en-US" sz="2000" dirty="0"/>
              <a:t> </a:t>
            </a:r>
            <a:r>
              <a:rPr lang="en-US" altLang="en-US" sz="2000" dirty="0" err="1"/>
              <a:t>liệu</a:t>
            </a:r>
            <a:r>
              <a:rPr lang="en-US" altLang="en-US" sz="2000" dirty="0"/>
              <a:t> </a:t>
            </a:r>
            <a:r>
              <a:rPr lang="en-US" altLang="en-US" sz="2000" dirty="0" err="1"/>
              <a:t>khác</a:t>
            </a:r>
            <a:endParaRPr lang="en-US" altLang="en-US" sz="2000" dirty="0"/>
          </a:p>
          <a:p>
            <a:pPr eaLnBrk="1" hangingPunct="1"/>
            <a:r>
              <a:rPr lang="en-US" altLang="en-US" sz="2000" dirty="0"/>
              <a:t>Có 2 </a:t>
            </a:r>
            <a:r>
              <a:rPr lang="en-US" altLang="en-US" sz="2000" dirty="0" err="1"/>
              <a:t>dạng</a:t>
            </a:r>
            <a:r>
              <a:rPr lang="en-US" altLang="en-US" sz="2000" dirty="0"/>
              <a:t> </a:t>
            </a:r>
            <a:r>
              <a:rPr lang="en-US" altLang="en-US" sz="2000" dirty="0" err="1"/>
              <a:t>ép</a:t>
            </a:r>
            <a:r>
              <a:rPr lang="en-US" altLang="en-US" sz="2000" dirty="0"/>
              <a:t> kiểu:</a:t>
            </a:r>
          </a:p>
          <a:p>
            <a:pPr lvl="1" eaLnBrk="1" hangingPunct="1"/>
            <a:r>
              <a:rPr lang="en-US" altLang="en-US" sz="1600" dirty="0" err="1"/>
              <a:t>Ép</a:t>
            </a:r>
            <a:r>
              <a:rPr lang="en-US" altLang="en-US" sz="1600" dirty="0"/>
              <a:t> kiểu </a:t>
            </a:r>
            <a:r>
              <a:rPr lang="en-US" altLang="en-US" sz="1600" dirty="0" err="1"/>
              <a:t>ngầm</a:t>
            </a:r>
            <a:r>
              <a:rPr lang="en-US" altLang="en-US" sz="1600" dirty="0"/>
              <a:t> </a:t>
            </a:r>
            <a:r>
              <a:rPr lang="en-US" altLang="en-US" sz="1600" dirty="0" err="1"/>
              <a:t>định</a:t>
            </a:r>
            <a:endParaRPr lang="en-US" altLang="en-US" sz="1600" dirty="0"/>
          </a:p>
          <a:p>
            <a:pPr lvl="1" eaLnBrk="1" hangingPunct="1"/>
            <a:r>
              <a:rPr lang="en-US" altLang="en-US" sz="1600" dirty="0" err="1"/>
              <a:t>Ép</a:t>
            </a:r>
            <a:r>
              <a:rPr lang="en-US" altLang="en-US" sz="1600" dirty="0"/>
              <a:t> kiểu </a:t>
            </a:r>
            <a:r>
              <a:rPr lang="en-US" altLang="en-US" sz="1600" dirty="0" err="1"/>
              <a:t>tường</a:t>
            </a:r>
            <a:r>
              <a:rPr lang="en-US" altLang="en-US" sz="1600" dirty="0"/>
              <a:t> minh</a:t>
            </a:r>
          </a:p>
        </p:txBody>
      </p:sp>
    </p:spTree>
    <p:extLst>
      <p:ext uri="{BB962C8B-B14F-4D97-AF65-F5344CB8AC3E}">
        <p14:creationId xmlns:p14="http://schemas.microsoft.com/office/powerpoint/2010/main" val="2699246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4303" b="6878"/>
          <a:stretch/>
        </p:blipFill>
        <p:spPr>
          <a:xfrm>
            <a:off x="2060121" y="2196475"/>
            <a:ext cx="6615113" cy="2947025"/>
          </a:xfrm>
          <a:prstGeom prst="rect">
            <a:avLst/>
          </a:prstGeom>
        </p:spPr>
      </p:pic>
      <p:sp>
        <p:nvSpPr>
          <p:cNvPr id="3" name="Rectangle 2"/>
          <p:cNvSpPr/>
          <p:nvPr/>
        </p:nvSpPr>
        <p:spPr>
          <a:xfrm>
            <a:off x="33681" y="1224281"/>
            <a:ext cx="2145139" cy="405880"/>
          </a:xfrm>
          <a:prstGeom prst="rect">
            <a:avLst/>
          </a:prstGeom>
        </p:spPr>
        <p:txBody>
          <a:bodyPr wrap="none">
            <a:spAutoFit/>
          </a:bodyPr>
          <a:lstStyle/>
          <a:p>
            <a:pPr marL="85725" lvl="1" algn="just" eaLnBrk="0" fontAlgn="base" hangingPunct="0">
              <a:lnSpc>
                <a:spcPct val="120000"/>
              </a:lnSpc>
              <a:spcBef>
                <a:spcPct val="0"/>
              </a:spcBef>
              <a:spcAft>
                <a:spcPct val="0"/>
              </a:spcAft>
            </a:pPr>
            <a:r>
              <a:rPr lang="en-US" altLang="en-US" sz="1800" dirty="0" err="1">
                <a:solidFill>
                  <a:prstClr val="black"/>
                </a:solidFill>
                <a:latin typeface="Proxima Nova" panose="020B0604020202020204" charset="0"/>
                <a:cs typeface="Times New Roman" panose="02020603050405020304" pitchFamily="18" charset="0"/>
              </a:rPr>
              <a:t>Ép</a:t>
            </a:r>
            <a:r>
              <a:rPr lang="en-US" altLang="en-US" sz="1800" dirty="0">
                <a:solidFill>
                  <a:prstClr val="black"/>
                </a:solidFill>
                <a:latin typeface="Proxima Nova" panose="020B0604020202020204" charset="0"/>
                <a:cs typeface="Times New Roman" panose="02020603050405020304" pitchFamily="18" charset="0"/>
              </a:rPr>
              <a:t> kiểu </a:t>
            </a:r>
            <a:r>
              <a:rPr lang="en-US" altLang="en-US" sz="1800" dirty="0" err="1">
                <a:solidFill>
                  <a:prstClr val="black"/>
                </a:solidFill>
                <a:latin typeface="Proxima Nova" panose="020B0604020202020204" charset="0"/>
                <a:cs typeface="Times New Roman" panose="02020603050405020304" pitchFamily="18" charset="0"/>
              </a:rPr>
              <a:t>ngầm</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định</a:t>
            </a:r>
            <a:endParaRPr lang="en-US" altLang="en-US" sz="1800" dirty="0">
              <a:solidFill>
                <a:prstClr val="black"/>
              </a:solidFill>
              <a:latin typeface="Proxima Nova" panose="020B0604020202020204" charset="0"/>
              <a:cs typeface="Times New Roman" panose="02020603050405020304" pitchFamily="18" charset="0"/>
            </a:endParaRPr>
          </a:p>
        </p:txBody>
      </p:sp>
      <p:sp>
        <p:nvSpPr>
          <p:cNvPr id="5" name="Rectangle 4"/>
          <p:cNvSpPr/>
          <p:nvPr/>
        </p:nvSpPr>
        <p:spPr>
          <a:xfrm>
            <a:off x="146473" y="1646503"/>
            <a:ext cx="3782059" cy="1089529"/>
          </a:xfrm>
          <a:prstGeom prst="rect">
            <a:avLst/>
          </a:prstGeom>
        </p:spPr>
        <p:txBody>
          <a:bodyPr wrap="square">
            <a:spAutoFit/>
          </a:bodyPr>
          <a:lstStyle/>
          <a:p>
            <a:pPr algn="just" eaLnBrk="0" fontAlgn="base" hangingPunct="0">
              <a:lnSpc>
                <a:spcPct val="120000"/>
              </a:lnSpc>
              <a:spcBef>
                <a:spcPct val="0"/>
              </a:spcBef>
              <a:spcAft>
                <a:spcPct val="0"/>
              </a:spcAft>
            </a:pPr>
            <a:r>
              <a:rPr lang="en-US" altLang="en-US" sz="1800" dirty="0" err="1">
                <a:solidFill>
                  <a:prstClr val="black"/>
                </a:solidFill>
                <a:latin typeface="Proxima Nova" panose="020B0604020202020204" charset="0"/>
                <a:cs typeface="Times New Roman" panose="02020603050405020304" pitchFamily="18" charset="0"/>
                <a:sym typeface="Wingdings" panose="05000000000000000000" pitchFamily="2" charset="2"/>
              </a:rPr>
              <a:t>Điều</a:t>
            </a:r>
            <a:r>
              <a:rPr lang="en-US" altLang="en-US" sz="1800" dirty="0">
                <a:solidFill>
                  <a:prstClr val="black"/>
                </a:solidFill>
                <a:latin typeface="Proxima Nova" panose="020B0604020202020204" charset="0"/>
                <a:cs typeface="Times New Roman" panose="02020603050405020304" pitchFamily="18" charset="0"/>
                <a:sym typeface="Wingdings" panose="05000000000000000000" pitchFamily="2" charset="2"/>
              </a:rPr>
              <a:t> </a:t>
            </a:r>
            <a:r>
              <a:rPr lang="en-US" altLang="en-US" sz="1800" dirty="0" err="1">
                <a:solidFill>
                  <a:prstClr val="black"/>
                </a:solidFill>
                <a:latin typeface="Proxima Nova" panose="020B0604020202020204" charset="0"/>
                <a:cs typeface="Times New Roman" panose="02020603050405020304" pitchFamily="18" charset="0"/>
                <a:sym typeface="Wingdings" panose="05000000000000000000" pitchFamily="2" charset="2"/>
              </a:rPr>
              <a:t>kiện</a:t>
            </a:r>
            <a:r>
              <a:rPr lang="en-US" altLang="en-US" sz="1800" dirty="0">
                <a:solidFill>
                  <a:prstClr val="black"/>
                </a:solidFill>
                <a:latin typeface="Proxima Nova" panose="020B0604020202020204" charset="0"/>
                <a:cs typeface="Times New Roman" panose="02020603050405020304" pitchFamily="18" charset="0"/>
                <a:sym typeface="Wingdings" panose="05000000000000000000" pitchFamily="2" charset="2"/>
              </a:rPr>
              <a:t>:</a:t>
            </a:r>
          </a:p>
          <a:p>
            <a:pPr lvl="1" algn="just" eaLnBrk="0" fontAlgn="base" hangingPunct="0">
              <a:lnSpc>
                <a:spcPct val="120000"/>
              </a:lnSpc>
              <a:spcBef>
                <a:spcPct val="0"/>
              </a:spcBef>
              <a:spcAft>
                <a:spcPct val="0"/>
              </a:spcAft>
            </a:pPr>
            <a:r>
              <a:rPr lang="en-US" altLang="en-US" sz="1800" dirty="0" err="1">
                <a:solidFill>
                  <a:prstClr val="black"/>
                </a:solidFill>
                <a:latin typeface="Proxima Nova" panose="020B0604020202020204" charset="0"/>
                <a:cs typeface="Times New Roman" panose="02020603050405020304" pitchFamily="18" charset="0"/>
              </a:rPr>
              <a:t>Hai</a:t>
            </a:r>
            <a:r>
              <a:rPr lang="en-US" altLang="en-US" sz="1800" dirty="0">
                <a:solidFill>
                  <a:prstClr val="black"/>
                </a:solidFill>
                <a:latin typeface="Proxima Nova" panose="020B0604020202020204" charset="0"/>
                <a:cs typeface="Times New Roman" panose="02020603050405020304" pitchFamily="18" charset="0"/>
              </a:rPr>
              <a:t> kiểu </a:t>
            </a:r>
            <a:r>
              <a:rPr lang="en-US" altLang="en-US" sz="1800" dirty="0" err="1">
                <a:solidFill>
                  <a:prstClr val="black"/>
                </a:solidFill>
                <a:latin typeface="Proxima Nova" panose="020B0604020202020204" charset="0"/>
                <a:cs typeface="Times New Roman" panose="02020603050405020304" pitchFamily="18" charset="0"/>
              </a:rPr>
              <a:t>phải</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tương</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thích</a:t>
            </a:r>
            <a:endParaRPr lang="en-US" altLang="en-US" sz="1800" dirty="0">
              <a:solidFill>
                <a:prstClr val="black"/>
              </a:solidFill>
              <a:latin typeface="Proxima Nova" panose="020B0604020202020204" charset="0"/>
              <a:cs typeface="Times New Roman" panose="02020603050405020304" pitchFamily="18" charset="0"/>
            </a:endParaRPr>
          </a:p>
          <a:p>
            <a:pPr lvl="1" algn="just" eaLnBrk="0" fontAlgn="base" hangingPunct="0">
              <a:lnSpc>
                <a:spcPct val="120000"/>
              </a:lnSpc>
              <a:spcBef>
                <a:spcPct val="0"/>
              </a:spcBef>
              <a:spcAft>
                <a:spcPct val="0"/>
              </a:spcAft>
            </a:pPr>
            <a:r>
              <a:rPr lang="en-US" altLang="en-US" sz="1800" dirty="0">
                <a:solidFill>
                  <a:prstClr val="black"/>
                </a:solidFill>
                <a:latin typeface="Proxima Nova" panose="020B0604020202020204" charset="0"/>
                <a:cs typeface="Times New Roman" panose="02020603050405020304" pitchFamily="18" charset="0"/>
              </a:rPr>
              <a:t>Kiểu </a:t>
            </a:r>
            <a:r>
              <a:rPr lang="en-US" altLang="en-US" sz="1800" dirty="0" err="1">
                <a:solidFill>
                  <a:prstClr val="black"/>
                </a:solidFill>
                <a:latin typeface="Proxima Nova" panose="020B0604020202020204" charset="0"/>
                <a:cs typeface="Times New Roman" panose="02020603050405020304" pitchFamily="18" charset="0"/>
              </a:rPr>
              <a:t>đích</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phải</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lớn</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hơn</a:t>
            </a:r>
            <a:r>
              <a:rPr lang="en-US" altLang="en-US" sz="1800" dirty="0">
                <a:solidFill>
                  <a:prstClr val="black"/>
                </a:solidFill>
                <a:latin typeface="Proxima Nova" panose="020B0604020202020204" charset="0"/>
                <a:cs typeface="Times New Roman" panose="02020603050405020304" pitchFamily="18" charset="0"/>
              </a:rPr>
              <a:t> kiểu </a:t>
            </a:r>
            <a:r>
              <a:rPr lang="en-US" altLang="en-US" sz="1800" dirty="0" err="1">
                <a:solidFill>
                  <a:prstClr val="black"/>
                </a:solidFill>
                <a:latin typeface="Proxima Nova" panose="020B0604020202020204" charset="0"/>
                <a:cs typeface="Times New Roman" panose="02020603050405020304" pitchFamily="18" charset="0"/>
              </a:rPr>
              <a:t>nguồn</a:t>
            </a:r>
            <a:endParaRPr lang="en-US" altLang="en-US" sz="1800" dirty="0">
              <a:solidFill>
                <a:prstClr val="black"/>
              </a:solidFill>
              <a:latin typeface="Proxima Nova" panose="020B060402020202020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898733" y="2928380"/>
            <a:ext cx="795379" cy="50485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5304043" y="1273596"/>
            <a:ext cx="3424414" cy="1324043"/>
          </a:xfrm>
          <a:prstGeom prst="rect">
            <a:avLst/>
          </a:prstGeom>
          <a:ln>
            <a:solidFill>
              <a:schemeClr val="accent1"/>
            </a:solidFill>
          </a:ln>
        </p:spPr>
      </p:pic>
      <p:sp>
        <p:nvSpPr>
          <p:cNvPr id="12"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Chuyển</a:t>
            </a:r>
            <a:r>
              <a:rPr lang="en-US" altLang="en-US" sz="2700" dirty="0" smtClean="0"/>
              <a:t> </a:t>
            </a:r>
            <a:r>
              <a:rPr lang="en-US" altLang="en-US" sz="2700" dirty="0" err="1" smtClean="0"/>
              <a:t>đổi</a:t>
            </a:r>
            <a:r>
              <a:rPr lang="en-US" altLang="en-US" sz="2700" dirty="0" smtClean="0"/>
              <a:t> </a:t>
            </a:r>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r>
              <a:rPr lang="en-US" altLang="en-US" sz="2700" dirty="0" smtClean="0"/>
              <a:t> </a:t>
            </a:r>
            <a:endParaRPr lang="en-US" altLang="en-US" sz="2700" dirty="0"/>
          </a:p>
        </p:txBody>
      </p:sp>
    </p:spTree>
    <p:extLst>
      <p:ext uri="{BB962C8B-B14F-4D97-AF65-F5344CB8AC3E}">
        <p14:creationId xmlns:p14="http://schemas.microsoft.com/office/powerpoint/2010/main" val="447915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566" y="1188721"/>
            <a:ext cx="2215671" cy="369332"/>
          </a:xfrm>
          <a:prstGeom prst="rect">
            <a:avLst/>
          </a:prstGeom>
        </p:spPr>
        <p:txBody>
          <a:bodyPr wrap="none">
            <a:spAutoFit/>
          </a:bodyPr>
          <a:lstStyle/>
          <a:p>
            <a:pPr marL="85725" lvl="1" fontAlgn="base" latinLnBrk="0">
              <a:spcBef>
                <a:spcPct val="0"/>
              </a:spcBef>
              <a:spcAft>
                <a:spcPct val="0"/>
              </a:spcAft>
            </a:pPr>
            <a:r>
              <a:rPr lang="en-US" altLang="en-US" sz="1800" dirty="0" err="1">
                <a:solidFill>
                  <a:prstClr val="black"/>
                </a:solidFill>
                <a:latin typeface="Proxima Nova" panose="020B0604020202020204" charset="0"/>
                <a:cs typeface="Times New Roman" panose="02020603050405020304" pitchFamily="18" charset="0"/>
              </a:rPr>
              <a:t>Ép</a:t>
            </a:r>
            <a:r>
              <a:rPr lang="en-US" altLang="en-US" sz="1800" dirty="0">
                <a:solidFill>
                  <a:prstClr val="black"/>
                </a:solidFill>
                <a:latin typeface="Proxima Nova" panose="020B0604020202020204" charset="0"/>
                <a:cs typeface="Times New Roman" panose="02020603050405020304" pitchFamily="18" charset="0"/>
              </a:rPr>
              <a:t> kiểu </a:t>
            </a:r>
            <a:r>
              <a:rPr lang="en-US" altLang="en-US" sz="1800" dirty="0" err="1">
                <a:solidFill>
                  <a:prstClr val="black"/>
                </a:solidFill>
                <a:latin typeface="Proxima Nova" panose="020B0604020202020204" charset="0"/>
                <a:cs typeface="Times New Roman" panose="02020603050405020304" pitchFamily="18" charset="0"/>
              </a:rPr>
              <a:t>tường</a:t>
            </a:r>
            <a:r>
              <a:rPr lang="en-US" altLang="en-US" sz="1800" dirty="0">
                <a:solidFill>
                  <a:prstClr val="black"/>
                </a:solidFill>
                <a:latin typeface="Proxima Nova" panose="020B0604020202020204" charset="0"/>
                <a:cs typeface="Times New Roman" panose="02020603050405020304" pitchFamily="18" charset="0"/>
              </a:rPr>
              <a:t> minh</a:t>
            </a:r>
          </a:p>
        </p:txBody>
      </p:sp>
      <p:sp>
        <p:nvSpPr>
          <p:cNvPr id="5" name="Rectangle 4"/>
          <p:cNvSpPr/>
          <p:nvPr/>
        </p:nvSpPr>
        <p:spPr>
          <a:xfrm>
            <a:off x="178540" y="1556168"/>
            <a:ext cx="8809673" cy="923330"/>
          </a:xfrm>
          <a:prstGeom prst="rect">
            <a:avLst/>
          </a:prstGeom>
        </p:spPr>
        <p:txBody>
          <a:bodyPr wrap="square">
            <a:spAutoFit/>
          </a:bodyPr>
          <a:lstStyle/>
          <a:p>
            <a:pPr marL="85725" lvl="1" fontAlgn="base">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Là quá trình làm tròn số từ kiểu dữ liệu có kích thước lớn hơn sang kiểu có kích thước nhỏ hơn. </a:t>
            </a:r>
            <a:endParaRPr lang="en-US" sz="1800" dirty="0">
              <a:solidFill>
                <a:prstClr val="black"/>
              </a:solidFill>
              <a:latin typeface="Proxima Nova" panose="020B0604020202020204" charset="0"/>
              <a:cs typeface="Times New Roman" panose="02020603050405020304" pitchFamily="18" charset="0"/>
            </a:endParaRPr>
          </a:p>
          <a:p>
            <a:pPr marL="85725" lvl="1" fontAlgn="base">
              <a:spcBef>
                <a:spcPct val="0"/>
              </a:spcBef>
              <a:spcAft>
                <a:spcPct val="0"/>
              </a:spcAft>
            </a:pPr>
            <a:r>
              <a:rPr lang="en-US" sz="1800" dirty="0">
                <a:solidFill>
                  <a:prstClr val="black"/>
                </a:solidFill>
                <a:latin typeface="Proxima Nova" panose="020B0604020202020204" charset="0"/>
                <a:cs typeface="Times New Roman" panose="02020603050405020304" pitchFamily="18" charset="0"/>
              </a:rPr>
              <a:t>- </a:t>
            </a:r>
            <a:r>
              <a:rPr lang="vi-VN" sz="1800" dirty="0">
                <a:solidFill>
                  <a:prstClr val="black"/>
                </a:solidFill>
                <a:latin typeface="Proxima Nova" panose="020B0604020202020204" charset="0"/>
                <a:cs typeface="Times New Roman" panose="02020603050405020304" pitchFamily="18" charset="0"/>
              </a:rPr>
              <a:t>Kiểu biến đổi này có thể làm mất thông tin</a:t>
            </a:r>
            <a:endParaRPr lang="en-US" altLang="en-US" sz="1800" dirty="0">
              <a:solidFill>
                <a:prstClr val="black"/>
              </a:solidFill>
              <a:latin typeface="Proxima Nova" panose="020B0604020202020204" charset="0"/>
              <a:cs typeface="Times New Roman" panose="02020603050405020304" pitchFamily="18" charset="0"/>
            </a:endParaRPr>
          </a:p>
        </p:txBody>
      </p:sp>
      <p:pic>
        <p:nvPicPr>
          <p:cNvPr id="6" name="Picture 5"/>
          <p:cNvPicPr>
            <a:picLocks noChangeAspect="1"/>
          </p:cNvPicPr>
          <p:nvPr/>
        </p:nvPicPr>
        <p:blipFill rotWithShape="1">
          <a:blip r:embed="rId2"/>
          <a:srcRect t="14063" r="8029" b="54915"/>
          <a:stretch/>
        </p:blipFill>
        <p:spPr>
          <a:xfrm>
            <a:off x="4429124" y="2351774"/>
            <a:ext cx="4714876" cy="371476"/>
          </a:xfrm>
          <a:prstGeom prst="rect">
            <a:avLst/>
          </a:prstGeom>
        </p:spPr>
      </p:pic>
      <p:sp>
        <p:nvSpPr>
          <p:cNvPr id="9" name="Rectangle 8"/>
          <p:cNvSpPr/>
          <p:nvPr/>
        </p:nvSpPr>
        <p:spPr>
          <a:xfrm>
            <a:off x="2226206" y="2784247"/>
            <a:ext cx="2464136" cy="300082"/>
          </a:xfrm>
          <a:prstGeom prst="rect">
            <a:avLst/>
          </a:prstGeom>
        </p:spPr>
        <p:txBody>
          <a:bodyPr wrap="none">
            <a:spAutoFit/>
          </a:bodyPr>
          <a:lstStyle/>
          <a:p>
            <a:pPr eaLnBrk="0" fontAlgn="base" latinLnBrk="0" hangingPunct="0">
              <a:spcBef>
                <a:spcPct val="0"/>
              </a:spcBef>
              <a:spcAft>
                <a:spcPct val="0"/>
              </a:spcAft>
            </a:pPr>
            <a:r>
              <a:rPr lang="en-US" sz="1350" dirty="0">
                <a:solidFill>
                  <a:srgbClr val="222C37"/>
                </a:solidFill>
                <a:latin typeface="-apple-system"/>
              </a:rPr>
              <a:t>(</a:t>
            </a:r>
            <a:r>
              <a:rPr lang="en-US" sz="1350" b="1" dirty="0">
                <a:solidFill>
                  <a:srgbClr val="000080"/>
                </a:solidFill>
                <a:latin typeface="-apple-system"/>
              </a:rPr>
              <a:t>&lt;Kiểu </a:t>
            </a:r>
            <a:r>
              <a:rPr lang="en-US" sz="1350" b="1" dirty="0" err="1">
                <a:solidFill>
                  <a:srgbClr val="000080"/>
                </a:solidFill>
                <a:latin typeface="-apple-system"/>
              </a:rPr>
              <a:t>dữ</a:t>
            </a:r>
            <a:r>
              <a:rPr lang="en-US" sz="1350" b="1" dirty="0">
                <a:solidFill>
                  <a:srgbClr val="000080"/>
                </a:solidFill>
                <a:latin typeface="-apple-system"/>
              </a:rPr>
              <a:t> </a:t>
            </a:r>
            <a:r>
              <a:rPr lang="en-US" sz="1350" b="1" dirty="0" err="1">
                <a:solidFill>
                  <a:srgbClr val="000080"/>
                </a:solidFill>
                <a:latin typeface="-apple-system"/>
              </a:rPr>
              <a:t>liệu</a:t>
            </a:r>
            <a:r>
              <a:rPr lang="en-US" sz="1350" b="1" dirty="0">
                <a:solidFill>
                  <a:srgbClr val="000080"/>
                </a:solidFill>
                <a:latin typeface="-apple-system"/>
              </a:rPr>
              <a:t>&gt;</a:t>
            </a:r>
            <a:r>
              <a:rPr lang="en-US" sz="1350" dirty="0">
                <a:solidFill>
                  <a:srgbClr val="222C37"/>
                </a:solidFill>
                <a:latin typeface="-apple-system"/>
              </a:rPr>
              <a:t>) </a:t>
            </a:r>
            <a:r>
              <a:rPr lang="en-US" sz="1350" b="1" dirty="0">
                <a:solidFill>
                  <a:srgbClr val="B22222"/>
                </a:solidFill>
                <a:latin typeface="-apple-system"/>
              </a:rPr>
              <a:t>&lt;Tên </a:t>
            </a:r>
            <a:r>
              <a:rPr lang="en-US" sz="1350" b="1" dirty="0" err="1">
                <a:solidFill>
                  <a:srgbClr val="B22222"/>
                </a:solidFill>
                <a:latin typeface="-apple-system"/>
              </a:rPr>
              <a:t>biến</a:t>
            </a:r>
            <a:r>
              <a:rPr lang="en-US" sz="1350" b="1" dirty="0">
                <a:solidFill>
                  <a:srgbClr val="B22222"/>
                </a:solidFill>
                <a:latin typeface="-apple-system"/>
              </a:rPr>
              <a:t>&gt;</a:t>
            </a:r>
            <a:endParaRPr lang="en-US" sz="1350" dirty="0">
              <a:solidFill>
                <a:prstClr val="black"/>
              </a:solidFill>
            </a:endParaRPr>
          </a:p>
        </p:txBody>
      </p:sp>
      <p:sp>
        <p:nvSpPr>
          <p:cNvPr id="10" name="Rectangle 9"/>
          <p:cNvSpPr/>
          <p:nvPr/>
        </p:nvSpPr>
        <p:spPr>
          <a:xfrm>
            <a:off x="1122318" y="2724468"/>
            <a:ext cx="922047" cy="323165"/>
          </a:xfrm>
          <a:prstGeom prst="rect">
            <a:avLst/>
          </a:prstGeom>
        </p:spPr>
        <p:txBody>
          <a:bodyPr wrap="none">
            <a:spAutoFit/>
          </a:bodyPr>
          <a:lstStyle/>
          <a:p>
            <a:pPr marL="85725" lvl="1" fontAlgn="base" latinLnBrk="0">
              <a:spcBef>
                <a:spcPct val="0"/>
              </a:spcBef>
              <a:spcAft>
                <a:spcPct val="0"/>
              </a:spcAft>
            </a:pPr>
            <a:r>
              <a:rPr lang="en-US" altLang="en-US" sz="1500" b="1" dirty="0" err="1">
                <a:solidFill>
                  <a:prstClr val="black"/>
                </a:solidFill>
              </a:rPr>
              <a:t>Cú</a:t>
            </a:r>
            <a:r>
              <a:rPr lang="en-US" altLang="en-US" sz="1500" b="1" dirty="0">
                <a:solidFill>
                  <a:prstClr val="black"/>
                </a:solidFill>
              </a:rPr>
              <a:t> </a:t>
            </a:r>
            <a:r>
              <a:rPr lang="en-US" altLang="en-US" sz="1500" b="1" dirty="0" err="1">
                <a:solidFill>
                  <a:prstClr val="black"/>
                </a:solidFill>
              </a:rPr>
              <a:t>pháp</a:t>
            </a:r>
            <a:endParaRPr lang="en-US" altLang="en-US" sz="1500" b="1" dirty="0">
              <a:solidFill>
                <a:prstClr val="black"/>
              </a:solidFill>
            </a:endParaRPr>
          </a:p>
        </p:txBody>
      </p:sp>
      <p:pic>
        <p:nvPicPr>
          <p:cNvPr id="11" name="Picture 10"/>
          <p:cNvPicPr>
            <a:picLocks noChangeAspect="1"/>
          </p:cNvPicPr>
          <p:nvPr/>
        </p:nvPicPr>
        <p:blipFill>
          <a:blip r:embed="rId3"/>
          <a:stretch>
            <a:fillRect/>
          </a:stretch>
        </p:blipFill>
        <p:spPr>
          <a:xfrm>
            <a:off x="6540321" y="3943336"/>
            <a:ext cx="771565" cy="552479"/>
          </a:xfrm>
          <a:prstGeom prst="rect">
            <a:avLst/>
          </a:prstGeom>
          <a:ln>
            <a:solidFill>
              <a:schemeClr val="tx1"/>
            </a:solidFill>
          </a:ln>
        </p:spPr>
      </p:pic>
      <p:pic>
        <p:nvPicPr>
          <p:cNvPr id="12" name="Picture 11"/>
          <p:cNvPicPr>
            <a:picLocks noChangeAspect="1"/>
          </p:cNvPicPr>
          <p:nvPr/>
        </p:nvPicPr>
        <p:blipFill>
          <a:blip r:embed="rId4"/>
          <a:stretch>
            <a:fillRect/>
          </a:stretch>
        </p:blipFill>
        <p:spPr>
          <a:xfrm>
            <a:off x="1242448" y="3310859"/>
            <a:ext cx="5027733" cy="1747868"/>
          </a:xfrm>
          <a:prstGeom prst="rect">
            <a:avLst/>
          </a:prstGeom>
          <a:ln>
            <a:solidFill>
              <a:schemeClr val="accent1"/>
            </a:solidFill>
          </a:ln>
        </p:spPr>
      </p:pic>
      <p:sp>
        <p:nvSpPr>
          <p:cNvPr id="13"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Chuyển</a:t>
            </a:r>
            <a:r>
              <a:rPr lang="en-US" altLang="en-US" sz="2700" dirty="0" smtClean="0"/>
              <a:t> </a:t>
            </a:r>
            <a:r>
              <a:rPr lang="en-US" altLang="en-US" sz="2700" dirty="0" err="1" smtClean="0"/>
              <a:t>đổi</a:t>
            </a:r>
            <a:r>
              <a:rPr lang="en-US" altLang="en-US" sz="2700" dirty="0" smtClean="0"/>
              <a:t> </a:t>
            </a:r>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r>
              <a:rPr lang="en-US" altLang="en-US" sz="2700" dirty="0" smtClean="0"/>
              <a:t> </a:t>
            </a:r>
            <a:endParaRPr lang="en-US" altLang="en-US" sz="2700" dirty="0"/>
          </a:p>
        </p:txBody>
      </p:sp>
    </p:spTree>
    <p:extLst>
      <p:ext uri="{BB962C8B-B14F-4D97-AF65-F5344CB8AC3E}">
        <p14:creationId xmlns:p14="http://schemas.microsoft.com/office/powerpoint/2010/main" val="108930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 y="1186181"/>
            <a:ext cx="2585964" cy="369332"/>
          </a:xfrm>
          <a:prstGeom prst="rect">
            <a:avLst/>
          </a:prstGeom>
        </p:spPr>
        <p:txBody>
          <a:bodyPr wrap="none">
            <a:spAutoFit/>
          </a:bodyPr>
          <a:lstStyle/>
          <a:p>
            <a:pPr marL="85725" lvl="1" fontAlgn="base" latinLnBrk="0">
              <a:spcBef>
                <a:spcPct val="0"/>
              </a:spcBef>
              <a:spcAft>
                <a:spcPct val="0"/>
              </a:spcAft>
            </a:pPr>
            <a:r>
              <a:rPr lang="en-US" altLang="en-US" sz="1800" dirty="0" err="1">
                <a:solidFill>
                  <a:prstClr val="black"/>
                </a:solidFill>
                <a:latin typeface="Proxima Nova" panose="020B0604020202020204" charset="0"/>
                <a:cs typeface="Times New Roman" panose="02020603050405020304" pitchFamily="18" charset="0"/>
              </a:rPr>
              <a:t>Chuyển</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chuỗi</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thành</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số</a:t>
            </a:r>
            <a:endParaRPr lang="en-US" altLang="en-US" sz="1800" dirty="0">
              <a:solidFill>
                <a:prstClr val="black"/>
              </a:solidFill>
              <a:latin typeface="Proxima Nova" panose="020B0604020202020204" charset="0"/>
              <a:cs typeface="Times New Roman" panose="02020603050405020304" pitchFamily="18" charset="0"/>
            </a:endParaRPr>
          </a:p>
        </p:txBody>
      </p:sp>
      <p:sp>
        <p:nvSpPr>
          <p:cNvPr id="9" name="Rectangle 8"/>
          <p:cNvSpPr/>
          <p:nvPr/>
        </p:nvSpPr>
        <p:spPr>
          <a:xfrm>
            <a:off x="1362765" y="1576001"/>
            <a:ext cx="6346609" cy="323165"/>
          </a:xfrm>
          <a:prstGeom prst="rect">
            <a:avLst/>
          </a:prstGeom>
        </p:spPr>
        <p:txBody>
          <a:bodyPr wrap="none">
            <a:spAutoFit/>
          </a:bodyPr>
          <a:lstStyle/>
          <a:p>
            <a:pPr eaLnBrk="0" fontAlgn="base" latinLnBrk="0" hangingPunct="0">
              <a:spcBef>
                <a:spcPct val="0"/>
              </a:spcBef>
              <a:spcAft>
                <a:spcPct val="0"/>
              </a:spcAft>
            </a:pPr>
            <a:r>
              <a:rPr lang="en-US" sz="1500" b="1" dirty="0">
                <a:solidFill>
                  <a:srgbClr val="000080"/>
                </a:solidFill>
                <a:latin typeface="Times New Roman" panose="02020603050405020304" pitchFamily="18" charset="0"/>
                <a:cs typeface="Times New Roman" panose="02020603050405020304" pitchFamily="18" charset="0"/>
              </a:rPr>
              <a:t>&lt;kiểu </a:t>
            </a:r>
            <a:r>
              <a:rPr lang="en-US" sz="1500" b="1" dirty="0" err="1">
                <a:solidFill>
                  <a:srgbClr val="000080"/>
                </a:solidFill>
                <a:latin typeface="Times New Roman" panose="02020603050405020304" pitchFamily="18" charset="0"/>
                <a:cs typeface="Times New Roman" panose="02020603050405020304" pitchFamily="18" charset="0"/>
              </a:rPr>
              <a:t>dữ</a:t>
            </a:r>
            <a:r>
              <a:rPr lang="en-US" sz="1500" b="1" dirty="0">
                <a:solidFill>
                  <a:srgbClr val="000080"/>
                </a:solidFill>
                <a:latin typeface="Times New Roman" panose="02020603050405020304" pitchFamily="18" charset="0"/>
                <a:cs typeface="Times New Roman" panose="02020603050405020304" pitchFamily="18" charset="0"/>
              </a:rPr>
              <a:t> </a:t>
            </a:r>
            <a:r>
              <a:rPr lang="en-US" sz="1500" b="1" dirty="0" err="1">
                <a:solidFill>
                  <a:srgbClr val="000080"/>
                </a:solidFill>
                <a:latin typeface="Times New Roman" panose="02020603050405020304" pitchFamily="18" charset="0"/>
                <a:cs typeface="Times New Roman" panose="02020603050405020304" pitchFamily="18" charset="0"/>
              </a:rPr>
              <a:t>liệu</a:t>
            </a:r>
            <a:r>
              <a:rPr lang="en-US" sz="1500" b="1" dirty="0">
                <a:solidFill>
                  <a:srgbClr val="000080"/>
                </a:solidFill>
                <a:latin typeface="Times New Roman" panose="02020603050405020304" pitchFamily="18" charset="0"/>
                <a:cs typeface="Times New Roman" panose="02020603050405020304" pitchFamily="18" charset="0"/>
              </a:rPr>
              <a:t>&gt;  </a:t>
            </a:r>
            <a:r>
              <a:rPr lang="en-US" sz="1500" b="1" dirty="0">
                <a:solidFill>
                  <a:srgbClr val="B22222"/>
                </a:solidFill>
                <a:latin typeface="Times New Roman" panose="02020603050405020304" pitchFamily="18" charset="0"/>
                <a:cs typeface="Times New Roman" panose="02020603050405020304" pitchFamily="18" charset="0"/>
              </a:rPr>
              <a:t>&lt;Tên </a:t>
            </a:r>
            <a:r>
              <a:rPr lang="en-US" sz="1500" b="1" dirty="0" err="1">
                <a:solidFill>
                  <a:srgbClr val="B22222"/>
                </a:solidFill>
                <a:latin typeface="Times New Roman" panose="02020603050405020304" pitchFamily="18" charset="0"/>
                <a:cs typeface="Times New Roman" panose="02020603050405020304" pitchFamily="18" charset="0"/>
              </a:rPr>
              <a:t>biến</a:t>
            </a:r>
            <a:r>
              <a:rPr lang="en-US" sz="1500" b="1" dirty="0">
                <a:solidFill>
                  <a:srgbClr val="B22222"/>
                </a:solidFill>
                <a:latin typeface="Times New Roman" panose="02020603050405020304" pitchFamily="18" charset="0"/>
                <a:cs typeface="Times New Roman" panose="02020603050405020304" pitchFamily="18" charset="0"/>
              </a:rPr>
              <a:t>&gt;=&lt;Kiểu </a:t>
            </a:r>
            <a:r>
              <a:rPr lang="en-US" sz="1500" b="1" dirty="0" err="1">
                <a:solidFill>
                  <a:srgbClr val="B22222"/>
                </a:solidFill>
                <a:latin typeface="Times New Roman" panose="02020603050405020304" pitchFamily="18" charset="0"/>
                <a:cs typeface="Times New Roman" panose="02020603050405020304" pitchFamily="18" charset="0"/>
              </a:rPr>
              <a:t>dữ</a:t>
            </a:r>
            <a:r>
              <a:rPr lang="en-US" sz="1500" b="1" dirty="0">
                <a:solidFill>
                  <a:srgbClr val="B22222"/>
                </a:solidFill>
                <a:latin typeface="Times New Roman" panose="02020603050405020304" pitchFamily="18" charset="0"/>
                <a:cs typeface="Times New Roman" panose="02020603050405020304" pitchFamily="18" charset="0"/>
              </a:rPr>
              <a:t> </a:t>
            </a:r>
            <a:r>
              <a:rPr lang="en-US" sz="1500" b="1" dirty="0" err="1">
                <a:solidFill>
                  <a:srgbClr val="B22222"/>
                </a:solidFill>
                <a:latin typeface="Times New Roman" panose="02020603050405020304" pitchFamily="18" charset="0"/>
                <a:cs typeface="Times New Roman" panose="02020603050405020304" pitchFamily="18" charset="0"/>
              </a:rPr>
              <a:t>liệu</a:t>
            </a:r>
            <a:r>
              <a:rPr lang="en-US" sz="1500" b="1" dirty="0">
                <a:solidFill>
                  <a:srgbClr val="B22222"/>
                </a:solidFill>
                <a:latin typeface="Times New Roman" panose="02020603050405020304" pitchFamily="18" charset="0"/>
                <a:cs typeface="Times New Roman" panose="02020603050405020304" pitchFamily="18" charset="0"/>
              </a:rPr>
              <a:t>&gt;.</a:t>
            </a:r>
            <a:r>
              <a:rPr lang="en-US" sz="1500" dirty="0">
                <a:solidFill>
                  <a:prstClr val="black"/>
                </a:solidFill>
                <a:latin typeface="Times New Roman" panose="02020603050405020304" pitchFamily="18" charset="0"/>
                <a:cs typeface="Times New Roman" panose="02020603050405020304" pitchFamily="18" charset="0"/>
              </a:rPr>
              <a:t>parse</a:t>
            </a:r>
            <a:r>
              <a:rPr lang="en-US" sz="1500" b="1" dirty="0">
                <a:solidFill>
                  <a:srgbClr val="B22222"/>
                </a:solidFill>
                <a:latin typeface="Times New Roman" panose="02020603050405020304" pitchFamily="18" charset="0"/>
                <a:cs typeface="Times New Roman" panose="02020603050405020304" pitchFamily="18" charset="0"/>
              </a:rPr>
              <a:t>&lt;Kiểu </a:t>
            </a:r>
            <a:r>
              <a:rPr lang="en-US" sz="1500" b="1" dirty="0" err="1">
                <a:solidFill>
                  <a:srgbClr val="B22222"/>
                </a:solidFill>
                <a:latin typeface="Times New Roman" panose="02020603050405020304" pitchFamily="18" charset="0"/>
                <a:cs typeface="Times New Roman" panose="02020603050405020304" pitchFamily="18" charset="0"/>
              </a:rPr>
              <a:t>dữ</a:t>
            </a:r>
            <a:r>
              <a:rPr lang="en-US" sz="1500" b="1" dirty="0">
                <a:solidFill>
                  <a:srgbClr val="B22222"/>
                </a:solidFill>
                <a:latin typeface="Times New Roman" panose="02020603050405020304" pitchFamily="18" charset="0"/>
                <a:cs typeface="Times New Roman" panose="02020603050405020304" pitchFamily="18" charset="0"/>
              </a:rPr>
              <a:t> </a:t>
            </a:r>
            <a:r>
              <a:rPr lang="en-US" sz="1500" b="1" dirty="0" err="1">
                <a:solidFill>
                  <a:srgbClr val="B22222"/>
                </a:solidFill>
                <a:latin typeface="Times New Roman" panose="02020603050405020304" pitchFamily="18" charset="0"/>
                <a:cs typeface="Times New Roman" panose="02020603050405020304" pitchFamily="18" charset="0"/>
              </a:rPr>
              <a:t>liệu</a:t>
            </a:r>
            <a:r>
              <a:rPr lang="en-US" sz="1500" b="1" dirty="0">
                <a:solidFill>
                  <a:srgbClr val="B22222"/>
                </a:solidFill>
                <a:latin typeface="Times New Roman" panose="02020603050405020304" pitchFamily="18" charset="0"/>
                <a:cs typeface="Times New Roman" panose="02020603050405020304" pitchFamily="18" charset="0"/>
              </a:rPr>
              <a:t>&gt; </a:t>
            </a:r>
            <a:r>
              <a:rPr lang="en-US" sz="1500" dirty="0">
                <a:solidFill>
                  <a:prstClr val="black"/>
                </a:solidFill>
                <a:latin typeface="Times New Roman" panose="02020603050405020304" pitchFamily="18" charset="0"/>
                <a:cs typeface="Times New Roman" panose="02020603050405020304" pitchFamily="18" charset="0"/>
              </a:rPr>
              <a:t>(&lt;</a:t>
            </a:r>
            <a:r>
              <a:rPr lang="en-US" sz="1500" dirty="0" err="1">
                <a:solidFill>
                  <a:prstClr val="black"/>
                </a:solidFill>
                <a:latin typeface="Times New Roman" panose="02020603050405020304" pitchFamily="18" charset="0"/>
                <a:cs typeface="Times New Roman" panose="02020603050405020304" pitchFamily="18" charset="0"/>
              </a:rPr>
              <a:t>Chuỗi</a:t>
            </a:r>
            <a:r>
              <a:rPr lang="en-US" sz="1500" dirty="0">
                <a:solidFill>
                  <a:prstClr val="black"/>
                </a:solidFill>
                <a:latin typeface="Times New Roman" panose="02020603050405020304" pitchFamily="18" charset="0"/>
                <a:cs typeface="Times New Roman" panose="02020603050405020304" pitchFamily="18" charset="0"/>
              </a:rPr>
              <a:t>&gt;);</a:t>
            </a:r>
          </a:p>
        </p:txBody>
      </p:sp>
      <p:sp>
        <p:nvSpPr>
          <p:cNvPr id="10" name="Rectangle 9"/>
          <p:cNvSpPr/>
          <p:nvPr/>
        </p:nvSpPr>
        <p:spPr>
          <a:xfrm>
            <a:off x="229349" y="1532415"/>
            <a:ext cx="1124026" cy="369332"/>
          </a:xfrm>
          <a:prstGeom prst="rect">
            <a:avLst/>
          </a:prstGeom>
        </p:spPr>
        <p:txBody>
          <a:bodyPr wrap="none">
            <a:spAutoFit/>
          </a:bodyPr>
          <a:lstStyle/>
          <a:p>
            <a:pPr marL="85725" lvl="1" fontAlgn="base" latinLnBrk="0">
              <a:spcBef>
                <a:spcPct val="0"/>
              </a:spcBef>
              <a:spcAft>
                <a:spcPct val="0"/>
              </a:spcAft>
            </a:pPr>
            <a:r>
              <a:rPr lang="en-US" altLang="en-US" sz="1800" dirty="0" err="1">
                <a:solidFill>
                  <a:prstClr val="black"/>
                </a:solidFill>
                <a:latin typeface="Proxima Nova" panose="020B0604020202020204" charset="0"/>
                <a:cs typeface="Times New Roman" panose="02020603050405020304" pitchFamily="18" charset="0"/>
              </a:rPr>
              <a:t>Cú</a:t>
            </a:r>
            <a:r>
              <a:rPr lang="en-US" altLang="en-US" sz="1800" dirty="0">
                <a:solidFill>
                  <a:prstClr val="black"/>
                </a:solidFill>
                <a:latin typeface="Proxima Nova" panose="020B0604020202020204" charset="0"/>
                <a:cs typeface="Times New Roman" panose="02020603050405020304" pitchFamily="18" charset="0"/>
              </a:rPr>
              <a:t> </a:t>
            </a:r>
            <a:r>
              <a:rPr lang="en-US" altLang="en-US" sz="1800" dirty="0" err="1">
                <a:solidFill>
                  <a:prstClr val="black"/>
                </a:solidFill>
                <a:latin typeface="Proxima Nova" panose="020B0604020202020204" charset="0"/>
                <a:cs typeface="Times New Roman" panose="02020603050405020304" pitchFamily="18" charset="0"/>
              </a:rPr>
              <a:t>pháp</a:t>
            </a:r>
            <a:endParaRPr lang="en-US" altLang="en-US" sz="1800" dirty="0">
              <a:solidFill>
                <a:prstClr val="black"/>
              </a:solidFill>
              <a:latin typeface="Proxima Nova" panose="020B0604020202020204" charset="0"/>
              <a:cs typeface="Times New Roman" panose="02020603050405020304" pitchFamily="18" charset="0"/>
            </a:endParaRPr>
          </a:p>
        </p:txBody>
      </p:sp>
      <p:sp>
        <p:nvSpPr>
          <p:cNvPr id="13" name="Rectangle 12"/>
          <p:cNvSpPr/>
          <p:nvPr/>
        </p:nvSpPr>
        <p:spPr>
          <a:xfrm>
            <a:off x="1221581" y="2226787"/>
            <a:ext cx="6005170" cy="369332"/>
          </a:xfrm>
          <a:prstGeom prst="rect">
            <a:avLst/>
          </a:prstGeom>
        </p:spPr>
        <p:txBody>
          <a:bodyPr wrap="none">
            <a:spAutoFit/>
          </a:bodyPr>
          <a:lstStyle/>
          <a:p>
            <a:pPr marL="85725" lvl="1" fontAlgn="base" latinLnBrk="0">
              <a:spcBef>
                <a:spcPct val="0"/>
              </a:spcBef>
              <a:spcAft>
                <a:spcPct val="0"/>
              </a:spcAft>
            </a:pPr>
            <a:r>
              <a:rPr lang="en-US" altLang="en-US" sz="1800" dirty="0">
                <a:solidFill>
                  <a:prstClr val="black"/>
                </a:solidFill>
                <a:latin typeface="Proxima Nova" panose="020B0604020202020204" charset="0"/>
                <a:cs typeface="Times New Roman" panose="02020603050405020304" pitchFamily="18" charset="0"/>
              </a:rPr>
              <a:t>Trong </a:t>
            </a:r>
            <a:r>
              <a:rPr lang="en-US" altLang="en-US" sz="1800" dirty="0" err="1">
                <a:solidFill>
                  <a:prstClr val="black"/>
                </a:solidFill>
                <a:latin typeface="Proxima Nova" panose="020B0604020202020204" charset="0"/>
                <a:cs typeface="Times New Roman" panose="02020603050405020304" pitchFamily="18" charset="0"/>
              </a:rPr>
              <a:t>đó</a:t>
            </a:r>
            <a:r>
              <a:rPr lang="en-US" altLang="en-US" sz="1800" dirty="0">
                <a:solidFill>
                  <a:prstClr val="black"/>
                </a:solidFill>
                <a:latin typeface="Proxima Nova" panose="020B0604020202020204" charset="0"/>
                <a:cs typeface="Times New Roman" panose="02020603050405020304" pitchFamily="18" charset="0"/>
              </a:rPr>
              <a:t>: </a:t>
            </a:r>
            <a:r>
              <a:rPr lang="en-US" sz="1800" dirty="0">
                <a:solidFill>
                  <a:prstClr val="black"/>
                </a:solidFill>
                <a:latin typeface="Proxima Nova" panose="020B0604020202020204" charset="0"/>
                <a:cs typeface="Times New Roman" panose="02020603050405020304" pitchFamily="18" charset="0"/>
              </a:rPr>
              <a:t>&lt;kiểu </a:t>
            </a:r>
            <a:r>
              <a:rPr lang="en-US" sz="1800" dirty="0" err="1">
                <a:solidFill>
                  <a:prstClr val="black"/>
                </a:solidFill>
                <a:latin typeface="Proxima Nova" panose="020B0604020202020204" charset="0"/>
                <a:cs typeface="Times New Roman" panose="02020603050405020304" pitchFamily="18" charset="0"/>
              </a:rPr>
              <a:t>dữ</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liệu</a:t>
            </a:r>
            <a:r>
              <a:rPr lang="en-US" sz="1800" dirty="0">
                <a:solidFill>
                  <a:prstClr val="black"/>
                </a:solidFill>
                <a:latin typeface="Proxima Nova" panose="020B0604020202020204" charset="0"/>
                <a:cs typeface="Times New Roman" panose="02020603050405020304" pitchFamily="18" charset="0"/>
              </a:rPr>
              <a:t>&gt;=byte/short/</a:t>
            </a:r>
            <a:r>
              <a:rPr lang="en-US" sz="1800" dirty="0" err="1">
                <a:solidFill>
                  <a:prstClr val="black"/>
                </a:solidFill>
                <a:latin typeface="Proxima Nova" panose="020B0604020202020204" charset="0"/>
                <a:cs typeface="Times New Roman" panose="02020603050405020304" pitchFamily="18" charset="0"/>
              </a:rPr>
              <a:t>int</a:t>
            </a:r>
            <a:r>
              <a:rPr lang="en-US" sz="1800" dirty="0">
                <a:solidFill>
                  <a:prstClr val="black"/>
                </a:solidFill>
                <a:latin typeface="Proxima Nova" panose="020B0604020202020204" charset="0"/>
                <a:cs typeface="Times New Roman" panose="02020603050405020304" pitchFamily="18" charset="0"/>
              </a:rPr>
              <a:t>/long/float/double</a:t>
            </a:r>
            <a:r>
              <a:rPr lang="en-US" altLang="en-US" sz="1800" dirty="0">
                <a:solidFill>
                  <a:prstClr val="black"/>
                </a:solidFill>
                <a:latin typeface="Proxima Nova" panose="020B0604020202020204" charset="0"/>
                <a:cs typeface="Times New Roman" panose="02020603050405020304" pitchFamily="18" charset="0"/>
              </a:rPr>
              <a:t> </a:t>
            </a:r>
          </a:p>
        </p:txBody>
      </p:sp>
      <p:sp>
        <p:nvSpPr>
          <p:cNvPr id="14" name="Rectangle 13"/>
          <p:cNvSpPr/>
          <p:nvPr/>
        </p:nvSpPr>
        <p:spPr>
          <a:xfrm>
            <a:off x="1207294" y="2505393"/>
            <a:ext cx="6205545" cy="369332"/>
          </a:xfrm>
          <a:prstGeom prst="rect">
            <a:avLst/>
          </a:prstGeom>
        </p:spPr>
        <p:txBody>
          <a:bodyPr wrap="none">
            <a:spAutoFit/>
          </a:bodyPr>
          <a:lstStyle/>
          <a:p>
            <a:pPr marL="85725" lvl="1" fontAlgn="base" latinLnBrk="0">
              <a:spcBef>
                <a:spcPct val="0"/>
              </a:spcBef>
              <a:spcAft>
                <a:spcPct val="0"/>
              </a:spcAft>
            </a:pPr>
            <a:r>
              <a:rPr lang="en-US" altLang="en-US" sz="1800" dirty="0">
                <a:solidFill>
                  <a:prstClr val="black"/>
                </a:solidFill>
                <a:latin typeface="Proxima Nova" panose="020B0604020202020204" charset="0"/>
                <a:cs typeface="Times New Roman" panose="02020603050405020304" pitchFamily="18" charset="0"/>
              </a:rPr>
              <a:t>                  </a:t>
            </a:r>
            <a:r>
              <a:rPr lang="en-US" sz="1800" dirty="0">
                <a:solidFill>
                  <a:prstClr val="black"/>
                </a:solidFill>
                <a:latin typeface="Proxima Nova" panose="020B0604020202020204" charset="0"/>
                <a:cs typeface="Times New Roman" panose="02020603050405020304" pitchFamily="18" charset="0"/>
              </a:rPr>
              <a:t>&lt;Kiểu </a:t>
            </a:r>
            <a:r>
              <a:rPr lang="en-US" sz="1800" dirty="0" err="1">
                <a:solidFill>
                  <a:prstClr val="black"/>
                </a:solidFill>
                <a:latin typeface="Proxima Nova" panose="020B0604020202020204" charset="0"/>
                <a:cs typeface="Times New Roman" panose="02020603050405020304" pitchFamily="18" charset="0"/>
              </a:rPr>
              <a:t>dữ</a:t>
            </a:r>
            <a:r>
              <a:rPr lang="en-US" sz="1800" dirty="0">
                <a:solidFill>
                  <a:prstClr val="black"/>
                </a:solidFill>
                <a:latin typeface="Proxima Nova" panose="020B0604020202020204" charset="0"/>
                <a:cs typeface="Times New Roman" panose="02020603050405020304" pitchFamily="18" charset="0"/>
              </a:rPr>
              <a:t> </a:t>
            </a:r>
            <a:r>
              <a:rPr lang="en-US" sz="1800" dirty="0" err="1">
                <a:solidFill>
                  <a:prstClr val="black"/>
                </a:solidFill>
                <a:latin typeface="Proxima Nova" panose="020B0604020202020204" charset="0"/>
                <a:cs typeface="Times New Roman" panose="02020603050405020304" pitchFamily="18" charset="0"/>
              </a:rPr>
              <a:t>liệu</a:t>
            </a:r>
            <a:r>
              <a:rPr lang="en-US" sz="1800" dirty="0">
                <a:solidFill>
                  <a:prstClr val="black"/>
                </a:solidFill>
                <a:latin typeface="Proxima Nova" panose="020B0604020202020204" charset="0"/>
                <a:cs typeface="Times New Roman" panose="02020603050405020304" pitchFamily="18" charset="0"/>
              </a:rPr>
              <a:t>&gt;=Byte/Short/</a:t>
            </a:r>
            <a:r>
              <a:rPr lang="en-US" sz="1800" dirty="0" err="1">
                <a:solidFill>
                  <a:prstClr val="black"/>
                </a:solidFill>
                <a:latin typeface="Proxima Nova" panose="020B0604020202020204" charset="0"/>
                <a:cs typeface="Times New Roman" panose="02020603050405020304" pitchFamily="18" charset="0"/>
              </a:rPr>
              <a:t>Int</a:t>
            </a:r>
            <a:r>
              <a:rPr lang="en-US" sz="1800" dirty="0">
                <a:solidFill>
                  <a:prstClr val="black"/>
                </a:solidFill>
                <a:latin typeface="Proxima Nova" panose="020B0604020202020204" charset="0"/>
                <a:cs typeface="Times New Roman" panose="02020603050405020304" pitchFamily="18" charset="0"/>
              </a:rPr>
              <a:t>/Long/Float/Doubl</a:t>
            </a:r>
            <a:r>
              <a:rPr lang="en-US" sz="1500" dirty="0">
                <a:solidFill>
                  <a:prstClr val="black"/>
                </a:solidFill>
                <a:latin typeface="Times New Roman" panose="02020603050405020304" pitchFamily="18" charset="0"/>
                <a:cs typeface="Times New Roman" panose="02020603050405020304" pitchFamily="18" charset="0"/>
              </a:rPr>
              <a:t>e</a:t>
            </a:r>
            <a:r>
              <a:rPr lang="en-US" altLang="en-US" sz="1500" dirty="0">
                <a:solidFill>
                  <a:prstClr val="black"/>
                </a:solidFill>
              </a:rPr>
              <a:t> </a:t>
            </a:r>
          </a:p>
        </p:txBody>
      </p:sp>
      <p:pic>
        <p:nvPicPr>
          <p:cNvPr id="2" name="Picture 1"/>
          <p:cNvPicPr>
            <a:picLocks noChangeAspect="1"/>
          </p:cNvPicPr>
          <p:nvPr/>
        </p:nvPicPr>
        <p:blipFill>
          <a:blip r:embed="rId2"/>
          <a:stretch>
            <a:fillRect/>
          </a:stretch>
        </p:blipFill>
        <p:spPr>
          <a:xfrm>
            <a:off x="6393577" y="3586139"/>
            <a:ext cx="1543130" cy="914447"/>
          </a:xfrm>
          <a:prstGeom prst="rect">
            <a:avLst/>
          </a:prstGeom>
          <a:ln>
            <a:solidFill>
              <a:schemeClr val="accent1"/>
            </a:solidFill>
          </a:ln>
        </p:spPr>
      </p:pic>
      <p:sp>
        <p:nvSpPr>
          <p:cNvPr id="15" name="Rectangle 14"/>
          <p:cNvSpPr/>
          <p:nvPr/>
        </p:nvSpPr>
        <p:spPr>
          <a:xfrm>
            <a:off x="1355622" y="1883182"/>
            <a:ext cx="5378395" cy="323165"/>
          </a:xfrm>
          <a:prstGeom prst="rect">
            <a:avLst/>
          </a:prstGeom>
        </p:spPr>
        <p:txBody>
          <a:bodyPr wrap="none">
            <a:spAutoFit/>
          </a:bodyPr>
          <a:lstStyle/>
          <a:p>
            <a:pPr eaLnBrk="0" fontAlgn="base" latinLnBrk="0" hangingPunct="0">
              <a:spcBef>
                <a:spcPct val="0"/>
              </a:spcBef>
              <a:spcAft>
                <a:spcPct val="0"/>
              </a:spcAft>
            </a:pPr>
            <a:r>
              <a:rPr lang="en-US" sz="1500" b="1" dirty="0">
                <a:solidFill>
                  <a:srgbClr val="000080"/>
                </a:solidFill>
                <a:latin typeface="Times New Roman" panose="02020603050405020304" pitchFamily="18" charset="0"/>
                <a:cs typeface="Times New Roman" panose="02020603050405020304" pitchFamily="18" charset="0"/>
              </a:rPr>
              <a:t>&lt;kiểu </a:t>
            </a:r>
            <a:r>
              <a:rPr lang="en-US" sz="1500" b="1" dirty="0" err="1">
                <a:solidFill>
                  <a:srgbClr val="000080"/>
                </a:solidFill>
                <a:latin typeface="Times New Roman" panose="02020603050405020304" pitchFamily="18" charset="0"/>
                <a:cs typeface="Times New Roman" panose="02020603050405020304" pitchFamily="18" charset="0"/>
              </a:rPr>
              <a:t>dữ</a:t>
            </a:r>
            <a:r>
              <a:rPr lang="en-US" sz="1500" b="1" dirty="0">
                <a:solidFill>
                  <a:srgbClr val="000080"/>
                </a:solidFill>
                <a:latin typeface="Times New Roman" panose="02020603050405020304" pitchFamily="18" charset="0"/>
                <a:cs typeface="Times New Roman" panose="02020603050405020304" pitchFamily="18" charset="0"/>
              </a:rPr>
              <a:t> </a:t>
            </a:r>
            <a:r>
              <a:rPr lang="en-US" sz="1500" b="1" dirty="0" err="1">
                <a:solidFill>
                  <a:srgbClr val="000080"/>
                </a:solidFill>
                <a:latin typeface="Times New Roman" panose="02020603050405020304" pitchFamily="18" charset="0"/>
                <a:cs typeface="Times New Roman" panose="02020603050405020304" pitchFamily="18" charset="0"/>
              </a:rPr>
              <a:t>liệu</a:t>
            </a:r>
            <a:r>
              <a:rPr lang="en-US" sz="1500" b="1" dirty="0">
                <a:solidFill>
                  <a:srgbClr val="000080"/>
                </a:solidFill>
                <a:latin typeface="Times New Roman" panose="02020603050405020304" pitchFamily="18" charset="0"/>
                <a:cs typeface="Times New Roman" panose="02020603050405020304" pitchFamily="18" charset="0"/>
              </a:rPr>
              <a:t>&gt;  </a:t>
            </a:r>
            <a:r>
              <a:rPr lang="en-US" sz="1500" b="1" dirty="0">
                <a:solidFill>
                  <a:srgbClr val="B22222"/>
                </a:solidFill>
                <a:latin typeface="Times New Roman" panose="02020603050405020304" pitchFamily="18" charset="0"/>
                <a:cs typeface="Times New Roman" panose="02020603050405020304" pitchFamily="18" charset="0"/>
              </a:rPr>
              <a:t>&lt;Tên </a:t>
            </a:r>
            <a:r>
              <a:rPr lang="en-US" sz="1500" b="1" dirty="0" err="1">
                <a:solidFill>
                  <a:srgbClr val="B22222"/>
                </a:solidFill>
                <a:latin typeface="Times New Roman" panose="02020603050405020304" pitchFamily="18" charset="0"/>
                <a:cs typeface="Times New Roman" panose="02020603050405020304" pitchFamily="18" charset="0"/>
              </a:rPr>
              <a:t>biến</a:t>
            </a:r>
            <a:r>
              <a:rPr lang="en-US" sz="1500" b="1" dirty="0">
                <a:solidFill>
                  <a:srgbClr val="B22222"/>
                </a:solidFill>
                <a:latin typeface="Times New Roman" panose="02020603050405020304" pitchFamily="18" charset="0"/>
                <a:cs typeface="Times New Roman" panose="02020603050405020304" pitchFamily="18" charset="0"/>
              </a:rPr>
              <a:t>&gt;=&lt;Kiểu </a:t>
            </a:r>
            <a:r>
              <a:rPr lang="en-US" sz="1500" b="1" dirty="0" err="1">
                <a:solidFill>
                  <a:srgbClr val="B22222"/>
                </a:solidFill>
                <a:latin typeface="Times New Roman" panose="02020603050405020304" pitchFamily="18" charset="0"/>
                <a:cs typeface="Times New Roman" panose="02020603050405020304" pitchFamily="18" charset="0"/>
              </a:rPr>
              <a:t>dữ</a:t>
            </a:r>
            <a:r>
              <a:rPr lang="en-US" sz="1500" b="1" dirty="0">
                <a:solidFill>
                  <a:srgbClr val="B22222"/>
                </a:solidFill>
                <a:latin typeface="Times New Roman" panose="02020603050405020304" pitchFamily="18" charset="0"/>
                <a:cs typeface="Times New Roman" panose="02020603050405020304" pitchFamily="18" charset="0"/>
              </a:rPr>
              <a:t> </a:t>
            </a:r>
            <a:r>
              <a:rPr lang="en-US" sz="1500" b="1" dirty="0" err="1">
                <a:solidFill>
                  <a:srgbClr val="B22222"/>
                </a:solidFill>
                <a:latin typeface="Times New Roman" panose="02020603050405020304" pitchFamily="18" charset="0"/>
                <a:cs typeface="Times New Roman" panose="02020603050405020304" pitchFamily="18" charset="0"/>
              </a:rPr>
              <a:t>liệu</a:t>
            </a:r>
            <a:r>
              <a:rPr lang="en-US" sz="1500" b="1" dirty="0">
                <a:solidFill>
                  <a:srgbClr val="B22222"/>
                </a:solidFill>
                <a:latin typeface="Times New Roman" panose="02020603050405020304" pitchFamily="18" charset="0"/>
                <a:cs typeface="Times New Roman" panose="02020603050405020304" pitchFamily="18" charset="0"/>
              </a:rPr>
              <a:t>&gt;.</a:t>
            </a:r>
            <a:r>
              <a:rPr lang="en-US" sz="1500" dirty="0">
                <a:solidFill>
                  <a:prstClr val="black"/>
                </a:solidFill>
                <a:latin typeface="Times New Roman" panose="02020603050405020304" pitchFamily="18" charset="0"/>
                <a:cs typeface="Times New Roman" panose="02020603050405020304" pitchFamily="18" charset="0"/>
              </a:rPr>
              <a:t> </a:t>
            </a:r>
            <a:r>
              <a:rPr lang="en-US" sz="1500" dirty="0" err="1">
                <a:solidFill>
                  <a:prstClr val="black"/>
                </a:solidFill>
                <a:latin typeface="Times New Roman" panose="02020603050405020304" pitchFamily="18" charset="0"/>
                <a:cs typeface="Times New Roman" panose="02020603050405020304" pitchFamily="18" charset="0"/>
              </a:rPr>
              <a:t>valueOf</a:t>
            </a:r>
            <a:r>
              <a:rPr lang="en-US" sz="1500" b="1" dirty="0">
                <a:solidFill>
                  <a:srgbClr val="B22222"/>
                </a:solidFill>
                <a:latin typeface="Times New Roman" panose="02020603050405020304" pitchFamily="18" charset="0"/>
                <a:cs typeface="Times New Roman" panose="02020603050405020304" pitchFamily="18" charset="0"/>
              </a:rPr>
              <a:t> </a:t>
            </a:r>
            <a:r>
              <a:rPr lang="en-US" sz="1500" dirty="0">
                <a:solidFill>
                  <a:prstClr val="black"/>
                </a:solidFill>
                <a:latin typeface="Times New Roman" panose="02020603050405020304" pitchFamily="18" charset="0"/>
                <a:cs typeface="Times New Roman" panose="02020603050405020304" pitchFamily="18" charset="0"/>
              </a:rPr>
              <a:t>(&lt;</a:t>
            </a:r>
            <a:r>
              <a:rPr lang="en-US" sz="1500" dirty="0" err="1">
                <a:solidFill>
                  <a:prstClr val="black"/>
                </a:solidFill>
                <a:latin typeface="Times New Roman" panose="02020603050405020304" pitchFamily="18" charset="0"/>
                <a:cs typeface="Times New Roman" panose="02020603050405020304" pitchFamily="18" charset="0"/>
              </a:rPr>
              <a:t>Chuỗi</a:t>
            </a:r>
            <a:r>
              <a:rPr lang="en-US" sz="1500" dirty="0">
                <a:solidFill>
                  <a:prstClr val="black"/>
                </a:solidFill>
                <a:latin typeface="Times New Roman" panose="02020603050405020304" pitchFamily="18" charset="0"/>
                <a:cs typeface="Times New Roman" panose="02020603050405020304" pitchFamily="18" charset="0"/>
              </a:rPr>
              <a:t>&gt;);</a:t>
            </a:r>
          </a:p>
        </p:txBody>
      </p:sp>
      <p:pic>
        <p:nvPicPr>
          <p:cNvPr id="8" name="Picture 7"/>
          <p:cNvPicPr>
            <a:picLocks noChangeAspect="1"/>
          </p:cNvPicPr>
          <p:nvPr/>
        </p:nvPicPr>
        <p:blipFill>
          <a:blip r:embed="rId3"/>
          <a:stretch>
            <a:fillRect/>
          </a:stretch>
        </p:blipFill>
        <p:spPr>
          <a:xfrm>
            <a:off x="1240545" y="2933654"/>
            <a:ext cx="4049402" cy="2131265"/>
          </a:xfrm>
          <a:prstGeom prst="rect">
            <a:avLst/>
          </a:prstGeom>
          <a:ln>
            <a:solidFill>
              <a:schemeClr val="accent1"/>
            </a:solidFill>
          </a:ln>
        </p:spPr>
      </p:pic>
      <p:sp>
        <p:nvSpPr>
          <p:cNvPr id="16"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Chuyển</a:t>
            </a:r>
            <a:r>
              <a:rPr lang="en-US" altLang="en-US" sz="2700" dirty="0" smtClean="0"/>
              <a:t> </a:t>
            </a:r>
            <a:r>
              <a:rPr lang="en-US" altLang="en-US" sz="2700" dirty="0" err="1" smtClean="0"/>
              <a:t>đổi</a:t>
            </a:r>
            <a:r>
              <a:rPr lang="en-US" altLang="en-US" sz="2700" dirty="0" smtClean="0"/>
              <a:t> </a:t>
            </a:r>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r>
              <a:rPr lang="en-US" altLang="en-US" sz="2700" dirty="0" smtClean="0"/>
              <a:t> </a:t>
            </a:r>
            <a:endParaRPr lang="en-US" altLang="en-US" sz="2700" dirty="0"/>
          </a:p>
        </p:txBody>
      </p:sp>
    </p:spTree>
    <p:extLst>
      <p:ext uri="{BB962C8B-B14F-4D97-AF65-F5344CB8AC3E}">
        <p14:creationId xmlns:p14="http://schemas.microsoft.com/office/powerpoint/2010/main" val="664651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487" y="1064261"/>
            <a:ext cx="2678938" cy="471732"/>
          </a:xfrm>
          <a:prstGeom prst="rect">
            <a:avLst/>
          </a:prstGeom>
        </p:spPr>
        <p:txBody>
          <a:bodyPr wrap="none">
            <a:spAutoFit/>
          </a:bodyPr>
          <a:lstStyle/>
          <a:p>
            <a:pPr marL="85725" lvl="1" algn="just" fontAlgn="base">
              <a:lnSpc>
                <a:spcPct val="150000"/>
              </a:lnSpc>
              <a:spcBef>
                <a:spcPts val="1000"/>
              </a:spcBef>
            </a:pPr>
            <a:r>
              <a:rPr lang="en-US" altLang="en-US" sz="1800" b="1" dirty="0" err="1">
                <a:solidFill>
                  <a:schemeClr val="dk2"/>
                </a:solidFill>
                <a:latin typeface="Proxima Nova"/>
                <a:ea typeface="Proxima Nova"/>
                <a:cs typeface="Proxima Nova"/>
              </a:rPr>
              <a:t>Chuyển</a:t>
            </a:r>
            <a:r>
              <a:rPr lang="en-US" altLang="en-US" sz="1800" b="1" dirty="0">
                <a:solidFill>
                  <a:schemeClr val="dk2"/>
                </a:solidFill>
                <a:latin typeface="Proxima Nova"/>
                <a:ea typeface="Proxima Nova"/>
                <a:cs typeface="Proxima Nova"/>
              </a:rPr>
              <a:t> </a:t>
            </a:r>
            <a:r>
              <a:rPr lang="en-US" altLang="en-US" sz="1800" b="1" dirty="0" err="1">
                <a:solidFill>
                  <a:schemeClr val="dk2"/>
                </a:solidFill>
                <a:latin typeface="Proxima Nova"/>
                <a:ea typeface="Proxima Nova"/>
                <a:cs typeface="Proxima Nova"/>
              </a:rPr>
              <a:t>số</a:t>
            </a:r>
            <a:r>
              <a:rPr lang="en-US" altLang="en-US" sz="1800" b="1" dirty="0">
                <a:solidFill>
                  <a:schemeClr val="dk2"/>
                </a:solidFill>
                <a:latin typeface="Proxima Nova"/>
                <a:ea typeface="Proxima Nova"/>
                <a:cs typeface="Proxima Nova"/>
              </a:rPr>
              <a:t> </a:t>
            </a:r>
            <a:r>
              <a:rPr lang="en-US" altLang="en-US" sz="1800" b="1" dirty="0" err="1">
                <a:solidFill>
                  <a:schemeClr val="dk2"/>
                </a:solidFill>
                <a:latin typeface="Proxima Nova"/>
                <a:ea typeface="Proxima Nova"/>
                <a:cs typeface="Proxima Nova"/>
              </a:rPr>
              <a:t>thành</a:t>
            </a:r>
            <a:r>
              <a:rPr lang="en-US" altLang="en-US" sz="1800" b="1" dirty="0">
                <a:solidFill>
                  <a:schemeClr val="dk2"/>
                </a:solidFill>
                <a:latin typeface="Proxima Nova"/>
                <a:ea typeface="Proxima Nova"/>
                <a:cs typeface="Proxima Nova"/>
              </a:rPr>
              <a:t> </a:t>
            </a:r>
            <a:r>
              <a:rPr lang="en-US" altLang="en-US" sz="1800" b="1" dirty="0" err="1">
                <a:solidFill>
                  <a:schemeClr val="dk2"/>
                </a:solidFill>
                <a:latin typeface="Proxima Nova"/>
                <a:ea typeface="Proxima Nova"/>
                <a:cs typeface="Proxima Nova"/>
              </a:rPr>
              <a:t>chuỗi</a:t>
            </a:r>
            <a:endParaRPr lang="en-US" altLang="en-US" sz="1800" b="1" dirty="0">
              <a:solidFill>
                <a:schemeClr val="dk2"/>
              </a:solidFill>
              <a:latin typeface="Proxima Nova"/>
              <a:ea typeface="Proxima Nova"/>
              <a:cs typeface="Proxima Nova"/>
            </a:endParaRPr>
          </a:p>
        </p:txBody>
      </p:sp>
      <p:sp>
        <p:nvSpPr>
          <p:cNvPr id="9" name="Rectangle 8"/>
          <p:cNvSpPr/>
          <p:nvPr/>
        </p:nvSpPr>
        <p:spPr>
          <a:xfrm>
            <a:off x="1256562" y="2047012"/>
            <a:ext cx="4379469" cy="323165"/>
          </a:xfrm>
          <a:prstGeom prst="rect">
            <a:avLst/>
          </a:prstGeom>
          <a:ln>
            <a:solidFill>
              <a:srgbClr val="FF0000"/>
            </a:solidFill>
          </a:ln>
        </p:spPr>
        <p:txBody>
          <a:bodyPr wrap="none">
            <a:spAutoFit/>
          </a:bodyPr>
          <a:lstStyle/>
          <a:p>
            <a:pPr eaLnBrk="0" fontAlgn="base" latinLnBrk="0" hangingPunct="0">
              <a:spcBef>
                <a:spcPct val="0"/>
              </a:spcBef>
              <a:spcAft>
                <a:spcPct val="0"/>
              </a:spcAft>
            </a:pPr>
            <a:r>
              <a:rPr lang="en-US" sz="1500" b="1" dirty="0">
                <a:solidFill>
                  <a:srgbClr val="000080"/>
                </a:solidFill>
                <a:latin typeface="Times New Roman" panose="02020603050405020304" pitchFamily="18" charset="0"/>
                <a:cs typeface="Times New Roman" panose="02020603050405020304" pitchFamily="18" charset="0"/>
              </a:rPr>
              <a:t>String </a:t>
            </a:r>
            <a:r>
              <a:rPr lang="en-US" sz="1500" dirty="0">
                <a:solidFill>
                  <a:prstClr val="black"/>
                </a:solidFill>
              </a:rPr>
              <a:t> </a:t>
            </a:r>
            <a:r>
              <a:rPr lang="en-US" sz="1500" b="1" dirty="0">
                <a:solidFill>
                  <a:srgbClr val="B22222"/>
                </a:solidFill>
                <a:latin typeface="Times New Roman" panose="02020603050405020304" pitchFamily="18" charset="0"/>
                <a:cs typeface="Times New Roman" panose="02020603050405020304" pitchFamily="18" charset="0"/>
              </a:rPr>
              <a:t>&lt;Tên </a:t>
            </a:r>
            <a:r>
              <a:rPr lang="en-US" sz="1500" b="1" dirty="0" err="1">
                <a:solidFill>
                  <a:srgbClr val="B22222"/>
                </a:solidFill>
                <a:latin typeface="Times New Roman" panose="02020603050405020304" pitchFamily="18" charset="0"/>
                <a:cs typeface="Times New Roman" panose="02020603050405020304" pitchFamily="18" charset="0"/>
              </a:rPr>
              <a:t>biến</a:t>
            </a:r>
            <a:r>
              <a:rPr lang="en-US" sz="1500" b="1" dirty="0">
                <a:solidFill>
                  <a:srgbClr val="B22222"/>
                </a:solidFill>
                <a:latin typeface="Times New Roman" panose="02020603050405020304" pitchFamily="18" charset="0"/>
                <a:cs typeface="Times New Roman" panose="02020603050405020304" pitchFamily="18" charset="0"/>
              </a:rPr>
              <a:t>&gt;=&lt;Kiểu </a:t>
            </a:r>
            <a:r>
              <a:rPr lang="en-US" sz="1500" b="1" dirty="0" err="1">
                <a:solidFill>
                  <a:srgbClr val="B22222"/>
                </a:solidFill>
                <a:latin typeface="Times New Roman" panose="02020603050405020304" pitchFamily="18" charset="0"/>
                <a:cs typeface="Times New Roman" panose="02020603050405020304" pitchFamily="18" charset="0"/>
              </a:rPr>
              <a:t>dữ</a:t>
            </a:r>
            <a:r>
              <a:rPr lang="en-US" sz="1500" b="1" dirty="0">
                <a:solidFill>
                  <a:srgbClr val="B22222"/>
                </a:solidFill>
                <a:latin typeface="Times New Roman" panose="02020603050405020304" pitchFamily="18" charset="0"/>
                <a:cs typeface="Times New Roman" panose="02020603050405020304" pitchFamily="18" charset="0"/>
              </a:rPr>
              <a:t> </a:t>
            </a:r>
            <a:r>
              <a:rPr lang="en-US" sz="1500" b="1" dirty="0" err="1">
                <a:solidFill>
                  <a:srgbClr val="B22222"/>
                </a:solidFill>
                <a:latin typeface="Times New Roman" panose="02020603050405020304" pitchFamily="18" charset="0"/>
                <a:cs typeface="Times New Roman" panose="02020603050405020304" pitchFamily="18" charset="0"/>
              </a:rPr>
              <a:t>liệu</a:t>
            </a:r>
            <a:r>
              <a:rPr lang="en-US" sz="1500" b="1" dirty="0">
                <a:solidFill>
                  <a:srgbClr val="B22222"/>
                </a:solidFill>
                <a:latin typeface="Times New Roman" panose="02020603050405020304" pitchFamily="18" charset="0"/>
                <a:cs typeface="Times New Roman" panose="02020603050405020304" pitchFamily="18" charset="0"/>
              </a:rPr>
              <a:t>&gt;.</a:t>
            </a:r>
            <a:r>
              <a:rPr lang="en-US" sz="1500" dirty="0">
                <a:solidFill>
                  <a:prstClr val="black"/>
                </a:solidFill>
              </a:rPr>
              <a:t> </a:t>
            </a:r>
            <a:r>
              <a:rPr lang="en-US" sz="1500" dirty="0" err="1">
                <a:solidFill>
                  <a:prstClr val="black"/>
                </a:solidFill>
              </a:rPr>
              <a:t>toString</a:t>
            </a:r>
            <a:r>
              <a:rPr lang="en-US" sz="1500" dirty="0">
                <a:solidFill>
                  <a:prstClr val="black"/>
                </a:solidFill>
                <a:latin typeface="Times New Roman" panose="02020603050405020304" pitchFamily="18" charset="0"/>
                <a:cs typeface="Times New Roman" panose="02020603050405020304" pitchFamily="18" charset="0"/>
              </a:rPr>
              <a:t>(&lt;</a:t>
            </a:r>
            <a:r>
              <a:rPr lang="en-US" sz="1500" dirty="0" err="1">
                <a:solidFill>
                  <a:prstClr val="black"/>
                </a:solidFill>
                <a:latin typeface="Times New Roman" panose="02020603050405020304" pitchFamily="18" charset="0"/>
                <a:cs typeface="Times New Roman" panose="02020603050405020304" pitchFamily="18" charset="0"/>
              </a:rPr>
              <a:t>Số</a:t>
            </a:r>
            <a:r>
              <a:rPr lang="en-US" sz="1500" dirty="0">
                <a:solidFill>
                  <a:prstClr val="black"/>
                </a:solidFill>
                <a:latin typeface="Times New Roman" panose="02020603050405020304" pitchFamily="18" charset="0"/>
                <a:cs typeface="Times New Roman" panose="02020603050405020304" pitchFamily="18" charset="0"/>
              </a:rPr>
              <a:t>&gt;);</a:t>
            </a:r>
          </a:p>
        </p:txBody>
      </p:sp>
      <p:sp>
        <p:nvSpPr>
          <p:cNvPr id="10" name="Rectangle 9"/>
          <p:cNvSpPr/>
          <p:nvPr/>
        </p:nvSpPr>
        <p:spPr>
          <a:xfrm>
            <a:off x="0" y="1448489"/>
            <a:ext cx="1124026" cy="471732"/>
          </a:xfrm>
          <a:prstGeom prst="rect">
            <a:avLst/>
          </a:prstGeom>
        </p:spPr>
        <p:txBody>
          <a:bodyPr wrap="none">
            <a:spAutoFit/>
          </a:bodyPr>
          <a:lstStyle/>
          <a:p>
            <a:pPr marL="85725" lvl="1" algn="just" fontAlgn="base">
              <a:lnSpc>
                <a:spcPct val="150000"/>
              </a:lnSpc>
              <a:spcBef>
                <a:spcPts val="1000"/>
              </a:spcBef>
            </a:pPr>
            <a:r>
              <a:rPr lang="en-US" altLang="en-US" sz="1800" dirty="0" err="1">
                <a:solidFill>
                  <a:schemeClr val="dk2"/>
                </a:solidFill>
                <a:latin typeface="Proxima Nova"/>
                <a:ea typeface="Proxima Nova"/>
                <a:cs typeface="Proxima Nova"/>
              </a:rPr>
              <a:t>Cú</a:t>
            </a:r>
            <a:r>
              <a:rPr lang="en-US" altLang="en-US" sz="1800" dirty="0">
                <a:solidFill>
                  <a:schemeClr val="dk2"/>
                </a:solidFill>
                <a:latin typeface="Proxima Nova"/>
                <a:ea typeface="Proxima Nova"/>
                <a:cs typeface="Proxima Nova"/>
              </a:rPr>
              <a:t> </a:t>
            </a:r>
            <a:r>
              <a:rPr lang="en-US" altLang="en-US" sz="1800" dirty="0" err="1">
                <a:solidFill>
                  <a:schemeClr val="dk2"/>
                </a:solidFill>
                <a:latin typeface="Proxima Nova"/>
                <a:ea typeface="Proxima Nova"/>
                <a:cs typeface="Proxima Nova"/>
              </a:rPr>
              <a:t>pháp</a:t>
            </a:r>
            <a:endParaRPr lang="en-US" altLang="en-US" sz="1800" dirty="0">
              <a:solidFill>
                <a:schemeClr val="dk2"/>
              </a:solidFill>
              <a:latin typeface="Proxima Nova"/>
              <a:ea typeface="Proxima Nova"/>
              <a:cs typeface="Proxima Nova"/>
            </a:endParaRPr>
          </a:p>
        </p:txBody>
      </p:sp>
      <p:sp>
        <p:nvSpPr>
          <p:cNvPr id="15" name="Rectangle 14"/>
          <p:cNvSpPr/>
          <p:nvPr/>
        </p:nvSpPr>
        <p:spPr>
          <a:xfrm>
            <a:off x="1249418" y="2461350"/>
            <a:ext cx="4352235" cy="323165"/>
          </a:xfrm>
          <a:prstGeom prst="rect">
            <a:avLst/>
          </a:prstGeom>
          <a:ln>
            <a:solidFill>
              <a:srgbClr val="FF0000"/>
            </a:solidFill>
          </a:ln>
        </p:spPr>
        <p:txBody>
          <a:bodyPr wrap="square">
            <a:spAutoFit/>
          </a:bodyPr>
          <a:lstStyle/>
          <a:p>
            <a:pPr eaLnBrk="0" fontAlgn="base" latinLnBrk="0" hangingPunct="0">
              <a:spcBef>
                <a:spcPct val="0"/>
              </a:spcBef>
              <a:spcAft>
                <a:spcPct val="0"/>
              </a:spcAft>
            </a:pPr>
            <a:r>
              <a:rPr lang="en-US" sz="1500" b="1" dirty="0">
                <a:solidFill>
                  <a:srgbClr val="000080"/>
                </a:solidFill>
                <a:latin typeface="Times New Roman" panose="02020603050405020304" pitchFamily="18" charset="0"/>
                <a:cs typeface="Times New Roman" panose="02020603050405020304" pitchFamily="18" charset="0"/>
              </a:rPr>
              <a:t>String </a:t>
            </a:r>
            <a:r>
              <a:rPr lang="en-US" sz="1500" b="1" dirty="0">
                <a:solidFill>
                  <a:srgbClr val="B22222"/>
                </a:solidFill>
                <a:latin typeface="Times New Roman" panose="02020603050405020304" pitchFamily="18" charset="0"/>
                <a:cs typeface="Times New Roman" panose="02020603050405020304" pitchFamily="18" charset="0"/>
              </a:rPr>
              <a:t>&lt;Tên </a:t>
            </a:r>
            <a:r>
              <a:rPr lang="en-US" sz="1500" b="1" dirty="0" err="1">
                <a:solidFill>
                  <a:srgbClr val="B22222"/>
                </a:solidFill>
                <a:latin typeface="Times New Roman" panose="02020603050405020304" pitchFamily="18" charset="0"/>
                <a:cs typeface="Times New Roman" panose="02020603050405020304" pitchFamily="18" charset="0"/>
              </a:rPr>
              <a:t>biến</a:t>
            </a:r>
            <a:r>
              <a:rPr lang="en-US" sz="1500" b="1" dirty="0">
                <a:solidFill>
                  <a:srgbClr val="B22222"/>
                </a:solidFill>
                <a:latin typeface="Times New Roman" panose="02020603050405020304" pitchFamily="18" charset="0"/>
                <a:cs typeface="Times New Roman" panose="02020603050405020304" pitchFamily="18" charset="0"/>
              </a:rPr>
              <a:t>&gt;=</a:t>
            </a:r>
            <a:r>
              <a:rPr lang="en-US" sz="1500" b="1" dirty="0">
                <a:solidFill>
                  <a:srgbClr val="000080"/>
                </a:solidFill>
                <a:latin typeface="Times New Roman" panose="02020603050405020304" pitchFamily="18" charset="0"/>
                <a:cs typeface="Times New Roman" panose="02020603050405020304" pitchFamily="18" charset="0"/>
              </a:rPr>
              <a:t> </a:t>
            </a:r>
            <a:r>
              <a:rPr lang="en-US" sz="1500" b="1" dirty="0" err="1">
                <a:solidFill>
                  <a:srgbClr val="000080"/>
                </a:solidFill>
                <a:latin typeface="Times New Roman" panose="02020603050405020304" pitchFamily="18" charset="0"/>
                <a:cs typeface="Times New Roman" panose="02020603050405020304" pitchFamily="18" charset="0"/>
              </a:rPr>
              <a:t>String</a:t>
            </a:r>
            <a:r>
              <a:rPr lang="en-US" sz="1500" b="1" dirty="0" err="1">
                <a:solidFill>
                  <a:srgbClr val="B22222"/>
                </a:solidFill>
                <a:latin typeface="Times New Roman" panose="02020603050405020304" pitchFamily="18" charset="0"/>
                <a:cs typeface="Times New Roman" panose="02020603050405020304" pitchFamily="18" charset="0"/>
              </a:rPr>
              <a:t>.</a:t>
            </a:r>
            <a:r>
              <a:rPr lang="en-US" sz="1500" dirty="0" err="1">
                <a:solidFill>
                  <a:prstClr val="black"/>
                </a:solidFill>
                <a:latin typeface="Times New Roman" panose="02020603050405020304" pitchFamily="18" charset="0"/>
                <a:cs typeface="Times New Roman" panose="02020603050405020304" pitchFamily="18" charset="0"/>
              </a:rPr>
              <a:t>valueOf</a:t>
            </a:r>
            <a:r>
              <a:rPr lang="en-US" sz="1500" b="1" dirty="0">
                <a:solidFill>
                  <a:srgbClr val="B22222"/>
                </a:solidFill>
                <a:latin typeface="Times New Roman" panose="02020603050405020304" pitchFamily="18" charset="0"/>
                <a:cs typeface="Times New Roman" panose="02020603050405020304" pitchFamily="18" charset="0"/>
              </a:rPr>
              <a:t> </a:t>
            </a:r>
            <a:r>
              <a:rPr lang="en-US" sz="1500" dirty="0">
                <a:solidFill>
                  <a:prstClr val="black"/>
                </a:solidFill>
                <a:latin typeface="Times New Roman" panose="02020603050405020304" pitchFamily="18" charset="0"/>
                <a:cs typeface="Times New Roman" panose="02020603050405020304" pitchFamily="18" charset="0"/>
              </a:rPr>
              <a:t>(&lt;</a:t>
            </a:r>
            <a:r>
              <a:rPr lang="en-US" sz="1500" dirty="0" err="1">
                <a:solidFill>
                  <a:prstClr val="black"/>
                </a:solidFill>
                <a:latin typeface="Times New Roman" panose="02020603050405020304" pitchFamily="18" charset="0"/>
                <a:cs typeface="Times New Roman" panose="02020603050405020304" pitchFamily="18" charset="0"/>
              </a:rPr>
              <a:t>Số</a:t>
            </a:r>
            <a:r>
              <a:rPr lang="en-US" sz="1500" dirty="0">
                <a:solidFill>
                  <a:prstClr val="black"/>
                </a:solidFill>
                <a:latin typeface="Times New Roman" panose="02020603050405020304" pitchFamily="18" charset="0"/>
                <a:cs typeface="Times New Roman" panose="02020603050405020304" pitchFamily="18" charset="0"/>
              </a:rPr>
              <a:t>&gt;);</a:t>
            </a:r>
          </a:p>
        </p:txBody>
      </p:sp>
      <p:sp>
        <p:nvSpPr>
          <p:cNvPr id="11" name="Rectangle 10"/>
          <p:cNvSpPr/>
          <p:nvPr/>
        </p:nvSpPr>
        <p:spPr>
          <a:xfrm>
            <a:off x="1256561" y="1632675"/>
            <a:ext cx="4337948" cy="323165"/>
          </a:xfrm>
          <a:prstGeom prst="rect">
            <a:avLst/>
          </a:prstGeom>
          <a:ln>
            <a:solidFill>
              <a:srgbClr val="FF0000"/>
            </a:solidFill>
          </a:ln>
        </p:spPr>
        <p:txBody>
          <a:bodyPr wrap="square">
            <a:spAutoFit/>
          </a:bodyPr>
          <a:lstStyle/>
          <a:p>
            <a:pPr eaLnBrk="0" fontAlgn="base" latinLnBrk="0" hangingPunct="0">
              <a:spcBef>
                <a:spcPct val="0"/>
              </a:spcBef>
              <a:spcAft>
                <a:spcPct val="0"/>
              </a:spcAft>
            </a:pPr>
            <a:r>
              <a:rPr lang="en-US" sz="1500" b="1" dirty="0">
                <a:solidFill>
                  <a:srgbClr val="000080"/>
                </a:solidFill>
                <a:latin typeface="Times New Roman" panose="02020603050405020304" pitchFamily="18" charset="0"/>
                <a:cs typeface="Times New Roman" panose="02020603050405020304" pitchFamily="18" charset="0"/>
              </a:rPr>
              <a:t>String </a:t>
            </a:r>
            <a:r>
              <a:rPr lang="en-US" sz="1500" dirty="0">
                <a:solidFill>
                  <a:prstClr val="black"/>
                </a:solidFill>
              </a:rPr>
              <a:t> </a:t>
            </a:r>
            <a:r>
              <a:rPr lang="en-US" sz="1500" b="1" dirty="0">
                <a:solidFill>
                  <a:srgbClr val="B22222"/>
                </a:solidFill>
                <a:latin typeface="Times New Roman" panose="02020603050405020304" pitchFamily="18" charset="0"/>
                <a:cs typeface="Times New Roman" panose="02020603050405020304" pitchFamily="18" charset="0"/>
              </a:rPr>
              <a:t>&lt;Tên </a:t>
            </a:r>
            <a:r>
              <a:rPr lang="en-US" sz="1500" b="1" dirty="0" err="1">
                <a:solidFill>
                  <a:srgbClr val="B22222"/>
                </a:solidFill>
                <a:latin typeface="Times New Roman" panose="02020603050405020304" pitchFamily="18" charset="0"/>
                <a:cs typeface="Times New Roman" panose="02020603050405020304" pitchFamily="18" charset="0"/>
              </a:rPr>
              <a:t>biến</a:t>
            </a:r>
            <a:r>
              <a:rPr lang="en-US" sz="1500" b="1" dirty="0">
                <a:solidFill>
                  <a:srgbClr val="B22222"/>
                </a:solidFill>
                <a:latin typeface="Times New Roman" panose="02020603050405020304" pitchFamily="18" charset="0"/>
                <a:cs typeface="Times New Roman" panose="02020603050405020304" pitchFamily="18" charset="0"/>
              </a:rPr>
              <a:t>&gt;</a:t>
            </a:r>
            <a:r>
              <a:rPr lang="en-US" sz="1500" b="1" dirty="0">
                <a:solidFill>
                  <a:prstClr val="black"/>
                </a:solidFill>
                <a:latin typeface="Times New Roman" panose="02020603050405020304" pitchFamily="18" charset="0"/>
                <a:cs typeface="Times New Roman" panose="02020603050405020304" pitchFamily="18" charset="0"/>
              </a:rPr>
              <a:t>=“”+ </a:t>
            </a:r>
            <a:r>
              <a:rPr lang="en-US" sz="1500" dirty="0">
                <a:solidFill>
                  <a:prstClr val="black"/>
                </a:solidFill>
                <a:latin typeface="Times New Roman" panose="02020603050405020304" pitchFamily="18" charset="0"/>
                <a:cs typeface="Times New Roman" panose="02020603050405020304" pitchFamily="18" charset="0"/>
              </a:rPr>
              <a:t>&lt;</a:t>
            </a:r>
            <a:r>
              <a:rPr lang="en-US" sz="1500" dirty="0" err="1">
                <a:solidFill>
                  <a:prstClr val="black"/>
                </a:solidFill>
                <a:latin typeface="Times New Roman" panose="02020603050405020304" pitchFamily="18" charset="0"/>
                <a:cs typeface="Times New Roman" panose="02020603050405020304" pitchFamily="18" charset="0"/>
              </a:rPr>
              <a:t>Số</a:t>
            </a:r>
            <a:r>
              <a:rPr lang="en-US" sz="1500" dirty="0">
                <a:solidFill>
                  <a:prstClr val="black"/>
                </a:solidFill>
                <a:latin typeface="Times New Roman" panose="02020603050405020304" pitchFamily="18" charset="0"/>
                <a:cs typeface="Times New Roman" panose="02020603050405020304" pitchFamily="18" charset="0"/>
              </a:rPr>
              <a:t>&gt;;</a:t>
            </a:r>
          </a:p>
        </p:txBody>
      </p:sp>
      <p:pic>
        <p:nvPicPr>
          <p:cNvPr id="5" name="Picture 4"/>
          <p:cNvPicPr>
            <a:picLocks noChangeAspect="1"/>
          </p:cNvPicPr>
          <p:nvPr/>
        </p:nvPicPr>
        <p:blipFill>
          <a:blip r:embed="rId2"/>
          <a:stretch>
            <a:fillRect/>
          </a:stretch>
        </p:blipFill>
        <p:spPr>
          <a:xfrm>
            <a:off x="5848785" y="3488033"/>
            <a:ext cx="1605045" cy="866819"/>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766325" y="2982946"/>
            <a:ext cx="3651495" cy="2084353"/>
          </a:xfrm>
          <a:prstGeom prst="rect">
            <a:avLst/>
          </a:prstGeom>
          <a:ln>
            <a:solidFill>
              <a:schemeClr val="accent1"/>
            </a:solidFill>
          </a:ln>
        </p:spPr>
      </p:pic>
      <p:sp>
        <p:nvSpPr>
          <p:cNvPr id="12" name="Rectangle 2"/>
          <p:cNvSpPr>
            <a:spLocks noGrp="1" noChangeArrowheads="1"/>
          </p:cNvSpPr>
          <p:nvPr>
            <p:ph type="title"/>
          </p:nvPr>
        </p:nvSpPr>
        <p:spPr>
          <a:xfrm>
            <a:off x="311700" y="445025"/>
            <a:ext cx="8520600" cy="572700"/>
          </a:xfrm>
          <a:extLst>
            <a:ext uri="{FAA26D3D-D897-4be2-8F04-BA451C77F1D7}">
              <ma14:placeholderFlag xmlns="" xmlns:ma14="http://schemas.microsoft.com/office/mac/drawingml/2011/main" val="1"/>
            </a:ext>
          </a:extLst>
        </p:spPr>
        <p:txBody>
          <a:bodyPr anchor="b">
            <a:noAutofit/>
          </a:bodyPr>
          <a:lstStyle/>
          <a:p>
            <a:pPr algn="l" eaLnBrk="1" hangingPunct="1"/>
            <a:r>
              <a:rPr lang="en-US" altLang="en-US" sz="2700" dirty="0" err="1" smtClean="0"/>
              <a:t>Chuyển</a:t>
            </a:r>
            <a:r>
              <a:rPr lang="en-US" altLang="en-US" sz="2700" dirty="0" smtClean="0"/>
              <a:t> </a:t>
            </a:r>
            <a:r>
              <a:rPr lang="en-US" altLang="en-US" sz="2700" dirty="0" err="1" smtClean="0"/>
              <a:t>đổi</a:t>
            </a:r>
            <a:r>
              <a:rPr lang="en-US" altLang="en-US" sz="2700" dirty="0" smtClean="0"/>
              <a:t> </a:t>
            </a:r>
            <a:r>
              <a:rPr lang="en-US" altLang="en-US" sz="2700" dirty="0" err="1" smtClean="0"/>
              <a:t>kiểu</a:t>
            </a:r>
            <a:r>
              <a:rPr lang="en-US" altLang="en-US" sz="2700" dirty="0" smtClean="0"/>
              <a:t> </a:t>
            </a:r>
            <a:r>
              <a:rPr lang="en-US" altLang="en-US" sz="2700" dirty="0" err="1" smtClean="0"/>
              <a:t>dữ</a:t>
            </a:r>
            <a:r>
              <a:rPr lang="en-US" altLang="en-US" sz="2700" dirty="0" smtClean="0"/>
              <a:t> </a:t>
            </a:r>
            <a:r>
              <a:rPr lang="en-US" altLang="en-US" sz="2700" dirty="0" err="1" smtClean="0"/>
              <a:t>liệu</a:t>
            </a:r>
            <a:r>
              <a:rPr lang="en-US" altLang="en-US" sz="2700" dirty="0" smtClean="0"/>
              <a:t> </a:t>
            </a:r>
            <a:endParaRPr lang="en-US" altLang="en-US" sz="2700" dirty="0"/>
          </a:p>
        </p:txBody>
      </p:sp>
    </p:spTree>
    <p:extLst>
      <p:ext uri="{BB962C8B-B14F-4D97-AF65-F5344CB8AC3E}">
        <p14:creationId xmlns:p14="http://schemas.microsoft.com/office/powerpoint/2010/main" val="243262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2"/>
          <p:cNvSpPr>
            <a:spLocks noChangeArrowheads="1"/>
          </p:cNvSpPr>
          <p:nvPr/>
        </p:nvSpPr>
        <p:spPr bwMode="auto">
          <a:xfrm>
            <a:off x="1359217" y="1232059"/>
            <a:ext cx="6165056" cy="3911441"/>
          </a:xfrm>
          <a:prstGeom prst="rect">
            <a:avLst/>
          </a:prstGeom>
          <a:solidFill>
            <a:schemeClr val="tx1">
              <a:lumMod val="20000"/>
              <a:lumOff val="80000"/>
            </a:schemeClr>
          </a:solidFill>
          <a:ln w="9525">
            <a:solidFill>
              <a:schemeClr val="tx1"/>
            </a:solidFill>
            <a:prstDash val="lgDashDotDot"/>
            <a:miter lim="800000"/>
            <a:headEnd/>
            <a:tailEnd/>
          </a:ln>
        </p:spPr>
        <p:txBody>
          <a:bodyPr wrap="none" anchor="ctr"/>
          <a:lstStyle/>
          <a:p>
            <a:pPr eaLnBrk="0" fontAlgn="base" latinLnBrk="0" hangingPunct="0">
              <a:spcBef>
                <a:spcPct val="0"/>
              </a:spcBef>
              <a:spcAft>
                <a:spcPct val="0"/>
              </a:spcAft>
            </a:pPr>
            <a:endParaRPr lang="en-US" sz="1350">
              <a:solidFill>
                <a:prstClr val="black"/>
              </a:solidFill>
            </a:endParaRPr>
          </a:p>
        </p:txBody>
      </p:sp>
      <p:grpSp>
        <p:nvGrpSpPr>
          <p:cNvPr id="3" name="Group 13"/>
          <p:cNvGrpSpPr>
            <a:grpSpLocks/>
          </p:cNvGrpSpPr>
          <p:nvPr/>
        </p:nvGrpSpPr>
        <p:grpSpPr bwMode="auto">
          <a:xfrm>
            <a:off x="2378869" y="1469708"/>
            <a:ext cx="3157538" cy="3536156"/>
            <a:chOff x="888" y="1200"/>
            <a:chExt cx="2652" cy="2970"/>
          </a:xfrm>
        </p:grpSpPr>
        <p:sp>
          <p:nvSpPr>
            <p:cNvPr id="31" name="Line 11"/>
            <p:cNvSpPr>
              <a:spLocks noChangeShapeType="1"/>
            </p:cNvSpPr>
            <p:nvPr/>
          </p:nvSpPr>
          <p:spPr bwMode="auto">
            <a:xfrm flipV="1">
              <a:off x="1788" y="3822"/>
              <a:ext cx="918" cy="6"/>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a:lstStyle/>
            <a:p>
              <a:pPr eaLnBrk="0" fontAlgn="base" latinLnBrk="0" hangingPunct="0">
                <a:spcBef>
                  <a:spcPct val="0"/>
                </a:spcBef>
                <a:spcAft>
                  <a:spcPct val="0"/>
                </a:spcAft>
              </a:pPr>
              <a:endParaRPr lang="en-US" sz="1350">
                <a:solidFill>
                  <a:prstClr val="black"/>
                </a:solidFill>
              </a:endParaRPr>
            </a:p>
          </p:txBody>
        </p:sp>
        <p:sp>
          <p:nvSpPr>
            <p:cNvPr id="6164" name="Line 11"/>
            <p:cNvSpPr>
              <a:spLocks noChangeShapeType="1"/>
            </p:cNvSpPr>
            <p:nvPr/>
          </p:nvSpPr>
          <p:spPr bwMode="auto">
            <a:xfrm flipV="1">
              <a:off x="1788" y="3024"/>
              <a:ext cx="918" cy="6"/>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a:lstStyle/>
            <a:p>
              <a:pPr eaLnBrk="0" fontAlgn="base" latinLnBrk="0" hangingPunct="0">
                <a:spcBef>
                  <a:spcPct val="0"/>
                </a:spcBef>
                <a:spcAft>
                  <a:spcPct val="0"/>
                </a:spcAft>
              </a:pPr>
              <a:endParaRPr lang="en-US" sz="1350">
                <a:solidFill>
                  <a:prstClr val="black"/>
                </a:solidFill>
              </a:endParaRPr>
            </a:p>
          </p:txBody>
        </p:sp>
        <p:sp>
          <p:nvSpPr>
            <p:cNvPr id="6160" name="Rectangle 7"/>
            <p:cNvSpPr>
              <a:spLocks noChangeArrowheads="1"/>
            </p:cNvSpPr>
            <p:nvPr/>
          </p:nvSpPr>
          <p:spPr bwMode="auto">
            <a:xfrm>
              <a:off x="888" y="1200"/>
              <a:ext cx="1632" cy="576"/>
            </a:xfrm>
            <a:prstGeom prst="rect">
              <a:avLst/>
            </a:prstGeom>
            <a:solidFill>
              <a:schemeClr val="accent1"/>
            </a:solidFill>
            <a:ln w="9525">
              <a:solidFill>
                <a:schemeClr val="folHlink"/>
              </a:solidFill>
              <a:miter lim="800000"/>
              <a:headEnd/>
              <a:tailEnd/>
            </a:ln>
          </p:spPr>
          <p:txBody>
            <a:bodyPr wrap="none" anchor="ctr"/>
            <a:lstStyle/>
            <a:p>
              <a:pPr algn="ctr" eaLnBrk="0" fontAlgn="base" latinLnBrk="0" hangingPunct="0">
                <a:spcBef>
                  <a:spcPct val="0"/>
                </a:spcBef>
                <a:spcAft>
                  <a:spcPct val="0"/>
                </a:spcAft>
              </a:pPr>
              <a:r>
                <a:rPr lang="en-US" sz="2400" b="1">
                  <a:solidFill>
                    <a:prstClr val="white"/>
                  </a:solidFill>
                </a:rPr>
                <a:t>Khai báo</a:t>
              </a:r>
            </a:p>
          </p:txBody>
        </p:sp>
        <p:sp>
          <p:nvSpPr>
            <p:cNvPr id="6161" name="Rectangle 8"/>
            <p:cNvSpPr>
              <a:spLocks noChangeArrowheads="1"/>
            </p:cNvSpPr>
            <p:nvPr/>
          </p:nvSpPr>
          <p:spPr bwMode="auto">
            <a:xfrm>
              <a:off x="1896" y="2730"/>
              <a:ext cx="1632" cy="576"/>
            </a:xfrm>
            <a:prstGeom prst="rect">
              <a:avLst/>
            </a:prstGeom>
            <a:solidFill>
              <a:schemeClr val="accent1"/>
            </a:solidFill>
            <a:ln w="9525">
              <a:solidFill>
                <a:schemeClr val="folHlink"/>
              </a:solidFill>
              <a:miter lim="800000"/>
              <a:headEnd/>
              <a:tailEnd/>
            </a:ln>
          </p:spPr>
          <p:txBody>
            <a:bodyPr wrap="none" anchor="ctr"/>
            <a:lstStyle/>
            <a:p>
              <a:pPr algn="ctr" eaLnBrk="0" fontAlgn="base" latinLnBrk="0" hangingPunct="0">
                <a:spcBef>
                  <a:spcPct val="0"/>
                </a:spcBef>
                <a:spcAft>
                  <a:spcPct val="0"/>
                </a:spcAft>
              </a:pPr>
              <a:r>
                <a:rPr lang="en-US" sz="2000" b="1" dirty="0" err="1">
                  <a:solidFill>
                    <a:prstClr val="white"/>
                  </a:solidFill>
                </a:rPr>
                <a:t>Cài</a:t>
              </a:r>
              <a:r>
                <a:rPr lang="en-US" sz="2000" b="1" dirty="0">
                  <a:solidFill>
                    <a:prstClr val="white"/>
                  </a:solidFill>
                </a:rPr>
                <a:t> </a:t>
              </a:r>
              <a:r>
                <a:rPr lang="en-US" sz="2000" b="1" dirty="0" err="1">
                  <a:solidFill>
                    <a:prstClr val="white"/>
                  </a:solidFill>
                </a:rPr>
                <a:t>đặt</a:t>
              </a:r>
              <a:r>
                <a:rPr lang="en-US" sz="2000" b="1" dirty="0">
                  <a:solidFill>
                    <a:prstClr val="white"/>
                  </a:solidFill>
                </a:rPr>
                <a:t> </a:t>
              </a:r>
              <a:r>
                <a:rPr lang="en-US" sz="2000" b="1" dirty="0" err="1">
                  <a:solidFill>
                    <a:prstClr val="white"/>
                  </a:solidFill>
                </a:rPr>
                <a:t>chương</a:t>
              </a:r>
              <a:endParaRPr lang="en-US" sz="2000" b="1" dirty="0">
                <a:solidFill>
                  <a:prstClr val="white"/>
                </a:solidFill>
              </a:endParaRPr>
            </a:p>
            <a:p>
              <a:pPr algn="ctr" eaLnBrk="0" fontAlgn="base" latinLnBrk="0" hangingPunct="0">
                <a:spcBef>
                  <a:spcPct val="0"/>
                </a:spcBef>
                <a:spcAft>
                  <a:spcPct val="0"/>
                </a:spcAft>
              </a:pPr>
              <a:r>
                <a:rPr lang="en-US" sz="2000" b="1" dirty="0">
                  <a:solidFill>
                    <a:prstClr val="white"/>
                  </a:solidFill>
                </a:rPr>
                <a:t> </a:t>
              </a:r>
              <a:r>
                <a:rPr lang="en-US" sz="2000" b="1" dirty="0" err="1">
                  <a:solidFill>
                    <a:prstClr val="white"/>
                  </a:solidFill>
                </a:rPr>
                <a:t>trình</a:t>
              </a:r>
              <a:r>
                <a:rPr lang="en-US" sz="2000" b="1" dirty="0">
                  <a:solidFill>
                    <a:prstClr val="white"/>
                  </a:solidFill>
                </a:rPr>
                <a:t> con</a:t>
              </a:r>
            </a:p>
          </p:txBody>
        </p:sp>
        <p:sp>
          <p:nvSpPr>
            <p:cNvPr id="6162" name="Rectangle 9"/>
            <p:cNvSpPr>
              <a:spLocks noChangeArrowheads="1"/>
            </p:cNvSpPr>
            <p:nvPr/>
          </p:nvSpPr>
          <p:spPr bwMode="auto">
            <a:xfrm>
              <a:off x="1890" y="3582"/>
              <a:ext cx="1650" cy="588"/>
            </a:xfrm>
            <a:prstGeom prst="rect">
              <a:avLst/>
            </a:prstGeom>
            <a:solidFill>
              <a:schemeClr val="accent1"/>
            </a:solidFill>
            <a:ln w="9525">
              <a:solidFill>
                <a:schemeClr val="folHlink"/>
              </a:solidFill>
              <a:miter lim="800000"/>
              <a:headEnd/>
              <a:tailEnd/>
            </a:ln>
          </p:spPr>
          <p:txBody>
            <a:bodyPr wrap="none" anchor="ctr"/>
            <a:lstStyle/>
            <a:p>
              <a:pPr algn="ctr" eaLnBrk="0" fontAlgn="base" latinLnBrk="0" hangingPunct="0">
                <a:spcBef>
                  <a:spcPct val="0"/>
                </a:spcBef>
                <a:spcAft>
                  <a:spcPct val="0"/>
                </a:spcAft>
              </a:pPr>
              <a:r>
                <a:rPr lang="en-US" sz="2400" b="1">
                  <a:solidFill>
                    <a:prstClr val="white"/>
                  </a:solidFill>
                </a:rPr>
                <a:t>Hàm main()</a:t>
              </a:r>
            </a:p>
          </p:txBody>
        </p:sp>
        <p:sp>
          <p:nvSpPr>
            <p:cNvPr id="6163" name="Line 10"/>
            <p:cNvSpPr>
              <a:spLocks noChangeShapeType="1"/>
            </p:cNvSpPr>
            <p:nvPr/>
          </p:nvSpPr>
          <p:spPr bwMode="auto">
            <a:xfrm>
              <a:off x="1776" y="1776"/>
              <a:ext cx="0" cy="2082"/>
            </a:xfrm>
            <a:prstGeom prst="line">
              <a:avLst/>
            </a:prstGeom>
            <a:noFill/>
            <a:ln w="38100" cmpd="dbl">
              <a:solidFill>
                <a:schemeClr val="hlink"/>
              </a:solidFill>
              <a:round/>
              <a:headEnd/>
              <a:tailEnd/>
            </a:ln>
            <a:extLst>
              <a:ext uri="{909E8E84-426E-40DD-AFC4-6F175D3DCCD1}">
                <a14:hiddenFill xmlns:a14="http://schemas.microsoft.com/office/drawing/2010/main">
                  <a:noFill/>
                </a14:hiddenFill>
              </a:ext>
            </a:extLst>
          </p:spPr>
          <p:txBody>
            <a:bodyPr/>
            <a:lstStyle/>
            <a:p>
              <a:pPr eaLnBrk="0" fontAlgn="base" latinLnBrk="0" hangingPunct="0">
                <a:spcBef>
                  <a:spcPct val="0"/>
                </a:spcBef>
                <a:spcAft>
                  <a:spcPct val="0"/>
                </a:spcAft>
              </a:pPr>
              <a:endParaRPr lang="en-US" sz="1350">
                <a:solidFill>
                  <a:prstClr val="black"/>
                </a:solidFill>
              </a:endParaRPr>
            </a:p>
          </p:txBody>
        </p:sp>
        <p:sp>
          <p:nvSpPr>
            <p:cNvPr id="28" name="Rectangle 8"/>
            <p:cNvSpPr>
              <a:spLocks noChangeArrowheads="1"/>
            </p:cNvSpPr>
            <p:nvPr/>
          </p:nvSpPr>
          <p:spPr bwMode="auto">
            <a:xfrm>
              <a:off x="906" y="2028"/>
              <a:ext cx="1632" cy="576"/>
            </a:xfrm>
            <a:prstGeom prst="rect">
              <a:avLst/>
            </a:prstGeom>
            <a:solidFill>
              <a:schemeClr val="accent1"/>
            </a:solidFill>
            <a:ln w="9525">
              <a:solidFill>
                <a:schemeClr val="folHlink"/>
              </a:solidFill>
              <a:miter lim="800000"/>
              <a:headEnd/>
              <a:tailEnd/>
            </a:ln>
          </p:spPr>
          <p:txBody>
            <a:bodyPr wrap="none" anchor="ctr"/>
            <a:lstStyle/>
            <a:p>
              <a:pPr algn="ctr" eaLnBrk="0" fontAlgn="base" latinLnBrk="0" hangingPunct="0">
                <a:spcBef>
                  <a:spcPct val="0"/>
                </a:spcBef>
                <a:spcAft>
                  <a:spcPct val="0"/>
                </a:spcAft>
              </a:pPr>
              <a:r>
                <a:rPr lang="en-US" sz="2400" b="1" dirty="0" err="1">
                  <a:solidFill>
                    <a:prstClr val="white"/>
                  </a:solidFill>
                </a:rPr>
                <a:t>Khai</a:t>
              </a:r>
              <a:r>
                <a:rPr lang="en-US" sz="2400" b="1" dirty="0">
                  <a:solidFill>
                    <a:prstClr val="white"/>
                  </a:solidFill>
                </a:rPr>
                <a:t> </a:t>
              </a:r>
              <a:r>
                <a:rPr lang="en-US" sz="2400" b="1" dirty="0" err="1">
                  <a:solidFill>
                    <a:prstClr val="white"/>
                  </a:solidFill>
                </a:rPr>
                <a:t>báo</a:t>
              </a:r>
              <a:r>
                <a:rPr lang="en-US" sz="2400" b="1" dirty="0">
                  <a:solidFill>
                    <a:prstClr val="white"/>
                  </a:solidFill>
                </a:rPr>
                <a:t> </a:t>
              </a:r>
              <a:r>
                <a:rPr lang="en-US" sz="2400" b="1" dirty="0" err="1">
                  <a:solidFill>
                    <a:prstClr val="white"/>
                  </a:solidFill>
                </a:rPr>
                <a:t>lớp</a:t>
              </a:r>
              <a:endParaRPr lang="en-US" sz="2400" b="1" dirty="0">
                <a:solidFill>
                  <a:prstClr val="white"/>
                </a:solidFill>
              </a:endParaRPr>
            </a:p>
          </p:txBody>
        </p:sp>
      </p:grpSp>
      <p:sp>
        <p:nvSpPr>
          <p:cNvPr id="10254" name="Text Box 14"/>
          <p:cNvSpPr txBox="1">
            <a:spLocks noChangeArrowheads="1"/>
          </p:cNvSpPr>
          <p:nvPr/>
        </p:nvSpPr>
        <p:spPr bwMode="auto">
          <a:xfrm rot="-5400000">
            <a:off x="245864" y="2726427"/>
            <a:ext cx="31432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base" latinLnBrk="0" hangingPunct="1">
              <a:spcBef>
                <a:spcPct val="0"/>
              </a:spcBef>
              <a:spcAft>
                <a:spcPct val="0"/>
              </a:spcAft>
            </a:pPr>
            <a:r>
              <a:rPr lang="en-US" sz="2100" b="1" dirty="0">
                <a:solidFill>
                  <a:srgbClr val="0000CC"/>
                </a:solidFill>
              </a:rPr>
              <a:t>CHƯƠNG TRÌNH  JAVA</a:t>
            </a:r>
          </a:p>
        </p:txBody>
      </p:sp>
      <p:grpSp>
        <p:nvGrpSpPr>
          <p:cNvPr id="4" name="Group 17"/>
          <p:cNvGrpSpPr>
            <a:grpSpLocks/>
          </p:cNvGrpSpPr>
          <p:nvPr/>
        </p:nvGrpSpPr>
        <p:grpSpPr bwMode="auto">
          <a:xfrm>
            <a:off x="4357688" y="1476851"/>
            <a:ext cx="2257425" cy="642938"/>
            <a:chOff x="2448" y="768"/>
            <a:chExt cx="2784" cy="720"/>
          </a:xfrm>
        </p:grpSpPr>
        <p:sp>
          <p:nvSpPr>
            <p:cNvPr id="6158" name="AutoShape 15"/>
            <p:cNvSpPr>
              <a:spLocks noChangeArrowheads="1"/>
            </p:cNvSpPr>
            <p:nvPr/>
          </p:nvSpPr>
          <p:spPr bwMode="auto">
            <a:xfrm>
              <a:off x="2880" y="768"/>
              <a:ext cx="2352" cy="720"/>
            </a:xfrm>
            <a:prstGeom prst="foldedCorner">
              <a:avLst>
                <a:gd name="adj" fmla="val 12500"/>
              </a:avLst>
            </a:prstGeom>
            <a:solidFill>
              <a:srgbClr val="FFCCCC"/>
            </a:solidFill>
            <a:ln w="9525">
              <a:solidFill>
                <a:srgbClr val="0000CC"/>
              </a:solidFill>
              <a:prstDash val="dashDot"/>
              <a:round/>
              <a:headEnd/>
              <a:tailEnd/>
            </a:ln>
          </p:spPr>
          <p:txBody>
            <a:bodyPr wrap="none" anchor="ctr"/>
            <a:lstStyle/>
            <a:p>
              <a:pPr eaLnBrk="0" fontAlgn="base" latinLnBrk="0" hangingPunct="0">
                <a:spcBef>
                  <a:spcPct val="0"/>
                </a:spcBef>
                <a:spcAft>
                  <a:spcPct val="0"/>
                </a:spcAft>
              </a:pPr>
              <a:r>
                <a:rPr lang="en-US" sz="1350" dirty="0" err="1">
                  <a:solidFill>
                    <a:prstClr val="black"/>
                  </a:solidFill>
                </a:rPr>
                <a:t>Khai</a:t>
              </a:r>
              <a:r>
                <a:rPr lang="en-US" sz="1350" dirty="0">
                  <a:solidFill>
                    <a:prstClr val="black"/>
                  </a:solidFill>
                </a:rPr>
                <a:t> </a:t>
              </a:r>
              <a:r>
                <a:rPr lang="en-US" sz="1350" dirty="0" err="1">
                  <a:solidFill>
                    <a:prstClr val="black"/>
                  </a:solidFill>
                </a:rPr>
                <a:t>báo</a:t>
              </a:r>
              <a:r>
                <a:rPr lang="en-US" sz="1350" dirty="0">
                  <a:solidFill>
                    <a:prstClr val="black"/>
                  </a:solidFill>
                </a:rPr>
                <a:t> </a:t>
              </a:r>
              <a:r>
                <a:rPr lang="en-US" sz="1350" dirty="0" err="1">
                  <a:solidFill>
                    <a:prstClr val="black"/>
                  </a:solidFill>
                </a:rPr>
                <a:t>gói</a:t>
              </a:r>
              <a:endParaRPr lang="en-US" sz="1350" dirty="0">
                <a:solidFill>
                  <a:prstClr val="black"/>
                </a:solidFill>
              </a:endParaRPr>
            </a:p>
            <a:p>
              <a:pPr eaLnBrk="0" fontAlgn="base" latinLnBrk="0" hangingPunct="0">
                <a:spcBef>
                  <a:spcPct val="0"/>
                </a:spcBef>
                <a:spcAft>
                  <a:spcPct val="0"/>
                </a:spcAft>
              </a:pPr>
              <a:r>
                <a:rPr lang="en-US" sz="1350" dirty="0" err="1">
                  <a:solidFill>
                    <a:prstClr val="black"/>
                  </a:solidFill>
                </a:rPr>
                <a:t>Khai</a:t>
              </a:r>
              <a:r>
                <a:rPr lang="en-US" sz="1350" dirty="0">
                  <a:solidFill>
                    <a:prstClr val="black"/>
                  </a:solidFill>
                </a:rPr>
                <a:t> </a:t>
              </a:r>
              <a:r>
                <a:rPr lang="en-US" sz="1350" dirty="0" err="1">
                  <a:solidFill>
                    <a:prstClr val="black"/>
                  </a:solidFill>
                </a:rPr>
                <a:t>báo</a:t>
              </a:r>
              <a:r>
                <a:rPr lang="en-US" sz="1350" dirty="0">
                  <a:solidFill>
                    <a:prstClr val="black"/>
                  </a:solidFill>
                </a:rPr>
                <a:t> </a:t>
              </a:r>
              <a:r>
                <a:rPr lang="en-US" sz="1350" dirty="0" err="1">
                  <a:solidFill>
                    <a:prstClr val="black"/>
                  </a:solidFill>
                </a:rPr>
                <a:t>thư</a:t>
              </a:r>
              <a:r>
                <a:rPr lang="en-US" sz="1350" dirty="0">
                  <a:solidFill>
                    <a:prstClr val="black"/>
                  </a:solidFill>
                </a:rPr>
                <a:t> </a:t>
              </a:r>
              <a:r>
                <a:rPr lang="en-US" sz="1350" dirty="0" err="1">
                  <a:solidFill>
                    <a:prstClr val="black"/>
                  </a:solidFill>
                </a:rPr>
                <a:t>viện</a:t>
              </a:r>
              <a:r>
                <a:rPr lang="en-US" sz="1350" dirty="0">
                  <a:solidFill>
                    <a:prstClr val="black"/>
                  </a:solidFill>
                </a:rPr>
                <a:t>,…</a:t>
              </a:r>
            </a:p>
          </p:txBody>
        </p:sp>
        <p:sp>
          <p:nvSpPr>
            <p:cNvPr id="6159" name="Line 16"/>
            <p:cNvSpPr>
              <a:spLocks noChangeShapeType="1"/>
            </p:cNvSpPr>
            <p:nvPr/>
          </p:nvSpPr>
          <p:spPr bwMode="auto">
            <a:xfrm>
              <a:off x="2448" y="1152"/>
              <a:ext cx="432" cy="0"/>
            </a:xfrm>
            <a:prstGeom prst="line">
              <a:avLst/>
            </a:prstGeom>
            <a:noFill/>
            <a:ln w="57150" cmpd="thickThin">
              <a:solidFill>
                <a:srgbClr val="0000CC"/>
              </a:solidFill>
              <a:prstDash val="dashDot"/>
              <a:round/>
              <a:headEnd/>
              <a:tailEnd type="triangle" w="med" len="med"/>
            </a:ln>
            <a:extLst>
              <a:ext uri="{909E8E84-426E-40DD-AFC4-6F175D3DCCD1}">
                <a14:hiddenFill xmlns:a14="http://schemas.microsoft.com/office/drawing/2010/main">
                  <a:noFill/>
                </a14:hiddenFill>
              </a:ext>
            </a:extLst>
          </p:spPr>
          <p:txBody>
            <a:bodyPr/>
            <a:lstStyle/>
            <a:p>
              <a:pPr eaLnBrk="0" fontAlgn="base" latinLnBrk="0" hangingPunct="0">
                <a:spcBef>
                  <a:spcPct val="0"/>
                </a:spcBef>
                <a:spcAft>
                  <a:spcPct val="0"/>
                </a:spcAft>
              </a:pPr>
              <a:endParaRPr lang="en-US" sz="1350">
                <a:solidFill>
                  <a:prstClr val="black"/>
                </a:solidFill>
              </a:endParaRPr>
            </a:p>
          </p:txBody>
        </p:sp>
      </p:grpSp>
      <p:grpSp>
        <p:nvGrpSpPr>
          <p:cNvPr id="6" name="Group 21"/>
          <p:cNvGrpSpPr>
            <a:grpSpLocks/>
          </p:cNvGrpSpPr>
          <p:nvPr/>
        </p:nvGrpSpPr>
        <p:grpSpPr bwMode="auto">
          <a:xfrm>
            <a:off x="5550822" y="4234339"/>
            <a:ext cx="1721690" cy="857250"/>
            <a:chOff x="2627" y="774"/>
            <a:chExt cx="2803" cy="720"/>
          </a:xfrm>
        </p:grpSpPr>
        <p:sp>
          <p:nvSpPr>
            <p:cNvPr id="6154" name="AutoShape 22"/>
            <p:cNvSpPr>
              <a:spLocks noChangeArrowheads="1"/>
            </p:cNvSpPr>
            <p:nvPr/>
          </p:nvSpPr>
          <p:spPr bwMode="auto">
            <a:xfrm>
              <a:off x="3078" y="774"/>
              <a:ext cx="2352" cy="720"/>
            </a:xfrm>
            <a:prstGeom prst="foldedCorner">
              <a:avLst>
                <a:gd name="adj" fmla="val 12500"/>
              </a:avLst>
            </a:prstGeom>
            <a:solidFill>
              <a:srgbClr val="FFCCCC"/>
            </a:solidFill>
            <a:ln w="9525">
              <a:solidFill>
                <a:srgbClr val="0000CC"/>
              </a:solidFill>
              <a:prstDash val="dash"/>
              <a:round/>
              <a:headEnd/>
              <a:tailEnd/>
            </a:ln>
          </p:spPr>
          <p:txBody>
            <a:bodyPr wrap="none" anchor="ctr"/>
            <a:lstStyle/>
            <a:p>
              <a:pPr eaLnBrk="0" fontAlgn="base" latinLnBrk="0" hangingPunct="0">
                <a:spcBef>
                  <a:spcPct val="0"/>
                </a:spcBef>
                <a:spcAft>
                  <a:spcPct val="0"/>
                </a:spcAft>
              </a:pPr>
              <a:r>
                <a:rPr lang="en-US" sz="1350" dirty="0" err="1">
                  <a:solidFill>
                    <a:prstClr val="black"/>
                  </a:solidFill>
                </a:rPr>
                <a:t>Nhập</a:t>
              </a:r>
              <a:r>
                <a:rPr lang="en-US" sz="1350" dirty="0">
                  <a:solidFill>
                    <a:prstClr val="black"/>
                  </a:solidFill>
                </a:rPr>
                <a:t> </a:t>
              </a:r>
              <a:r>
                <a:rPr lang="en-US" sz="1350" dirty="0" err="1">
                  <a:solidFill>
                    <a:prstClr val="black"/>
                  </a:solidFill>
                </a:rPr>
                <a:t>thông</a:t>
              </a:r>
              <a:r>
                <a:rPr lang="en-US" sz="1350" dirty="0">
                  <a:solidFill>
                    <a:prstClr val="black"/>
                  </a:solidFill>
                </a:rPr>
                <a:t> tin</a:t>
              </a:r>
            </a:p>
            <a:p>
              <a:pPr eaLnBrk="0" fontAlgn="base" latinLnBrk="0" hangingPunct="0">
                <a:spcBef>
                  <a:spcPct val="0"/>
                </a:spcBef>
                <a:spcAft>
                  <a:spcPct val="0"/>
                </a:spcAft>
              </a:pPr>
              <a:r>
                <a:rPr lang="en-US" sz="1350" dirty="0" err="1">
                  <a:solidFill>
                    <a:prstClr val="black"/>
                  </a:solidFill>
                </a:rPr>
                <a:t>Xử</a:t>
              </a:r>
              <a:r>
                <a:rPr lang="en-US" sz="1350" dirty="0">
                  <a:solidFill>
                    <a:prstClr val="black"/>
                  </a:solidFill>
                </a:rPr>
                <a:t> </a:t>
              </a:r>
              <a:r>
                <a:rPr lang="en-US" sz="1350" dirty="0" err="1">
                  <a:solidFill>
                    <a:prstClr val="black"/>
                  </a:solidFill>
                </a:rPr>
                <a:t>lý</a:t>
              </a:r>
              <a:r>
                <a:rPr lang="en-US" sz="1350" dirty="0">
                  <a:solidFill>
                    <a:prstClr val="black"/>
                  </a:solidFill>
                </a:rPr>
                <a:t> </a:t>
              </a:r>
              <a:r>
                <a:rPr lang="en-US" sz="1350" dirty="0" err="1">
                  <a:solidFill>
                    <a:prstClr val="black"/>
                  </a:solidFill>
                </a:rPr>
                <a:t>thông</a:t>
              </a:r>
              <a:r>
                <a:rPr lang="en-US" sz="1350" dirty="0">
                  <a:solidFill>
                    <a:prstClr val="black"/>
                  </a:solidFill>
                </a:rPr>
                <a:t> tin</a:t>
              </a:r>
            </a:p>
            <a:p>
              <a:pPr eaLnBrk="0" fontAlgn="base" latinLnBrk="0" hangingPunct="0">
                <a:spcBef>
                  <a:spcPct val="0"/>
                </a:spcBef>
                <a:spcAft>
                  <a:spcPct val="0"/>
                </a:spcAft>
              </a:pPr>
              <a:r>
                <a:rPr lang="en-US" sz="1350" dirty="0" err="1">
                  <a:solidFill>
                    <a:prstClr val="black"/>
                  </a:solidFill>
                </a:rPr>
                <a:t>Xuất</a:t>
              </a:r>
              <a:r>
                <a:rPr lang="en-US" sz="1350" dirty="0">
                  <a:solidFill>
                    <a:prstClr val="black"/>
                  </a:solidFill>
                </a:rPr>
                <a:t> </a:t>
              </a:r>
              <a:r>
                <a:rPr lang="en-US" sz="1350" dirty="0" err="1">
                  <a:solidFill>
                    <a:prstClr val="black"/>
                  </a:solidFill>
                </a:rPr>
                <a:t>kết</a:t>
              </a:r>
              <a:r>
                <a:rPr lang="en-US" sz="1350" dirty="0">
                  <a:solidFill>
                    <a:prstClr val="black"/>
                  </a:solidFill>
                </a:rPr>
                <a:t> </a:t>
              </a:r>
              <a:r>
                <a:rPr lang="en-US" sz="1350" dirty="0" err="1">
                  <a:solidFill>
                    <a:prstClr val="black"/>
                  </a:solidFill>
                </a:rPr>
                <a:t>quả</a:t>
              </a:r>
              <a:endParaRPr lang="en-US" sz="1350" dirty="0">
                <a:solidFill>
                  <a:prstClr val="black"/>
                </a:solidFill>
              </a:endParaRPr>
            </a:p>
          </p:txBody>
        </p:sp>
        <p:sp>
          <p:nvSpPr>
            <p:cNvPr id="6155" name="Line 23"/>
            <p:cNvSpPr>
              <a:spLocks noChangeShapeType="1"/>
            </p:cNvSpPr>
            <p:nvPr/>
          </p:nvSpPr>
          <p:spPr bwMode="auto">
            <a:xfrm>
              <a:off x="2627" y="1134"/>
              <a:ext cx="432" cy="0"/>
            </a:xfrm>
            <a:prstGeom prst="line">
              <a:avLst/>
            </a:prstGeom>
            <a:noFill/>
            <a:ln w="57150" cmpd="thickThin">
              <a:solidFill>
                <a:srgbClr val="0000CC"/>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latinLnBrk="0" hangingPunct="0">
                <a:spcBef>
                  <a:spcPct val="0"/>
                </a:spcBef>
                <a:spcAft>
                  <a:spcPct val="0"/>
                </a:spcAft>
              </a:pPr>
              <a:endParaRPr lang="en-US" sz="1350">
                <a:solidFill>
                  <a:prstClr val="black"/>
                </a:solidFill>
              </a:endParaRPr>
            </a:p>
          </p:txBody>
        </p:sp>
      </p:grpSp>
      <p:sp>
        <p:nvSpPr>
          <p:cNvPr id="7" name="Title 6"/>
          <p:cNvSpPr>
            <a:spLocks noGrp="1"/>
          </p:cNvSpPr>
          <p:nvPr>
            <p:ph type="title"/>
          </p:nvPr>
        </p:nvSpPr>
        <p:spPr>
          <a:xfrm>
            <a:off x="159300" y="330725"/>
            <a:ext cx="8520600" cy="572700"/>
          </a:xfrm>
        </p:spPr>
        <p:txBody>
          <a:bodyPr>
            <a:noAutofit/>
          </a:bodyPr>
          <a:lstStyle/>
          <a:p>
            <a:r>
              <a:rPr lang="vi-VN" sz="2400" dirty="0" smtClean="0"/>
              <a:t>Cấu trúc chung của chương trình</a:t>
            </a:r>
            <a:br>
              <a:rPr lang="vi-VN" sz="2400" dirty="0" smtClean="0"/>
            </a:br>
            <a:endParaRPr lang="en-US" sz="2400" dirty="0"/>
          </a:p>
        </p:txBody>
      </p:sp>
    </p:spTree>
    <p:extLst>
      <p:ext uri="{BB962C8B-B14F-4D97-AF65-F5344CB8AC3E}">
        <p14:creationId xmlns:p14="http://schemas.microsoft.com/office/powerpoint/2010/main" val="738226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000"/>
                                        <p:tgtEl>
                                          <p:spTgt spid="3"/>
                                        </p:tgtEl>
                                      </p:cBhvr>
                                    </p:animEffect>
                                  </p:childTnLst>
                                </p:cTn>
                              </p:par>
                            </p:childTnLst>
                          </p:cTn>
                        </p:par>
                        <p:par>
                          <p:cTn id="12" fill="hold" nodeType="afterGroup">
                            <p:stCondLst>
                              <p:cond delay="2000"/>
                            </p:stCondLst>
                            <p:childTnLst>
                              <p:par>
                                <p:cTn id="13" presetID="3" presetClass="entr" presetSubtype="10" fill="hold" grpId="0" nodeType="afterEffect">
                                  <p:stCondLst>
                                    <p:cond delay="0"/>
                                  </p:stCondLst>
                                  <p:childTnLst>
                                    <p:set>
                                      <p:cBhvr>
                                        <p:cTn id="14" dur="1" fill="hold">
                                          <p:stCondLst>
                                            <p:cond delay="0"/>
                                          </p:stCondLst>
                                        </p:cTn>
                                        <p:tgtEl>
                                          <p:spTgt spid="10254"/>
                                        </p:tgtEl>
                                        <p:attrNameLst>
                                          <p:attrName>style.visibility</p:attrName>
                                        </p:attrNameLst>
                                      </p:cBhvr>
                                      <p:to>
                                        <p:strVal val="visible"/>
                                      </p:to>
                                    </p:set>
                                    <p:animEffect transition="in" filter="blinds(horizontal)">
                                      <p:cBhvr>
                                        <p:cTn id="15" dur="500"/>
                                        <p:tgtEl>
                                          <p:spTgt spid="102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animBg="1"/>
      <p:bldP spid="102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220980" y="526350"/>
            <a:ext cx="8442960" cy="4090800"/>
          </a:xfrm>
          <a:prstGeom prst="rect">
            <a:avLst/>
          </a:prstGeom>
        </p:spPr>
        <p:txBody>
          <a:bodyPr spcFirstLastPara="1" wrap="square" lIns="91425" tIns="91425" rIns="91425" bIns="91425" anchor="ctr" anchorCtr="0">
            <a:normAutofit/>
          </a:bodyPr>
          <a:lstStyle/>
          <a:p>
            <a:pPr lvl="0">
              <a:lnSpc>
                <a:spcPct val="115000"/>
              </a:lnSpc>
            </a:pPr>
            <a:r>
              <a:rPr lang="vi-VN" dirty="0"/>
              <a:t>Các loại Literals trong Java</a:t>
            </a:r>
          </a:p>
        </p:txBody>
      </p:sp>
    </p:spTree>
    <p:extLst>
      <p:ext uri="{BB962C8B-B14F-4D97-AF65-F5344CB8AC3E}">
        <p14:creationId xmlns:p14="http://schemas.microsoft.com/office/powerpoint/2010/main" val="2604019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460" y="445025"/>
            <a:ext cx="8520600" cy="572700"/>
          </a:xfrm>
        </p:spPr>
        <p:txBody>
          <a:bodyPr>
            <a:normAutofit fontScale="90000"/>
          </a:bodyPr>
          <a:lstStyle/>
          <a:p>
            <a:r>
              <a:rPr lang="en-US" dirty="0" err="1"/>
              <a:t>Khái</a:t>
            </a:r>
            <a:r>
              <a:rPr lang="en-US" dirty="0"/>
              <a:t> </a:t>
            </a:r>
            <a:r>
              <a:rPr lang="en-US" dirty="0" err="1"/>
              <a:t>niệm</a:t>
            </a:r>
            <a:r>
              <a:rPr lang="en-US" dirty="0"/>
              <a:t/>
            </a:r>
            <a:br>
              <a:rPr lang="en-US" dirty="0"/>
            </a:br>
            <a:endParaRPr lang="en-US" dirty="0"/>
          </a:p>
        </p:txBody>
      </p:sp>
      <p:sp>
        <p:nvSpPr>
          <p:cNvPr id="5" name="Rectangle 4"/>
          <p:cNvSpPr/>
          <p:nvPr/>
        </p:nvSpPr>
        <p:spPr>
          <a:xfrm>
            <a:off x="107504" y="1347614"/>
            <a:ext cx="8928992" cy="2633028"/>
          </a:xfrm>
          <a:prstGeom prst="rect">
            <a:avLst/>
          </a:prstGeom>
        </p:spPr>
        <p:txBody>
          <a:bodyPr wrap="square">
            <a:spAutoFit/>
          </a:bodyPr>
          <a:lstStyle/>
          <a:p>
            <a:pPr algn="just">
              <a:lnSpc>
                <a:spcPct val="150000"/>
              </a:lnSpc>
              <a:spcBef>
                <a:spcPts val="1000"/>
              </a:spcBef>
            </a:pPr>
            <a:r>
              <a:rPr lang="en-US" sz="1800" dirty="0">
                <a:solidFill>
                  <a:prstClr val="black"/>
                </a:solidFill>
                <a:latin typeface="Times New Roman" panose="02020603050405020304" pitchFamily="18" charset="0"/>
                <a:cs typeface="Times New Roman" panose="02020603050405020304" pitchFamily="18" charset="0"/>
              </a:rPr>
              <a:t>- </a:t>
            </a:r>
            <a:r>
              <a:rPr lang="vi-VN" sz="1800" dirty="0">
                <a:solidFill>
                  <a:schemeClr val="dk2"/>
                </a:solidFill>
                <a:latin typeface="Proxima Nova"/>
                <a:ea typeface="Proxima Nova"/>
                <a:cs typeface="Proxima Nova"/>
              </a:rPr>
              <a:t>Literals là một ký hiệu đại diện cho một giá trị cố định trong mã nguồn.</a:t>
            </a:r>
            <a:endParaRPr lang="en-US" sz="1800" dirty="0">
              <a:solidFill>
                <a:schemeClr val="dk2"/>
              </a:solidFill>
              <a:latin typeface="Proxima Nova"/>
              <a:ea typeface="Proxima Nova"/>
              <a:cs typeface="Proxima Nova"/>
            </a:endParaRPr>
          </a:p>
          <a:p>
            <a:pPr algn="just">
              <a:lnSpc>
                <a:spcPct val="150000"/>
              </a:lnSpc>
              <a:spcBef>
                <a:spcPts val="1000"/>
              </a:spcBef>
            </a:pPr>
            <a:r>
              <a:rPr lang="en-US" sz="1800" dirty="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Literals là các giá trị không đổi xuất hiện trực tiếp trong chương trình</a:t>
            </a:r>
            <a:endParaRPr lang="en-US" sz="1800" dirty="0">
              <a:solidFill>
                <a:schemeClr val="dk2"/>
              </a:solidFill>
              <a:latin typeface="Proxima Nova"/>
              <a:ea typeface="Proxima Nova"/>
              <a:cs typeface="Proxima Nova"/>
            </a:endParaRPr>
          </a:p>
          <a:p>
            <a:pPr algn="just">
              <a:lnSpc>
                <a:spcPct val="150000"/>
              </a:lnSpc>
              <a:spcBef>
                <a:spcPts val="1000"/>
              </a:spcBef>
            </a:pPr>
            <a:r>
              <a:rPr lang="en-US" sz="1800" dirty="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Trong phân tích từ vựng, Literals của một kiểu dữ liệu cụ thể được gọi là tokens.</a:t>
            </a:r>
            <a:endParaRPr lang="en-US" sz="1800" dirty="0">
              <a:solidFill>
                <a:schemeClr val="dk2"/>
              </a:solidFill>
              <a:latin typeface="Proxima Nova"/>
              <a:ea typeface="Proxima Nova"/>
              <a:cs typeface="Proxima Nova"/>
            </a:endParaRPr>
          </a:p>
          <a:p>
            <a:pPr algn="just">
              <a:lnSpc>
                <a:spcPct val="150000"/>
              </a:lnSpc>
              <a:spcBef>
                <a:spcPts val="1000"/>
              </a:spcBef>
            </a:pPr>
            <a:r>
              <a:rPr lang="en-US" sz="1800" dirty="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Literals có thể được gán trực tiếp cho một biến. </a:t>
            </a:r>
            <a:endParaRPr lang="en-US" sz="1800" dirty="0">
              <a:solidFill>
                <a:schemeClr val="dk2"/>
              </a:solidFill>
              <a:latin typeface="Proxima Nova"/>
              <a:ea typeface="Proxima Nova"/>
              <a:cs typeface="Proxima Nova"/>
            </a:endParaRPr>
          </a:p>
          <a:p>
            <a:pPr algn="just">
              <a:lnSpc>
                <a:spcPct val="150000"/>
              </a:lnSpc>
              <a:spcBef>
                <a:spcPts val="1000"/>
              </a:spcBef>
            </a:pPr>
            <a:r>
              <a:rPr lang="en-US" sz="1800" dirty="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Java có nhiều loại Literals khác nhau. </a:t>
            </a:r>
            <a:endParaRPr lang="en-US" sz="1800" dirty="0">
              <a:solidFill>
                <a:schemeClr val="dk2"/>
              </a:solidFill>
              <a:latin typeface="Proxima Nova"/>
              <a:ea typeface="Proxima Nova"/>
              <a:cs typeface="Proxima Nova"/>
            </a:endParaRPr>
          </a:p>
        </p:txBody>
      </p:sp>
      <p:pic>
        <p:nvPicPr>
          <p:cNvPr id="35" name="Picture 34"/>
          <p:cNvPicPr>
            <a:picLocks noChangeAspect="1"/>
          </p:cNvPicPr>
          <p:nvPr/>
        </p:nvPicPr>
        <p:blipFill rotWithShape="1">
          <a:blip r:embed="rId2"/>
          <a:srcRect b="20098"/>
          <a:stretch/>
        </p:blipFill>
        <p:spPr>
          <a:xfrm>
            <a:off x="5015839" y="3600988"/>
            <a:ext cx="2304256" cy="1224166"/>
          </a:xfrm>
          <a:prstGeom prst="rect">
            <a:avLst/>
          </a:prstGeom>
        </p:spPr>
      </p:pic>
    </p:spTree>
    <p:extLst>
      <p:ext uri="{BB962C8B-B14F-4D97-AF65-F5344CB8AC3E}">
        <p14:creationId xmlns:p14="http://schemas.microsoft.com/office/powerpoint/2010/main" val="2525634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err="1"/>
              <a:t>Các</a:t>
            </a:r>
            <a:r>
              <a:rPr lang="en-US" dirty="0"/>
              <a:t> </a:t>
            </a:r>
            <a:r>
              <a:rPr lang="en-US" dirty="0" err="1"/>
              <a:t>loại</a:t>
            </a:r>
            <a:r>
              <a:rPr lang="en-US" dirty="0"/>
              <a:t> Literals </a:t>
            </a:r>
            <a:r>
              <a:rPr lang="en-US" dirty="0" err="1"/>
              <a:t>trong</a:t>
            </a:r>
            <a:r>
              <a:rPr lang="en-US" dirty="0"/>
              <a:t> Java</a:t>
            </a:r>
            <a:br>
              <a:rPr lang="en-US" dirty="0"/>
            </a:br>
            <a:endParaRPr lang="en-US" dirty="0"/>
          </a:p>
        </p:txBody>
      </p:sp>
      <p:sp>
        <p:nvSpPr>
          <p:cNvPr id="5" name="Rectangle 4"/>
          <p:cNvSpPr/>
          <p:nvPr/>
        </p:nvSpPr>
        <p:spPr>
          <a:xfrm>
            <a:off x="320592" y="1295410"/>
            <a:ext cx="1934928" cy="2646687"/>
          </a:xfrm>
          <a:prstGeom prst="rect">
            <a:avLst/>
          </a:prstGeom>
        </p:spPr>
        <p:txBody>
          <a:bodyPr wrap="square">
            <a:spAutoFit/>
          </a:bodyPr>
          <a:lstStyle/>
          <a:p>
            <a:pPr algn="just">
              <a:lnSpc>
                <a:spcPct val="150000"/>
              </a:lnSpc>
              <a:spcBef>
                <a:spcPts val="1000"/>
              </a:spcBef>
            </a:pPr>
            <a:r>
              <a:rPr lang="en-US" sz="1800" dirty="0">
                <a:solidFill>
                  <a:schemeClr val="dk2"/>
                </a:solidFill>
                <a:latin typeface="Proxima Nova"/>
                <a:ea typeface="Proxima Nova"/>
                <a:cs typeface="Proxima Nova"/>
              </a:rPr>
              <a:t>Có 4 </a:t>
            </a:r>
            <a:r>
              <a:rPr lang="en-US" sz="1800" dirty="0" err="1">
                <a:solidFill>
                  <a:schemeClr val="dk2"/>
                </a:solidFill>
                <a:latin typeface="Proxima Nova"/>
                <a:ea typeface="Proxima Nova"/>
                <a:cs typeface="Proxima Nova"/>
              </a:rPr>
              <a:t>loại</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chính</a:t>
            </a:r>
            <a:r>
              <a:rPr lang="en-US" sz="1800" dirty="0">
                <a:solidFill>
                  <a:schemeClr val="dk2"/>
                </a:solidFill>
                <a:latin typeface="Proxima Nova"/>
                <a:ea typeface="Proxima Nova"/>
                <a:cs typeface="Proxima Nova"/>
              </a:rPr>
              <a:t>:</a:t>
            </a:r>
          </a:p>
          <a:p>
            <a:pPr algn="just">
              <a:lnSpc>
                <a:spcPct val="150000"/>
              </a:lnSpc>
              <a:spcBef>
                <a:spcPts val="1000"/>
              </a:spcBef>
            </a:pPr>
            <a:r>
              <a:rPr lang="en-US" sz="1800" dirty="0">
                <a:solidFill>
                  <a:schemeClr val="dk2"/>
                </a:solidFill>
                <a:latin typeface="Proxima Nova"/>
                <a:ea typeface="Proxima Nova"/>
                <a:cs typeface="Proxima Nova"/>
              </a:rPr>
              <a:t>- Integer</a:t>
            </a:r>
          </a:p>
          <a:p>
            <a:pPr algn="just">
              <a:lnSpc>
                <a:spcPct val="150000"/>
              </a:lnSpc>
              <a:spcBef>
                <a:spcPts val="1000"/>
              </a:spcBef>
            </a:pPr>
            <a:r>
              <a:rPr lang="en-US" sz="1800" dirty="0">
                <a:solidFill>
                  <a:schemeClr val="dk2"/>
                </a:solidFill>
                <a:latin typeface="Proxima Nova"/>
                <a:ea typeface="Proxima Nova"/>
                <a:cs typeface="Proxima Nova"/>
              </a:rPr>
              <a:t>- Character</a:t>
            </a:r>
          </a:p>
          <a:p>
            <a:pPr algn="just">
              <a:lnSpc>
                <a:spcPct val="150000"/>
              </a:lnSpc>
              <a:spcBef>
                <a:spcPts val="1000"/>
              </a:spcBef>
            </a:pPr>
            <a:r>
              <a:rPr lang="en-US" sz="1800" dirty="0">
                <a:solidFill>
                  <a:schemeClr val="dk2"/>
                </a:solidFill>
                <a:latin typeface="Proxima Nova"/>
                <a:ea typeface="Proxima Nova"/>
                <a:cs typeface="Proxima Nova"/>
              </a:rPr>
              <a:t>- Boolean</a:t>
            </a:r>
          </a:p>
          <a:p>
            <a:pPr algn="just">
              <a:lnSpc>
                <a:spcPct val="150000"/>
              </a:lnSpc>
              <a:spcBef>
                <a:spcPts val="1000"/>
              </a:spcBef>
            </a:pPr>
            <a:r>
              <a:rPr lang="en-US" sz="1800" dirty="0">
                <a:solidFill>
                  <a:schemeClr val="dk2"/>
                </a:solidFill>
                <a:latin typeface="Proxima Nova"/>
                <a:ea typeface="Proxima Nova"/>
                <a:cs typeface="Proxima Nova"/>
              </a:rPr>
              <a:t>- String</a:t>
            </a:r>
          </a:p>
        </p:txBody>
      </p:sp>
      <p:pic>
        <p:nvPicPr>
          <p:cNvPr id="3" name="Picture 2"/>
          <p:cNvPicPr>
            <a:picLocks noChangeAspect="1"/>
          </p:cNvPicPr>
          <p:nvPr/>
        </p:nvPicPr>
        <p:blipFill>
          <a:blip r:embed="rId3"/>
          <a:stretch>
            <a:fillRect/>
          </a:stretch>
        </p:blipFill>
        <p:spPr>
          <a:xfrm>
            <a:off x="2555012" y="1475626"/>
            <a:ext cx="6041908" cy="2736304"/>
          </a:xfrm>
          <a:prstGeom prst="rect">
            <a:avLst/>
          </a:prstGeom>
        </p:spPr>
      </p:pic>
    </p:spTree>
    <p:extLst>
      <p:ext uri="{BB962C8B-B14F-4D97-AF65-F5344CB8AC3E}">
        <p14:creationId xmlns:p14="http://schemas.microsoft.com/office/powerpoint/2010/main" val="2203324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Integer Literals </a:t>
            </a:r>
            <a:br>
              <a:rPr lang="en-US" dirty="0"/>
            </a:br>
            <a:endParaRPr lang="en-US" dirty="0"/>
          </a:p>
        </p:txBody>
      </p:sp>
      <p:sp>
        <p:nvSpPr>
          <p:cNvPr id="5" name="Rectangle 4"/>
          <p:cNvSpPr/>
          <p:nvPr/>
        </p:nvSpPr>
        <p:spPr>
          <a:xfrm>
            <a:off x="123568" y="1340758"/>
            <a:ext cx="8928992" cy="3596882"/>
          </a:xfrm>
          <a:prstGeom prst="rect">
            <a:avLst/>
          </a:prstGeom>
        </p:spPr>
        <p:txBody>
          <a:bodyPr vert="horz" lIns="91440" tIns="45720" rIns="91440" bIns="45720" rtlCol="0">
            <a:noAutofit/>
          </a:bodyPr>
          <a:lstStyle/>
          <a:p>
            <a:pPr algn="just">
              <a:lnSpc>
                <a:spcPct val="150000"/>
              </a:lnSpc>
            </a:pPr>
            <a:r>
              <a:rPr lang="vi-VN" sz="1800" dirty="0">
                <a:solidFill>
                  <a:schemeClr val="dk2"/>
                </a:solidFill>
                <a:latin typeface="Proxima Nova"/>
                <a:ea typeface="Proxima Nova"/>
                <a:cs typeface="Proxima Nova"/>
              </a:rPr>
              <a:t>- Integer: Số nguyên là dãy các chữ số. Có ba loại số nguyên:</a:t>
            </a:r>
          </a:p>
          <a:p>
            <a:pPr algn="just">
              <a:lnSpc>
                <a:spcPct val="150000"/>
              </a:lnSpc>
            </a:pPr>
            <a:r>
              <a:rPr lang="vi-VN" sz="1800" dirty="0">
                <a:solidFill>
                  <a:schemeClr val="dk2"/>
                </a:solidFill>
                <a:latin typeface="Proxima Nova"/>
                <a:ea typeface="Proxima Nova"/>
                <a:cs typeface="Proxima Nova"/>
              </a:rPr>
              <a:t>+ Số nguyên thập phân: Đây là tập hợp các số bao gồm các chữ số từ 0 đến 9. Nó có thể có giá trị dương (+) hoặc âm (-). Lưu ý rằng giữa các số không được phép có dấu phẩy và các ký tự không phải chữ số. </a:t>
            </a:r>
            <a:endParaRPr lang="en-US" sz="1800" dirty="0">
              <a:solidFill>
                <a:schemeClr val="dk2"/>
              </a:solidFill>
              <a:latin typeface="Proxima Nova"/>
              <a:ea typeface="Proxima Nova"/>
              <a:cs typeface="Proxima Nova"/>
            </a:endParaRPr>
          </a:p>
          <a:p>
            <a:pPr algn="just">
              <a:lnSpc>
                <a:spcPct val="150000"/>
              </a:lnSpc>
            </a:pPr>
            <a:r>
              <a:rPr lang="vi-VN" sz="1800" dirty="0">
                <a:solidFill>
                  <a:schemeClr val="dk2"/>
                </a:solidFill>
                <a:latin typeface="Proxima Nova"/>
                <a:ea typeface="Proxima Nova"/>
                <a:cs typeface="Proxima Nova"/>
              </a:rPr>
              <a:t>Ví dụ: 5678, +657, -89, v.v.</a:t>
            </a:r>
          </a:p>
          <a:p>
            <a:pPr algn="just">
              <a:lnSpc>
                <a:spcPct val="150000"/>
              </a:lnSpc>
            </a:pPr>
            <a:r>
              <a:rPr lang="vi-VN" sz="1800" dirty="0">
                <a:solidFill>
                  <a:schemeClr val="dk2"/>
                </a:solidFill>
                <a:latin typeface="Proxima Nova"/>
                <a:ea typeface="Proxima Nova"/>
                <a:cs typeface="Proxima Nova"/>
              </a:rPr>
              <a:t>int decVal = 26;  </a:t>
            </a:r>
          </a:p>
          <a:p>
            <a:pPr algn="just">
              <a:lnSpc>
                <a:spcPct val="150000"/>
              </a:lnSpc>
            </a:pPr>
            <a:r>
              <a:rPr lang="vi-VN" sz="1800" dirty="0">
                <a:solidFill>
                  <a:schemeClr val="dk2"/>
                </a:solidFill>
                <a:latin typeface="Proxima Nova"/>
                <a:ea typeface="Proxima Nova"/>
                <a:cs typeface="Proxima Nova"/>
              </a:rPr>
              <a:t>+ Số nguyên bát phân: Là tổ hợp của các số có các chữ số từ 0 đến 7 với số 0 đứng đầu. Ví dụ: 045, 026,</a:t>
            </a:r>
          </a:p>
          <a:p>
            <a:pPr algn="just">
              <a:lnSpc>
                <a:spcPct val="150000"/>
              </a:lnSpc>
            </a:pPr>
            <a:r>
              <a:rPr lang="vi-VN" sz="1800" dirty="0">
                <a:solidFill>
                  <a:schemeClr val="dk2"/>
                </a:solidFill>
                <a:latin typeface="Proxima Nova"/>
                <a:ea typeface="Proxima Nova"/>
                <a:cs typeface="Proxima Nova"/>
              </a:rPr>
              <a:t>int octVal = 067;  </a:t>
            </a:r>
          </a:p>
        </p:txBody>
      </p:sp>
    </p:spTree>
    <p:extLst>
      <p:ext uri="{BB962C8B-B14F-4D97-AF65-F5344CB8AC3E}">
        <p14:creationId xmlns:p14="http://schemas.microsoft.com/office/powerpoint/2010/main" val="12300536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644" y="1248554"/>
            <a:ext cx="8914576" cy="3803506"/>
          </a:xfrm>
          <a:prstGeom prst="rect">
            <a:avLst/>
          </a:prstGeom>
        </p:spPr>
        <p:txBody>
          <a:bodyPr vert="horz" lIns="91440" tIns="45720" rIns="91440" bIns="45720" rtlCol="0">
            <a:noAutofit/>
          </a:bodyPr>
          <a:lstStyle/>
          <a:p>
            <a:pPr algn="just">
              <a:lnSpc>
                <a:spcPct val="150000"/>
              </a:lnSpc>
            </a:pPr>
            <a:r>
              <a:rPr lang="vi-VN" sz="1800" dirty="0">
                <a:solidFill>
                  <a:schemeClr val="dk2"/>
                </a:solidFill>
                <a:latin typeface="Proxima Nova"/>
                <a:ea typeface="Proxima Nova"/>
                <a:cs typeface="Proxima Nova"/>
              </a:rPr>
              <a:t>+ Hệ thập lục phân: Dãy các chữ số đứng trước 0x hoặc 0X được coi là số nguyên thập lục phân. Nó cũng có thể bao gồm một ký tự từ a đến f hoặc A đến F đại diện cho các số tương ứng từ 10 đến 15. </a:t>
            </a:r>
            <a:endParaRPr lang="en-US" sz="1800" dirty="0">
              <a:solidFill>
                <a:schemeClr val="dk2"/>
              </a:solidFill>
              <a:latin typeface="Proxima Nova"/>
              <a:ea typeface="Proxima Nova"/>
              <a:cs typeface="Proxima Nova"/>
            </a:endParaRPr>
          </a:p>
          <a:p>
            <a:pPr algn="just">
              <a:lnSpc>
                <a:spcPct val="150000"/>
              </a:lnSpc>
            </a:pPr>
            <a:r>
              <a:rPr lang="vi-VN" sz="1800" dirty="0">
                <a:solidFill>
                  <a:schemeClr val="dk2"/>
                </a:solidFill>
                <a:latin typeface="Proxima Nova"/>
                <a:ea typeface="Proxima Nova"/>
                <a:cs typeface="Proxima Nova"/>
              </a:rPr>
              <a:t>Ví dụ: 0xd, 0xf,</a:t>
            </a:r>
          </a:p>
          <a:p>
            <a:pPr algn="just">
              <a:lnSpc>
                <a:spcPct val="150000"/>
              </a:lnSpc>
            </a:pPr>
            <a:r>
              <a:rPr lang="vi-VN" sz="1800" dirty="0">
                <a:solidFill>
                  <a:schemeClr val="dk2"/>
                </a:solidFill>
                <a:latin typeface="Proxima Nova"/>
                <a:ea typeface="Proxima Nova"/>
                <a:cs typeface="Proxima Nova"/>
              </a:rPr>
              <a:t>int hexVal = 0x1a;  </a:t>
            </a:r>
          </a:p>
          <a:p>
            <a:pPr algn="just">
              <a:lnSpc>
                <a:spcPct val="150000"/>
              </a:lnSpc>
            </a:pPr>
            <a:r>
              <a:rPr lang="vi-VN" sz="1800" dirty="0">
                <a:solidFill>
                  <a:schemeClr val="dk2"/>
                </a:solidFill>
                <a:latin typeface="Proxima Nova"/>
                <a:ea typeface="Proxima Nova"/>
                <a:cs typeface="Proxima Nova"/>
              </a:rPr>
              <a:t>+ Số nguyên nhị phân: Cơ số 2, có các chữ số bao gồm các số 0 và 1 </a:t>
            </a:r>
            <a:r>
              <a:rPr lang="en-US" sz="1800" dirty="0">
                <a:solidFill>
                  <a:schemeClr val="dk2"/>
                </a:solidFill>
                <a:latin typeface="Proxima Nova"/>
                <a:ea typeface="Proxima Nova"/>
                <a:cs typeface="Proxima Nova"/>
              </a:rPr>
              <a:t>(</a:t>
            </a:r>
            <a:r>
              <a:rPr lang="vi-VN" sz="1800" dirty="0">
                <a:solidFill>
                  <a:schemeClr val="dk2"/>
                </a:solidFill>
                <a:latin typeface="Proxima Nova"/>
                <a:ea typeface="Proxima Nova"/>
                <a:cs typeface="Proxima Nova"/>
              </a:rPr>
              <a:t>có thể tạo các ký tự nhị phân trong Java SE 7 trở lên). Tiền tố 0b đại diện cho hệ thống nhị phân. </a:t>
            </a:r>
            <a:endParaRPr lang="en-US" sz="1800" dirty="0">
              <a:solidFill>
                <a:schemeClr val="dk2"/>
              </a:solidFill>
              <a:latin typeface="Proxima Nova"/>
              <a:ea typeface="Proxima Nova"/>
              <a:cs typeface="Proxima Nova"/>
            </a:endParaRPr>
          </a:p>
          <a:p>
            <a:pPr algn="just">
              <a:lnSpc>
                <a:spcPct val="150000"/>
              </a:lnSpc>
            </a:pPr>
            <a:r>
              <a:rPr lang="vi-VN" sz="1800" dirty="0">
                <a:solidFill>
                  <a:schemeClr val="dk2"/>
                </a:solidFill>
                <a:latin typeface="Proxima Nova"/>
                <a:ea typeface="Proxima Nova"/>
                <a:cs typeface="Proxima Nova"/>
              </a:rPr>
              <a:t>Ví dụ: 0b11010.</a:t>
            </a:r>
          </a:p>
          <a:p>
            <a:pPr algn="just">
              <a:lnSpc>
                <a:spcPct val="150000"/>
              </a:lnSpc>
            </a:pPr>
            <a:r>
              <a:rPr lang="vi-VN" sz="1800" dirty="0">
                <a:solidFill>
                  <a:schemeClr val="dk2"/>
                </a:solidFill>
                <a:latin typeface="Proxima Nova"/>
                <a:ea typeface="Proxima Nova"/>
                <a:cs typeface="Proxima Nova"/>
              </a:rPr>
              <a:t>int binVal = 0b11010;  </a:t>
            </a:r>
          </a:p>
        </p:txBody>
      </p:sp>
      <p:sp>
        <p:nvSpPr>
          <p:cNvPr id="6" name="Title 3"/>
          <p:cNvSpPr>
            <a:spLocks noGrp="1"/>
          </p:cNvSpPr>
          <p:nvPr>
            <p:ph type="title"/>
          </p:nvPr>
        </p:nvSpPr>
        <p:spPr>
          <a:xfrm>
            <a:off x="311700" y="445025"/>
            <a:ext cx="8520600" cy="572700"/>
          </a:xfrm>
        </p:spPr>
        <p:txBody>
          <a:bodyPr>
            <a:normAutofit fontScale="90000"/>
          </a:bodyPr>
          <a:lstStyle/>
          <a:p>
            <a:r>
              <a:rPr lang="en-US" dirty="0"/>
              <a:t>Integer Literals </a:t>
            </a:r>
            <a:br>
              <a:rPr lang="en-US" dirty="0"/>
            </a:br>
            <a:endParaRPr lang="en-US" dirty="0"/>
          </a:p>
        </p:txBody>
      </p:sp>
    </p:spTree>
    <p:extLst>
      <p:ext uri="{BB962C8B-B14F-4D97-AF65-F5344CB8AC3E}">
        <p14:creationId xmlns:p14="http://schemas.microsoft.com/office/powerpoint/2010/main" val="2833745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ltLang="ko-KR" dirty="0" smtClean="0"/>
              <a:t>Integer Literals </a:t>
            </a:r>
            <a:endParaRPr lang="ko-KR" altLang="en-US" dirty="0"/>
          </a:p>
        </p:txBody>
      </p:sp>
      <p:pic>
        <p:nvPicPr>
          <p:cNvPr id="3" name="Picture 2"/>
          <p:cNvPicPr>
            <a:picLocks noChangeAspect="1"/>
          </p:cNvPicPr>
          <p:nvPr/>
        </p:nvPicPr>
        <p:blipFill>
          <a:blip r:embed="rId2"/>
          <a:stretch>
            <a:fillRect/>
          </a:stretch>
        </p:blipFill>
        <p:spPr>
          <a:xfrm>
            <a:off x="213360" y="1255068"/>
            <a:ext cx="5017141" cy="3888432"/>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948264" y="2067694"/>
            <a:ext cx="1205701" cy="2113442"/>
          </a:xfrm>
          <a:prstGeom prst="rect">
            <a:avLst/>
          </a:prstGeom>
          <a:ln>
            <a:solidFill>
              <a:srgbClr val="FF0000"/>
            </a:solidFill>
          </a:ln>
        </p:spPr>
      </p:pic>
      <p:sp>
        <p:nvSpPr>
          <p:cNvPr id="7" name="Title 3"/>
          <p:cNvSpPr>
            <a:spLocks noGrp="1"/>
          </p:cNvSpPr>
          <p:nvPr>
            <p:ph type="title"/>
          </p:nvPr>
        </p:nvSpPr>
        <p:spPr>
          <a:xfrm>
            <a:off x="311700" y="445025"/>
            <a:ext cx="8520600" cy="572700"/>
          </a:xfrm>
        </p:spPr>
        <p:txBody>
          <a:bodyPr>
            <a:normAutofit fontScale="90000"/>
          </a:bodyPr>
          <a:lstStyle/>
          <a:p>
            <a:r>
              <a:rPr lang="en-US" dirty="0"/>
              <a:t>Integer Literals </a:t>
            </a:r>
            <a:br>
              <a:rPr lang="en-US" dirty="0"/>
            </a:br>
            <a:endParaRPr lang="en-US" dirty="0"/>
          </a:p>
        </p:txBody>
      </p:sp>
    </p:spTree>
    <p:extLst>
      <p:ext uri="{BB962C8B-B14F-4D97-AF65-F5344CB8AC3E}">
        <p14:creationId xmlns:p14="http://schemas.microsoft.com/office/powerpoint/2010/main" val="1593258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ltLang="ko-KR" dirty="0" smtClean="0"/>
              <a:t>Integer Literals </a:t>
            </a:r>
            <a:endParaRPr lang="ko-KR" altLang="en-US" dirty="0"/>
          </a:p>
        </p:txBody>
      </p:sp>
      <p:pic>
        <p:nvPicPr>
          <p:cNvPr id="3" name="Picture 2"/>
          <p:cNvPicPr>
            <a:picLocks noChangeAspect="1"/>
          </p:cNvPicPr>
          <p:nvPr/>
        </p:nvPicPr>
        <p:blipFill>
          <a:blip r:embed="rId2"/>
          <a:stretch>
            <a:fillRect/>
          </a:stretch>
        </p:blipFill>
        <p:spPr>
          <a:xfrm>
            <a:off x="236220" y="1255068"/>
            <a:ext cx="5017141" cy="3888432"/>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6948264" y="2067694"/>
            <a:ext cx="1205701" cy="2113442"/>
          </a:xfrm>
          <a:prstGeom prst="rect">
            <a:avLst/>
          </a:prstGeom>
          <a:ln>
            <a:solidFill>
              <a:srgbClr val="FF0000"/>
            </a:solidFill>
          </a:ln>
        </p:spPr>
      </p:pic>
      <p:sp>
        <p:nvSpPr>
          <p:cNvPr id="7" name="Title 3"/>
          <p:cNvSpPr>
            <a:spLocks noGrp="1"/>
          </p:cNvSpPr>
          <p:nvPr>
            <p:ph type="title"/>
          </p:nvPr>
        </p:nvSpPr>
        <p:spPr>
          <a:xfrm>
            <a:off x="311700" y="445025"/>
            <a:ext cx="8520600" cy="572700"/>
          </a:xfrm>
        </p:spPr>
        <p:txBody>
          <a:bodyPr>
            <a:normAutofit fontScale="90000"/>
          </a:bodyPr>
          <a:lstStyle/>
          <a:p>
            <a:r>
              <a:rPr lang="en-US" dirty="0"/>
              <a:t>Integer Literals </a:t>
            </a:r>
            <a:br>
              <a:rPr lang="en-US" dirty="0"/>
            </a:br>
            <a:endParaRPr lang="en-US" dirty="0"/>
          </a:p>
        </p:txBody>
      </p:sp>
    </p:spTree>
    <p:extLst>
      <p:ext uri="{BB962C8B-B14F-4D97-AF65-F5344CB8AC3E}">
        <p14:creationId xmlns:p14="http://schemas.microsoft.com/office/powerpoint/2010/main" val="37191580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808" y="1706518"/>
            <a:ext cx="8928992" cy="1605568"/>
          </a:xfrm>
          <a:prstGeom prst="rect">
            <a:avLst/>
          </a:prstGeom>
        </p:spPr>
        <p:txBody>
          <a:bodyPr vert="horz" lIns="91440" tIns="45720" rIns="91440" bIns="45720" rtlCol="0">
            <a:normAutofit/>
          </a:bodyPr>
          <a:lstStyle/>
          <a:p>
            <a:pPr algn="just" latinLnBrk="0">
              <a:lnSpc>
                <a:spcPct val="150000"/>
              </a:lnSpc>
              <a:spcBef>
                <a:spcPts val="1000"/>
              </a:spcBef>
              <a:buFont typeface="Arial" panose="020B0604020202020204" pitchFamily="34" charset="0"/>
              <a:buNone/>
            </a:pPr>
            <a:r>
              <a:rPr lang="vi-VN" sz="1800" dirty="0">
                <a:solidFill>
                  <a:schemeClr val="dk2"/>
                </a:solidFill>
                <a:latin typeface="Proxima Nova"/>
                <a:ea typeface="Proxima Nova"/>
                <a:cs typeface="Proxima Nova"/>
              </a:rPr>
              <a:t>- Real: Các số có chứa các phần phân số được gọi là số thực. Số thực có thể biểu diễn các chữ ở dạng số mũ. </a:t>
            </a:r>
            <a:endParaRPr lang="en-US" sz="1800" dirty="0">
              <a:solidFill>
                <a:schemeClr val="dk2"/>
              </a:solidFill>
              <a:latin typeface="Proxima Nova"/>
              <a:ea typeface="Proxima Nova"/>
              <a:cs typeface="Proxima Nova"/>
            </a:endParaRPr>
          </a:p>
          <a:p>
            <a:pPr algn="just" latinLnBrk="0">
              <a:lnSpc>
                <a:spcPct val="150000"/>
              </a:lnSpc>
              <a:spcBef>
                <a:spcPts val="1000"/>
              </a:spcBef>
              <a:buFont typeface="Arial" panose="020B0604020202020204" pitchFamily="34" charset="0"/>
              <a:buNone/>
            </a:pPr>
            <a:r>
              <a:rPr lang="vi-VN" sz="1800" dirty="0">
                <a:solidFill>
                  <a:schemeClr val="dk2"/>
                </a:solidFill>
                <a:latin typeface="Proxima Nova"/>
                <a:ea typeface="Proxima Nova"/>
                <a:cs typeface="Proxima Nova"/>
              </a:rPr>
              <a:t>Ví dụ: 879.90, 99E-3, v.v.</a:t>
            </a:r>
          </a:p>
        </p:txBody>
      </p:sp>
      <p:sp>
        <p:nvSpPr>
          <p:cNvPr id="6" name="Title 3"/>
          <p:cNvSpPr>
            <a:spLocks noGrp="1"/>
          </p:cNvSpPr>
          <p:nvPr>
            <p:ph type="title"/>
          </p:nvPr>
        </p:nvSpPr>
        <p:spPr>
          <a:xfrm>
            <a:off x="311700" y="445025"/>
            <a:ext cx="8520600" cy="572700"/>
          </a:xfrm>
        </p:spPr>
        <p:txBody>
          <a:bodyPr>
            <a:normAutofit fontScale="90000"/>
          </a:bodyPr>
          <a:lstStyle/>
          <a:p>
            <a:r>
              <a:rPr lang="en-US" dirty="0"/>
              <a:t>Real Literals </a:t>
            </a:r>
            <a:br>
              <a:rPr lang="en-US" dirty="0"/>
            </a:br>
            <a:r>
              <a:rPr lang="en-US" dirty="0"/>
              <a:t/>
            </a:r>
            <a:br>
              <a:rPr lang="en-US" dirty="0"/>
            </a:br>
            <a:endParaRPr lang="en-US" dirty="0"/>
          </a:p>
        </p:txBody>
      </p:sp>
    </p:spTree>
    <p:extLst>
      <p:ext uri="{BB962C8B-B14F-4D97-AF65-F5344CB8AC3E}">
        <p14:creationId xmlns:p14="http://schemas.microsoft.com/office/powerpoint/2010/main" val="1306414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5259" y="1336918"/>
            <a:ext cx="5387341" cy="3494162"/>
          </a:xfrm>
          <a:prstGeom prst="rect">
            <a:avLst/>
          </a:prstGeom>
          <a:ln>
            <a:solidFill>
              <a:srgbClr val="00B0F0"/>
            </a:solidFill>
          </a:ln>
        </p:spPr>
      </p:pic>
      <p:pic>
        <p:nvPicPr>
          <p:cNvPr id="4" name="Picture 3"/>
          <p:cNvPicPr>
            <a:picLocks noChangeAspect="1"/>
          </p:cNvPicPr>
          <p:nvPr/>
        </p:nvPicPr>
        <p:blipFill>
          <a:blip r:embed="rId3"/>
          <a:stretch>
            <a:fillRect/>
          </a:stretch>
        </p:blipFill>
        <p:spPr>
          <a:xfrm>
            <a:off x="4528706" y="3767672"/>
            <a:ext cx="4508614" cy="1289686"/>
          </a:xfrm>
          <a:prstGeom prst="rect">
            <a:avLst/>
          </a:prstGeom>
          <a:ln>
            <a:solidFill>
              <a:srgbClr val="FF0000"/>
            </a:solidFill>
          </a:ln>
        </p:spPr>
      </p:pic>
      <p:sp>
        <p:nvSpPr>
          <p:cNvPr id="7" name="Title 3"/>
          <p:cNvSpPr>
            <a:spLocks noGrp="1"/>
          </p:cNvSpPr>
          <p:nvPr>
            <p:ph type="title"/>
          </p:nvPr>
        </p:nvSpPr>
        <p:spPr>
          <a:xfrm>
            <a:off x="311700" y="445025"/>
            <a:ext cx="8520600" cy="572700"/>
          </a:xfrm>
        </p:spPr>
        <p:txBody>
          <a:bodyPr>
            <a:normAutofit fontScale="90000"/>
          </a:bodyPr>
          <a:lstStyle/>
          <a:p>
            <a:r>
              <a:rPr lang="en-US" dirty="0"/>
              <a:t>Real Literals </a:t>
            </a:r>
            <a:br>
              <a:rPr lang="en-US" dirty="0"/>
            </a:br>
            <a:r>
              <a:rPr lang="en-US" dirty="0"/>
              <a:t/>
            </a:r>
            <a:br>
              <a:rPr lang="en-US" dirty="0"/>
            </a:br>
            <a:endParaRPr lang="en-US" dirty="0"/>
          </a:p>
        </p:txBody>
      </p:sp>
    </p:spTree>
    <p:extLst>
      <p:ext uri="{BB962C8B-B14F-4D97-AF65-F5344CB8AC3E}">
        <p14:creationId xmlns:p14="http://schemas.microsoft.com/office/powerpoint/2010/main" val="3335900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vi-VN" dirty="0"/>
              <a:t>Dấu gạch ngược </a:t>
            </a:r>
            <a:endParaRPr lang="en-US" dirty="0"/>
          </a:p>
        </p:txBody>
      </p:sp>
      <p:sp>
        <p:nvSpPr>
          <p:cNvPr id="5" name="Rectangle 4"/>
          <p:cNvSpPr/>
          <p:nvPr/>
        </p:nvSpPr>
        <p:spPr>
          <a:xfrm>
            <a:off x="107504" y="1131590"/>
            <a:ext cx="8928992" cy="3310971"/>
          </a:xfrm>
          <a:prstGeom prst="rect">
            <a:avLst/>
          </a:prstGeom>
        </p:spPr>
        <p:txBody>
          <a:bodyPr wrap="square">
            <a:spAutoFit/>
          </a:bodyPr>
          <a:lstStyle/>
          <a:p>
            <a:pPr>
              <a:lnSpc>
                <a:spcPct val="130000"/>
              </a:lnSpc>
            </a:pPr>
            <a:r>
              <a:rPr lang="vi-VN" sz="1800" dirty="0">
                <a:solidFill>
                  <a:schemeClr val="dk2"/>
                </a:solidFill>
                <a:latin typeface="Proxima Nova"/>
                <a:ea typeface="Proxima Nova"/>
                <a:cs typeface="Proxima Nova"/>
              </a:rPr>
              <a:t>Được sử dụng để định dạng xuất thông tin ra màn hình.</a:t>
            </a:r>
          </a:p>
          <a:p>
            <a:pPr>
              <a:lnSpc>
                <a:spcPct val="130000"/>
              </a:lnSpc>
            </a:pPr>
            <a:r>
              <a:rPr lang="vi-VN" sz="1800" dirty="0">
                <a:solidFill>
                  <a:schemeClr val="dk2"/>
                </a:solidFill>
                <a:latin typeface="Proxima Nova"/>
                <a:ea typeface="Proxima Nova"/>
                <a:cs typeface="Proxima Nova"/>
              </a:rPr>
              <a:t>\n: Dùng để xuống dòng</a:t>
            </a:r>
          </a:p>
          <a:p>
            <a:pPr>
              <a:lnSpc>
                <a:spcPct val="130000"/>
              </a:lnSpc>
            </a:pPr>
            <a:r>
              <a:rPr lang="vi-VN" sz="1800" dirty="0">
                <a:solidFill>
                  <a:schemeClr val="dk2"/>
                </a:solidFill>
                <a:latin typeface="+mn-lt"/>
                <a:ea typeface="Proxima Nova"/>
                <a:cs typeface="Proxima Nova"/>
              </a:rPr>
              <a:t>\</a:t>
            </a:r>
            <a:r>
              <a:rPr lang="vi-VN" sz="1800" dirty="0" smtClean="0">
                <a:solidFill>
                  <a:schemeClr val="dk2"/>
                </a:solidFill>
                <a:latin typeface="Proxima Nova"/>
                <a:ea typeface="Proxima Nova"/>
                <a:cs typeface="Proxima Nova"/>
              </a:rPr>
              <a:t>t</a:t>
            </a:r>
            <a:r>
              <a:rPr lang="vi-VN" sz="1800" dirty="0">
                <a:solidFill>
                  <a:schemeClr val="dk2"/>
                </a:solidFill>
                <a:latin typeface="Proxima Nova"/>
                <a:ea typeface="Proxima Nova"/>
                <a:cs typeface="Proxima Nova"/>
              </a:rPr>
              <a:t>: Dùng để tạo tab ngang</a:t>
            </a:r>
          </a:p>
          <a:p>
            <a:pPr>
              <a:lnSpc>
                <a:spcPct val="130000"/>
              </a:lnSpc>
            </a:pPr>
            <a:r>
              <a:rPr lang="vi-VN" sz="1800" dirty="0">
                <a:solidFill>
                  <a:schemeClr val="dk2"/>
                </a:solidFill>
                <a:latin typeface="+mn-lt"/>
                <a:ea typeface="Proxima Nova"/>
                <a:cs typeface="Proxima Nova"/>
              </a:rPr>
              <a:t>\</a:t>
            </a:r>
            <a:r>
              <a:rPr lang="vi-VN" sz="1800" dirty="0">
                <a:solidFill>
                  <a:schemeClr val="dk2"/>
                </a:solidFill>
                <a:latin typeface="Proxima Nova"/>
                <a:ea typeface="Proxima Nova"/>
                <a:cs typeface="Proxima Nova"/>
              </a:rPr>
              <a:t>b: Dùng để tạo khoảng trống</a:t>
            </a:r>
          </a:p>
          <a:p>
            <a:pPr>
              <a:lnSpc>
                <a:spcPct val="130000"/>
              </a:lnSpc>
            </a:pPr>
            <a:r>
              <a:rPr lang="vi-VN" sz="1800" dirty="0">
                <a:solidFill>
                  <a:schemeClr val="dk2"/>
                </a:solidFill>
                <a:ea typeface="Proxima Nova"/>
                <a:cs typeface="Proxima Nova"/>
              </a:rPr>
              <a:t>\</a:t>
            </a:r>
            <a:r>
              <a:rPr lang="vi-VN" sz="1800" dirty="0" smtClean="0">
                <a:solidFill>
                  <a:schemeClr val="dk2"/>
                </a:solidFill>
                <a:latin typeface="Proxima Nova"/>
                <a:ea typeface="Proxima Nova"/>
                <a:cs typeface="Proxima Nova"/>
              </a:rPr>
              <a:t>v</a:t>
            </a:r>
            <a:r>
              <a:rPr lang="vi-VN" sz="1800" dirty="0">
                <a:solidFill>
                  <a:schemeClr val="dk2"/>
                </a:solidFill>
                <a:latin typeface="Proxima Nova"/>
                <a:ea typeface="Proxima Nova"/>
                <a:cs typeface="Proxima Nova"/>
              </a:rPr>
              <a:t>: Dùng để tạo tab dọc</a:t>
            </a:r>
          </a:p>
          <a:p>
            <a:pPr>
              <a:lnSpc>
                <a:spcPct val="130000"/>
              </a:lnSpc>
            </a:pPr>
            <a:r>
              <a:rPr lang="vi-VN" sz="1800" dirty="0">
                <a:solidFill>
                  <a:schemeClr val="dk2"/>
                </a:solidFill>
                <a:ea typeface="Proxima Nova"/>
                <a:cs typeface="Proxima Nova"/>
              </a:rPr>
              <a:t>\</a:t>
            </a:r>
            <a:r>
              <a:rPr lang="vi-VN" sz="1800" dirty="0" smtClean="0">
                <a:solidFill>
                  <a:schemeClr val="dk2"/>
                </a:solidFill>
                <a:latin typeface="Proxima Nova"/>
                <a:ea typeface="Proxima Nova"/>
                <a:cs typeface="Proxima Nova"/>
              </a:rPr>
              <a:t>a</a:t>
            </a:r>
            <a:r>
              <a:rPr lang="vi-VN" sz="1800" dirty="0">
                <a:solidFill>
                  <a:schemeClr val="dk2"/>
                </a:solidFill>
                <a:latin typeface="Proxima Nova"/>
                <a:ea typeface="Proxima Nova"/>
                <a:cs typeface="Proxima Nova"/>
              </a:rPr>
              <a:t>: Dùng để tạo một tiếng bíp nhỏ</a:t>
            </a:r>
          </a:p>
          <a:p>
            <a:pPr>
              <a:lnSpc>
                <a:spcPct val="130000"/>
              </a:lnSpc>
            </a:pPr>
            <a:r>
              <a:rPr lang="vi-VN" sz="1800" dirty="0">
                <a:solidFill>
                  <a:schemeClr val="dk2"/>
                </a:solidFill>
                <a:ea typeface="Proxima Nova"/>
                <a:cs typeface="Proxima Nova"/>
              </a:rPr>
              <a:t>\</a:t>
            </a:r>
            <a:r>
              <a:rPr lang="vi-VN" sz="1800" dirty="0" smtClean="0">
                <a:solidFill>
                  <a:schemeClr val="dk2"/>
                </a:solidFill>
                <a:latin typeface="Proxima Nova"/>
                <a:ea typeface="Proxima Nova"/>
                <a:cs typeface="Proxima Nova"/>
              </a:rPr>
              <a:t>r</a:t>
            </a:r>
            <a:r>
              <a:rPr lang="vi-VN" sz="1800" dirty="0">
                <a:solidFill>
                  <a:schemeClr val="dk2"/>
                </a:solidFill>
                <a:latin typeface="Proxima Nova"/>
                <a:ea typeface="Proxima Nova"/>
                <a:cs typeface="Proxima Nova"/>
              </a:rPr>
              <a:t>: Dùng để tạo trả về vận chuyển</a:t>
            </a:r>
          </a:p>
          <a:p>
            <a:pPr>
              <a:lnSpc>
                <a:spcPct val="130000"/>
              </a:lnSpc>
            </a:pPr>
            <a:r>
              <a:rPr lang="vi-VN" sz="1800" dirty="0">
                <a:solidFill>
                  <a:schemeClr val="dk2"/>
                </a:solidFill>
                <a:ea typeface="Proxima Nova"/>
                <a:cs typeface="Proxima Nova"/>
              </a:rPr>
              <a:t>\</a:t>
            </a:r>
            <a:r>
              <a:rPr lang="vi-VN" sz="1800" dirty="0" smtClean="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Dùng để tạo một dấu ngoặc đơn</a:t>
            </a:r>
          </a:p>
          <a:p>
            <a:pPr>
              <a:lnSpc>
                <a:spcPct val="130000"/>
              </a:lnSpc>
            </a:pPr>
            <a:r>
              <a:rPr lang="vi-VN" sz="1800" dirty="0">
                <a:solidFill>
                  <a:schemeClr val="dk2"/>
                </a:solidFill>
                <a:ea typeface="Proxima Nova"/>
                <a:cs typeface="Proxima Nova"/>
              </a:rPr>
              <a:t>\</a:t>
            </a:r>
            <a:r>
              <a:rPr lang="vi-VN" sz="1800" dirty="0" smtClean="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Dùng để tạo dấu ngoặc kép</a:t>
            </a:r>
          </a:p>
        </p:txBody>
      </p:sp>
    </p:spTree>
    <p:extLst>
      <p:ext uri="{BB962C8B-B14F-4D97-AF65-F5344CB8AC3E}">
        <p14:creationId xmlns:p14="http://schemas.microsoft.com/office/powerpoint/2010/main" val="363166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6743" y="1294605"/>
            <a:ext cx="5174117" cy="3741866"/>
          </a:xfrm>
          <a:prstGeom prst="rect">
            <a:avLst/>
          </a:prstGeom>
          <a:ln>
            <a:solidFill>
              <a:schemeClr val="accent1"/>
            </a:solidFill>
          </a:ln>
        </p:spPr>
      </p:pic>
      <p:sp>
        <p:nvSpPr>
          <p:cNvPr id="5" name="Rectangle 2"/>
          <p:cNvSpPr txBox="1">
            <a:spLocks noChangeArrowheads="1"/>
          </p:cNvSpPr>
          <p:nvPr/>
        </p:nvSpPr>
        <p:spPr>
          <a:xfrm>
            <a:off x="121200" y="399305"/>
            <a:ext cx="8520600" cy="572700"/>
          </a:xfrm>
          <a:prstGeom prst="rect">
            <a:avLst/>
          </a:prstGeom>
          <a:noFill/>
          <a:ln>
            <a:noFill/>
          </a:ln>
          <a:extLst>
            <a:ext uri="{FAA26D3D-D897-4be2-8F04-BA451C77F1D7}">
              <ma14:placeholderFlag xmlns="" xmlns:ma14="http://schemas.microsoft.com/office/mac/drawingml/2011/main"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vi-VN" altLang="en-US" sz="2700" dirty="0" smtClean="0"/>
              <a:t>Một chương trình java cơ bản</a:t>
            </a:r>
            <a:endParaRPr lang="en-US" altLang="en-US" sz="2700" dirty="0"/>
          </a:p>
        </p:txBody>
      </p:sp>
    </p:spTree>
    <p:extLst>
      <p:ext uri="{BB962C8B-B14F-4D97-AF65-F5344CB8AC3E}">
        <p14:creationId xmlns:p14="http://schemas.microsoft.com/office/powerpoint/2010/main" val="2827580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Character Literals </a:t>
            </a:r>
            <a:br>
              <a:rPr lang="en-US" dirty="0"/>
            </a:br>
            <a:endParaRPr lang="en-US" dirty="0"/>
          </a:p>
        </p:txBody>
      </p:sp>
      <p:sp>
        <p:nvSpPr>
          <p:cNvPr id="5" name="Rectangle 4"/>
          <p:cNvSpPr/>
          <p:nvPr/>
        </p:nvSpPr>
        <p:spPr>
          <a:xfrm>
            <a:off x="65976" y="1759858"/>
            <a:ext cx="8928992" cy="1605568"/>
          </a:xfrm>
          <a:prstGeom prst="rect">
            <a:avLst/>
          </a:prstGeom>
        </p:spPr>
        <p:txBody>
          <a:bodyPr vert="horz" lIns="91440" tIns="45720" rIns="91440" bIns="45720" rtlCol="0">
            <a:normAutofit/>
          </a:bodyPr>
          <a:lstStyle/>
          <a:p>
            <a:pPr algn="just" latinLnBrk="0">
              <a:lnSpc>
                <a:spcPct val="150000"/>
              </a:lnSpc>
              <a:spcBef>
                <a:spcPts val="1000"/>
              </a:spcBef>
              <a:buFont typeface="Arial" panose="020B0604020202020204" pitchFamily="34" charset="0"/>
              <a:buNone/>
            </a:pPr>
            <a:r>
              <a:rPr lang="vi-VN" sz="1800" dirty="0">
                <a:solidFill>
                  <a:schemeClr val="dk2"/>
                </a:solidFill>
                <a:latin typeface="Proxima Nova"/>
                <a:ea typeface="Proxima Nova"/>
                <a:cs typeface="Proxima Nova"/>
              </a:rPr>
              <a:t>Một Literal ký tự được thể hiện dưới dạng một ký tự hoặc một chuỗi thoát, được đặt</a:t>
            </a:r>
            <a:r>
              <a:rPr lang="en-US" sz="1800" dirty="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trong một dấu nháy đơn ('').  </a:t>
            </a:r>
            <a:endParaRPr lang="en-US" sz="1800" dirty="0">
              <a:solidFill>
                <a:schemeClr val="dk2"/>
              </a:solidFill>
              <a:latin typeface="Proxima Nova"/>
              <a:ea typeface="Proxima Nova"/>
              <a:cs typeface="Proxima Nova"/>
            </a:endParaRPr>
          </a:p>
          <a:p>
            <a:pPr algn="just" latinLnBrk="0">
              <a:lnSpc>
                <a:spcPct val="150000"/>
              </a:lnSpc>
              <a:spcBef>
                <a:spcPts val="1000"/>
              </a:spcBef>
              <a:buFont typeface="Arial" panose="020B0604020202020204" pitchFamily="34" charset="0"/>
              <a:buNone/>
            </a:pPr>
            <a:r>
              <a:rPr lang="vi-VN" sz="1800" dirty="0">
                <a:solidFill>
                  <a:schemeClr val="dk2"/>
                </a:solidFill>
                <a:latin typeface="Proxima Nova"/>
                <a:ea typeface="Proxima Nova"/>
                <a:cs typeface="Proxima Nova"/>
              </a:rPr>
              <a:t>Ví dụ: 'a', '%', '</a:t>
            </a:r>
            <a:r>
              <a:rPr lang="vi-VN" sz="1800" dirty="0">
                <a:solidFill>
                  <a:schemeClr val="dk2"/>
                </a:solidFill>
                <a:latin typeface="+mn-lt"/>
                <a:ea typeface="Proxima Nova"/>
                <a:cs typeface="Proxima Nova"/>
              </a:rPr>
              <a:t>\</a:t>
            </a:r>
            <a:r>
              <a:rPr lang="vi-VN" sz="1800" dirty="0">
                <a:solidFill>
                  <a:schemeClr val="dk2"/>
                </a:solidFill>
                <a:latin typeface="Proxima Nova"/>
                <a:ea typeface="Proxima Nova"/>
                <a:cs typeface="Proxima Nova"/>
              </a:rPr>
              <a:t>u000d', v.v.</a:t>
            </a:r>
          </a:p>
        </p:txBody>
      </p:sp>
    </p:spTree>
    <p:extLst>
      <p:ext uri="{BB962C8B-B14F-4D97-AF65-F5344CB8AC3E}">
        <p14:creationId xmlns:p14="http://schemas.microsoft.com/office/powerpoint/2010/main" val="22685534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Character Literals </a:t>
            </a:r>
            <a:br>
              <a:rPr lang="en-US" dirty="0"/>
            </a:br>
            <a:endParaRPr lang="en-US" dirty="0"/>
          </a:p>
        </p:txBody>
      </p:sp>
      <p:pic>
        <p:nvPicPr>
          <p:cNvPr id="3" name="Picture 2"/>
          <p:cNvPicPr>
            <a:picLocks noChangeAspect="1"/>
          </p:cNvPicPr>
          <p:nvPr/>
        </p:nvPicPr>
        <p:blipFill>
          <a:blip r:embed="rId2"/>
          <a:stretch>
            <a:fillRect/>
          </a:stretch>
        </p:blipFill>
        <p:spPr>
          <a:xfrm>
            <a:off x="175259" y="1373966"/>
            <a:ext cx="6141721" cy="3632374"/>
          </a:xfrm>
          <a:prstGeom prst="rect">
            <a:avLst/>
          </a:prstGeom>
          <a:ln>
            <a:solidFill>
              <a:srgbClr val="00B0F0"/>
            </a:solidFill>
          </a:ln>
        </p:spPr>
      </p:pic>
      <p:pic>
        <p:nvPicPr>
          <p:cNvPr id="4" name="Picture 3"/>
          <p:cNvPicPr>
            <a:picLocks noChangeAspect="1"/>
          </p:cNvPicPr>
          <p:nvPr/>
        </p:nvPicPr>
        <p:blipFill>
          <a:blip r:embed="rId3"/>
          <a:stretch>
            <a:fillRect/>
          </a:stretch>
        </p:blipFill>
        <p:spPr>
          <a:xfrm>
            <a:off x="5607989" y="3448420"/>
            <a:ext cx="3482671" cy="1615834"/>
          </a:xfrm>
          <a:prstGeom prst="rect">
            <a:avLst/>
          </a:prstGeom>
          <a:ln>
            <a:solidFill>
              <a:srgbClr val="FF0000"/>
            </a:solidFill>
          </a:ln>
        </p:spPr>
      </p:pic>
    </p:spTree>
    <p:extLst>
      <p:ext uri="{BB962C8B-B14F-4D97-AF65-F5344CB8AC3E}">
        <p14:creationId xmlns:p14="http://schemas.microsoft.com/office/powerpoint/2010/main" val="13874511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String Literals </a:t>
            </a:r>
            <a:br>
              <a:rPr lang="en-US" dirty="0"/>
            </a:br>
            <a:endParaRPr lang="en-US" dirty="0"/>
          </a:p>
        </p:txBody>
      </p:sp>
      <p:sp>
        <p:nvSpPr>
          <p:cNvPr id="5" name="Rectangle 4"/>
          <p:cNvSpPr/>
          <p:nvPr/>
        </p:nvSpPr>
        <p:spPr>
          <a:xfrm>
            <a:off x="35496" y="1203598"/>
            <a:ext cx="8928992" cy="1605568"/>
          </a:xfrm>
          <a:prstGeom prst="rect">
            <a:avLst/>
          </a:prstGeom>
        </p:spPr>
        <p:txBody>
          <a:bodyPr vert="horz" lIns="91440" tIns="45720" rIns="91440" bIns="45720" rtlCol="0">
            <a:normAutofit/>
          </a:bodyPr>
          <a:lstStyle/>
          <a:p>
            <a:pPr algn="just" latinLnBrk="0">
              <a:lnSpc>
                <a:spcPct val="150000"/>
              </a:lnSpc>
              <a:spcBef>
                <a:spcPts val="1000"/>
              </a:spcBef>
              <a:buFont typeface="Arial" panose="020B0604020202020204" pitchFamily="34" charset="0"/>
              <a:buNone/>
            </a:pPr>
            <a:r>
              <a:rPr lang="en-US" sz="1800" dirty="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Chuỗi ký tự là một chuỗi các ký tự được đặt giữa các dấu ngoặc kép (""). </a:t>
            </a:r>
            <a:endParaRPr lang="en-US" sz="1800" dirty="0">
              <a:solidFill>
                <a:schemeClr val="dk2"/>
              </a:solidFill>
              <a:latin typeface="Proxima Nova"/>
              <a:ea typeface="Proxima Nova"/>
              <a:cs typeface="Proxima Nova"/>
            </a:endParaRPr>
          </a:p>
          <a:p>
            <a:pPr algn="just" latinLnBrk="0">
              <a:lnSpc>
                <a:spcPct val="150000"/>
              </a:lnSpc>
              <a:spcBef>
                <a:spcPts val="1000"/>
              </a:spcBef>
              <a:buFont typeface="Arial" panose="020B0604020202020204" pitchFamily="34" charset="0"/>
              <a:buNone/>
            </a:pPr>
            <a:r>
              <a:rPr lang="en-US" sz="1800" dirty="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Chuỗi ký tự </a:t>
            </a:r>
            <a:r>
              <a:rPr lang="en-US" sz="1800" dirty="0">
                <a:solidFill>
                  <a:schemeClr val="dk2"/>
                </a:solidFill>
                <a:latin typeface="Proxima Nova"/>
                <a:ea typeface="Proxima Nova"/>
                <a:cs typeface="Proxima Nova"/>
              </a:rPr>
              <a:t>c</a:t>
            </a:r>
            <a:r>
              <a:rPr lang="vi-VN" sz="1800" dirty="0">
                <a:solidFill>
                  <a:schemeClr val="dk2"/>
                </a:solidFill>
                <a:latin typeface="Proxima Nova"/>
                <a:ea typeface="Proxima Nova"/>
                <a:cs typeface="Proxima Nova"/>
              </a:rPr>
              <a:t>ó thể là các chữ cái, số, ký tự đặc biệt, khoảng trống, v.v. </a:t>
            </a:r>
            <a:endParaRPr lang="en-US" sz="1800" dirty="0">
              <a:solidFill>
                <a:schemeClr val="dk2"/>
              </a:solidFill>
              <a:latin typeface="Proxima Nova"/>
              <a:ea typeface="Proxima Nova"/>
              <a:cs typeface="Proxima Nova"/>
            </a:endParaRPr>
          </a:p>
          <a:p>
            <a:pPr algn="just" latinLnBrk="0">
              <a:lnSpc>
                <a:spcPct val="150000"/>
              </a:lnSpc>
              <a:spcBef>
                <a:spcPts val="1000"/>
              </a:spcBef>
              <a:buFont typeface="Arial" panose="020B0604020202020204" pitchFamily="34" charset="0"/>
              <a:buNone/>
            </a:pPr>
            <a:r>
              <a:rPr lang="vi-VN" sz="1800" dirty="0">
                <a:solidFill>
                  <a:schemeClr val="dk2"/>
                </a:solidFill>
                <a:latin typeface="Proxima Nova"/>
                <a:ea typeface="Proxima Nova"/>
                <a:cs typeface="Proxima Nova"/>
              </a:rPr>
              <a:t>Ví dụ: "Jack", "12345", "</a:t>
            </a:r>
            <a:r>
              <a:rPr lang="vi-VN" sz="1800" dirty="0">
                <a:solidFill>
                  <a:schemeClr val="dk2"/>
                </a:solidFill>
                <a:latin typeface="+mn-lt"/>
                <a:ea typeface="Proxima Nova"/>
                <a:cs typeface="Proxima Nova"/>
              </a:rPr>
              <a:t>\</a:t>
            </a:r>
            <a:r>
              <a:rPr lang="vi-VN" sz="1800" dirty="0">
                <a:solidFill>
                  <a:schemeClr val="dk2"/>
                </a:solidFill>
                <a:latin typeface="Proxima Nova"/>
                <a:ea typeface="Proxima Nova"/>
                <a:cs typeface="Proxima Nova"/>
              </a:rPr>
              <a:t>n", v.v.</a:t>
            </a:r>
          </a:p>
        </p:txBody>
      </p:sp>
    </p:spTree>
    <p:extLst>
      <p:ext uri="{BB962C8B-B14F-4D97-AF65-F5344CB8AC3E}">
        <p14:creationId xmlns:p14="http://schemas.microsoft.com/office/powerpoint/2010/main" val="38812496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String Literals </a:t>
            </a:r>
            <a:br>
              <a:rPr lang="en-US" dirty="0"/>
            </a:br>
            <a:endParaRPr lang="en-US" dirty="0"/>
          </a:p>
        </p:txBody>
      </p:sp>
      <p:pic>
        <p:nvPicPr>
          <p:cNvPr id="3" name="Picture 2"/>
          <p:cNvPicPr>
            <a:picLocks noChangeAspect="1"/>
          </p:cNvPicPr>
          <p:nvPr/>
        </p:nvPicPr>
        <p:blipFill>
          <a:blip r:embed="rId2"/>
          <a:stretch>
            <a:fillRect/>
          </a:stretch>
        </p:blipFill>
        <p:spPr>
          <a:xfrm>
            <a:off x="220980" y="1333500"/>
            <a:ext cx="7525268" cy="3699862"/>
          </a:xfrm>
          <a:prstGeom prst="rect">
            <a:avLst/>
          </a:prstGeom>
          <a:solidFill>
            <a:srgbClr val="92D050"/>
          </a:solidFill>
          <a:ln>
            <a:solidFill>
              <a:srgbClr val="00B0F0"/>
            </a:solidFill>
          </a:ln>
        </p:spPr>
      </p:pic>
      <p:pic>
        <p:nvPicPr>
          <p:cNvPr id="4" name="Picture 3"/>
          <p:cNvPicPr>
            <a:picLocks noChangeAspect="1"/>
          </p:cNvPicPr>
          <p:nvPr/>
        </p:nvPicPr>
        <p:blipFill>
          <a:blip r:embed="rId3"/>
          <a:stretch>
            <a:fillRect/>
          </a:stretch>
        </p:blipFill>
        <p:spPr>
          <a:xfrm>
            <a:off x="6292858" y="3490946"/>
            <a:ext cx="2790182" cy="1561114"/>
          </a:xfrm>
          <a:prstGeom prst="rect">
            <a:avLst/>
          </a:prstGeom>
          <a:ln>
            <a:solidFill>
              <a:srgbClr val="FF0000"/>
            </a:solidFill>
          </a:ln>
        </p:spPr>
      </p:pic>
    </p:spTree>
    <p:extLst>
      <p:ext uri="{BB962C8B-B14F-4D97-AF65-F5344CB8AC3E}">
        <p14:creationId xmlns:p14="http://schemas.microsoft.com/office/powerpoint/2010/main" val="29737666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Floating-point Literals </a:t>
            </a:r>
            <a:br>
              <a:rPr lang="en-US" dirty="0"/>
            </a:br>
            <a:endParaRPr lang="en-US" dirty="0"/>
          </a:p>
        </p:txBody>
      </p:sp>
      <p:sp>
        <p:nvSpPr>
          <p:cNvPr id="5" name="Rectangle 4"/>
          <p:cNvSpPr/>
          <p:nvPr/>
        </p:nvSpPr>
        <p:spPr>
          <a:xfrm>
            <a:off x="107463" y="1154492"/>
            <a:ext cx="8943404" cy="3989008"/>
          </a:xfrm>
          <a:prstGeom prst="rect">
            <a:avLst/>
          </a:prstGeom>
        </p:spPr>
        <p:txBody>
          <a:bodyPr vert="horz" lIns="91440" tIns="45720" rIns="91440" bIns="45720" rtlCol="0">
            <a:noAutofit/>
          </a:bodyPr>
          <a:lstStyle/>
          <a:p>
            <a:pPr algn="just" latinLnBrk="0">
              <a:lnSpc>
                <a:spcPct val="150000"/>
              </a:lnSpc>
              <a:buFont typeface="Arial" panose="020B0604020202020204" pitchFamily="34" charset="0"/>
              <a:buNone/>
            </a:pPr>
            <a:r>
              <a:rPr lang="vi-VN" sz="1800" dirty="0">
                <a:solidFill>
                  <a:schemeClr val="dk2"/>
                </a:solidFill>
                <a:latin typeface="Proxima Nova"/>
                <a:ea typeface="Proxima Nova"/>
                <a:cs typeface="Proxima Nova"/>
              </a:rPr>
              <a:t>- Floating-point: Các giá trị có chứa số thập phân là Literal dấu phảy động (Floating-point). Trong Java, các kiểu nguyên thủy float và double thuộc vào các ký tự dấu chấm động. </a:t>
            </a:r>
            <a:endParaRPr lang="en-US" sz="1800" dirty="0">
              <a:solidFill>
                <a:schemeClr val="dk2"/>
              </a:solidFill>
              <a:latin typeface="Proxima Nova"/>
              <a:ea typeface="Proxima Nova"/>
              <a:cs typeface="Proxima Nova"/>
            </a:endParaRPr>
          </a:p>
          <a:p>
            <a:pPr algn="just" latinLnBrk="0">
              <a:lnSpc>
                <a:spcPct val="150000"/>
              </a:lnSpc>
              <a:buFont typeface="Arial" panose="020B0604020202020204" pitchFamily="34" charset="0"/>
              <a:buNone/>
            </a:pPr>
            <a:r>
              <a:rPr lang="vi-VN" sz="1800" dirty="0">
                <a:solidFill>
                  <a:schemeClr val="dk2"/>
                </a:solidFill>
                <a:latin typeface="Proxima Nova"/>
                <a:ea typeface="Proxima Nova"/>
                <a:cs typeface="Proxima Nova"/>
              </a:rPr>
              <a:t>+ Literal dấu phẩy động thuộc kiểu float kết thúc bằng F hoặc f. </a:t>
            </a:r>
            <a:endParaRPr lang="en-US" sz="1800" dirty="0">
              <a:solidFill>
                <a:schemeClr val="dk2"/>
              </a:solidFill>
              <a:latin typeface="Proxima Nova"/>
              <a:ea typeface="Proxima Nova"/>
              <a:cs typeface="Proxima Nova"/>
            </a:endParaRPr>
          </a:p>
          <a:p>
            <a:pPr algn="just" latinLnBrk="0">
              <a:lnSpc>
                <a:spcPct val="150000"/>
              </a:lnSpc>
              <a:buFont typeface="Arial" panose="020B0604020202020204" pitchFamily="34" charset="0"/>
              <a:buNone/>
            </a:pPr>
            <a:r>
              <a:rPr lang="vi-VN" sz="1800" dirty="0">
                <a:solidFill>
                  <a:schemeClr val="dk2"/>
                </a:solidFill>
                <a:latin typeface="Proxima Nova"/>
                <a:ea typeface="Proxima Nova"/>
                <a:cs typeface="Proxima Nova"/>
              </a:rPr>
              <a:t>Ví dụ: 6f, 8.354F, v.v. là Literal float 32 bit.</a:t>
            </a:r>
          </a:p>
          <a:p>
            <a:pPr algn="just" latinLnBrk="0">
              <a:lnSpc>
                <a:spcPct val="150000"/>
              </a:lnSpc>
              <a:buFont typeface="Arial" panose="020B0604020202020204" pitchFamily="34" charset="0"/>
              <a:buNone/>
            </a:pPr>
            <a:r>
              <a:rPr lang="vi-VN" sz="1800" dirty="0">
                <a:solidFill>
                  <a:schemeClr val="dk2"/>
                </a:solidFill>
                <a:latin typeface="Proxima Nova"/>
                <a:ea typeface="Proxima Nova"/>
                <a:cs typeface="Proxima Nova"/>
              </a:rPr>
              <a:t>+ Literal dấu phẩy động thuộc kiểu double kết thúc bằng D hoặc d. Có thể viết D hoặc d tùy ý. </a:t>
            </a:r>
            <a:endParaRPr lang="en-US" sz="1800" dirty="0">
              <a:solidFill>
                <a:schemeClr val="dk2"/>
              </a:solidFill>
              <a:latin typeface="Proxima Nova"/>
              <a:ea typeface="Proxima Nova"/>
              <a:cs typeface="Proxima Nova"/>
            </a:endParaRPr>
          </a:p>
          <a:p>
            <a:pPr algn="just" latinLnBrk="0">
              <a:lnSpc>
                <a:spcPct val="150000"/>
              </a:lnSpc>
              <a:buFont typeface="Arial" panose="020B0604020202020204" pitchFamily="34" charset="0"/>
              <a:buNone/>
            </a:pPr>
            <a:r>
              <a:rPr lang="vi-VN" sz="1800" dirty="0">
                <a:solidFill>
                  <a:schemeClr val="dk2"/>
                </a:solidFill>
                <a:latin typeface="Proxima Nova"/>
                <a:ea typeface="Proxima Nova"/>
                <a:cs typeface="Proxima Nova"/>
              </a:rPr>
              <a:t>Ví dụ: 6d, 8.354D, v.v. là Literal  double 64 bit.</a:t>
            </a:r>
          </a:p>
          <a:p>
            <a:pPr algn="just" latinLnBrk="0">
              <a:lnSpc>
                <a:spcPct val="150000"/>
              </a:lnSpc>
              <a:buFont typeface="Arial" panose="020B0604020202020204" pitchFamily="34" charset="0"/>
              <a:buNone/>
            </a:pPr>
            <a:r>
              <a:rPr lang="vi-VN" sz="1800" dirty="0">
                <a:solidFill>
                  <a:schemeClr val="dk2"/>
                </a:solidFill>
                <a:latin typeface="Proxima Nova"/>
                <a:ea typeface="Proxima Nova"/>
                <a:cs typeface="Proxima Nova"/>
              </a:rPr>
              <a:t>+ Literal dấu phẩy động cũng có thể được biểu diễn dưới dạng số mũ.</a:t>
            </a:r>
          </a:p>
        </p:txBody>
      </p:sp>
    </p:spTree>
    <p:extLst>
      <p:ext uri="{BB962C8B-B14F-4D97-AF65-F5344CB8AC3E}">
        <p14:creationId xmlns:p14="http://schemas.microsoft.com/office/powerpoint/2010/main" val="2766971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Boolean Literals </a:t>
            </a:r>
            <a:br>
              <a:rPr lang="en-US" dirty="0"/>
            </a:br>
            <a:endParaRPr lang="en-US" dirty="0"/>
          </a:p>
        </p:txBody>
      </p:sp>
      <p:sp>
        <p:nvSpPr>
          <p:cNvPr id="3" name="Rectangle 2"/>
          <p:cNvSpPr/>
          <p:nvPr/>
        </p:nvSpPr>
        <p:spPr>
          <a:xfrm>
            <a:off x="53340" y="1234079"/>
            <a:ext cx="8210128" cy="369332"/>
          </a:xfrm>
          <a:prstGeom prst="rect">
            <a:avLst/>
          </a:prstGeom>
        </p:spPr>
        <p:txBody>
          <a:bodyPr wrap="square">
            <a:spAutoFit/>
          </a:bodyPr>
          <a:lstStyle/>
          <a:p>
            <a:r>
              <a:rPr lang="en-US" sz="1800" dirty="0">
                <a:solidFill>
                  <a:schemeClr val="dk2"/>
                </a:solidFill>
                <a:latin typeface="Proxima Nova"/>
                <a:ea typeface="Proxima Nova"/>
                <a:cs typeface="Proxima Nova"/>
              </a:rPr>
              <a:t>Boolean literals </a:t>
            </a:r>
            <a:r>
              <a:rPr lang="en-US" sz="1800" dirty="0" err="1">
                <a:solidFill>
                  <a:schemeClr val="dk2"/>
                </a:solidFill>
                <a:latin typeface="Proxima Nova"/>
                <a:ea typeface="Proxima Nova"/>
                <a:cs typeface="Proxima Nova"/>
              </a:rPr>
              <a:t>là</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giá</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trị</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đúng</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hoặc</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sai</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cũng</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có</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thể</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có</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các</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giá</a:t>
            </a:r>
            <a:r>
              <a:rPr lang="en-US" sz="1800" dirty="0">
                <a:solidFill>
                  <a:schemeClr val="dk2"/>
                </a:solidFill>
                <a:latin typeface="Proxima Nova"/>
                <a:ea typeface="Proxima Nova"/>
                <a:cs typeface="Proxima Nova"/>
              </a:rPr>
              <a:t> </a:t>
            </a:r>
            <a:r>
              <a:rPr lang="en-US" sz="1800" dirty="0" err="1">
                <a:solidFill>
                  <a:schemeClr val="dk2"/>
                </a:solidFill>
                <a:latin typeface="Proxima Nova"/>
                <a:ea typeface="Proxima Nova"/>
                <a:cs typeface="Proxima Nova"/>
              </a:rPr>
              <a:t>trị</a:t>
            </a:r>
            <a:r>
              <a:rPr lang="en-US" sz="1800" dirty="0">
                <a:solidFill>
                  <a:schemeClr val="dk2"/>
                </a:solidFill>
                <a:latin typeface="Proxima Nova"/>
                <a:ea typeface="Proxima Nova"/>
                <a:cs typeface="Proxima Nova"/>
              </a:rPr>
              <a:t> 0 </a:t>
            </a:r>
            <a:r>
              <a:rPr lang="en-US" sz="1800" dirty="0" err="1">
                <a:solidFill>
                  <a:schemeClr val="dk2"/>
                </a:solidFill>
                <a:latin typeface="Proxima Nova"/>
                <a:ea typeface="Proxima Nova"/>
                <a:cs typeface="Proxima Nova"/>
              </a:rPr>
              <a:t>và</a:t>
            </a:r>
            <a:r>
              <a:rPr lang="en-US" sz="1800" dirty="0">
                <a:solidFill>
                  <a:schemeClr val="dk2"/>
                </a:solidFill>
                <a:latin typeface="Proxima Nova"/>
                <a:ea typeface="Proxima Nova"/>
                <a:cs typeface="Proxima Nova"/>
              </a:rPr>
              <a:t> 1. </a:t>
            </a:r>
          </a:p>
        </p:txBody>
      </p:sp>
      <p:pic>
        <p:nvPicPr>
          <p:cNvPr id="4" name="Picture 3"/>
          <p:cNvPicPr>
            <a:picLocks noChangeAspect="1"/>
          </p:cNvPicPr>
          <p:nvPr/>
        </p:nvPicPr>
        <p:blipFill>
          <a:blip r:embed="rId2"/>
          <a:stretch>
            <a:fillRect/>
          </a:stretch>
        </p:blipFill>
        <p:spPr>
          <a:xfrm>
            <a:off x="106680" y="1623059"/>
            <a:ext cx="5522607" cy="3375661"/>
          </a:xfrm>
          <a:prstGeom prst="rect">
            <a:avLst/>
          </a:prstGeom>
          <a:ln>
            <a:solidFill>
              <a:srgbClr val="00B0F0"/>
            </a:solidFill>
          </a:ln>
        </p:spPr>
      </p:pic>
      <p:pic>
        <p:nvPicPr>
          <p:cNvPr id="6" name="Picture 5"/>
          <p:cNvPicPr>
            <a:picLocks noChangeAspect="1"/>
          </p:cNvPicPr>
          <p:nvPr/>
        </p:nvPicPr>
        <p:blipFill>
          <a:blip r:embed="rId3"/>
          <a:stretch>
            <a:fillRect/>
          </a:stretch>
        </p:blipFill>
        <p:spPr>
          <a:xfrm>
            <a:off x="4513484" y="4083917"/>
            <a:ext cx="4630516" cy="1059583"/>
          </a:xfrm>
          <a:prstGeom prst="rect">
            <a:avLst/>
          </a:prstGeom>
          <a:ln>
            <a:solidFill>
              <a:srgbClr val="FF0000"/>
            </a:solidFill>
          </a:ln>
        </p:spPr>
      </p:pic>
    </p:spTree>
    <p:extLst>
      <p:ext uri="{BB962C8B-B14F-4D97-AF65-F5344CB8AC3E}">
        <p14:creationId xmlns:p14="http://schemas.microsoft.com/office/powerpoint/2010/main" val="9807152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220980" y="526350"/>
            <a:ext cx="8442960" cy="4090800"/>
          </a:xfrm>
          <a:prstGeom prst="rect">
            <a:avLst/>
          </a:prstGeom>
        </p:spPr>
        <p:txBody>
          <a:bodyPr spcFirstLastPara="1" wrap="square" lIns="91425" tIns="91425" rIns="91425" bIns="91425" anchor="ctr" anchorCtr="0">
            <a:normAutofit/>
          </a:bodyPr>
          <a:lstStyle/>
          <a:p>
            <a:pPr lvl="0">
              <a:lnSpc>
                <a:spcPct val="115000"/>
              </a:lnSpc>
            </a:pPr>
            <a:r>
              <a:rPr lang="vi-VN" dirty="0"/>
              <a:t>Kiểu tham trị và kiểu tham chiếu</a:t>
            </a:r>
          </a:p>
        </p:txBody>
      </p:sp>
    </p:spTree>
    <p:extLst>
      <p:ext uri="{BB962C8B-B14F-4D97-AF65-F5344CB8AC3E}">
        <p14:creationId xmlns:p14="http://schemas.microsoft.com/office/powerpoint/2010/main" val="40434924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Tham</a:t>
            </a:r>
            <a:r>
              <a:rPr lang="en-US" dirty="0"/>
              <a:t> </a:t>
            </a:r>
            <a:r>
              <a:rPr lang="en-US" dirty="0" err="1"/>
              <a:t>số</a:t>
            </a:r>
            <a:r>
              <a:rPr lang="en-US" dirty="0"/>
              <a:t> </a:t>
            </a:r>
            <a:r>
              <a:rPr lang="en-US" dirty="0" err="1"/>
              <a:t>và</a:t>
            </a:r>
            <a:r>
              <a:rPr lang="en-US" dirty="0"/>
              <a:t> </a:t>
            </a:r>
            <a:r>
              <a:rPr lang="en-US" dirty="0" err="1"/>
              <a:t>các</a:t>
            </a:r>
            <a:r>
              <a:rPr lang="en-US" dirty="0"/>
              <a:t> </a:t>
            </a:r>
            <a:r>
              <a:rPr lang="en-US" dirty="0" err="1"/>
              <a:t>loại</a:t>
            </a:r>
            <a:r>
              <a:rPr lang="en-US" dirty="0"/>
              <a:t> </a:t>
            </a:r>
            <a:r>
              <a:rPr lang="en-US" dirty="0" err="1"/>
              <a:t>tham</a:t>
            </a:r>
            <a:r>
              <a:rPr lang="en-US" dirty="0"/>
              <a:t> </a:t>
            </a:r>
            <a:r>
              <a:rPr lang="en-US" dirty="0" err="1"/>
              <a:t>số</a:t>
            </a:r>
            <a:r>
              <a:rPr lang="en-US" dirty="0"/>
              <a:t/>
            </a:r>
            <a:br>
              <a:rPr lang="en-US" dirty="0"/>
            </a:br>
            <a:endParaRPr lang="en-US" dirty="0"/>
          </a:p>
        </p:txBody>
      </p:sp>
      <p:sp>
        <p:nvSpPr>
          <p:cNvPr id="3" name="Rectangle 2"/>
          <p:cNvSpPr/>
          <p:nvPr/>
        </p:nvSpPr>
        <p:spPr>
          <a:xfrm>
            <a:off x="4232" y="1165499"/>
            <a:ext cx="9139768" cy="1374735"/>
          </a:xfrm>
          <a:prstGeom prst="rect">
            <a:avLst/>
          </a:prstGeom>
        </p:spPr>
        <p:txBody>
          <a:bodyPr vert="horz" lIns="91440" tIns="45720" rIns="91440" bIns="45720" rtlCol="0">
            <a:noAutofit/>
          </a:bodyPr>
          <a:lstStyle/>
          <a:p>
            <a:pPr algn="just" latinLnBrk="0">
              <a:lnSpc>
                <a:spcPct val="150000"/>
              </a:lnSpc>
              <a:spcBef>
                <a:spcPts val="1000"/>
              </a:spcBef>
              <a:buFont typeface="Arial" panose="020B0604020202020204" pitchFamily="34" charset="0"/>
              <a:buNone/>
            </a:pPr>
            <a:r>
              <a:rPr lang="vi-VN" sz="1800" dirty="0">
                <a:solidFill>
                  <a:schemeClr val="dk2"/>
                </a:solidFill>
                <a:latin typeface="Proxima Nova"/>
                <a:ea typeface="Proxima Nova"/>
                <a:cs typeface="Proxima Nova"/>
              </a:rPr>
              <a:t>Biến được khai báo trong phương thức được gọi là tham số của phương thức và đóng vai trò là giá trị đầu vào của phương thức.</a:t>
            </a:r>
          </a:p>
          <a:p>
            <a:pPr algn="just" latinLnBrk="0">
              <a:lnSpc>
                <a:spcPct val="150000"/>
              </a:lnSpc>
              <a:spcBef>
                <a:spcPts val="1000"/>
              </a:spcBef>
              <a:buFont typeface="Arial" panose="020B0604020202020204" pitchFamily="34" charset="0"/>
              <a:buNone/>
            </a:pPr>
            <a:r>
              <a:rPr lang="vi-VN" sz="1800" dirty="0">
                <a:solidFill>
                  <a:schemeClr val="dk2"/>
                </a:solidFill>
                <a:latin typeface="Proxima Nova"/>
                <a:ea typeface="Proxima Nova"/>
                <a:cs typeface="Proxima Nova"/>
              </a:rPr>
              <a:t>Có hai loại tham số: Tham số hình thức và tham số thực</a:t>
            </a:r>
          </a:p>
        </p:txBody>
      </p:sp>
      <p:graphicFrame>
        <p:nvGraphicFramePr>
          <p:cNvPr id="9" name="Table 8"/>
          <p:cNvGraphicFramePr>
            <a:graphicFrameLocks noGrp="1"/>
          </p:cNvGraphicFramePr>
          <p:nvPr>
            <p:extLst>
              <p:ext uri="{D42A27DB-BD31-4B8C-83A1-F6EECF244321}">
                <p14:modId xmlns:p14="http://schemas.microsoft.com/office/powerpoint/2010/main" val="2985460778"/>
              </p:ext>
            </p:extLst>
          </p:nvPr>
        </p:nvGraphicFramePr>
        <p:xfrm>
          <a:off x="179512" y="2787774"/>
          <a:ext cx="8784976" cy="2304255"/>
        </p:xfrm>
        <a:graphic>
          <a:graphicData uri="http://schemas.openxmlformats.org/drawingml/2006/table">
            <a:tbl>
              <a:tblPr firstRow="1" bandRow="1"/>
              <a:tblGrid>
                <a:gridCol w="3960440"/>
                <a:gridCol w="4824536"/>
              </a:tblGrid>
              <a:tr h="520383">
                <a:tc>
                  <a:txBody>
                    <a:bodyPr/>
                    <a:lstStyle/>
                    <a:p>
                      <a:pPr algn="ctr">
                        <a:lnSpc>
                          <a:spcPct val="107000"/>
                        </a:lnSpc>
                        <a:spcAft>
                          <a:spcPts val="0"/>
                        </a:spcAft>
                      </a:pPr>
                      <a:r>
                        <a:rPr lang="en-US" sz="1800" b="0" i="0" u="none" strike="noStrike" cap="none" dirty="0">
                          <a:solidFill>
                            <a:srgbClr val="FFFF00"/>
                          </a:solidFill>
                          <a:latin typeface="Proxima Nova"/>
                          <a:ea typeface="Proxima Nova"/>
                          <a:cs typeface="Proxima Nova"/>
                          <a:sym typeface="Arial"/>
                        </a:rPr>
                        <a:t>Tham </a:t>
                      </a:r>
                      <a:r>
                        <a:rPr lang="en-US" sz="1800" b="0" i="0" u="none" strike="noStrike" cap="none" dirty="0" err="1">
                          <a:solidFill>
                            <a:srgbClr val="FFFF00"/>
                          </a:solidFill>
                          <a:latin typeface="Proxima Nova"/>
                          <a:ea typeface="Proxima Nova"/>
                          <a:cs typeface="Proxima Nova"/>
                          <a:sym typeface="Arial"/>
                        </a:rPr>
                        <a:t>số</a:t>
                      </a:r>
                      <a:r>
                        <a:rPr lang="en-US" sz="1800" b="0" i="0" u="none" strike="noStrike" cap="none" dirty="0">
                          <a:solidFill>
                            <a:srgbClr val="FFFF00"/>
                          </a:solidFill>
                          <a:latin typeface="Proxima Nova"/>
                          <a:ea typeface="Proxima Nova"/>
                          <a:cs typeface="Proxima Nova"/>
                          <a:sym typeface="Arial"/>
                        </a:rPr>
                        <a:t> </a:t>
                      </a:r>
                      <a:r>
                        <a:rPr lang="en-US" sz="1800" b="0" i="0" u="none" strike="noStrike" cap="none" dirty="0" err="1">
                          <a:solidFill>
                            <a:srgbClr val="FFFF00"/>
                          </a:solidFill>
                          <a:latin typeface="Proxima Nova"/>
                          <a:ea typeface="Proxima Nova"/>
                          <a:cs typeface="Proxima Nova"/>
                          <a:sym typeface="Arial"/>
                        </a:rPr>
                        <a:t>hình</a:t>
                      </a:r>
                      <a:r>
                        <a:rPr lang="en-US" sz="1800" b="0" i="0" u="none" strike="noStrike" cap="none" dirty="0">
                          <a:solidFill>
                            <a:srgbClr val="FFFF00"/>
                          </a:solidFill>
                          <a:latin typeface="Proxima Nova"/>
                          <a:ea typeface="Proxima Nova"/>
                          <a:cs typeface="Proxima Nova"/>
                          <a:sym typeface="Arial"/>
                        </a:rPr>
                        <a:t> </a:t>
                      </a:r>
                      <a:r>
                        <a:rPr lang="en-US" sz="1800" b="0" i="0" u="none" strike="noStrike" cap="none" dirty="0" err="1">
                          <a:solidFill>
                            <a:srgbClr val="FFFF00"/>
                          </a:solidFill>
                          <a:latin typeface="Proxima Nova"/>
                          <a:ea typeface="Proxima Nova"/>
                          <a:cs typeface="Proxima Nova"/>
                          <a:sym typeface="Arial"/>
                        </a:rPr>
                        <a:t>thức</a:t>
                      </a:r>
                      <a:endParaRPr lang="en-US" sz="1800" b="0" i="0" u="none" strike="noStrike" cap="none" dirty="0">
                        <a:solidFill>
                          <a:srgbClr val="FFFF00"/>
                        </a:solidFill>
                        <a:latin typeface="Proxima Nova"/>
                        <a:ea typeface="Proxima Nova"/>
                        <a:cs typeface="Proxima Nova"/>
                        <a:sym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gn="ctr">
                        <a:lnSpc>
                          <a:spcPct val="107000"/>
                        </a:lnSpc>
                        <a:spcAft>
                          <a:spcPts val="0"/>
                        </a:spcAft>
                      </a:pPr>
                      <a:r>
                        <a:rPr lang="en-US" sz="1800" b="0" i="0" u="none" strike="noStrike" cap="none" dirty="0">
                          <a:solidFill>
                            <a:srgbClr val="FFFF00"/>
                          </a:solidFill>
                          <a:latin typeface="Proxima Nova"/>
                          <a:ea typeface="Proxima Nova"/>
                          <a:cs typeface="Proxima Nova"/>
                          <a:sym typeface="Arial"/>
                        </a:rPr>
                        <a:t>Tham </a:t>
                      </a:r>
                      <a:r>
                        <a:rPr lang="en-US" sz="1800" b="0" i="0" u="none" strike="noStrike" cap="none" dirty="0" err="1">
                          <a:solidFill>
                            <a:srgbClr val="FFFF00"/>
                          </a:solidFill>
                          <a:latin typeface="Proxima Nova"/>
                          <a:ea typeface="Proxima Nova"/>
                          <a:cs typeface="Proxima Nova"/>
                          <a:sym typeface="Arial"/>
                        </a:rPr>
                        <a:t>số</a:t>
                      </a:r>
                      <a:r>
                        <a:rPr lang="en-US" sz="1800" b="0" i="0" u="none" strike="noStrike" cap="none" dirty="0">
                          <a:solidFill>
                            <a:srgbClr val="FFFF00"/>
                          </a:solidFill>
                          <a:latin typeface="Proxima Nova"/>
                          <a:ea typeface="Proxima Nova"/>
                          <a:cs typeface="Proxima Nova"/>
                          <a:sym typeface="Arial"/>
                        </a:rPr>
                        <a:t> </a:t>
                      </a:r>
                      <a:r>
                        <a:rPr lang="en-US" sz="1800" b="0" i="0" u="none" strike="noStrike" cap="none" dirty="0" err="1">
                          <a:solidFill>
                            <a:srgbClr val="FFFF00"/>
                          </a:solidFill>
                          <a:latin typeface="Proxima Nova"/>
                          <a:ea typeface="Proxima Nova"/>
                          <a:cs typeface="Proxima Nova"/>
                          <a:sym typeface="Arial"/>
                        </a:rPr>
                        <a:t>thực</a:t>
                      </a:r>
                      <a:endParaRPr lang="en-US" sz="1800" b="0" i="0" u="none" strike="noStrike" cap="none" dirty="0">
                        <a:solidFill>
                          <a:srgbClr val="FFFF00"/>
                        </a:solidFill>
                        <a:latin typeface="Proxima Nova"/>
                        <a:ea typeface="Proxima Nova"/>
                        <a:cs typeface="Proxima Nova"/>
                        <a:sym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r>
              <a:tr h="891936">
                <a:tc>
                  <a:txBody>
                    <a:bodyPr/>
                    <a:lstStyle/>
                    <a:p>
                      <a:pPr algn="just">
                        <a:lnSpc>
                          <a:spcPct val="107000"/>
                        </a:lnSpc>
                        <a:spcAft>
                          <a:spcPts val="0"/>
                        </a:spcAft>
                      </a:pP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Là</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tham</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số</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được</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đưa</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vào</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khi</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định</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nghĩa</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hàm</a:t>
                      </a:r>
                      <a:endParaRPr lang="en-US" sz="1800" b="0" i="0" u="none" strike="noStrike" cap="none" dirty="0">
                        <a:solidFill>
                          <a:schemeClr val="dk2"/>
                        </a:solidFill>
                        <a:latin typeface="Proxima Nova"/>
                        <a:ea typeface="Proxima Nova"/>
                        <a:cs typeface="Proxima Nova"/>
                        <a:sym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just">
                        <a:lnSpc>
                          <a:spcPct val="107000"/>
                        </a:lnSpc>
                        <a:spcAft>
                          <a:spcPts val="0"/>
                        </a:spcAft>
                      </a:pP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Là</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tham</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số</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được</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viết</a:t>
                      </a:r>
                      <a:r>
                        <a:rPr lang="en-US" sz="1800" b="0" i="0" u="none" strike="noStrike" cap="none" dirty="0">
                          <a:solidFill>
                            <a:schemeClr val="dk2"/>
                          </a:solidFill>
                          <a:latin typeface="Proxima Nova"/>
                          <a:ea typeface="Proxima Nova"/>
                          <a:cs typeface="Proxima Nova"/>
                          <a:sym typeface="Arial"/>
                        </a:rPr>
                        <a:t> trong </a:t>
                      </a:r>
                      <a:r>
                        <a:rPr lang="en-US" sz="1800" b="0" i="0" u="none" strike="noStrike" cap="none" dirty="0" err="1">
                          <a:solidFill>
                            <a:schemeClr val="dk2"/>
                          </a:solidFill>
                          <a:latin typeface="Proxima Nova"/>
                          <a:ea typeface="Proxima Nova"/>
                          <a:cs typeface="Proxima Nova"/>
                          <a:sym typeface="Arial"/>
                        </a:rPr>
                        <a:t>lời</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gọi</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hàm</a:t>
                      </a:r>
                      <a:endParaRPr lang="en-US" sz="1800" b="0" i="0" u="none" strike="noStrike" cap="none" dirty="0">
                        <a:solidFill>
                          <a:schemeClr val="dk2"/>
                        </a:solidFill>
                        <a:latin typeface="Proxima Nova"/>
                        <a:ea typeface="Proxima Nova"/>
                        <a:cs typeface="Proxima Nova"/>
                        <a:sym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r>
              <a:tr h="891936">
                <a:tc>
                  <a:txBody>
                    <a:bodyPr/>
                    <a:lstStyle/>
                    <a:p>
                      <a:pPr algn="just">
                        <a:lnSpc>
                          <a:spcPct val="107000"/>
                        </a:lnSpc>
                        <a:spcAft>
                          <a:spcPts val="0"/>
                        </a:spcAft>
                      </a:pP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Là</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các</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tham</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số</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để</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nhận</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giá</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trị</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từ</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smtClean="0">
                          <a:solidFill>
                            <a:schemeClr val="dk2"/>
                          </a:solidFill>
                          <a:latin typeface="Proxima Nova"/>
                          <a:ea typeface="Proxima Nova"/>
                          <a:cs typeface="Proxima Nova"/>
                          <a:sym typeface="Arial"/>
                        </a:rPr>
                        <a:t>     </a:t>
                      </a:r>
                      <a:r>
                        <a:rPr lang="en-US" sz="1800" b="0" i="0" u="none" strike="noStrike" cap="none" dirty="0" err="1" smtClean="0">
                          <a:solidFill>
                            <a:schemeClr val="dk2"/>
                          </a:solidFill>
                          <a:latin typeface="Proxima Nova"/>
                          <a:ea typeface="Proxima Nova"/>
                          <a:cs typeface="Proxima Nova"/>
                          <a:sym typeface="Arial"/>
                        </a:rPr>
                        <a:t>chương</a:t>
                      </a:r>
                      <a:r>
                        <a:rPr lang="en-US" sz="1800" b="0" i="0" u="none" strike="noStrike" cap="none" dirty="0" smtClean="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trình</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gọi</a:t>
                      </a:r>
                      <a:endParaRPr lang="en-US" sz="1800" b="0" i="0" u="none" strike="noStrike" cap="none" dirty="0">
                        <a:solidFill>
                          <a:schemeClr val="dk2"/>
                        </a:solidFill>
                        <a:latin typeface="Proxima Nova"/>
                        <a:ea typeface="Proxima Nova"/>
                        <a:cs typeface="Proxima Nova"/>
                        <a:sym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just">
                        <a:lnSpc>
                          <a:spcPct val="107000"/>
                        </a:lnSpc>
                        <a:spcAft>
                          <a:spcPts val="0"/>
                        </a:spcAft>
                      </a:pP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Là</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các</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giá</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trị</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thật</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sẽ</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được</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sao</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chép</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vào</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các</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tham</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số</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hình</a:t>
                      </a:r>
                      <a:r>
                        <a:rPr lang="en-US" sz="1800" b="0" i="0" u="none" strike="noStrike" cap="none" dirty="0">
                          <a:solidFill>
                            <a:schemeClr val="dk2"/>
                          </a:solidFill>
                          <a:latin typeface="Proxima Nova"/>
                          <a:ea typeface="Proxima Nova"/>
                          <a:cs typeface="Proxima Nova"/>
                          <a:sym typeface="Arial"/>
                        </a:rPr>
                        <a:t> </a:t>
                      </a:r>
                      <a:r>
                        <a:rPr lang="en-US" sz="1800" b="0" i="0" u="none" strike="noStrike" cap="none" dirty="0" err="1">
                          <a:solidFill>
                            <a:schemeClr val="dk2"/>
                          </a:solidFill>
                          <a:latin typeface="Proxima Nova"/>
                          <a:ea typeface="Proxima Nova"/>
                          <a:cs typeface="Proxima Nova"/>
                          <a:sym typeface="Arial"/>
                        </a:rPr>
                        <a:t>thức</a:t>
                      </a:r>
                      <a:endParaRPr lang="en-US" sz="1800" b="0" i="0" u="none" strike="noStrike" cap="none" dirty="0">
                        <a:solidFill>
                          <a:schemeClr val="dk2"/>
                        </a:solidFill>
                        <a:latin typeface="Proxima Nova"/>
                        <a:ea typeface="Proxima Nova"/>
                        <a:cs typeface="Proxima Nova"/>
                        <a:sym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bl>
          </a:graphicData>
        </a:graphic>
      </p:graphicFrame>
    </p:spTree>
    <p:extLst>
      <p:ext uri="{BB962C8B-B14F-4D97-AF65-F5344CB8AC3E}">
        <p14:creationId xmlns:p14="http://schemas.microsoft.com/office/powerpoint/2010/main" val="33077727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Cách</a:t>
            </a:r>
            <a:r>
              <a:rPr lang="en-US" dirty="0"/>
              <a:t> </a:t>
            </a:r>
            <a:r>
              <a:rPr lang="en-US" dirty="0" err="1"/>
              <a:t>truyền</a:t>
            </a:r>
            <a:r>
              <a:rPr lang="en-US" dirty="0"/>
              <a:t> </a:t>
            </a:r>
            <a:r>
              <a:rPr lang="en-US" dirty="0" err="1"/>
              <a:t>tham</a:t>
            </a:r>
            <a:r>
              <a:rPr lang="en-US" dirty="0"/>
              <a:t> </a:t>
            </a:r>
            <a:r>
              <a:rPr lang="en-US" dirty="0" err="1"/>
              <a:t>số</a:t>
            </a: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007" y="1220137"/>
            <a:ext cx="5473833" cy="3923363"/>
          </a:xfrm>
          <a:prstGeom prst="rect">
            <a:avLst/>
          </a:prstGeom>
        </p:spPr>
      </p:pic>
    </p:spTree>
    <p:extLst>
      <p:ext uri="{BB962C8B-B14F-4D97-AF65-F5344CB8AC3E}">
        <p14:creationId xmlns:p14="http://schemas.microsoft.com/office/powerpoint/2010/main" val="32225633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Kiểu</a:t>
            </a:r>
            <a:r>
              <a:rPr lang="en-US" dirty="0"/>
              <a:t> </a:t>
            </a:r>
            <a:r>
              <a:rPr lang="en-US" dirty="0" err="1"/>
              <a:t>tham</a:t>
            </a:r>
            <a:r>
              <a:rPr lang="en-US" dirty="0"/>
              <a:t> </a:t>
            </a:r>
            <a:r>
              <a:rPr lang="en-US" dirty="0" err="1"/>
              <a:t>trị</a:t>
            </a:r>
            <a:r>
              <a:rPr lang="en-US" dirty="0"/>
              <a:t/>
            </a:r>
            <a:br>
              <a:rPr lang="en-US" dirty="0"/>
            </a:br>
            <a:endParaRPr lang="en-US" dirty="0"/>
          </a:p>
        </p:txBody>
      </p:sp>
      <p:sp>
        <p:nvSpPr>
          <p:cNvPr id="4" name="Rectangle 3"/>
          <p:cNvSpPr/>
          <p:nvPr/>
        </p:nvSpPr>
        <p:spPr>
          <a:xfrm>
            <a:off x="38100" y="1237879"/>
            <a:ext cx="9033048" cy="3218958"/>
          </a:xfrm>
          <a:prstGeom prst="rect">
            <a:avLst/>
          </a:prstGeom>
        </p:spPr>
        <p:txBody>
          <a:bodyPr wrap="square">
            <a:spAutoFit/>
          </a:bodyPr>
          <a:lstStyle/>
          <a:p>
            <a:pPr algn="just" latinLnBrk="0">
              <a:lnSpc>
                <a:spcPct val="120000"/>
              </a:lnSpc>
            </a:pPr>
            <a:r>
              <a:rPr lang="vi-VN" sz="1800" b="1" dirty="0">
                <a:solidFill>
                  <a:schemeClr val="dk2"/>
                </a:solidFill>
                <a:latin typeface="Proxima Nova"/>
                <a:ea typeface="Proxima Nova"/>
                <a:cs typeface="Proxima Nova"/>
              </a:rPr>
              <a:t>Khái niệm</a:t>
            </a:r>
            <a:r>
              <a:rPr lang="vi-VN" sz="1800" dirty="0">
                <a:solidFill>
                  <a:schemeClr val="dk2"/>
                </a:solidFill>
                <a:latin typeface="Proxima Nova"/>
                <a:ea typeface="Proxima Nova"/>
                <a:cs typeface="Proxima Nova"/>
              </a:rPr>
              <a:t>: Tham trị lưu trữ một địa chỉ chứa giá trị của biến thuộc kiểu dữ liệu  nguyên thuỷ (biến nguyên thủy) tại địa chỉ bộ nhớ dành cho biến.</a:t>
            </a:r>
          </a:p>
          <a:p>
            <a:pPr algn="just" latinLnBrk="0">
              <a:lnSpc>
                <a:spcPct val="120000"/>
              </a:lnSpc>
              <a:spcBef>
                <a:spcPts val="600"/>
              </a:spcBef>
              <a:spcAft>
                <a:spcPts val="600"/>
              </a:spcAft>
            </a:pPr>
            <a:r>
              <a:rPr lang="vi-VN" sz="1800" b="1" dirty="0">
                <a:solidFill>
                  <a:schemeClr val="dk2"/>
                </a:solidFill>
                <a:latin typeface="Proxima Nova"/>
                <a:ea typeface="Proxima Nova"/>
                <a:cs typeface="Proxima Nova"/>
              </a:rPr>
              <a:t>Cách sử dụng: </a:t>
            </a:r>
          </a:p>
          <a:p>
            <a:pPr algn="just" latinLnBrk="0">
              <a:lnSpc>
                <a:spcPct val="120000"/>
              </a:lnSpc>
            </a:pPr>
            <a:r>
              <a:rPr lang="vi-VN" sz="1800" dirty="0">
                <a:solidFill>
                  <a:schemeClr val="dk2"/>
                </a:solidFill>
                <a:latin typeface="Proxima Nova"/>
                <a:ea typeface="Proxima Nova"/>
                <a:cs typeface="Proxima Nova"/>
              </a:rPr>
              <a:t>+ Các biến nguyên thủy được lưu trực tiếp trong ngăn xếp bộ nhớ. </a:t>
            </a:r>
          </a:p>
          <a:p>
            <a:pPr algn="just" latinLnBrk="0">
              <a:lnSpc>
                <a:spcPct val="120000"/>
              </a:lnSpc>
            </a:pPr>
            <a:r>
              <a:rPr lang="vi-VN" sz="1800" dirty="0">
                <a:solidFill>
                  <a:schemeClr val="dk2"/>
                </a:solidFill>
                <a:latin typeface="Proxima Nova"/>
                <a:ea typeface="Proxima Nova"/>
                <a:cs typeface="Proxima Nova"/>
              </a:rPr>
              <a:t>+ Khi một biến nguyên thủy được sử dụng làm tham số đầu vào phương thức thì một bản sao chép của chúng sẽ được tạo ra và lưu vào ngăn xếp.</a:t>
            </a:r>
          </a:p>
          <a:p>
            <a:pPr algn="just" latinLnBrk="0">
              <a:lnSpc>
                <a:spcPct val="120000"/>
              </a:lnSpc>
            </a:pPr>
            <a:r>
              <a:rPr lang="vi-VN" sz="1800" dirty="0">
                <a:solidFill>
                  <a:schemeClr val="dk2"/>
                </a:solidFill>
                <a:latin typeface="Proxima Nova"/>
                <a:ea typeface="Proxima Nova"/>
                <a:cs typeface="Proxima Nova"/>
              </a:rPr>
              <a:t>+ Bản sao chép này chỉ tồn tại trong quá trình phương thức đó được thực thi.</a:t>
            </a:r>
          </a:p>
          <a:p>
            <a:pPr algn="just" latinLnBrk="0">
              <a:lnSpc>
                <a:spcPct val="120000"/>
              </a:lnSpc>
            </a:pPr>
            <a:r>
              <a:rPr lang="vi-VN" sz="1800" dirty="0">
                <a:solidFill>
                  <a:schemeClr val="dk2"/>
                </a:solidFill>
                <a:latin typeface="Proxima Nova"/>
                <a:ea typeface="Proxima Nova"/>
                <a:cs typeface="Proxima Nova"/>
              </a:rPr>
              <a:t>+ Khi thực thi xong phương thức thì các bản sao chép sẽ bị xoá ra khởi ngăn xếp. Do đó, những thay đổi của tham số không ảnh hưởng đến giá trị của biến nguyên thủy.</a:t>
            </a:r>
          </a:p>
        </p:txBody>
      </p:sp>
    </p:spTree>
    <p:extLst>
      <p:ext uri="{BB962C8B-B14F-4D97-AF65-F5344CB8AC3E}">
        <p14:creationId xmlns:p14="http://schemas.microsoft.com/office/powerpoint/2010/main" val="2350203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9712" y="1779662"/>
            <a:ext cx="5738954" cy="2656004"/>
          </a:xfrm>
          <a:prstGeom prst="rect">
            <a:avLst/>
          </a:prstGeom>
          <a:ln>
            <a:solidFill>
              <a:srgbClr val="FF0000"/>
            </a:solidFill>
          </a:ln>
        </p:spPr>
      </p:pic>
      <p:sp>
        <p:nvSpPr>
          <p:cNvPr id="7" name="Rectangle 2"/>
          <p:cNvSpPr txBox="1">
            <a:spLocks noChangeArrowheads="1"/>
          </p:cNvSpPr>
          <p:nvPr/>
        </p:nvSpPr>
        <p:spPr>
          <a:xfrm>
            <a:off x="121200" y="399305"/>
            <a:ext cx="8520600" cy="572700"/>
          </a:xfrm>
          <a:prstGeom prst="rect">
            <a:avLst/>
          </a:prstGeom>
          <a:noFill/>
          <a:ln>
            <a:noFill/>
          </a:ln>
          <a:extLst>
            <a:ext uri="{FAA26D3D-D897-4be2-8F04-BA451C77F1D7}">
              <ma14:placeholderFlag xmlns="" xmlns:ma14="http://schemas.microsoft.com/office/mac/drawingml/2011/main" val="1"/>
            </a:ext>
          </a:ex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361AE"/>
              </a:buClr>
              <a:buSzPts val="3000"/>
              <a:buFont typeface="Alfa Slab One"/>
              <a:buNone/>
              <a:defRPr sz="3000" b="0" i="0" u="none" strike="noStrike" cap="none">
                <a:solidFill>
                  <a:srgbClr val="0361AE"/>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r>
              <a:rPr lang="vi-VN" altLang="en-US" sz="2700" dirty="0" smtClean="0"/>
              <a:t>Một chương trình java cơ bản</a:t>
            </a:r>
            <a:endParaRPr lang="en-US" altLang="en-US" sz="2700" dirty="0"/>
          </a:p>
        </p:txBody>
      </p:sp>
    </p:spTree>
    <p:extLst>
      <p:ext uri="{BB962C8B-B14F-4D97-AF65-F5344CB8AC3E}">
        <p14:creationId xmlns:p14="http://schemas.microsoft.com/office/powerpoint/2010/main" val="39409344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7949" y="1295401"/>
            <a:ext cx="3814671" cy="3605238"/>
          </a:xfrm>
          <a:prstGeom prst="rect">
            <a:avLst/>
          </a:prstGeom>
          <a:ln>
            <a:solidFill>
              <a:srgbClr val="00B0F0"/>
            </a:solidFill>
          </a:ln>
        </p:spPr>
      </p:pic>
      <p:pic>
        <p:nvPicPr>
          <p:cNvPr id="5" name="Picture 4"/>
          <p:cNvPicPr>
            <a:picLocks noChangeAspect="1"/>
          </p:cNvPicPr>
          <p:nvPr/>
        </p:nvPicPr>
        <p:blipFill>
          <a:blip r:embed="rId3"/>
          <a:stretch>
            <a:fillRect/>
          </a:stretch>
        </p:blipFill>
        <p:spPr>
          <a:xfrm>
            <a:off x="4932040" y="2139702"/>
            <a:ext cx="3572374" cy="1238423"/>
          </a:xfrm>
          <a:prstGeom prst="rect">
            <a:avLst/>
          </a:prstGeom>
          <a:ln>
            <a:solidFill>
              <a:srgbClr val="FF0000"/>
            </a:solidFill>
          </a:ln>
        </p:spPr>
      </p:pic>
      <p:sp>
        <p:nvSpPr>
          <p:cNvPr id="7" name="Title 4"/>
          <p:cNvSpPr>
            <a:spLocks noGrp="1"/>
          </p:cNvSpPr>
          <p:nvPr>
            <p:ph type="title"/>
          </p:nvPr>
        </p:nvSpPr>
        <p:spPr>
          <a:xfrm>
            <a:off x="311700" y="445025"/>
            <a:ext cx="8520600" cy="572700"/>
          </a:xfrm>
        </p:spPr>
        <p:txBody>
          <a:bodyPr>
            <a:normAutofit fontScale="90000"/>
          </a:bodyPr>
          <a:lstStyle/>
          <a:p>
            <a:r>
              <a:rPr lang="en-US" dirty="0" err="1"/>
              <a:t>Kiểu</a:t>
            </a:r>
            <a:r>
              <a:rPr lang="en-US" dirty="0"/>
              <a:t> </a:t>
            </a:r>
            <a:r>
              <a:rPr lang="en-US" dirty="0" err="1"/>
              <a:t>tham</a:t>
            </a:r>
            <a:r>
              <a:rPr lang="en-US" dirty="0"/>
              <a:t> </a:t>
            </a:r>
            <a:r>
              <a:rPr lang="en-US" dirty="0" err="1"/>
              <a:t>trị</a:t>
            </a:r>
            <a:r>
              <a:rPr lang="en-US" dirty="0"/>
              <a:t/>
            </a:r>
            <a:br>
              <a:rPr lang="en-US" dirty="0"/>
            </a:br>
            <a:endParaRPr lang="en-US" dirty="0"/>
          </a:p>
        </p:txBody>
      </p:sp>
    </p:spTree>
    <p:extLst>
      <p:ext uri="{BB962C8B-B14F-4D97-AF65-F5344CB8AC3E}">
        <p14:creationId xmlns:p14="http://schemas.microsoft.com/office/powerpoint/2010/main" val="22823766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032" y="1361884"/>
            <a:ext cx="8910568" cy="2585323"/>
          </a:xfrm>
          <a:prstGeom prst="rect">
            <a:avLst/>
          </a:prstGeom>
        </p:spPr>
        <p:txBody>
          <a:bodyPr wrap="square">
            <a:spAutoFit/>
          </a:bodyPr>
          <a:lstStyle/>
          <a:p>
            <a:pPr algn="just" latinLnBrk="0">
              <a:lnSpc>
                <a:spcPct val="150000"/>
              </a:lnSpc>
            </a:pPr>
            <a:r>
              <a:rPr lang="vi-VN" sz="1800" b="1" dirty="0">
                <a:solidFill>
                  <a:schemeClr val="dk2"/>
                </a:solidFill>
                <a:latin typeface="Proxima Nova"/>
                <a:ea typeface="Proxima Nova"/>
                <a:cs typeface="Proxima Nova"/>
              </a:rPr>
              <a:t>Khái niệm: </a:t>
            </a:r>
            <a:r>
              <a:rPr lang="vi-VN" sz="1800" dirty="0">
                <a:solidFill>
                  <a:schemeClr val="dk2"/>
                </a:solidFill>
                <a:latin typeface="Proxima Nova"/>
                <a:ea typeface="Proxima Nova"/>
                <a:cs typeface="Proxima Nova"/>
                <a:sym typeface="Proxima Nova"/>
              </a:rPr>
              <a:t>Tham chiếu lưu trữ một địa chỉ tham chiếu được dùng để truy cập bộ nhớ khi lưu trữ hoặc lấy của biến. Tất các các biến của lớp (đối tượng) đều là kiểu tham chiếu.</a:t>
            </a:r>
          </a:p>
          <a:p>
            <a:pPr algn="just" latinLnBrk="0">
              <a:lnSpc>
                <a:spcPct val="150000"/>
              </a:lnSpc>
            </a:pPr>
            <a:r>
              <a:rPr lang="vi-VN" sz="1800" b="1" dirty="0" smtClean="0">
                <a:solidFill>
                  <a:schemeClr val="dk2"/>
                </a:solidFill>
                <a:latin typeface="Proxima Nova"/>
                <a:ea typeface="Proxima Nova"/>
                <a:cs typeface="Proxima Nova"/>
              </a:rPr>
              <a:t>Cách sử dụng: </a:t>
            </a:r>
          </a:p>
          <a:p>
            <a:pPr algn="just" latinLnBrk="0">
              <a:lnSpc>
                <a:spcPct val="150000"/>
              </a:lnSpc>
            </a:pPr>
            <a:r>
              <a:rPr lang="vi-VN" sz="1800" dirty="0" smtClean="0">
                <a:solidFill>
                  <a:schemeClr val="dk2"/>
                </a:solidFill>
                <a:latin typeface="Proxima Nova"/>
                <a:ea typeface="Proxima Nova"/>
                <a:cs typeface="Proxima Nova"/>
              </a:rPr>
              <a:t>+ Sao chép địa chỉ của đối số vào tham số hình thức.</a:t>
            </a:r>
          </a:p>
          <a:p>
            <a:pPr algn="just" latinLnBrk="0">
              <a:lnSpc>
                <a:spcPct val="150000"/>
              </a:lnSpc>
            </a:pPr>
            <a:r>
              <a:rPr lang="vi-VN" sz="1800" dirty="0" smtClean="0">
                <a:solidFill>
                  <a:schemeClr val="dk2"/>
                </a:solidFill>
                <a:latin typeface="Proxima Nova"/>
                <a:ea typeface="Proxima Nova"/>
                <a:cs typeface="Proxima Nova"/>
              </a:rPr>
              <a:t>+ </a:t>
            </a:r>
            <a:r>
              <a:rPr lang="vi-VN" sz="1800" dirty="0">
                <a:solidFill>
                  <a:schemeClr val="dk2"/>
                </a:solidFill>
                <a:latin typeface="Proxima Nova"/>
                <a:ea typeface="Proxima Nova"/>
                <a:cs typeface="Proxima Nova"/>
              </a:rPr>
              <a:t>Những thay đổi đối với tham số sẽ có tác dụng trên đối số.</a:t>
            </a:r>
          </a:p>
        </p:txBody>
      </p:sp>
      <p:sp>
        <p:nvSpPr>
          <p:cNvPr id="3" name="Rectangle 2"/>
          <p:cNvSpPr/>
          <p:nvPr/>
        </p:nvSpPr>
        <p:spPr>
          <a:xfrm>
            <a:off x="281664" y="521329"/>
            <a:ext cx="3211135" cy="507831"/>
          </a:xfrm>
          <a:prstGeom prst="rect">
            <a:avLst/>
          </a:prstGeom>
        </p:spPr>
        <p:txBody>
          <a:bodyPr wrap="none">
            <a:spAutoFit/>
          </a:bodyPr>
          <a:lstStyle/>
          <a:p>
            <a:r>
              <a:rPr lang="en-US" altLang="ko-KR" sz="2700" dirty="0" err="1">
                <a:solidFill>
                  <a:srgbClr val="0361AE"/>
                </a:solidFill>
                <a:latin typeface="Alfa Slab One"/>
                <a:ea typeface="Alfa Slab One"/>
                <a:cs typeface="Alfa Slab One"/>
                <a:sym typeface="Alfa Slab One"/>
              </a:rPr>
              <a:t>Kiểu</a:t>
            </a:r>
            <a:r>
              <a:rPr lang="en-US" altLang="ko-KR" sz="2700" dirty="0">
                <a:solidFill>
                  <a:srgbClr val="0361AE"/>
                </a:solidFill>
                <a:latin typeface="Alfa Slab One"/>
                <a:ea typeface="Alfa Slab One"/>
                <a:cs typeface="Alfa Slab One"/>
                <a:sym typeface="Alfa Slab One"/>
              </a:rPr>
              <a:t> </a:t>
            </a:r>
            <a:r>
              <a:rPr lang="en-US" altLang="ko-KR" sz="2700" dirty="0" err="1">
                <a:solidFill>
                  <a:srgbClr val="0361AE"/>
                </a:solidFill>
                <a:latin typeface="Alfa Slab One"/>
                <a:ea typeface="Alfa Slab One"/>
                <a:cs typeface="Alfa Slab One"/>
                <a:sym typeface="Alfa Slab One"/>
              </a:rPr>
              <a:t>tham</a:t>
            </a:r>
            <a:r>
              <a:rPr lang="en-US" altLang="ko-KR" sz="2700" dirty="0">
                <a:solidFill>
                  <a:srgbClr val="0361AE"/>
                </a:solidFill>
                <a:latin typeface="Alfa Slab One"/>
                <a:ea typeface="Alfa Slab One"/>
                <a:cs typeface="Alfa Slab One"/>
                <a:sym typeface="Alfa Slab One"/>
              </a:rPr>
              <a:t> </a:t>
            </a:r>
            <a:r>
              <a:rPr lang="en-US" altLang="ko-KR" sz="2700" dirty="0" err="1">
                <a:solidFill>
                  <a:srgbClr val="0361AE"/>
                </a:solidFill>
                <a:latin typeface="Alfa Slab One"/>
                <a:ea typeface="Alfa Slab One"/>
                <a:cs typeface="Alfa Slab One"/>
                <a:sym typeface="Alfa Slab One"/>
              </a:rPr>
              <a:t>chiếu</a:t>
            </a:r>
            <a:endParaRPr lang="ko-KR" altLang="en-US" sz="2700" dirty="0">
              <a:solidFill>
                <a:srgbClr val="0361AE"/>
              </a:solidFill>
              <a:latin typeface="Alfa Slab One"/>
              <a:ea typeface="Alfa Slab One"/>
              <a:cs typeface="Alfa Slab One"/>
              <a:sym typeface="Alfa Slab One"/>
            </a:endParaRPr>
          </a:p>
        </p:txBody>
      </p:sp>
    </p:spTree>
    <p:extLst>
      <p:ext uri="{BB962C8B-B14F-4D97-AF65-F5344CB8AC3E}">
        <p14:creationId xmlns:p14="http://schemas.microsoft.com/office/powerpoint/2010/main" val="20411596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endParaRPr dirty="0"/>
          </a:p>
          <a:p>
            <a:pPr marL="457200" lvl="0" indent="-342900" algn="l" rtl="0">
              <a:lnSpc>
                <a:spcPct val="150000"/>
              </a:lnSpc>
              <a:spcAft>
                <a:spcPts val="0"/>
              </a:spcAft>
              <a:buSzPts val="1800"/>
              <a:buChar char="●"/>
            </a:pPr>
            <a:r>
              <a:rPr lang="en-US" dirty="0" err="1" smtClean="0"/>
              <a:t>Biến</a:t>
            </a:r>
            <a:r>
              <a:rPr lang="en-US" dirty="0" smtClean="0"/>
              <a:t>, </a:t>
            </a:r>
            <a:r>
              <a:rPr lang="en-US" dirty="0" err="1" smtClean="0"/>
              <a:t>Hằng</a:t>
            </a:r>
            <a:endParaRPr lang="en-US" dirty="0" smtClean="0"/>
          </a:p>
          <a:p>
            <a:pPr marL="457200" lvl="0" indent="-342900" algn="l" rtl="0">
              <a:lnSpc>
                <a:spcPct val="150000"/>
              </a:lnSpc>
              <a:spcAft>
                <a:spcPts val="0"/>
              </a:spcAft>
              <a:buSzPts val="1800"/>
              <a:buChar char="●"/>
            </a:pP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lieu</a:t>
            </a:r>
          </a:p>
          <a:p>
            <a:pPr lvl="0">
              <a:lnSpc>
                <a:spcPct val="150000"/>
              </a:lnSpc>
            </a:pPr>
            <a:r>
              <a:rPr lang="en-US" dirty="0" err="1"/>
              <a:t>Các</a:t>
            </a:r>
            <a:r>
              <a:rPr lang="en-US" dirty="0"/>
              <a:t> </a:t>
            </a:r>
            <a:r>
              <a:rPr lang="en-US" dirty="0" err="1"/>
              <a:t>loại</a:t>
            </a:r>
            <a:r>
              <a:rPr lang="en-US" dirty="0"/>
              <a:t> Literals </a:t>
            </a:r>
            <a:r>
              <a:rPr lang="en-US" dirty="0" err="1"/>
              <a:t>trong</a:t>
            </a:r>
            <a:r>
              <a:rPr lang="en-US" dirty="0"/>
              <a:t> Java</a:t>
            </a:r>
            <a:endParaRPr dirty="0"/>
          </a:p>
          <a:p>
            <a:pPr lvl="0">
              <a:lnSpc>
                <a:spcPct val="150000"/>
              </a:lnSpc>
            </a:pPr>
            <a:r>
              <a:rPr lang="en-US" dirty="0" err="1" smtClean="0"/>
              <a:t>Truyền</a:t>
            </a:r>
            <a:r>
              <a:rPr lang="en-US" dirty="0" smtClean="0"/>
              <a:t> </a:t>
            </a:r>
            <a:r>
              <a:rPr lang="en-US" dirty="0" err="1" smtClean="0"/>
              <a:t>tham</a:t>
            </a:r>
            <a:r>
              <a:rPr lang="en-US" dirty="0" smtClean="0"/>
              <a:t> </a:t>
            </a:r>
            <a:r>
              <a:rPr lang="en-US" dirty="0" err="1" smtClean="0"/>
              <a:t>biến</a:t>
            </a:r>
            <a:r>
              <a:rPr lang="en-US" dirty="0" smtClean="0"/>
              <a:t>, </a:t>
            </a:r>
            <a:r>
              <a:rPr lang="en-US" dirty="0" err="1" smtClean="0"/>
              <a:t>truyền</a:t>
            </a:r>
            <a:r>
              <a:rPr lang="en-US" dirty="0" smtClean="0"/>
              <a:t> </a:t>
            </a:r>
            <a:r>
              <a:rPr lang="en-US" dirty="0" err="1" smtClean="0"/>
              <a:t>tham</a:t>
            </a:r>
            <a:r>
              <a:rPr lang="en-US" dirty="0" smtClean="0"/>
              <a:t> </a:t>
            </a:r>
            <a:r>
              <a:rPr lang="en-US" dirty="0" err="1" smtClean="0"/>
              <a:t>trị</a:t>
            </a:r>
            <a:endParaRPr dirty="0"/>
          </a:p>
        </p:txBody>
      </p:sp>
    </p:spTree>
    <p:extLst>
      <p:ext uri="{BB962C8B-B14F-4D97-AF65-F5344CB8AC3E}">
        <p14:creationId xmlns:p14="http://schemas.microsoft.com/office/powerpoint/2010/main" val="961602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51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C</a:t>
            </a:r>
            <a:r>
              <a:rPr lang="en-US" dirty="0" err="1" smtClean="0"/>
              <a:t>âu</a:t>
            </a:r>
            <a:r>
              <a:rPr lang="en-US" dirty="0" smtClean="0"/>
              <a:t> </a:t>
            </a:r>
            <a:r>
              <a:rPr lang="en-US" dirty="0" err="1" smtClean="0"/>
              <a:t>lệnh</a:t>
            </a:r>
            <a:r>
              <a:rPr lang="en-US" dirty="0" smtClean="0"/>
              <a:t> &amp; </a:t>
            </a:r>
            <a:r>
              <a:rPr lang="en-US" dirty="0" err="1" smtClean="0"/>
              <a:t>khối</a:t>
            </a:r>
            <a:r>
              <a:rPr lang="en-US" dirty="0" smtClean="0"/>
              <a:t> </a:t>
            </a:r>
            <a:r>
              <a:rPr lang="en-US" dirty="0" err="1" smtClean="0"/>
              <a:t>lệnh</a:t>
            </a:r>
            <a:r>
              <a:rPr lang="en-US" dirty="0"/>
              <a:t/>
            </a:r>
            <a:br>
              <a:rPr lang="en-US" dirty="0"/>
            </a:br>
            <a:endParaRPr lang="en-US" dirty="0"/>
          </a:p>
        </p:txBody>
      </p:sp>
      <p:sp>
        <p:nvSpPr>
          <p:cNvPr id="16390"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lstStyle/>
          <a:p>
            <a:pPr eaLnBrk="1" hangingPunct="1"/>
            <a:r>
              <a:rPr lang="en-US" altLang="en-US" dirty="0" err="1" smtClean="0"/>
              <a:t>Các</a:t>
            </a:r>
            <a:r>
              <a:rPr lang="en-US" altLang="en-US" dirty="0" smtClean="0"/>
              <a:t> câu </a:t>
            </a:r>
            <a:r>
              <a:rPr lang="en-US" altLang="en-US" dirty="0" err="1" smtClean="0"/>
              <a:t>lệnh</a:t>
            </a:r>
            <a:r>
              <a:rPr lang="en-US" altLang="en-US" dirty="0" smtClean="0"/>
              <a:t> </a:t>
            </a:r>
            <a:r>
              <a:rPr lang="en-US" altLang="en-US" dirty="0" err="1" smtClean="0"/>
              <a:t>đơn</a:t>
            </a:r>
            <a:r>
              <a:rPr lang="en-US" altLang="en-US" dirty="0" smtClean="0"/>
              <a:t> </a:t>
            </a:r>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nối</a:t>
            </a:r>
            <a:r>
              <a:rPr lang="en-US" altLang="en-US" dirty="0" smtClean="0"/>
              <a:t> </a:t>
            </a:r>
            <a:r>
              <a:rPr lang="en-US" altLang="en-US" dirty="0" err="1" smtClean="0"/>
              <a:t>lại</a:t>
            </a:r>
            <a:r>
              <a:rPr lang="en-US" altLang="en-US" dirty="0" smtClean="0"/>
              <a:t> </a:t>
            </a:r>
            <a:r>
              <a:rPr lang="en-US" altLang="en-US" dirty="0" err="1" smtClean="0"/>
              <a:t>với</a:t>
            </a:r>
            <a:r>
              <a:rPr lang="en-US" altLang="en-US" dirty="0" smtClean="0"/>
              <a:t> </a:t>
            </a:r>
            <a:r>
              <a:rPr lang="en-US" altLang="en-US" dirty="0" err="1" smtClean="0"/>
              <a:t>nhau</a:t>
            </a:r>
            <a:r>
              <a:rPr lang="en-US" altLang="en-US" dirty="0" smtClean="0"/>
              <a:t> </a:t>
            </a:r>
            <a:r>
              <a:rPr lang="en-US" altLang="en-US" dirty="0" err="1" smtClean="0"/>
              <a:t>tạo</a:t>
            </a:r>
            <a:r>
              <a:rPr lang="en-US" altLang="en-US" dirty="0" smtClean="0"/>
              <a:t> </a:t>
            </a:r>
            <a:r>
              <a:rPr lang="en-US" altLang="en-US" dirty="0" err="1" smtClean="0"/>
              <a:t>thành</a:t>
            </a:r>
            <a:r>
              <a:rPr lang="en-US" altLang="en-US" dirty="0" smtClean="0"/>
              <a:t> </a:t>
            </a:r>
            <a:r>
              <a:rPr lang="en-US" altLang="en-US" dirty="0" err="1" smtClean="0"/>
              <a:t>các</a:t>
            </a:r>
            <a:r>
              <a:rPr lang="en-US" altLang="en-US" dirty="0" smtClean="0"/>
              <a:t> </a:t>
            </a:r>
            <a:r>
              <a:rPr lang="en-US" altLang="en-US" dirty="0" err="1" smtClean="0"/>
              <a:t>khối</a:t>
            </a:r>
            <a:r>
              <a:rPr lang="en-US" altLang="en-US" dirty="0" smtClean="0"/>
              <a:t> </a:t>
            </a:r>
            <a:r>
              <a:rPr lang="en-US" altLang="en-US" dirty="0" err="1" smtClean="0"/>
              <a:t>lệnh</a:t>
            </a:r>
            <a:r>
              <a:rPr lang="en-US" altLang="en-US" dirty="0" smtClean="0"/>
              <a:t> </a:t>
            </a:r>
            <a:r>
              <a:rPr lang="en-US" altLang="en-US" dirty="0" err="1" smtClean="0"/>
              <a:t>thuộc</a:t>
            </a:r>
            <a:r>
              <a:rPr lang="en-US" altLang="en-US" dirty="0" smtClean="0"/>
              <a:t> 1 </a:t>
            </a:r>
            <a:r>
              <a:rPr lang="en-US" altLang="en-US" dirty="0" err="1" smtClean="0"/>
              <a:t>lớp</a:t>
            </a:r>
            <a:r>
              <a:rPr lang="en-US" altLang="en-US" dirty="0" smtClean="0"/>
              <a:t>.</a:t>
            </a:r>
          </a:p>
          <a:p>
            <a:pPr eaLnBrk="1" hangingPunct="1"/>
            <a:r>
              <a:rPr lang="en-US" altLang="en-US" dirty="0" err="1" smtClean="0"/>
              <a:t>Bộ</a:t>
            </a:r>
            <a:r>
              <a:rPr lang="en-US" altLang="en-US" dirty="0" smtClean="0"/>
              <a:t> </a:t>
            </a:r>
            <a:r>
              <a:rPr lang="en-US" altLang="en-US" dirty="0" err="1" smtClean="0"/>
              <a:t>lệnh</a:t>
            </a:r>
            <a:r>
              <a:rPr lang="en-US" altLang="en-US" dirty="0" smtClean="0"/>
              <a:t> </a:t>
            </a:r>
            <a:r>
              <a:rPr lang="en-US" altLang="en-US" dirty="0" err="1" smtClean="0"/>
              <a:t>của</a:t>
            </a:r>
            <a:r>
              <a:rPr lang="en-US" altLang="en-US" dirty="0" smtClean="0"/>
              <a:t> Java </a:t>
            </a:r>
            <a:r>
              <a:rPr lang="en-US" altLang="en-US" dirty="0" err="1" smtClean="0"/>
              <a:t>không</a:t>
            </a:r>
            <a:r>
              <a:rPr lang="en-US" altLang="en-US" dirty="0" smtClean="0"/>
              <a:t> </a:t>
            </a:r>
            <a:r>
              <a:rPr lang="en-US" altLang="en-US" dirty="0" err="1" smtClean="0"/>
              <a:t>giới</a:t>
            </a:r>
            <a:r>
              <a:rPr lang="en-US" altLang="en-US" dirty="0" smtClean="0"/>
              <a:t> </a:t>
            </a:r>
            <a:r>
              <a:rPr lang="en-US" altLang="en-US" dirty="0" err="1" smtClean="0"/>
              <a:t>hạn</a:t>
            </a:r>
            <a:r>
              <a:rPr lang="en-US" altLang="en-US" dirty="0" smtClean="0"/>
              <a:t> trong </a:t>
            </a:r>
            <a:r>
              <a:rPr lang="en-US" altLang="en-US" dirty="0" err="1" smtClean="0"/>
              <a:t>cặp</a:t>
            </a:r>
            <a:r>
              <a:rPr lang="en-US" altLang="en-US" dirty="0" smtClean="0"/>
              <a:t> </a:t>
            </a:r>
            <a:r>
              <a:rPr lang="en-US" altLang="en-US" dirty="0" err="1" smtClean="0"/>
              <a:t>dấu</a:t>
            </a:r>
            <a:r>
              <a:rPr lang="en-US" altLang="en-US" dirty="0" smtClean="0"/>
              <a:t> </a:t>
            </a:r>
            <a:r>
              <a:rPr lang="en-US" altLang="en-US" dirty="0" err="1" smtClean="0"/>
              <a:t>ngoặc</a:t>
            </a:r>
            <a:r>
              <a:rPr lang="en-US" altLang="en-US" dirty="0" smtClean="0"/>
              <a:t> { </a:t>
            </a:r>
            <a:r>
              <a:rPr lang="en-US" altLang="en-US" dirty="0" err="1" smtClean="0"/>
              <a:t>và</a:t>
            </a:r>
            <a:r>
              <a:rPr lang="en-US" altLang="en-US" dirty="0" smtClean="0"/>
              <a:t> }</a:t>
            </a:r>
          </a:p>
          <a:p>
            <a:pPr eaLnBrk="1" hangingPunct="1"/>
            <a:r>
              <a:rPr lang="en-US" altLang="en-US" dirty="0" err="1" smtClean="0"/>
              <a:t>Khối</a:t>
            </a:r>
            <a:r>
              <a:rPr lang="en-US" altLang="en-US" dirty="0" smtClean="0"/>
              <a:t> </a:t>
            </a:r>
            <a:r>
              <a:rPr lang="en-US" altLang="en-US" dirty="0" err="1" smtClean="0"/>
              <a:t>lệnh</a:t>
            </a:r>
            <a:r>
              <a:rPr lang="en-US" altLang="en-US" dirty="0" smtClean="0"/>
              <a:t> </a:t>
            </a:r>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được</a:t>
            </a:r>
            <a:r>
              <a:rPr lang="en-US" altLang="en-US" dirty="0" smtClean="0"/>
              <a:t> </a:t>
            </a:r>
            <a:r>
              <a:rPr lang="en-US" altLang="en-US" dirty="0" err="1" smtClean="0"/>
              <a:t>đặt</a:t>
            </a:r>
            <a:r>
              <a:rPr lang="en-US" altLang="en-US" dirty="0" smtClean="0"/>
              <a:t> trong </a:t>
            </a:r>
            <a:r>
              <a:rPr lang="en-US" altLang="en-US" dirty="0" err="1" smtClean="0"/>
              <a:t>khối</a:t>
            </a:r>
            <a:r>
              <a:rPr lang="en-US" altLang="en-US" dirty="0" smtClean="0"/>
              <a:t> </a:t>
            </a:r>
            <a:r>
              <a:rPr lang="en-US" altLang="en-US" dirty="0" err="1" smtClean="0"/>
              <a:t>lệnh</a:t>
            </a:r>
            <a:r>
              <a:rPr lang="en-US" altLang="en-US" dirty="0" smtClean="0"/>
              <a:t> </a:t>
            </a:r>
            <a:r>
              <a:rPr lang="en-US" altLang="en-US" dirty="0" err="1" smtClean="0"/>
              <a:t>khác</a:t>
            </a:r>
            <a:r>
              <a:rPr lang="en-US" altLang="en-US" dirty="0" smtClean="0"/>
              <a:t>.</a:t>
            </a:r>
          </a:p>
        </p:txBody>
      </p:sp>
      <p:sp>
        <p:nvSpPr>
          <p:cNvPr id="10" name="Rectangle 2"/>
          <p:cNvSpPr txBox="1">
            <a:spLocks noChangeArrowheads="1"/>
          </p:cNvSpPr>
          <p:nvPr/>
        </p:nvSpPr>
        <p:spPr bwMode="auto">
          <a:xfrm>
            <a:off x="1169194" y="60511"/>
            <a:ext cx="56578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latinLnBrk="0" hangingPunct="1"/>
            <a:endParaRPr lang="en-US" altLang="en-US" sz="3300" b="1" dirty="0">
              <a:solidFill>
                <a:srgbClr val="FF0000"/>
              </a:solidFill>
            </a:endParaRPr>
          </a:p>
        </p:txBody>
      </p:sp>
      <p:pic>
        <p:nvPicPr>
          <p:cNvPr id="4" name="Picture 3"/>
          <p:cNvPicPr>
            <a:picLocks noChangeAspect="1"/>
          </p:cNvPicPr>
          <p:nvPr/>
        </p:nvPicPr>
        <p:blipFill>
          <a:blip r:embed="rId2"/>
          <a:stretch>
            <a:fillRect/>
          </a:stretch>
        </p:blipFill>
        <p:spPr>
          <a:xfrm>
            <a:off x="1197570" y="2453743"/>
            <a:ext cx="6755662" cy="1203857"/>
          </a:xfrm>
          <a:prstGeom prst="rect">
            <a:avLst/>
          </a:prstGeom>
          <a:ln>
            <a:solidFill>
              <a:srgbClr val="FF0000"/>
            </a:solidFill>
          </a:ln>
        </p:spPr>
      </p:pic>
    </p:spTree>
    <p:extLst>
      <p:ext uri="{BB962C8B-B14F-4D97-AF65-F5344CB8AC3E}">
        <p14:creationId xmlns:p14="http://schemas.microsoft.com/office/powerpoint/2010/main" val="198653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9" name="Group 3"/>
          <p:cNvGraphicFramePr>
            <a:graphicFrameLocks noGrp="1"/>
          </p:cNvGraphicFramePr>
          <p:nvPr>
            <p:ph type="tbl" idx="4294967295"/>
            <p:extLst>
              <p:ext uri="{D42A27DB-BD31-4B8C-83A1-F6EECF244321}">
                <p14:modId xmlns:p14="http://schemas.microsoft.com/office/powerpoint/2010/main" val="3392214400"/>
              </p:ext>
            </p:extLst>
          </p:nvPr>
        </p:nvGraphicFramePr>
        <p:xfrm>
          <a:off x="331470" y="1453514"/>
          <a:ext cx="6701790" cy="2935605"/>
        </p:xfrm>
        <a:graphic>
          <a:graphicData uri="http://schemas.openxmlformats.org/drawingml/2006/table">
            <a:tbl>
              <a:tblPr/>
              <a:tblGrid>
                <a:gridCol w="1179019"/>
                <a:gridCol w="1179019"/>
                <a:gridCol w="4343752"/>
              </a:tblGrid>
              <a:tr h="75283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dirty="0" err="1" smtClean="0">
                          <a:solidFill>
                            <a:srgbClr val="FFFF00"/>
                          </a:solidFill>
                          <a:latin typeface="Proxima Nova"/>
                          <a:ea typeface="Proxima Nova"/>
                          <a:cs typeface="Proxima Nova"/>
                          <a:sym typeface="Proxima Nova"/>
                        </a:rPr>
                        <a:t>Bắt</a:t>
                      </a:r>
                      <a:r>
                        <a:rPr lang="en-US" altLang="en-US" sz="1800" b="0" i="0" u="none" strike="noStrike" cap="none" dirty="0" smtClean="0">
                          <a:solidFill>
                            <a:srgbClr val="FFFF00"/>
                          </a:solidFill>
                          <a:latin typeface="Proxima Nova"/>
                          <a:ea typeface="Proxima Nova"/>
                          <a:cs typeface="Proxima Nova"/>
                          <a:sym typeface="Proxima Nova"/>
                        </a:rPr>
                        <a:t> </a:t>
                      </a:r>
                      <a:r>
                        <a:rPr lang="en-US" altLang="en-US" sz="1800" b="0" i="0" u="none" strike="noStrike" cap="none" dirty="0" err="1" smtClean="0">
                          <a:solidFill>
                            <a:srgbClr val="FFFF00"/>
                          </a:solidFill>
                          <a:latin typeface="Proxima Nova"/>
                          <a:ea typeface="Proxima Nova"/>
                          <a:cs typeface="Proxima Nova"/>
                          <a:sym typeface="Proxima Nova"/>
                        </a:rPr>
                        <a:t>đầu</a:t>
                      </a:r>
                      <a:endParaRPr lang="en-US" altLang="en-US" sz="1800" b="0" i="0" u="none" strike="noStrike" cap="none" dirty="0" smtClean="0">
                        <a:solidFill>
                          <a:srgbClr val="FFFF00"/>
                        </a:solidFill>
                        <a:latin typeface="Proxima Nova"/>
                        <a:ea typeface="Proxima Nova"/>
                        <a:cs typeface="Proxima Nova"/>
                        <a:sym typeface="Proxima Nova"/>
                      </a:endParaRPr>
                    </a:p>
                  </a:txBody>
                  <a:tcPr marL="68580" marR="68580" marT="34293" marB="342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dirty="0" err="1" smtClean="0">
                          <a:solidFill>
                            <a:srgbClr val="FFFF00"/>
                          </a:solidFill>
                          <a:latin typeface="Proxima Nova"/>
                          <a:ea typeface="Proxima Nova"/>
                          <a:cs typeface="Proxima Nova"/>
                          <a:sym typeface="Proxima Nova"/>
                        </a:rPr>
                        <a:t>Kết</a:t>
                      </a:r>
                      <a:r>
                        <a:rPr lang="en-US" altLang="en-US" sz="1800" b="0" i="0" u="none" strike="noStrike" cap="none" dirty="0" smtClean="0">
                          <a:solidFill>
                            <a:srgbClr val="FFFF00"/>
                          </a:solidFill>
                          <a:latin typeface="Proxima Nova"/>
                          <a:ea typeface="Proxima Nova"/>
                          <a:cs typeface="Proxima Nova"/>
                          <a:sym typeface="Proxima Nova"/>
                        </a:rPr>
                        <a:t> </a:t>
                      </a:r>
                      <a:r>
                        <a:rPr lang="en-US" altLang="en-US" sz="1800" b="0" i="0" u="none" strike="noStrike" cap="none" dirty="0" err="1" smtClean="0">
                          <a:solidFill>
                            <a:srgbClr val="FFFF00"/>
                          </a:solidFill>
                          <a:latin typeface="Proxima Nova"/>
                          <a:ea typeface="Proxima Nova"/>
                          <a:cs typeface="Proxima Nova"/>
                          <a:sym typeface="Proxima Nova"/>
                        </a:rPr>
                        <a:t>thúc</a:t>
                      </a:r>
                      <a:endParaRPr lang="en-US" altLang="en-US" sz="1800" b="0" i="0" u="none" strike="noStrike" cap="none" dirty="0" smtClean="0">
                        <a:solidFill>
                          <a:srgbClr val="FFFF00"/>
                        </a:solidFill>
                        <a:latin typeface="Proxima Nova"/>
                        <a:ea typeface="Proxima Nova"/>
                        <a:cs typeface="Proxima Nova"/>
                        <a:sym typeface="Proxima Nova"/>
                      </a:endParaRPr>
                    </a:p>
                  </a:txBody>
                  <a:tcPr marL="68580" marR="68580" marT="34293" marB="34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dirty="0" err="1" smtClean="0">
                          <a:solidFill>
                            <a:srgbClr val="FFFF00"/>
                          </a:solidFill>
                          <a:latin typeface="Proxima Nova"/>
                          <a:ea typeface="Proxima Nova"/>
                          <a:cs typeface="Proxima Nova"/>
                          <a:sym typeface="Proxima Nova"/>
                        </a:rPr>
                        <a:t>Mục</a:t>
                      </a:r>
                      <a:r>
                        <a:rPr lang="en-US" altLang="en-US" sz="1800" b="0" i="0" u="none" strike="noStrike" cap="none" dirty="0" smtClean="0">
                          <a:solidFill>
                            <a:srgbClr val="FFFF00"/>
                          </a:solidFill>
                          <a:latin typeface="Proxima Nova"/>
                          <a:ea typeface="Proxima Nova"/>
                          <a:cs typeface="Proxima Nova"/>
                          <a:sym typeface="Proxima Nova"/>
                        </a:rPr>
                        <a:t> </a:t>
                      </a:r>
                      <a:r>
                        <a:rPr lang="en-US" altLang="en-US" sz="1800" b="0" i="0" u="none" strike="noStrike" cap="none" dirty="0" err="1" smtClean="0">
                          <a:solidFill>
                            <a:srgbClr val="FFFF00"/>
                          </a:solidFill>
                          <a:latin typeface="Proxima Nova"/>
                          <a:ea typeface="Proxima Nova"/>
                          <a:cs typeface="Proxima Nova"/>
                          <a:sym typeface="Proxima Nova"/>
                        </a:rPr>
                        <a:t>đích</a:t>
                      </a:r>
                      <a:endParaRPr lang="en-US" altLang="en-US" sz="1800" b="0" i="0" u="none" strike="noStrike" cap="none" dirty="0" smtClean="0">
                        <a:solidFill>
                          <a:srgbClr val="FFFF00"/>
                        </a:solidFill>
                        <a:latin typeface="Proxima Nova"/>
                        <a:ea typeface="Proxima Nova"/>
                        <a:cs typeface="Proxima Nova"/>
                        <a:sym typeface="Proxima Nova"/>
                      </a:endParaRPr>
                    </a:p>
                  </a:txBody>
                  <a:tcPr marL="68580" marR="68580" marT="34293" marB="342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72712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smtClean="0">
                          <a:solidFill>
                            <a:schemeClr val="dk2"/>
                          </a:solidFill>
                          <a:latin typeface="Proxima Nova"/>
                          <a:ea typeface="Proxima Nova"/>
                          <a:cs typeface="Proxima Nova"/>
                          <a:sym typeface="Proxima Nova"/>
                        </a:rPr>
                        <a:t>/*</a:t>
                      </a:r>
                    </a:p>
                  </a:txBody>
                  <a:tcPr marL="68580" marR="68580" marT="34293" marB="342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dirty="0" smtClean="0">
                          <a:solidFill>
                            <a:schemeClr val="dk2"/>
                          </a:solidFill>
                          <a:latin typeface="Proxima Nova"/>
                          <a:ea typeface="Proxima Nova"/>
                          <a:cs typeface="Proxima Nova"/>
                          <a:sym typeface="Proxima Nova"/>
                        </a:rPr>
                        <a:t>*/</a:t>
                      </a:r>
                    </a:p>
                  </a:txBody>
                  <a:tcPr marL="68580" marR="68580" marT="34293" marB="34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dirty="0" err="1" smtClean="0">
                          <a:solidFill>
                            <a:schemeClr val="dk2"/>
                          </a:solidFill>
                          <a:latin typeface="Proxima Nova"/>
                          <a:ea typeface="Proxima Nova"/>
                          <a:cs typeface="Proxima Nova"/>
                          <a:sym typeface="Proxima Nova"/>
                        </a:rPr>
                        <a:t>Đoạn</a:t>
                      </a:r>
                      <a:r>
                        <a:rPr lang="en-US" altLang="en-US" sz="1800" b="0" i="0" u="none" strike="noStrike" cap="none" dirty="0" smtClean="0">
                          <a:solidFill>
                            <a:schemeClr val="dk2"/>
                          </a:solidFill>
                          <a:latin typeface="Proxima Nova"/>
                          <a:ea typeface="Proxima Nova"/>
                          <a:cs typeface="Proxima Nova"/>
                          <a:sym typeface="Proxima Nova"/>
                        </a:rPr>
                        <a:t> code </a:t>
                      </a:r>
                      <a:r>
                        <a:rPr lang="en-US" altLang="en-US" sz="1800" b="0" i="0" u="none" strike="noStrike" cap="none" dirty="0" err="1" smtClean="0">
                          <a:solidFill>
                            <a:schemeClr val="dk2"/>
                          </a:solidFill>
                          <a:latin typeface="Proxima Nova"/>
                          <a:ea typeface="Proxima Nova"/>
                          <a:cs typeface="Proxima Nova"/>
                          <a:sym typeface="Proxima Nova"/>
                        </a:rPr>
                        <a:t>bị</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giới</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hạn</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là</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phần</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ghi</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chú</a:t>
                      </a:r>
                      <a:endParaRPr lang="en-US" altLang="en-US" sz="1800" b="0" i="0" u="none" strike="noStrike" cap="none" dirty="0" smtClean="0">
                        <a:solidFill>
                          <a:schemeClr val="dk2"/>
                        </a:solidFill>
                        <a:latin typeface="Proxima Nova"/>
                        <a:ea typeface="Proxima Nova"/>
                        <a:cs typeface="Proxima Nova"/>
                        <a:sym typeface="Proxima Nova"/>
                      </a:endParaRPr>
                    </a:p>
                  </a:txBody>
                  <a:tcPr marL="68580" marR="68580" marT="34293" marB="342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712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smtClean="0">
                          <a:solidFill>
                            <a:schemeClr val="dk2"/>
                          </a:solidFill>
                          <a:latin typeface="Proxima Nova"/>
                          <a:ea typeface="Proxima Nova"/>
                          <a:cs typeface="Proxima Nova"/>
                          <a:sym typeface="Proxima Nova"/>
                        </a:rPr>
                        <a:t>//</a:t>
                      </a:r>
                    </a:p>
                  </a:txBody>
                  <a:tcPr marL="68580" marR="68580" marT="34293" marB="342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lang="en-US" altLang="en-US" sz="1800" b="0" i="0" u="none" strike="noStrike" cap="none" smtClean="0">
                        <a:solidFill>
                          <a:schemeClr val="dk2"/>
                        </a:solidFill>
                        <a:latin typeface="Proxima Nova"/>
                        <a:ea typeface="Proxima Nova"/>
                        <a:cs typeface="Proxima Nova"/>
                        <a:sym typeface="Proxima Nova"/>
                      </a:endParaRPr>
                    </a:p>
                  </a:txBody>
                  <a:tcPr marL="68580" marR="68580" marT="34293" marB="34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dirty="0" err="1" smtClean="0">
                          <a:solidFill>
                            <a:schemeClr val="dk2"/>
                          </a:solidFill>
                          <a:latin typeface="Proxima Nova"/>
                          <a:ea typeface="Proxima Nova"/>
                          <a:cs typeface="Proxima Nova"/>
                          <a:sym typeface="Proxima Nova"/>
                        </a:rPr>
                        <a:t>Ghi</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chú</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trên</a:t>
                      </a:r>
                      <a:r>
                        <a:rPr lang="en-US" altLang="en-US" sz="1800" b="0" i="0" u="none" strike="noStrike" cap="none" dirty="0" smtClean="0">
                          <a:solidFill>
                            <a:schemeClr val="dk2"/>
                          </a:solidFill>
                          <a:latin typeface="Proxima Nova"/>
                          <a:ea typeface="Proxima Nova"/>
                          <a:cs typeface="Proxima Nova"/>
                          <a:sym typeface="Proxima Nova"/>
                        </a:rPr>
                        <a:t> 1 </a:t>
                      </a:r>
                      <a:r>
                        <a:rPr lang="en-US" altLang="en-US" sz="1800" b="0" i="0" u="none" strike="noStrike" cap="none" dirty="0" err="1" smtClean="0">
                          <a:solidFill>
                            <a:schemeClr val="dk2"/>
                          </a:solidFill>
                          <a:latin typeface="Proxima Nova"/>
                          <a:ea typeface="Proxima Nova"/>
                          <a:cs typeface="Proxima Nova"/>
                          <a:sym typeface="Proxima Nova"/>
                        </a:rPr>
                        <a:t>dòng</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trình</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biên</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dịch</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bỏ</a:t>
                      </a:r>
                      <a:r>
                        <a:rPr lang="en-US" altLang="en-US" sz="1800" b="0" i="0" u="none" strike="noStrike" cap="none" dirty="0" smtClean="0">
                          <a:solidFill>
                            <a:schemeClr val="dk2"/>
                          </a:solidFill>
                          <a:latin typeface="Proxima Nova"/>
                          <a:ea typeface="Proxima Nova"/>
                          <a:cs typeface="Proxima Nova"/>
                          <a:sym typeface="Proxima Nova"/>
                        </a:rPr>
                        <a:t> qua </a:t>
                      </a:r>
                      <a:r>
                        <a:rPr lang="en-US" altLang="en-US" sz="1800" b="0" i="0" u="none" strike="noStrike" cap="none" dirty="0" err="1" smtClean="0">
                          <a:solidFill>
                            <a:schemeClr val="dk2"/>
                          </a:solidFill>
                          <a:latin typeface="Proxima Nova"/>
                          <a:ea typeface="Proxima Nova"/>
                          <a:cs typeface="Proxima Nova"/>
                          <a:sym typeface="Proxima Nova"/>
                        </a:rPr>
                        <a:t>từ</a:t>
                      </a:r>
                      <a:r>
                        <a:rPr lang="en-US" altLang="en-US" sz="1800" b="0" i="0" u="none" strike="noStrike" cap="none" dirty="0" smtClean="0">
                          <a:solidFill>
                            <a:schemeClr val="dk2"/>
                          </a:solidFill>
                          <a:latin typeface="Proxima Nova"/>
                          <a:ea typeface="Proxima Nova"/>
                          <a:cs typeface="Proxima Nova"/>
                          <a:sym typeface="Proxima Nova"/>
                        </a:rPr>
                        <a:t> // </a:t>
                      </a:r>
                      <a:r>
                        <a:rPr lang="en-US" altLang="en-US" sz="1800" b="0" i="0" u="none" strike="noStrike" cap="none" dirty="0" err="1" smtClean="0">
                          <a:solidFill>
                            <a:schemeClr val="dk2"/>
                          </a:solidFill>
                          <a:latin typeface="Proxima Nova"/>
                          <a:ea typeface="Proxima Nova"/>
                          <a:cs typeface="Proxima Nova"/>
                          <a:sym typeface="Proxima Nova"/>
                        </a:rPr>
                        <a:t>đến</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cuối</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dòng</a:t>
                      </a:r>
                      <a:endParaRPr lang="en-US" altLang="en-US" sz="1800" b="0" i="0" u="none" strike="noStrike" cap="none" dirty="0" smtClean="0">
                        <a:solidFill>
                          <a:schemeClr val="dk2"/>
                        </a:solidFill>
                        <a:latin typeface="Proxima Nova"/>
                        <a:ea typeface="Proxima Nova"/>
                        <a:cs typeface="Proxima Nova"/>
                        <a:sym typeface="Proxima Nova"/>
                      </a:endParaRPr>
                    </a:p>
                  </a:txBody>
                  <a:tcPr marL="68580" marR="68580" marT="34293" marB="342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852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smtClean="0">
                          <a:solidFill>
                            <a:schemeClr val="dk2"/>
                          </a:solidFill>
                          <a:latin typeface="Proxima Nova"/>
                          <a:ea typeface="Proxima Nova"/>
                          <a:cs typeface="Proxima Nova"/>
                          <a:sym typeface="Proxima Nova"/>
                        </a:rPr>
                        <a:t>/**</a:t>
                      </a:r>
                    </a:p>
                  </a:txBody>
                  <a:tcPr marL="68580" marR="68580" marT="34293" marB="342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smtClean="0">
                          <a:solidFill>
                            <a:schemeClr val="dk2"/>
                          </a:solidFill>
                          <a:latin typeface="Proxima Nova"/>
                          <a:ea typeface="Proxima Nova"/>
                          <a:cs typeface="Proxima Nova"/>
                          <a:sym typeface="Proxima Nova"/>
                        </a:rPr>
                        <a:t>*/</a:t>
                      </a:r>
                    </a:p>
                  </a:txBody>
                  <a:tcPr marL="68580" marR="68580" marT="34293" marB="342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lang="en-US" altLang="en-US" sz="1800" b="0" i="0" u="none" strike="noStrike" cap="none" dirty="0" err="1" smtClean="0">
                          <a:solidFill>
                            <a:schemeClr val="dk2"/>
                          </a:solidFill>
                          <a:latin typeface="Proxima Nova"/>
                          <a:ea typeface="Proxima Nova"/>
                          <a:cs typeface="Proxima Nova"/>
                          <a:sym typeface="Proxima Nova"/>
                        </a:rPr>
                        <a:t>Ghi</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chú</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dành</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cho</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javadoc</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trình</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biên</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dịch</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sẽ</a:t>
                      </a:r>
                      <a:r>
                        <a:rPr lang="en-US" altLang="en-US" sz="1800" b="0" i="0" u="none" strike="noStrike" cap="none" dirty="0" smtClean="0">
                          <a:solidFill>
                            <a:schemeClr val="dk2"/>
                          </a:solidFill>
                          <a:latin typeface="Proxima Nova"/>
                          <a:ea typeface="Proxima Nova"/>
                          <a:cs typeface="Proxima Nova"/>
                          <a:sym typeface="Proxima Nova"/>
                        </a:rPr>
                        <a:t> </a:t>
                      </a:r>
                      <a:r>
                        <a:rPr lang="en-US" altLang="en-US" sz="1800" b="0" i="0" u="none" strike="noStrike" cap="none" dirty="0" err="1" smtClean="0">
                          <a:solidFill>
                            <a:schemeClr val="dk2"/>
                          </a:solidFill>
                          <a:latin typeface="Proxima Nova"/>
                          <a:ea typeface="Proxima Nova"/>
                          <a:cs typeface="Proxima Nova"/>
                          <a:sym typeface="Proxima Nova"/>
                        </a:rPr>
                        <a:t>bỏ</a:t>
                      </a:r>
                      <a:r>
                        <a:rPr lang="en-US" altLang="en-US" sz="1800" b="0" i="0" u="none" strike="noStrike" cap="none" dirty="0" smtClean="0">
                          <a:solidFill>
                            <a:schemeClr val="dk2"/>
                          </a:solidFill>
                          <a:latin typeface="Proxima Nova"/>
                          <a:ea typeface="Proxima Nova"/>
                          <a:cs typeface="Proxima Nova"/>
                          <a:sym typeface="Proxima Nova"/>
                        </a:rPr>
                        <a:t> qua</a:t>
                      </a:r>
                    </a:p>
                  </a:txBody>
                  <a:tcPr marL="68580" marR="68580" marT="34293" marB="342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txBox="1">
            <a:spLocks noChangeArrowheads="1"/>
          </p:cNvSpPr>
          <p:nvPr/>
        </p:nvSpPr>
        <p:spPr bwMode="auto">
          <a:xfrm>
            <a:off x="1374962" y="56940"/>
            <a:ext cx="5657850" cy="54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b"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latinLnBrk="0" hangingPunct="1">
              <a:defRPr/>
            </a:pPr>
            <a:endParaRPr lang="en-US" altLang="en-US" sz="2700" b="1" dirty="0">
              <a:solidFill>
                <a:srgbClr val="FF0000"/>
              </a:solidFill>
              <a:latin typeface="Calibri" panose="020F0502020204030204" pitchFamily="34" charset="0"/>
              <a:ea typeface="+mn-ea"/>
              <a:cs typeface="+mn-cs"/>
            </a:endParaRPr>
          </a:p>
        </p:txBody>
      </p:sp>
      <p:pic>
        <p:nvPicPr>
          <p:cNvPr id="2" name="Picture 1"/>
          <p:cNvPicPr>
            <a:picLocks noChangeAspect="1"/>
          </p:cNvPicPr>
          <p:nvPr/>
        </p:nvPicPr>
        <p:blipFill>
          <a:blip r:embed="rId2"/>
          <a:stretch>
            <a:fillRect/>
          </a:stretch>
        </p:blipFill>
        <p:spPr>
          <a:xfrm>
            <a:off x="7393758" y="2440899"/>
            <a:ext cx="1485900" cy="989981"/>
          </a:xfrm>
          <a:prstGeom prst="rect">
            <a:avLst/>
          </a:prstGeom>
        </p:spPr>
      </p:pic>
      <p:sp>
        <p:nvSpPr>
          <p:cNvPr id="8" name="Title 1"/>
          <p:cNvSpPr>
            <a:spLocks noGrp="1"/>
          </p:cNvSpPr>
          <p:nvPr>
            <p:ph type="title"/>
          </p:nvPr>
        </p:nvSpPr>
        <p:spPr>
          <a:xfrm>
            <a:off x="311700" y="445025"/>
            <a:ext cx="8520600" cy="572700"/>
          </a:xfrm>
        </p:spPr>
        <p:txBody>
          <a:bodyPr>
            <a:normAutofit fontScale="90000"/>
          </a:bodyPr>
          <a:lstStyle/>
          <a:p>
            <a:r>
              <a:rPr lang="en-US" dirty="0" err="1" smtClean="0"/>
              <a:t>Chú</a:t>
            </a:r>
            <a:r>
              <a:rPr lang="en-US" dirty="0" smtClean="0"/>
              <a:t> </a:t>
            </a:r>
            <a:r>
              <a:rPr lang="en-US" dirty="0" err="1" smtClean="0"/>
              <a:t>thích</a:t>
            </a:r>
            <a:endParaRPr lang="en-US" dirty="0"/>
          </a:p>
        </p:txBody>
      </p:sp>
    </p:spTree>
    <p:extLst>
      <p:ext uri="{BB962C8B-B14F-4D97-AF65-F5344CB8AC3E}">
        <p14:creationId xmlns:p14="http://schemas.microsoft.com/office/powerpoint/2010/main" val="3206989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38076" y="3624777"/>
            <a:ext cx="6405762" cy="1361561"/>
          </a:xfrm>
          <a:prstGeom prst="rect">
            <a:avLst/>
          </a:prstGeom>
          <a:ln>
            <a:solidFill>
              <a:srgbClr val="FF0000"/>
            </a:solidFill>
          </a:ln>
        </p:spPr>
      </p:pic>
      <p:pic>
        <p:nvPicPr>
          <p:cNvPr id="5" name="Picture 4"/>
          <p:cNvPicPr>
            <a:picLocks noChangeAspect="1"/>
          </p:cNvPicPr>
          <p:nvPr/>
        </p:nvPicPr>
        <p:blipFill>
          <a:blip r:embed="rId3"/>
          <a:stretch>
            <a:fillRect/>
          </a:stretch>
        </p:blipFill>
        <p:spPr>
          <a:xfrm>
            <a:off x="3502687" y="1599683"/>
            <a:ext cx="5129476" cy="1464510"/>
          </a:xfrm>
          <a:prstGeom prst="rect">
            <a:avLst/>
          </a:prstGeom>
          <a:ln>
            <a:solidFill>
              <a:srgbClr val="FF0000"/>
            </a:solidFill>
          </a:ln>
        </p:spPr>
      </p:pic>
      <p:sp>
        <p:nvSpPr>
          <p:cNvPr id="12294" name="Rectangle 3"/>
          <p:cNvSpPr>
            <a:spLocks noGrp="1" noChangeArrowheads="1"/>
          </p:cNvSpPr>
          <p:nvPr>
            <p:ph type="body" idx="1"/>
          </p:nvPr>
        </p:nvSpPr>
        <p:spPr>
          <a:extLst>
            <a:ext uri="{FAA26D3D-D897-4be2-8F04-BA451C77F1D7}">
              <ma14:placeholderFlag xmlns="" xmlns:ma14="http://schemas.microsoft.com/office/mac/drawingml/2011/main" val="1"/>
            </a:ext>
          </a:extLst>
        </p:spPr>
        <p:txBody>
          <a:bodyPr>
            <a:normAutofit/>
          </a:bodyPr>
          <a:lstStyle/>
          <a:p>
            <a:pPr eaLnBrk="1" hangingPunct="1"/>
            <a:r>
              <a:rPr lang="en-US" altLang="en-US" dirty="0" err="1" smtClean="0"/>
              <a:t>Chú</a:t>
            </a:r>
            <a:r>
              <a:rPr lang="en-US" altLang="en-US" dirty="0" smtClean="0"/>
              <a:t> </a:t>
            </a:r>
            <a:r>
              <a:rPr lang="en-US" altLang="en-US" dirty="0" err="1" smtClean="0"/>
              <a:t>thích</a:t>
            </a:r>
            <a:r>
              <a:rPr lang="en-US" altLang="en-US" dirty="0" smtClean="0"/>
              <a:t> 1 </a:t>
            </a:r>
            <a:r>
              <a:rPr lang="en-US" altLang="en-US" dirty="0" err="1" smtClean="0"/>
              <a:t>dòng</a:t>
            </a:r>
            <a:r>
              <a:rPr lang="en-US" altLang="en-US" dirty="0" smtClean="0"/>
              <a:t>: </a:t>
            </a:r>
            <a:r>
              <a:rPr lang="en-US" altLang="en-US" dirty="0" err="1" smtClean="0"/>
              <a:t>bắt</a:t>
            </a:r>
            <a:r>
              <a:rPr lang="en-US" altLang="en-US" dirty="0" smtClean="0"/>
              <a:t> </a:t>
            </a:r>
            <a:r>
              <a:rPr lang="en-US" altLang="en-US" dirty="0" err="1" smtClean="0"/>
              <a:t>đầu</a:t>
            </a:r>
            <a:r>
              <a:rPr lang="en-US" altLang="en-US" dirty="0" smtClean="0"/>
              <a:t> </a:t>
            </a:r>
            <a:r>
              <a:rPr lang="en-US" altLang="en-US" dirty="0" err="1" smtClean="0"/>
              <a:t>bằng</a:t>
            </a:r>
            <a:r>
              <a:rPr lang="en-US" altLang="en-US" dirty="0" smtClean="0"/>
              <a:t> </a:t>
            </a:r>
            <a:r>
              <a:rPr lang="en-US" altLang="en-US" dirty="0" err="1" smtClean="0"/>
              <a:t>dấu</a:t>
            </a:r>
            <a:r>
              <a:rPr lang="en-US" altLang="en-US" dirty="0" smtClean="0"/>
              <a:t> //</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eaLnBrk="1" hangingPunct="1"/>
            <a:r>
              <a:rPr lang="en-US" altLang="en-US" dirty="0" err="1" smtClean="0"/>
              <a:t>Chú</a:t>
            </a:r>
            <a:r>
              <a:rPr lang="en-US" altLang="en-US" dirty="0" smtClean="0"/>
              <a:t> </a:t>
            </a:r>
            <a:r>
              <a:rPr lang="en-US" altLang="en-US" dirty="0" err="1" smtClean="0"/>
              <a:t>thích</a:t>
            </a:r>
            <a:r>
              <a:rPr lang="en-US" altLang="en-US" dirty="0" smtClean="0"/>
              <a:t> </a:t>
            </a:r>
            <a:r>
              <a:rPr lang="en-US" altLang="en-US" dirty="0" err="1" smtClean="0"/>
              <a:t>nhiều</a:t>
            </a:r>
            <a:r>
              <a:rPr lang="en-US" altLang="en-US" dirty="0" smtClean="0"/>
              <a:t> </a:t>
            </a:r>
            <a:r>
              <a:rPr lang="en-US" altLang="en-US" dirty="0" err="1" smtClean="0"/>
              <a:t>dòng</a:t>
            </a:r>
            <a:r>
              <a:rPr lang="en-US" altLang="en-US" dirty="0" smtClean="0"/>
              <a:t>: </a:t>
            </a:r>
          </a:p>
          <a:p>
            <a:pPr lvl="1" eaLnBrk="1" hangingPunct="1"/>
            <a:r>
              <a:rPr lang="en-US" altLang="en-US" dirty="0" err="1" smtClean="0"/>
              <a:t>bắt</a:t>
            </a:r>
            <a:r>
              <a:rPr lang="en-US" altLang="en-US" dirty="0" smtClean="0"/>
              <a:t> </a:t>
            </a:r>
            <a:r>
              <a:rPr lang="en-US" altLang="en-US" dirty="0" err="1" smtClean="0"/>
              <a:t>đầu</a:t>
            </a:r>
            <a:r>
              <a:rPr lang="en-US" altLang="en-US" dirty="0" smtClean="0"/>
              <a:t> </a:t>
            </a:r>
            <a:r>
              <a:rPr lang="en-US" altLang="en-US" dirty="0" err="1" smtClean="0"/>
              <a:t>bằng</a:t>
            </a:r>
            <a:r>
              <a:rPr lang="en-US" altLang="en-US" dirty="0" smtClean="0"/>
              <a:t> /*</a:t>
            </a:r>
          </a:p>
          <a:p>
            <a:pPr lvl="1" eaLnBrk="1" hangingPunct="1"/>
            <a:r>
              <a:rPr lang="en-US" altLang="en-US" dirty="0" err="1" smtClean="0"/>
              <a:t>kết</a:t>
            </a:r>
            <a:r>
              <a:rPr lang="en-US" altLang="en-US" dirty="0" smtClean="0"/>
              <a:t> </a:t>
            </a:r>
            <a:r>
              <a:rPr lang="en-US" altLang="en-US" dirty="0" err="1" smtClean="0"/>
              <a:t>thúc</a:t>
            </a:r>
            <a:r>
              <a:rPr lang="en-US" altLang="en-US" dirty="0" smtClean="0"/>
              <a:t> </a:t>
            </a:r>
            <a:r>
              <a:rPr lang="en-US" altLang="en-US" dirty="0" err="1" smtClean="0"/>
              <a:t>bằng</a:t>
            </a:r>
            <a:r>
              <a:rPr lang="en-US" altLang="en-US" dirty="0" smtClean="0"/>
              <a:t> */</a:t>
            </a:r>
          </a:p>
        </p:txBody>
      </p:sp>
      <p:sp>
        <p:nvSpPr>
          <p:cNvPr id="3" name="Rectangle 2"/>
          <p:cNvSpPr/>
          <p:nvPr/>
        </p:nvSpPr>
        <p:spPr>
          <a:xfrm>
            <a:off x="4202430" y="1612583"/>
            <a:ext cx="4229100" cy="200025"/>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latinLnBrk="0" hangingPunct="0">
              <a:spcBef>
                <a:spcPct val="0"/>
              </a:spcBef>
              <a:spcAft>
                <a:spcPct val="0"/>
              </a:spcAft>
            </a:pPr>
            <a:endParaRPr lang="en-US" sz="1350">
              <a:solidFill>
                <a:prstClr val="white"/>
              </a:solidFill>
            </a:endParaRPr>
          </a:p>
        </p:txBody>
      </p:sp>
      <p:sp>
        <p:nvSpPr>
          <p:cNvPr id="9" name="Rectangle 8"/>
          <p:cNvSpPr/>
          <p:nvPr/>
        </p:nvSpPr>
        <p:spPr>
          <a:xfrm>
            <a:off x="1900238" y="3643313"/>
            <a:ext cx="1764506" cy="27860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latinLnBrk="0" hangingPunct="0">
              <a:spcBef>
                <a:spcPct val="0"/>
              </a:spcBef>
              <a:spcAft>
                <a:spcPct val="0"/>
              </a:spcAft>
            </a:pPr>
            <a:endParaRPr lang="en-US" sz="1350">
              <a:solidFill>
                <a:prstClr val="white"/>
              </a:solidFill>
            </a:endParaRPr>
          </a:p>
        </p:txBody>
      </p:sp>
      <p:sp>
        <p:nvSpPr>
          <p:cNvPr id="2" name="Title 1"/>
          <p:cNvSpPr>
            <a:spLocks noGrp="1"/>
          </p:cNvSpPr>
          <p:nvPr>
            <p:ph type="title"/>
          </p:nvPr>
        </p:nvSpPr>
        <p:spPr/>
        <p:txBody>
          <a:bodyPr>
            <a:normAutofit fontScale="90000"/>
          </a:bodyPr>
          <a:lstStyle/>
          <a:p>
            <a:r>
              <a:rPr lang="en-US" dirty="0" err="1" smtClean="0"/>
              <a:t>Chú</a:t>
            </a:r>
            <a:r>
              <a:rPr lang="en-US" dirty="0" smtClean="0"/>
              <a:t> </a:t>
            </a:r>
            <a:r>
              <a:rPr lang="en-US" dirty="0" err="1" smtClean="0"/>
              <a:t>thích</a:t>
            </a:r>
            <a:endParaRPr lang="en-US" dirty="0"/>
          </a:p>
        </p:txBody>
      </p:sp>
    </p:spTree>
    <p:extLst>
      <p:ext uri="{BB962C8B-B14F-4D97-AF65-F5344CB8AC3E}">
        <p14:creationId xmlns:p14="http://schemas.microsoft.com/office/powerpoint/2010/main" val="2086279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TotalTime>
  <Words>3045</Words>
  <Application>Microsoft Office PowerPoint</Application>
  <PresentationFormat>On-screen Show (16:9)</PresentationFormat>
  <Paragraphs>423</Paragraphs>
  <Slides>63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Alfa Slab One</vt:lpstr>
      <vt:lpstr>-apple-system</vt:lpstr>
      <vt:lpstr>Arial</vt:lpstr>
      <vt:lpstr>Calibri</vt:lpstr>
      <vt:lpstr>Open Sans</vt:lpstr>
      <vt:lpstr>Proxima Nova</vt:lpstr>
      <vt:lpstr>Times New Roman</vt:lpstr>
      <vt:lpstr>Verdana</vt:lpstr>
      <vt:lpstr>Wingdings</vt:lpstr>
      <vt:lpstr>Gameday</vt:lpstr>
      <vt:lpstr>Biến, hằng, kiểu dữ liệu</vt:lpstr>
      <vt:lpstr>Mục tiêu bài học</vt:lpstr>
      <vt:lpstr>Chương trình Java</vt:lpstr>
      <vt:lpstr>Cấu trúc chung của chương trình </vt:lpstr>
      <vt:lpstr>PowerPoint Presentation</vt:lpstr>
      <vt:lpstr>PowerPoint Presentation</vt:lpstr>
      <vt:lpstr>Câu lệnh &amp; khối lệnh </vt:lpstr>
      <vt:lpstr>Chú thích</vt:lpstr>
      <vt:lpstr>Chú thích</vt:lpstr>
      <vt:lpstr>Chú thích</vt:lpstr>
      <vt:lpstr>Từ khóa và hằng</vt:lpstr>
      <vt:lpstr>Từ khóa </vt:lpstr>
      <vt:lpstr>Từ khóa </vt:lpstr>
      <vt:lpstr>Từ khóa </vt:lpstr>
      <vt:lpstr>Từ khóa </vt:lpstr>
      <vt:lpstr>Từ khóa </vt:lpstr>
      <vt:lpstr>Định danh</vt:lpstr>
      <vt:lpstr>Định danh</vt:lpstr>
      <vt:lpstr>Hằng</vt:lpstr>
      <vt:lpstr>Các kiểu dữ liệu cơ bản trong Java</vt:lpstr>
      <vt:lpstr>Kiểu dữ liệu</vt:lpstr>
      <vt:lpstr>Kiểu dữ liệu</vt:lpstr>
      <vt:lpstr>Kiểu dữ liệu</vt:lpstr>
      <vt:lpstr>Kiểu dữ liệu</vt:lpstr>
      <vt:lpstr>Kiểu dữ liệu</vt:lpstr>
      <vt:lpstr>Biến trong Java</vt:lpstr>
      <vt:lpstr>Biến</vt:lpstr>
      <vt:lpstr>Biến</vt:lpstr>
      <vt:lpstr>Biến</vt:lpstr>
      <vt:lpstr>Biến</vt:lpstr>
      <vt:lpstr>Biến</vt:lpstr>
      <vt:lpstr>Biến</vt:lpstr>
      <vt:lpstr>Biến</vt:lpstr>
      <vt:lpstr>Biến</vt:lpstr>
      <vt:lpstr>Chuyển đổi kiểu dữ liệu </vt:lpstr>
      <vt:lpstr>Chuyển đổi kiểu dữ liệu </vt:lpstr>
      <vt:lpstr>Chuyển đổi kiểu dữ liệu </vt:lpstr>
      <vt:lpstr>Chuyển đổi kiểu dữ liệu </vt:lpstr>
      <vt:lpstr>Chuyển đổi kiểu dữ liệu </vt:lpstr>
      <vt:lpstr>Các loại Literals trong Java</vt:lpstr>
      <vt:lpstr>Khái niệm </vt:lpstr>
      <vt:lpstr>Các loại Literals trong Java </vt:lpstr>
      <vt:lpstr>Integer Literals  </vt:lpstr>
      <vt:lpstr>Integer Literals  </vt:lpstr>
      <vt:lpstr>Integer Literals  </vt:lpstr>
      <vt:lpstr>Integer Literals  </vt:lpstr>
      <vt:lpstr>Real Literals   </vt:lpstr>
      <vt:lpstr>Real Literals   </vt:lpstr>
      <vt:lpstr>Dấu gạch ngược </vt:lpstr>
      <vt:lpstr>Character Literals  </vt:lpstr>
      <vt:lpstr>Character Literals  </vt:lpstr>
      <vt:lpstr>String Literals  </vt:lpstr>
      <vt:lpstr>String Literals  </vt:lpstr>
      <vt:lpstr>Floating-point Literals  </vt:lpstr>
      <vt:lpstr>Boolean Literals  </vt:lpstr>
      <vt:lpstr>Kiểu tham trị và kiểu tham chiếu</vt:lpstr>
      <vt:lpstr>Tham số và các loại tham số </vt:lpstr>
      <vt:lpstr>Cách truyền tham số </vt:lpstr>
      <vt:lpstr>Kiểu tham trị </vt:lpstr>
      <vt:lpstr>Kiểu tham trị </vt:lpstr>
      <vt:lpstr>PowerPoint Presentation</vt:lpstr>
      <vt:lpstr>Tóm tắt bài học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user</cp:lastModifiedBy>
  <cp:revision>86</cp:revision>
  <dcterms:modified xsi:type="dcterms:W3CDTF">2023-04-12T16:11:07Z</dcterms:modified>
</cp:coreProperties>
</file>