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8" r:id="rId36"/>
    <p:sldId id="317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Alfa Slab One" panose="020B0604020202020204" charset="0"/>
      <p:regular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505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Proxima Nova" panose="020B0604020202020204" charset="0"/>
        <a:ea typeface="Proxima Nova" panose="020B060402020202020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6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3dd5cb31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3dd5cb31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0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4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58efc26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58efc26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39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04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9731c0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9731c0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3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8121"/>
              </a:buClr>
              <a:buSzPts val="2400"/>
              <a:buNone/>
              <a:defRPr sz="2400">
                <a:solidFill>
                  <a:srgbClr val="F48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6800"/>
              <a:buNone/>
              <a:defRPr sz="6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97650" y="1152475"/>
            <a:ext cx="8348700" cy="120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371275"/>
            <a:ext cx="421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39111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397650" y="1152475"/>
            <a:ext cx="39111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4800"/>
              <a:buNone/>
              <a:defRPr sz="4800">
                <a:solidFill>
                  <a:srgbClr val="0361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361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roxima Nova" panose="020B0604020202020204" charset="0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481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1800"/>
              <a:buFont typeface="Alfa Slab One"/>
              <a:buNone/>
              <a:defRPr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61AE"/>
              </a:buClr>
              <a:buSzPts val="3000"/>
              <a:buFont typeface="Alfa Slab One"/>
              <a:buNone/>
              <a:defRPr sz="3000">
                <a:solidFill>
                  <a:srgbClr val="0361AE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93362" y="509500"/>
            <a:ext cx="2150640" cy="50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04080" y="1135379"/>
            <a:ext cx="8520600" cy="146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r>
              <a:rPr lang="en-US" sz="4000" dirty="0" smtClean="0"/>
              <a:t> </a:t>
            </a:r>
            <a:r>
              <a:rPr lang="en-US" sz="4000" dirty="0" err="1" smtClean="0"/>
              <a:t>câu</a:t>
            </a:r>
            <a:r>
              <a:rPr lang="en-US" sz="4000" dirty="0" smtClean="0"/>
              <a:t> </a:t>
            </a:r>
            <a:r>
              <a:rPr lang="en-US" sz="4000" dirty="0" err="1" smtClean="0"/>
              <a:t>lệnh</a:t>
            </a:r>
            <a:r>
              <a:rPr lang="en-US" sz="4000" dirty="0" smtClean="0"/>
              <a:t> </a:t>
            </a:r>
            <a:r>
              <a:rPr lang="en-US" sz="4000" dirty="0" err="1" smtClean="0"/>
              <a:t>điều</a:t>
            </a:r>
            <a:r>
              <a:rPr lang="en-US" sz="4000" dirty="0" smtClean="0"/>
              <a:t> </a:t>
            </a:r>
            <a:r>
              <a:rPr lang="en-US" sz="4000" dirty="0" err="1" smtClean="0"/>
              <a:t>kiện</a:t>
            </a:r>
            <a:endParaRPr lang="en-US" sz="4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Khóa học </a:t>
            </a:r>
            <a:r>
              <a:rPr lang="en" dirty="0" smtClean="0"/>
              <a:t>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30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402430" y="1391959"/>
            <a:ext cx="852059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Proxima Nova" panose="020B0604020202020204" charset="0"/>
              </a:rPr>
              <a:t>  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Proxima Nova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19995"/>
            <a:ext cx="8039100" cy="34440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//Java Program to </a:t>
            </a:r>
            <a:r>
              <a:rPr lang="en-US" sz="18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demonstate</a:t>
            </a:r>
            <a:r>
              <a:rPr lang="en-US" sz="18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the use of if statement.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IfExample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main(String[]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//defining an 'age' variable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8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age=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//checking the 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(age&gt;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 is greater than 18"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algn="just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285" y="123452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 smtClean="0">
                <a:latin typeface="Proxima Nova" panose="020B0604020202020204" charset="0"/>
                <a:cs typeface="Times New Roman" panose="02020603050405020304" pitchFamily="18" charset="0"/>
              </a:rPr>
              <a:t>Ví</a:t>
            </a:r>
            <a:r>
              <a:rPr lang="en-US" altLang="en-US" sz="1800" b="1" dirty="0" smtClean="0"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latin typeface="Proxima Nova" panose="020B0604020202020204" charset="0"/>
                <a:cs typeface="Times New Roman" panose="02020603050405020304" pitchFamily="18" charset="0"/>
              </a:rPr>
              <a:t>dụ</a:t>
            </a:r>
            <a:r>
              <a:rPr lang="en-US" altLang="en-US" sz="1800" b="1" dirty="0" smtClean="0">
                <a:latin typeface="Proxima Nova" panose="020B0604020202020204" charset="0"/>
                <a:cs typeface="Times New Roman" panose="02020603050405020304" pitchFamily="18" charset="0"/>
              </a:rPr>
              <a:t>:</a:t>
            </a:r>
            <a:endParaRPr lang="en-US" altLang="en-US" sz="1800" b="1" dirty="0">
              <a:latin typeface="Proxima Nova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81940" y="1472054"/>
            <a:ext cx="86106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600" b="1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IF-ELSE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205740" y="1298069"/>
            <a:ext cx="6141720" cy="381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(Condition)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6394132" y="1527215"/>
            <a:ext cx="2540794" cy="2971800"/>
            <a:chOff x="-7" y="0"/>
            <a:chExt cx="2134" cy="2496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0" y="0"/>
              <a:ext cx="1200" cy="1008"/>
              <a:chOff x="0" y="0"/>
              <a:chExt cx="1200" cy="1008"/>
            </a:xfrm>
          </p:grpSpPr>
          <p:grpSp>
            <p:nvGrpSpPr>
              <p:cNvPr id="20" name="Group 5"/>
              <p:cNvGrpSpPr>
                <a:grpSpLocks/>
              </p:cNvGrpSpPr>
              <p:nvPr/>
            </p:nvGrpSpPr>
            <p:grpSpPr bwMode="auto">
              <a:xfrm>
                <a:off x="0" y="432"/>
                <a:ext cx="1200" cy="576"/>
                <a:chOff x="0" y="0"/>
                <a:chExt cx="1200" cy="576"/>
              </a:xfrm>
            </p:grpSpPr>
            <p:sp>
              <p:nvSpPr>
                <p:cNvPr id="22" name="AutoShap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576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alt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2" y="171"/>
                  <a:ext cx="1131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Biểu</a:t>
                  </a:r>
                  <a:r>
                    <a:rPr lang="en-US" altLang="en-US" sz="1050" b="1" dirty="0">
                      <a:latin typeface="Proxima Nova" panose="020B060402020202020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thức</a:t>
                  </a:r>
                  <a:r>
                    <a:rPr lang="en-US" altLang="en-US" sz="1050" b="1" dirty="0">
                      <a:latin typeface="Proxima Nova" panose="020B060402020202020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điều</a:t>
                  </a:r>
                  <a:r>
                    <a:rPr lang="en-US" altLang="en-US" sz="1050" b="1" dirty="0">
                      <a:latin typeface="Proxima Nova" panose="020B060402020202020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kiện</a:t>
                  </a:r>
                  <a:endParaRPr lang="en-US" altLang="en-US" sz="1050" b="1" dirty="0"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AutoShape 9"/>
              <p:cNvCxnSpPr>
                <a:cxnSpLocks noChangeShapeType="1"/>
                <a:endCxn id="22" idx="0"/>
              </p:cNvCxnSpPr>
              <p:nvPr/>
            </p:nvCxnSpPr>
            <p:spPr bwMode="auto">
              <a:xfrm>
                <a:off x="600" y="0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-7" y="720"/>
              <a:ext cx="2134" cy="1776"/>
              <a:chOff x="-103" y="0"/>
              <a:chExt cx="2134" cy="1776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504" y="0"/>
                <a:ext cx="1265" cy="1776"/>
                <a:chOff x="0" y="0"/>
                <a:chExt cx="1265" cy="1776"/>
              </a:xfrm>
            </p:grpSpPr>
            <p:cxnSp>
              <p:nvCxnSpPr>
                <p:cNvPr id="18" name="AutoShape 12"/>
                <p:cNvCxnSpPr>
                  <a:cxnSpLocks noChangeShapeType="1"/>
                  <a:stCxn id="22" idx="3"/>
                </p:cNvCxnSpPr>
                <p:nvPr/>
              </p:nvCxnSpPr>
              <p:spPr bwMode="auto">
                <a:xfrm flipH="1">
                  <a:off x="0" y="0"/>
                  <a:ext cx="600" cy="1776"/>
                </a:xfrm>
                <a:prstGeom prst="bentConnector4">
                  <a:avLst>
                    <a:gd name="adj1" fmla="val -48167"/>
                    <a:gd name="adj2" fmla="val 79727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" name="Text Box 13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7" y="187"/>
                  <a:ext cx="35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Proxima Nova" panose="020B0604020202020204" charset="0"/>
                      <a:cs typeface="Times New Roman" panose="02020603050405020304" pitchFamily="18" charset="0"/>
                    </a:rPr>
                    <a:t>Sai</a:t>
                  </a:r>
                  <a:endParaRPr lang="en-US" sz="1800" dirty="0"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" name="AutoShape 14"/>
              <p:cNvCxnSpPr>
                <a:cxnSpLocks noChangeShapeType="1"/>
              </p:cNvCxnSpPr>
              <p:nvPr/>
            </p:nvCxnSpPr>
            <p:spPr bwMode="auto">
              <a:xfrm>
                <a:off x="501" y="1084"/>
                <a:ext cx="1" cy="680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-103" y="288"/>
                <a:ext cx="2134" cy="805"/>
                <a:chOff x="-103" y="0"/>
                <a:chExt cx="2134" cy="805"/>
              </a:xfrm>
            </p:grpSpPr>
            <p:sp>
              <p:nvSpPr>
                <p:cNvPr id="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-103" y="553"/>
                  <a:ext cx="1267" cy="25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50" b="1" dirty="0">
                      <a:solidFill>
                        <a:srgbClr val="FFFF00"/>
                      </a:solidFill>
                      <a:latin typeface="Proxima Nova" panose="020B0604020202020204" charset="0"/>
                      <a:cs typeface="Times New Roman" panose="02020603050405020304" pitchFamily="18" charset="0"/>
                    </a:rPr>
                    <a:t>Câu lệnh </a:t>
                  </a:r>
                  <a:r>
                    <a:rPr lang="en-US" altLang="en-US" sz="1350" b="1" dirty="0" err="1">
                      <a:solidFill>
                        <a:srgbClr val="FFFF00"/>
                      </a:solidFill>
                      <a:latin typeface="Proxima Nova" panose="020B0604020202020204" charset="0"/>
                      <a:cs typeface="Times New Roman" panose="02020603050405020304" pitchFamily="18" charset="0"/>
                    </a:rPr>
                    <a:t>nhóm</a:t>
                  </a:r>
                  <a:r>
                    <a:rPr lang="en-US" altLang="en-US" sz="1350" b="1" dirty="0">
                      <a:solidFill>
                        <a:srgbClr val="FFFF00"/>
                      </a:solidFill>
                      <a:latin typeface="Proxima Nova" panose="020B0604020202020204" charset="0"/>
                      <a:cs typeface="Times New Roman" panose="02020603050405020304" pitchFamily="18" charset="0"/>
                    </a:rPr>
                    <a:t> 1</a:t>
                  </a:r>
                  <a:endParaRPr lang="en-US" altLang="en-US" sz="1800" dirty="0">
                    <a:solidFill>
                      <a:srgbClr val="FFFF00"/>
                    </a:solidFill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AutoShape 19"/>
                <p:cNvCxnSpPr>
                  <a:cxnSpLocks noChangeShapeType="1"/>
                  <a:stCxn id="22" idx="2"/>
                </p:cNvCxnSpPr>
                <p:nvPr/>
              </p:nvCxnSpPr>
              <p:spPr bwMode="auto">
                <a:xfrm>
                  <a:off x="504" y="0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Text Box 20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" y="31"/>
                  <a:ext cx="51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Proxima Nova" panose="020B0604020202020204" charset="0"/>
                      <a:cs typeface="Times New Roman" panose="02020603050405020304" pitchFamily="18" charset="0"/>
                    </a:rPr>
                    <a:t>Đúng</a:t>
                  </a:r>
                  <a:endParaRPr lang="en-US" sz="1800" dirty="0"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48" y="163"/>
                  <a:ext cx="1283" cy="25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350" b="1" dirty="0">
                      <a:solidFill>
                        <a:srgbClr val="FFFF00"/>
                      </a:solidFill>
                      <a:latin typeface="Proxima Nova" panose="020B0604020202020204" charset="0"/>
                      <a:cs typeface="Times New Roman" panose="02020603050405020304" pitchFamily="18" charset="0"/>
                    </a:rPr>
                    <a:t>Câu lệnh </a:t>
                  </a:r>
                  <a:r>
                    <a:rPr lang="en-US" altLang="en-US" sz="1350" b="1" dirty="0" err="1">
                      <a:solidFill>
                        <a:srgbClr val="FFFF00"/>
                      </a:solidFill>
                      <a:latin typeface="Proxima Nova" panose="020B0604020202020204" charset="0"/>
                      <a:cs typeface="Times New Roman" panose="02020603050405020304" pitchFamily="18" charset="0"/>
                    </a:rPr>
                    <a:t>nhóm</a:t>
                  </a:r>
                  <a:r>
                    <a:rPr lang="en-US" altLang="en-US" sz="1350" b="1" dirty="0">
                      <a:solidFill>
                        <a:srgbClr val="FFFF00"/>
                      </a:solidFill>
                      <a:latin typeface="Proxima Nova" panose="020B0604020202020204" charset="0"/>
                      <a:cs typeface="Times New Roman" panose="02020603050405020304" pitchFamily="18" charset="0"/>
                    </a:rPr>
                    <a:t> 2</a:t>
                  </a:r>
                  <a:endParaRPr lang="en-US" altLang="en-US" sz="1800" dirty="0">
                    <a:solidFill>
                      <a:srgbClr val="FFFF00"/>
                    </a:solidFill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64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94214" name="Rectangle 21"/>
          <p:cNvSpPr>
            <a:spLocks noChangeArrowheads="1"/>
          </p:cNvSpPr>
          <p:nvPr/>
        </p:nvSpPr>
        <p:spPr bwMode="auto">
          <a:xfrm>
            <a:off x="1950720" y="1768487"/>
            <a:ext cx="5981699" cy="3046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400" b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24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24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2400" b="1" dirty="0">
              <a:solidFill>
                <a:schemeClr val="tx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945" y="1364069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043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460" y="1255164"/>
            <a:ext cx="8260080" cy="374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Proxima Nova" panose="020B060402020202020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5;if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x &gt; 10)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("X is larger than 10");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 (x&lt;=10)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("X is not larger than 10");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25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74565" y="115832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 smtClean="0">
                <a:latin typeface="Proxima Nova" panose="020B0604020202020204" charset="0"/>
                <a:cs typeface="Times New Roman" panose="02020603050405020304" pitchFamily="18" charset="0"/>
              </a:rPr>
              <a:t>Ví</a:t>
            </a:r>
            <a:r>
              <a:rPr lang="en-US" altLang="en-US" sz="1800" b="1" dirty="0" smtClean="0"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 smtClean="0">
                <a:latin typeface="Proxima Nova" panose="020B0604020202020204" charset="0"/>
                <a:cs typeface="Times New Roman" panose="02020603050405020304" pitchFamily="18" charset="0"/>
              </a:rPr>
              <a:t>dụ</a:t>
            </a:r>
            <a:r>
              <a:rPr lang="en-US" altLang="en-US" sz="1800" b="1" dirty="0" smtClean="0">
                <a:latin typeface="Proxima Nova" panose="020B0604020202020204" charset="0"/>
                <a:cs typeface="Times New Roman" panose="02020603050405020304" pitchFamily="18" charset="0"/>
              </a:rPr>
              <a:t>:</a:t>
            </a:r>
            <a:endParaRPr lang="en-US" altLang="en-US" sz="1800" b="1" dirty="0">
              <a:latin typeface="Proxima Nova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511737"/>
            <a:ext cx="7101840" cy="35099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 Java Program to demonstrate the use of if-else statement.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 is a program of odd and even number.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main(String[]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//defining a 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number=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//Check if the number is divisible by 2 or not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number%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 number"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"odd number"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  <a:p>
            <a:pPr algn="just">
              <a:lnSpc>
                <a:spcPct val="114000"/>
              </a:lnSpc>
              <a:buFont typeface="+mj-lt"/>
              <a:buAutoNum type="arabicPeriod"/>
              <a:tabLst>
                <a:tab pos="603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7899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205740" y="1523922"/>
            <a:ext cx="8671560" cy="268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IF-ELSE-IF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Câu 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IF-ELSE-IF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if-else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8" name="Rectangle 7"/>
          <p:cNvSpPr/>
          <p:nvPr/>
        </p:nvSpPr>
        <p:spPr>
          <a:xfrm>
            <a:off x="0" y="1255744"/>
            <a:ext cx="618744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if-else-if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Java if-else-if ladder with Examples - GeeksforGee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642" y="1280160"/>
            <a:ext cx="2903537" cy="3787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6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203007" y="1644779"/>
            <a:ext cx="5295073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1800" i="1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1&gt;</a:t>
            </a:r>
            <a:r>
              <a:rPr lang="en-US" altLang="en-US" sz="18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b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r>
              <a:rPr lang="en-US" altLang="en-US" sz="18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3&gt;</a:t>
            </a:r>
            <a:r>
              <a:rPr lang="en-US" altLang="en-US" sz="18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r>
              <a:rPr lang="en-US" altLang="en-US" sz="18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18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  <a:r>
              <a:rPr lang="en-US" altLang="en-US" sz="18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1800" b="1" dirty="0">
              <a:solidFill>
                <a:schemeClr val="tx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85" y="1196429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925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251460" y="1671320"/>
            <a:ext cx="8534400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000" b="1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b="1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ELSE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96460" y="1442035"/>
            <a:ext cx="8520600" cy="255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lệnh IF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/>
              <a:t>lệnh </a:t>
            </a:r>
            <a:r>
              <a:rPr lang="en-US" sz="2000" dirty="0" smtClean="0"/>
              <a:t>IF-ELSE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/>
              <a:t>lệnh </a:t>
            </a:r>
            <a:r>
              <a:rPr lang="en-US" sz="2000" dirty="0" smtClean="0"/>
              <a:t>IF </a:t>
            </a:r>
            <a:r>
              <a:rPr lang="en-US" sz="2000" dirty="0" err="1" smtClean="0"/>
              <a:t>bậc</a:t>
            </a:r>
            <a:r>
              <a:rPr lang="en-US" sz="2000" dirty="0" smtClean="0"/>
              <a:t> </a:t>
            </a:r>
            <a:r>
              <a:rPr lang="en-US" sz="2000" dirty="0" err="1" smtClean="0"/>
              <a:t>thang</a:t>
            </a:r>
            <a:endParaRPr lang="en-US" sz="2000" dirty="0" smtClean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lệnh </a:t>
            </a:r>
            <a:r>
              <a:rPr lang="en-US" sz="2000" dirty="0" smtClean="0"/>
              <a:t>IF </a:t>
            </a:r>
            <a:r>
              <a:rPr lang="en-US" sz="2000" dirty="0" err="1" smtClean="0"/>
              <a:t>lồng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/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/>
              <a:t> </a:t>
            </a:r>
            <a:r>
              <a:rPr lang="en-US" sz="2000" dirty="0" smtClean="0"/>
              <a:t>lệnh</a:t>
            </a:r>
            <a:r>
              <a:rPr lang="en-US" sz="2000" dirty="0"/>
              <a:t> </a:t>
            </a:r>
            <a:r>
              <a:rPr lang="en-US" sz="2000" dirty="0" smtClean="0"/>
              <a:t>Switch</a:t>
            </a:r>
            <a:endParaRPr sz="20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tiêu bài học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72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35" y="1271481"/>
            <a:ext cx="5406965" cy="3752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582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460636"/>
            <a:ext cx="8816340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60020" y="1460636"/>
            <a:ext cx="8816340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IF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pic>
        <p:nvPicPr>
          <p:cNvPr id="8" name="Picture 7" descr=" Nested if-else Stat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1233804"/>
            <a:ext cx="6400800" cy="3612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60020" y="1128207"/>
            <a:ext cx="8770620" cy="39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1776287" y="1353880"/>
            <a:ext cx="5851333" cy="36933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1&gt;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b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if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3&gt;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{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lệnh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nhóm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4;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085" y="1196429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935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IF-ELSE-IF</a:t>
            </a:r>
            <a:endParaRPr lang="en-US" altLang="en-US" sz="2700" dirty="0"/>
          </a:p>
        </p:txBody>
      </p:sp>
      <p:sp>
        <p:nvSpPr>
          <p:cNvPr id="2" name="Rectangle 1"/>
          <p:cNvSpPr/>
          <p:nvPr/>
        </p:nvSpPr>
        <p:spPr>
          <a:xfrm>
            <a:off x="243840" y="1177826"/>
            <a:ext cx="8770620" cy="39380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/Java Program to demonstrate the use of Nested If Statement. 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JavaNestedIfExample2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main(String[]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 two variables for age and weight 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age=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weight=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//applying condition on age and weight 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(age&gt;=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  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(weight&gt;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 are eligible to donate blood"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 are not eligible to donate blood"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</a:t>
            </a: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 must be greater than 18"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</a:p>
          <a:p>
            <a:pPr algn="just">
              <a:lnSpc>
                <a:spcPct val="105000"/>
              </a:lnSpc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8128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9353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Câu </a:t>
            </a:r>
            <a:r>
              <a:rPr lang="en-US" dirty="0"/>
              <a:t>lệnh SWITCH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808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99060" y="1696607"/>
            <a:ext cx="8869680" cy="236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switch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 </a:t>
            </a:r>
            <a:r>
              <a:rPr lang="en-US" sz="18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 lệnh switch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if-else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FF000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18" y="1318260"/>
            <a:ext cx="2816024" cy="3634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" y="1158807"/>
            <a:ext cx="604266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vi-VN" sz="18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 động:</a:t>
            </a:r>
          </a:p>
          <a:p>
            <a:pPr algn="just">
              <a:lnSpc>
                <a:spcPct val="13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Switch so sánh giá trị của biến 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vi-VN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 giá trị khác nhau </a:t>
            </a:r>
            <a:r>
              <a:rPr lang="vi-VN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vi-VN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vi-VN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18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vi-VN" sz="18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lần lượt từ trên xuống dưới, mỗi giá trị cần so sánh gọi là một trường hợp (case).</a:t>
            </a:r>
          </a:p>
          <a:p>
            <a:pPr algn="just">
              <a:lnSpc>
                <a:spcPct val="13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Khi một trường hợp đúng thì khối lệnh ở trong case đó sẽ được thực thi.</a:t>
            </a:r>
          </a:p>
          <a:p>
            <a:pPr algn="just">
              <a:lnSpc>
                <a:spcPct val="130000"/>
              </a:lnSpc>
            </a:pPr>
            <a:r>
              <a:rPr lang="vi-VN" sz="18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Nếu tất cả các trường hợp đều sai (tức là các value ở case không bằng với biến expression) thì khối lệnh mặc định ở trong (default) sẽ được thực thi.</a:t>
            </a:r>
            <a:endParaRPr lang="en-US" sz="1800" dirty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eaLnBrk="1" hangingPunct="1"/>
            <a:r>
              <a:rPr lang="en-US" altLang="en-US" sz="2700" dirty="0"/>
              <a:t>CÁC CÂU LỆNH </a:t>
            </a:r>
            <a:r>
              <a:rPr lang="en-US" altLang="en-US" sz="2700" dirty="0" err="1"/>
              <a:t>ĐIỀU</a:t>
            </a:r>
            <a:r>
              <a:rPr lang="en-US" altLang="en-US" sz="2700" dirty="0"/>
              <a:t> </a:t>
            </a:r>
            <a:r>
              <a:rPr lang="en-US" altLang="en-US" sz="2700" dirty="0" err="1" smtClean="0"/>
              <a:t>KIỆN</a:t>
            </a:r>
            <a:endParaRPr lang="en-US" altLang="en-US" sz="2700" dirty="0"/>
          </a:p>
        </p:txBody>
      </p:sp>
      <p:pic>
        <p:nvPicPr>
          <p:cNvPr id="931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0" y="1539240"/>
            <a:ext cx="325755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994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68580" y="1227416"/>
            <a:ext cx="8953500" cy="376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 smtClean="0">
              <a:solidFill>
                <a:srgbClr val="343A40"/>
              </a:solidFill>
              <a:latin typeface="Proxima Nova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Expresion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1 (Statement-1)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(case-1)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(Statement-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(case-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1432560" y="1603921"/>
            <a:ext cx="7010400" cy="30469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(expression){   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//statement of case 1 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//statement of case 2;   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//statement of case N;   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    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be executed if all cases are not matched;  </a:t>
            </a: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665" y="1165949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45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SWITCH</a:t>
            </a:r>
            <a:endParaRPr lang="en-US" altLang="en-US" sz="2700" dirty="0"/>
          </a:p>
        </p:txBody>
      </p:sp>
      <p:sp>
        <p:nvSpPr>
          <p:cNvPr id="3" name="Rectangle 2"/>
          <p:cNvSpPr/>
          <p:nvPr/>
        </p:nvSpPr>
        <p:spPr>
          <a:xfrm>
            <a:off x="152400" y="1258720"/>
            <a:ext cx="8846820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literal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byte, short,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long,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break.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break,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switch.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break,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rmAutofit fontScale="90000"/>
          </a:bodyPr>
          <a:lstStyle/>
          <a:p>
            <a:pPr algn="l" eaLnBrk="1" hangingPunct="1"/>
            <a:r>
              <a:rPr lang="en-US" altLang="en-US" sz="2700" b="1" dirty="0">
                <a:solidFill>
                  <a:srgbClr val="FF0000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CẤU TRÚC RẼ NHÁNH SWITCH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55" y="1215676"/>
            <a:ext cx="6336623" cy="38668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85080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rmAutofit fontScale="90000"/>
          </a:bodyPr>
          <a:lstStyle/>
          <a:p>
            <a:pPr algn="l" eaLnBrk="1" hangingPunct="1"/>
            <a:r>
              <a:rPr lang="en-US" altLang="en-US" sz="2700" b="1" dirty="0">
                <a:solidFill>
                  <a:srgbClr val="FF0000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SO SÁNH GIỮA IF VÀ SWITCH</a:t>
            </a:r>
          </a:p>
        </p:txBody>
      </p:sp>
      <p:pic>
        <p:nvPicPr>
          <p:cNvPr id="993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6" y="1639729"/>
            <a:ext cx="6339026" cy="287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11" y="1945481"/>
            <a:ext cx="2173929" cy="21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478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lệnh IF</a:t>
            </a:r>
            <a:endParaRPr dirty="0"/>
          </a:p>
          <a:p>
            <a:pPr lvl="0"/>
            <a:r>
              <a:rPr lang="en-US" dirty="0" smtClean="0"/>
              <a:t>Câu </a:t>
            </a:r>
            <a:r>
              <a:rPr lang="en-US" dirty="0"/>
              <a:t>lệnh </a:t>
            </a:r>
            <a:r>
              <a:rPr lang="en-US" dirty="0" smtClean="0"/>
              <a:t>SWITCH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161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bài học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Bài học đề cập tới: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lệnh IF</a:t>
            </a:r>
            <a:endParaRPr dirty="0"/>
          </a:p>
          <a:p>
            <a:pPr lvl="0"/>
            <a:r>
              <a:rPr lang="en-US" dirty="0" smtClean="0"/>
              <a:t>Câu </a:t>
            </a:r>
            <a:r>
              <a:rPr lang="en-US" dirty="0"/>
              <a:t>lệnh </a:t>
            </a:r>
            <a:r>
              <a:rPr lang="en-US" dirty="0" smtClean="0"/>
              <a:t>SWITCH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EF02AC6-78FC-B7BC-B1CC-891990A6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6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/>
              <a:t>Câu lệnh IF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18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320040" y="1319868"/>
            <a:ext cx="8473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Câu lệnh if trong Java là gì?</a:t>
            </a:r>
          </a:p>
          <a:p>
            <a:pPr>
              <a:lnSpc>
                <a:spcPct val="150000"/>
              </a:lnSpc>
            </a:pPr>
            <a:r>
              <a:rPr lang="vi-VN" sz="1800" dirty="0" smtClean="0"/>
              <a:t>- </a:t>
            </a:r>
            <a:r>
              <a:rPr lang="vi-VN" sz="1800" dirty="0"/>
              <a:t>Chỉ thực thi một đoạn mã nhất định nếu điều kiện là đúng.</a:t>
            </a:r>
          </a:p>
          <a:p>
            <a:pPr>
              <a:lnSpc>
                <a:spcPct val="150000"/>
              </a:lnSpc>
            </a:pPr>
            <a:r>
              <a:rPr lang="vi-VN" sz="1800" dirty="0"/>
              <a:t>- Có một điều kiện luôn dẫn đến một biến boolean (đúng hoặc sai).</a:t>
            </a:r>
          </a:p>
          <a:p>
            <a:pPr>
              <a:lnSpc>
                <a:spcPct val="150000"/>
              </a:lnSpc>
            </a:pPr>
            <a:r>
              <a:rPr lang="vi-VN" sz="1800" dirty="0"/>
              <a:t>- Tạo cơ sở cho logic trong các chương trình.</a:t>
            </a:r>
          </a:p>
          <a:p>
            <a:pPr algn="just">
              <a:lnSpc>
                <a:spcPct val="150000"/>
              </a:lnSpc>
            </a:pPr>
            <a:r>
              <a:rPr lang="vi-VN" sz="1800" i="1" dirty="0">
                <a:solidFill>
                  <a:srgbClr val="FF0000"/>
                </a:solidFill>
              </a:rPr>
              <a:t>Câu lệnh if trong Java xác định xem một thao tác có nên được thực hiện hay không, tùy thuộc vào điều kiện.</a:t>
            </a:r>
          </a:p>
        </p:txBody>
      </p:sp>
    </p:spTree>
    <p:extLst>
      <p:ext uri="{BB962C8B-B14F-4D97-AF65-F5344CB8AC3E}">
        <p14:creationId xmlns:p14="http://schemas.microsoft.com/office/powerpoint/2010/main" val="150049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320040" y="1319868"/>
            <a:ext cx="84734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Tại sao lại sử dụng câu lệnh if trong Java?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Proxima Nova" panose="020B0604020202020204" charset="0"/>
              </a:rPr>
              <a:t>- Đ</a:t>
            </a:r>
            <a:r>
              <a:rPr lang="vi-VN" sz="1800" dirty="0" smtClean="0"/>
              <a:t>ược </a:t>
            </a:r>
            <a:r>
              <a:rPr lang="vi-VN" sz="1800" dirty="0"/>
              <a:t>sử dụng để kiểm soát một số điều kiện khác nhau trong chương trình. </a:t>
            </a:r>
            <a:endParaRPr lang="en-US" sz="1800" dirty="0" smtClean="0">
              <a:latin typeface="Proxima Nova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Proxima Nova" panose="020B0604020202020204" charset="0"/>
              </a:rPr>
              <a:t>- </a:t>
            </a:r>
            <a:r>
              <a:rPr lang="vi-VN" sz="1800" dirty="0" smtClean="0"/>
              <a:t>Câu </a:t>
            </a:r>
            <a:r>
              <a:rPr lang="vi-VN" sz="1800" dirty="0"/>
              <a:t>lệnh if chỉ kiểm tra điều kiện một </a:t>
            </a:r>
            <a:r>
              <a:rPr lang="vi-VN" sz="1800" dirty="0" smtClean="0"/>
              <a:t>lần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11606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grpSp>
        <p:nvGrpSpPr>
          <p:cNvPr id="94213" name="Group 3"/>
          <p:cNvGrpSpPr>
            <a:grpSpLocks/>
          </p:cNvGrpSpPr>
          <p:nvPr/>
        </p:nvGrpSpPr>
        <p:grpSpPr bwMode="auto">
          <a:xfrm>
            <a:off x="6825376" y="1522453"/>
            <a:ext cx="2263380" cy="2971800"/>
            <a:chOff x="0" y="0"/>
            <a:chExt cx="1901" cy="2496"/>
          </a:xfrm>
        </p:grpSpPr>
        <p:grpSp>
          <p:nvGrpSpPr>
            <p:cNvPr id="94217" name="Group 4"/>
            <p:cNvGrpSpPr>
              <a:grpSpLocks/>
            </p:cNvGrpSpPr>
            <p:nvPr/>
          </p:nvGrpSpPr>
          <p:grpSpPr bwMode="auto">
            <a:xfrm>
              <a:off x="0" y="0"/>
              <a:ext cx="1200" cy="1008"/>
              <a:chOff x="0" y="0"/>
              <a:chExt cx="1200" cy="1008"/>
            </a:xfrm>
          </p:grpSpPr>
          <p:grpSp>
            <p:nvGrpSpPr>
              <p:cNvPr id="94229" name="Group 5"/>
              <p:cNvGrpSpPr>
                <a:grpSpLocks/>
              </p:cNvGrpSpPr>
              <p:nvPr/>
            </p:nvGrpSpPr>
            <p:grpSpPr bwMode="auto">
              <a:xfrm>
                <a:off x="0" y="432"/>
                <a:ext cx="1200" cy="576"/>
                <a:chOff x="0" y="0"/>
                <a:chExt cx="1200" cy="576"/>
              </a:xfrm>
            </p:grpSpPr>
            <p:sp>
              <p:nvSpPr>
                <p:cNvPr id="94231" name="AutoShap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00" cy="576"/>
                </a:xfrm>
                <a:prstGeom prst="diamond">
                  <a:avLst/>
                </a:prstGeom>
                <a:solidFill>
                  <a:srgbClr val="FFCC99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vi-VN" alt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23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2" y="171"/>
                  <a:ext cx="1131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Biểu</a:t>
                  </a:r>
                  <a:r>
                    <a:rPr lang="en-US" altLang="en-US" sz="1050" b="1" dirty="0">
                      <a:latin typeface="Proxima Nova" panose="020B060402020202020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thức</a:t>
                  </a:r>
                  <a:r>
                    <a:rPr lang="en-US" altLang="en-US" sz="1050" b="1" dirty="0">
                      <a:latin typeface="Proxima Nova" panose="020B060402020202020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điều</a:t>
                  </a:r>
                  <a:r>
                    <a:rPr lang="en-US" altLang="en-US" sz="1050" b="1" dirty="0">
                      <a:latin typeface="Proxima Nova" panose="020B060402020202020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en-US" sz="1050" b="1" dirty="0" err="1">
                      <a:latin typeface="Proxima Nova" panose="020B0604020202020204" charset="0"/>
                      <a:cs typeface="Times New Roman" panose="02020603050405020304" pitchFamily="18" charset="0"/>
                    </a:rPr>
                    <a:t>kiện</a:t>
                  </a:r>
                  <a:endParaRPr lang="en-US" altLang="en-US" sz="1050" b="1" dirty="0"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4230" name="AutoShape 9"/>
              <p:cNvCxnSpPr>
                <a:cxnSpLocks noChangeShapeType="1"/>
                <a:endCxn id="94231" idx="0"/>
              </p:cNvCxnSpPr>
              <p:nvPr/>
            </p:nvCxnSpPr>
            <p:spPr bwMode="auto">
              <a:xfrm>
                <a:off x="600" y="0"/>
                <a:ext cx="0" cy="432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218" name="Group 9"/>
            <p:cNvGrpSpPr>
              <a:grpSpLocks/>
            </p:cNvGrpSpPr>
            <p:nvPr/>
          </p:nvGrpSpPr>
          <p:grpSpPr bwMode="auto">
            <a:xfrm>
              <a:off x="96" y="720"/>
              <a:ext cx="1805" cy="1776"/>
              <a:chOff x="0" y="0"/>
              <a:chExt cx="1805" cy="1776"/>
            </a:xfrm>
          </p:grpSpPr>
          <p:grpSp>
            <p:nvGrpSpPr>
              <p:cNvPr id="94219" name="Group 10"/>
              <p:cNvGrpSpPr>
                <a:grpSpLocks/>
              </p:cNvGrpSpPr>
              <p:nvPr/>
            </p:nvGrpSpPr>
            <p:grpSpPr bwMode="auto">
              <a:xfrm>
                <a:off x="504" y="0"/>
                <a:ext cx="1301" cy="1776"/>
                <a:chOff x="0" y="0"/>
                <a:chExt cx="1301" cy="1776"/>
              </a:xfrm>
            </p:grpSpPr>
            <p:cxnSp>
              <p:nvCxnSpPr>
                <p:cNvPr id="94227" name="AutoShape 12"/>
                <p:cNvCxnSpPr>
                  <a:cxnSpLocks noChangeShapeType="1"/>
                  <a:stCxn id="94231" idx="3"/>
                </p:cNvCxnSpPr>
                <p:nvPr/>
              </p:nvCxnSpPr>
              <p:spPr bwMode="auto">
                <a:xfrm flipH="1">
                  <a:off x="0" y="0"/>
                  <a:ext cx="600" cy="1776"/>
                </a:xfrm>
                <a:prstGeom prst="bentConnector4">
                  <a:avLst>
                    <a:gd name="adj1" fmla="val -48167"/>
                    <a:gd name="adj2" fmla="val 79727"/>
                  </a:avLst>
                </a:prstGeom>
                <a:noFill/>
                <a:ln w="31750">
                  <a:solidFill>
                    <a:srgbClr val="FF0000"/>
                  </a:solidFill>
                  <a:miter lim="800000"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428" name="Text Box 13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43" y="421"/>
                  <a:ext cx="35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Proxima Nova" panose="020B0604020202020204" charset="0"/>
                      <a:cs typeface="Times New Roman" panose="02020603050405020304" pitchFamily="18" charset="0"/>
                    </a:rPr>
                    <a:t>Sai</a:t>
                  </a:r>
                  <a:endParaRPr lang="en-US" sz="1800" dirty="0"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4220" name="AutoShape 14"/>
              <p:cNvCxnSpPr>
                <a:cxnSpLocks noChangeShapeType="1"/>
                <a:stCxn id="94226" idx="2"/>
              </p:cNvCxnSpPr>
              <p:nvPr/>
            </p:nvCxnSpPr>
            <p:spPr bwMode="auto">
              <a:xfrm>
                <a:off x="505" y="1105"/>
                <a:ext cx="2" cy="671"/>
              </a:xfrm>
              <a:prstGeom prst="straightConnector1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94221" name="Group 14"/>
              <p:cNvGrpSpPr>
                <a:grpSpLocks/>
              </p:cNvGrpSpPr>
              <p:nvPr/>
            </p:nvGrpSpPr>
            <p:grpSpPr bwMode="auto">
              <a:xfrm>
                <a:off x="0" y="288"/>
                <a:ext cx="1008" cy="817"/>
                <a:chOff x="0" y="0"/>
                <a:chExt cx="1008" cy="817"/>
              </a:xfrm>
            </p:grpSpPr>
            <p:grpSp>
              <p:nvGrpSpPr>
                <p:cNvPr id="94222" name="Group 15"/>
                <p:cNvGrpSpPr>
                  <a:grpSpLocks/>
                </p:cNvGrpSpPr>
                <p:nvPr/>
              </p:nvGrpSpPr>
              <p:grpSpPr bwMode="auto">
                <a:xfrm>
                  <a:off x="0" y="565"/>
                  <a:ext cx="1008" cy="252"/>
                  <a:chOff x="0" y="-11"/>
                  <a:chExt cx="1008" cy="252"/>
                </a:xfrm>
              </p:grpSpPr>
              <p:sp>
                <p:nvSpPr>
                  <p:cNvPr id="942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008" cy="240"/>
                  </a:xfrm>
                  <a:prstGeom prst="rect">
                    <a:avLst/>
                  </a:prstGeom>
                  <a:solidFill>
                    <a:srgbClr val="FFCC99"/>
                  </a:solidFill>
                  <a:ln w="12700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vi-VN" altLang="en-US" sz="13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" y="-11"/>
                    <a:ext cx="74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350" b="1" dirty="0">
                        <a:latin typeface="Proxima Nova" panose="020B0604020202020204" charset="0"/>
                        <a:cs typeface="Times New Roman" panose="02020603050405020304" pitchFamily="18" charset="0"/>
                      </a:rPr>
                      <a:t>Câu lệnh</a:t>
                    </a:r>
                    <a:endParaRPr lang="en-US" altLang="en-US" sz="1800" dirty="0">
                      <a:latin typeface="Proxima Nova" panose="020B060402020202020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4223" name="AutoShape 19"/>
                <p:cNvCxnSpPr>
                  <a:cxnSpLocks noChangeShapeType="1"/>
                  <a:stCxn id="94231" idx="2"/>
                  <a:endCxn id="94225" idx="0"/>
                </p:cNvCxnSpPr>
                <p:nvPr/>
              </p:nvCxnSpPr>
              <p:spPr bwMode="auto">
                <a:xfrm>
                  <a:off x="504" y="0"/>
                  <a:ext cx="0" cy="576"/>
                </a:xfrm>
                <a:prstGeom prst="straightConnector1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435" name="Text Box 20">
                  <a:extLst>
                    <a:ext uri="{FF2B5EF4-FFF2-40B4-BE49-F238E27FC236}"/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" y="133"/>
                  <a:ext cx="51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sz="1350" b="1" dirty="0" err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Proxima Nova" panose="020B0604020202020204" charset="0"/>
                      <a:cs typeface="Times New Roman" panose="02020603050405020304" pitchFamily="18" charset="0"/>
                    </a:rPr>
                    <a:t>Đúng</a:t>
                  </a:r>
                  <a:endParaRPr lang="en-US" sz="1800" dirty="0">
                    <a:latin typeface="Proxima Nova" panose="020B060402020202020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5" name="Rectangle 4"/>
          <p:cNvSpPr/>
          <p:nvPr/>
        </p:nvSpPr>
        <p:spPr>
          <a:xfrm>
            <a:off x="236220" y="1380668"/>
            <a:ext cx="6339840" cy="318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b="1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4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94214" name="Rectangle 21"/>
          <p:cNvSpPr>
            <a:spLocks noChangeArrowheads="1"/>
          </p:cNvSpPr>
          <p:nvPr/>
        </p:nvSpPr>
        <p:spPr bwMode="auto">
          <a:xfrm>
            <a:off x="2855946" y="1748988"/>
            <a:ext cx="3804887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altLang="en-US" sz="1800" i="1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lệnh;</a:t>
            </a: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solidFill>
                  <a:schemeClr val="tx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285" y="1234529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Cú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Proxima Nova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altLang="en-US" sz="1800" b="1" dirty="0">
                <a:latin typeface="Proxima Nova" panose="020B060402020202020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71950" y="3152179"/>
            <a:ext cx="85205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b="1" i="1" dirty="0" err="1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Biểu</a:t>
            </a:r>
            <a:r>
              <a:rPr lang="en-US" altLang="en-US" sz="1800" b="1" i="1" dirty="0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altLang="en-US" sz="1800" b="1" i="1" dirty="0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altLang="en-US" sz="1800" b="1" i="1" dirty="0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latin typeface="Proxima Nova" panose="020B0604020202020204" charset="0"/>
              </a:rPr>
              <a:t>: </a:t>
            </a:r>
            <a:r>
              <a:rPr lang="en-US" sz="1800" dirty="0" err="1">
                <a:latin typeface="Proxima Nova" panose="020B0604020202020204" charset="0"/>
              </a:rPr>
              <a:t>là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biểu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thức</a:t>
            </a:r>
            <a:r>
              <a:rPr lang="en-US" sz="1800" dirty="0">
                <a:latin typeface="Proxima Nova" panose="020B0604020202020204" charset="0"/>
              </a:rPr>
              <a:t> logic, </a:t>
            </a:r>
            <a:r>
              <a:rPr lang="en-US" sz="1800" dirty="0" err="1">
                <a:latin typeface="Proxima Nova" panose="020B0604020202020204" charset="0"/>
              </a:rPr>
              <a:t>trả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về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giá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trị</a:t>
            </a:r>
            <a:r>
              <a:rPr lang="en-US" sz="1800" dirty="0">
                <a:latin typeface="Proxima Nova" panose="020B0604020202020204" charset="0"/>
              </a:rPr>
              <a:t> True </a:t>
            </a:r>
            <a:r>
              <a:rPr lang="en-US" sz="1800" dirty="0" err="1">
                <a:latin typeface="Proxima Nova" panose="020B0604020202020204" charset="0"/>
              </a:rPr>
              <a:t>hoặc</a:t>
            </a:r>
            <a:r>
              <a:rPr lang="en-US" sz="1800" dirty="0">
                <a:latin typeface="Proxima Nova" panose="020B0604020202020204" charset="0"/>
              </a:rPr>
              <a:t> False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i="1" dirty="0" err="1" smtClean="0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altLang="en-US" sz="1800" b="1" i="1" dirty="0" smtClean="0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câu</a:t>
            </a:r>
            <a:r>
              <a:rPr lang="en-US" altLang="en-US" sz="1800" b="1" i="1" dirty="0">
                <a:solidFill>
                  <a:srgbClr val="0000FF"/>
                </a:solidFill>
                <a:latin typeface="Proxima Nova" panose="020B0604020202020204" charset="0"/>
                <a:cs typeface="Times New Roman" panose="02020603050405020304" pitchFamily="18" charset="0"/>
              </a:rPr>
              <a:t> lệnh</a:t>
            </a:r>
            <a:r>
              <a:rPr lang="en-US" sz="1800" dirty="0">
                <a:latin typeface="Proxima Nova" panose="020B0604020202020204" charset="0"/>
              </a:rPr>
              <a:t>: </a:t>
            </a:r>
            <a:r>
              <a:rPr lang="en-US" sz="1800" dirty="0" err="1">
                <a:latin typeface="Proxima Nova" panose="020B0604020202020204" charset="0"/>
              </a:rPr>
              <a:t>là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câu</a:t>
            </a:r>
            <a:r>
              <a:rPr lang="en-US" sz="1800" dirty="0">
                <a:latin typeface="Proxima Nova" panose="020B0604020202020204" charset="0"/>
              </a:rPr>
              <a:t> lệnh </a:t>
            </a:r>
            <a:r>
              <a:rPr lang="en-US" sz="1800" dirty="0" err="1">
                <a:latin typeface="Proxima Nova" panose="020B0604020202020204" charset="0"/>
              </a:rPr>
              <a:t>xử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lý</a:t>
            </a:r>
            <a:endParaRPr lang="en-US" sz="1800" dirty="0">
              <a:latin typeface="Proxima Nova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Proxima Nova" panose="020B0604020202020204" charset="0"/>
              </a:rPr>
              <a:t>- </a:t>
            </a:r>
            <a:r>
              <a:rPr lang="en-US" sz="1800" dirty="0" err="1">
                <a:latin typeface="Proxima Nova" panose="020B0604020202020204" charset="0"/>
              </a:rPr>
              <a:t>Một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câu</a:t>
            </a:r>
            <a:r>
              <a:rPr lang="en-US" sz="1800" dirty="0">
                <a:latin typeface="Proxima Nova" panose="020B0604020202020204" charset="0"/>
              </a:rPr>
              <a:t> lệnh, </a:t>
            </a:r>
            <a:r>
              <a:rPr lang="en-US" sz="1800" dirty="0" err="1">
                <a:latin typeface="Proxima Nova" panose="020B0604020202020204" charset="0"/>
              </a:rPr>
              <a:t>kết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thúc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bằng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dấu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chấm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phẩy</a:t>
            </a:r>
            <a:r>
              <a:rPr lang="en-US" sz="1800" dirty="0">
                <a:latin typeface="Proxima Nova" panose="020B0604020202020204" charset="0"/>
              </a:rPr>
              <a:t> ;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Proxima Nova" panose="020B0604020202020204" charset="0"/>
              </a:rPr>
              <a:t>- </a:t>
            </a:r>
            <a:r>
              <a:rPr lang="en-US" sz="1800" dirty="0" err="1">
                <a:latin typeface="Proxima Nova" panose="020B0604020202020204" charset="0"/>
              </a:rPr>
              <a:t>Khối</a:t>
            </a:r>
            <a:r>
              <a:rPr lang="en-US" sz="1800" dirty="0">
                <a:latin typeface="Proxima Nova" panose="020B0604020202020204" charset="0"/>
              </a:rPr>
              <a:t> lệnh, </a:t>
            </a:r>
            <a:r>
              <a:rPr lang="en-US" sz="1800" dirty="0" err="1">
                <a:latin typeface="Proxima Nova" panose="020B0604020202020204" charset="0"/>
              </a:rPr>
              <a:t>đặt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trong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hai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dấu</a:t>
            </a:r>
            <a:r>
              <a:rPr lang="en-US" sz="1800" dirty="0">
                <a:latin typeface="Proxima Nova" panose="020B0604020202020204" charset="0"/>
              </a:rPr>
              <a:t> </a:t>
            </a:r>
            <a:r>
              <a:rPr lang="en-US" sz="1800" dirty="0" err="1">
                <a:latin typeface="Proxima Nova" panose="020B0604020202020204" charset="0"/>
              </a:rPr>
              <a:t>ngoặc</a:t>
            </a:r>
            <a:r>
              <a:rPr lang="en-US" sz="1800" dirty="0">
                <a:latin typeface="Proxima Nova" panose="020B0604020202020204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421289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>
            <a:noAutofit/>
          </a:bodyPr>
          <a:lstStyle/>
          <a:p>
            <a:pPr algn="l" eaLnBrk="1" hangingPunct="1"/>
            <a:r>
              <a:rPr lang="en-US" altLang="en-US" sz="2700" dirty="0"/>
              <a:t>CẤU </a:t>
            </a:r>
            <a:r>
              <a:rPr lang="en-US" altLang="en-US" sz="2700" dirty="0" err="1"/>
              <a:t>TRÚC</a:t>
            </a:r>
            <a:r>
              <a:rPr lang="en-US" altLang="en-US" sz="2700" dirty="0"/>
              <a:t> </a:t>
            </a:r>
            <a:r>
              <a:rPr lang="en-US" altLang="en-US" sz="2700" dirty="0" smtClean="0"/>
              <a:t>IF </a:t>
            </a:r>
            <a:endParaRPr lang="en-US" alt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121920" y="1154336"/>
            <a:ext cx="9022080" cy="3894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1800" b="1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if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lệnh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6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nhọn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“==”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if(x = 1)  // error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if(x == 1) // valid comparison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&amp;&amp;: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600" dirty="0">
                <a:solidFill>
                  <a:srgbClr val="343A40"/>
                </a:solidFill>
                <a:latin typeface="Proxima Nov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if(input == 'y' || 'Y')            // error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if(input == 'y' || input == 'Y')   // valid comparison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(0 &lt; x &lt; 31)        // error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(0 &lt; x &amp;&amp; x &lt; 31)   // valid comparison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50172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2022</Words>
  <Application>Microsoft Office PowerPoint</Application>
  <PresentationFormat>On-screen Show (16:9)</PresentationFormat>
  <Paragraphs>259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Courier New</vt:lpstr>
      <vt:lpstr>Alfa Slab One</vt:lpstr>
      <vt:lpstr>Times New Roman</vt:lpstr>
      <vt:lpstr>Proxima Nova</vt:lpstr>
      <vt:lpstr>Arial</vt:lpstr>
      <vt:lpstr>Gameday</vt:lpstr>
      <vt:lpstr>Các cấu trúc câu lệnh điều kiện</vt:lpstr>
      <vt:lpstr>Mục tiêu bài học</vt:lpstr>
      <vt:lpstr>CÁC CÂU LỆNH ĐIỀU KIỆN</vt:lpstr>
      <vt:lpstr>Câu lệnh IF</vt:lpstr>
      <vt:lpstr>CẤU TRÚC IF </vt:lpstr>
      <vt:lpstr>CẤU TRÚC IF </vt:lpstr>
      <vt:lpstr>CẤU TRÚC IF </vt:lpstr>
      <vt:lpstr>CẤU TRÚC IF </vt:lpstr>
      <vt:lpstr>CẤU TRÚC IF </vt:lpstr>
      <vt:lpstr>CẤU TRÚC IF </vt:lpstr>
      <vt:lpstr>CẤU TRÚC IF-ELSE</vt:lpstr>
      <vt:lpstr>CẤU TRÚC IF-ELSE</vt:lpstr>
      <vt:lpstr>CẤU TRÚC IF-ELSE</vt:lpstr>
      <vt:lpstr>CẤU TRÚC IF-ELSE</vt:lpstr>
      <vt:lpstr>CẤU TRÚC IF-ELSE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CẤU TRÚC IF-ELSE-IF</vt:lpstr>
      <vt:lpstr>Câu lệnh SWITCH</vt:lpstr>
      <vt:lpstr>CẤU TRÚC SWITCH</vt:lpstr>
      <vt:lpstr>CẤU TRÚC SWITCH</vt:lpstr>
      <vt:lpstr>CẤU TRÚC SWITCH</vt:lpstr>
      <vt:lpstr>CẤU TRÚC SWITCH</vt:lpstr>
      <vt:lpstr>CẤU TRÚC SWITCH</vt:lpstr>
      <vt:lpstr>CẤU TRÚC RẼ NHÁNH SWITCH</vt:lpstr>
      <vt:lpstr>SO SÁNH GIỮA IF VÀ SWITCH</vt:lpstr>
      <vt:lpstr>Tóm tắt bài học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cấu trúc câu lệnh điều kiện</dc:title>
  <cp:lastModifiedBy>user</cp:lastModifiedBy>
  <cp:revision>12</cp:revision>
  <dcterms:modified xsi:type="dcterms:W3CDTF">2023-04-17T02:54:47Z</dcterms:modified>
</cp:coreProperties>
</file>