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9"/>
  </p:notesMasterIdLst>
  <p:sldIdLst>
    <p:sldId id="283" r:id="rId2"/>
    <p:sldId id="284" r:id="rId3"/>
    <p:sldId id="285" r:id="rId4"/>
    <p:sldId id="286"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85" r:id="rId29"/>
    <p:sldId id="377" r:id="rId30"/>
    <p:sldId id="378" r:id="rId31"/>
    <p:sldId id="379" r:id="rId32"/>
    <p:sldId id="380" r:id="rId33"/>
    <p:sldId id="381" r:id="rId34"/>
    <p:sldId id="382" r:id="rId35"/>
    <p:sldId id="383" r:id="rId36"/>
    <p:sldId id="376" r:id="rId37"/>
    <p:sldId id="386" r:id="rId38"/>
    <p:sldId id="384"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0" r:id="rId54"/>
    <p:sldId id="402" r:id="rId55"/>
    <p:sldId id="403" r:id="rId56"/>
    <p:sldId id="404" r:id="rId57"/>
    <p:sldId id="405" r:id="rId58"/>
    <p:sldId id="406" r:id="rId59"/>
    <p:sldId id="407" r:id="rId60"/>
    <p:sldId id="408" r:id="rId61"/>
    <p:sldId id="409" r:id="rId62"/>
    <p:sldId id="410" r:id="rId63"/>
    <p:sldId id="411" r:id="rId64"/>
    <p:sldId id="412" r:id="rId65"/>
    <p:sldId id="414" r:id="rId66"/>
    <p:sldId id="413" r:id="rId67"/>
    <p:sldId id="415" r:id="rId68"/>
    <p:sldId id="416" r:id="rId69"/>
    <p:sldId id="417" r:id="rId70"/>
    <p:sldId id="418" r:id="rId71"/>
    <p:sldId id="419" r:id="rId72"/>
    <p:sldId id="420" r:id="rId73"/>
    <p:sldId id="421" r:id="rId74"/>
    <p:sldId id="422" r:id="rId75"/>
    <p:sldId id="423" r:id="rId76"/>
    <p:sldId id="351" r:id="rId77"/>
    <p:sldId id="352" r:id="rId78"/>
  </p:sldIdLst>
  <p:sldSz cx="9144000" cy="5143500" type="screen16x9"/>
  <p:notesSz cx="6858000" cy="9144000"/>
  <p:embeddedFontLst>
    <p:embeddedFont>
      <p:font typeface="Alfa Slab One" panose="020B0604020202020204" charset="0"/>
      <p:regular r:id="rId80"/>
    </p:embeddedFont>
    <p:embeddedFont>
      <p:font typeface="Consolas" panose="020B0609020204030204" pitchFamily="49" charset="0"/>
      <p:regular r:id="rId81"/>
      <p:bold r:id="rId82"/>
      <p:italic r:id="rId83"/>
      <p:boldItalic r:id="rId84"/>
    </p:embeddedFont>
    <p:embeddedFont>
      <p:font typeface="Calibri" panose="020F0502020204030204" pitchFamily="34" charset="0"/>
      <p:regular r:id="rId85"/>
      <p:bold r:id="rId86"/>
      <p:italic r:id="rId87"/>
      <p:boldItalic r:id="rId88"/>
    </p:embeddedFont>
    <p:embeddedFont>
      <p:font typeface="Proxima Nova" panose="020B060402020202020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03319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50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45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35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95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50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09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6117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signup.heroku.com/"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26940" y="1394459"/>
            <a:ext cx="8520600" cy="1464115"/>
          </a:xfrm>
          <a:prstGeom prst="rect">
            <a:avLst/>
          </a:prstGeom>
        </p:spPr>
        <p:txBody>
          <a:bodyPr spcFirstLastPara="1" wrap="square" lIns="91425" tIns="91425" rIns="91425" bIns="91425" anchor="b" anchorCtr="0">
            <a:noAutofit/>
          </a:bodyPr>
          <a:lstStyle/>
          <a:p>
            <a:pPr lvl="0"/>
            <a:r>
              <a:rPr lang="en-US" sz="4800" dirty="0" smtClean="0"/>
              <a:t>Triển </a:t>
            </a:r>
            <a:r>
              <a:rPr lang="en-US" sz="4800" dirty="0" err="1" smtClean="0"/>
              <a:t>khai</a:t>
            </a:r>
            <a:r>
              <a:rPr lang="en-US" sz="4800" dirty="0" smtClean="0"/>
              <a:t> </a:t>
            </a:r>
            <a:r>
              <a:rPr lang="en-US" sz="4800" dirty="0" err="1" smtClean="0"/>
              <a:t>ứng</a:t>
            </a:r>
            <a:r>
              <a:rPr lang="en-US" sz="4800" dirty="0" smtClean="0"/>
              <a:t> </a:t>
            </a:r>
            <a:r>
              <a:rPr lang="en-US" sz="4800" dirty="0" err="1" smtClean="0"/>
              <a:t>dụng</a:t>
            </a:r>
            <a:r>
              <a:rPr lang="en-US" sz="4800" dirty="0" smtClean="0"/>
              <a:t> </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extLst>
      <p:ext uri="{BB962C8B-B14F-4D97-AF65-F5344CB8AC3E}">
        <p14:creationId xmlns:p14="http://schemas.microsoft.com/office/powerpoint/2010/main" val="273255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Ràng </a:t>
            </a:r>
            <a:r>
              <a:rPr lang="en-US" altLang="en-US" sz="2200" dirty="0" err="1"/>
              <a:t>buộc</a:t>
            </a:r>
            <a:r>
              <a:rPr lang="en-US" altLang="en-US" sz="2200" dirty="0"/>
              <a:t> </a:t>
            </a:r>
            <a:r>
              <a:rPr lang="en-US" altLang="en-US" sz="2200" dirty="0" err="1"/>
              <a:t>với</a:t>
            </a:r>
            <a:r>
              <a:rPr lang="en-US" altLang="en-US" sz="2200" dirty="0"/>
              <a:t> Dịch </a:t>
            </a:r>
            <a:r>
              <a:rPr lang="en-US" altLang="en-US" sz="2200" dirty="0" err="1"/>
              <a:t>vụ</a:t>
            </a:r>
            <a:endParaRPr lang="en-US" altLang="en-US" sz="2200" dirty="0"/>
          </a:p>
        </p:txBody>
      </p:sp>
      <p:sp>
        <p:nvSpPr>
          <p:cNvPr id="7" name="Rectangle 6"/>
          <p:cNvSpPr/>
          <p:nvPr/>
        </p:nvSpPr>
        <p:spPr>
          <a:xfrm>
            <a:off x="142033" y="1568356"/>
            <a:ext cx="8847963" cy="2726900"/>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S</a:t>
            </a:r>
            <a:r>
              <a:rPr lang="vi-VN" sz="1800" dirty="0" smtClean="0">
                <a:solidFill>
                  <a:srgbClr val="343A40"/>
                </a:solidFill>
                <a:latin typeface="Proxima Nova" panose="020B0604020202020204" charset="0"/>
                <a:ea typeface="Times New Roman" panose="02020603050405020304" pitchFamily="18" charset="0"/>
              </a:rPr>
              <a:t>iêu </a:t>
            </a:r>
            <a:r>
              <a:rPr lang="vi-VN" sz="1800" dirty="0">
                <a:solidFill>
                  <a:srgbClr val="343A40"/>
                </a:solidFill>
                <a:latin typeface="Proxima Nova" panose="020B0604020202020204" charset="0"/>
                <a:ea typeface="Times New Roman" panose="02020603050405020304" pitchFamily="18" charset="0"/>
              </a:rPr>
              <a:t>dữ liệu về ứng dụng đang chạy cũng như thông tin kết nối dịch vụ được hiển thị với ứng dụng dưới dạng biến môi </a:t>
            </a:r>
            <a:r>
              <a:rPr lang="vi-VN" sz="1800" dirty="0" smtClean="0">
                <a:solidFill>
                  <a:srgbClr val="343A40"/>
                </a:solidFill>
                <a:latin typeface="Proxima Nova" panose="020B0604020202020204" charset="0"/>
                <a:ea typeface="Times New Roman" panose="02020603050405020304" pitchFamily="18" charset="0"/>
              </a:rPr>
              <a:t>trường</a:t>
            </a:r>
            <a:r>
              <a:rPr lang="en-US" sz="1800" dirty="0" smtClean="0">
                <a:solidFill>
                  <a:srgbClr val="343A40"/>
                </a:solidFill>
                <a:latin typeface="Proxima Nova" panose="020B0604020202020204" charset="0"/>
                <a:ea typeface="Times New Roman" panose="02020603050405020304" pitchFamily="18" charset="0"/>
              </a:rPr>
              <a:t>. V</a:t>
            </a:r>
            <a:r>
              <a:rPr lang="vi-VN" sz="1800" dirty="0" smtClean="0">
                <a:solidFill>
                  <a:srgbClr val="343A40"/>
                </a:solidFill>
                <a:latin typeface="Proxima Nova" panose="020B0604020202020204" charset="0"/>
                <a:ea typeface="Times New Roman" panose="02020603050405020304" pitchFamily="18" charset="0"/>
              </a:rPr>
              <a:t>í </a:t>
            </a:r>
            <a:r>
              <a:rPr lang="vi-VN" sz="1800" dirty="0">
                <a:solidFill>
                  <a:srgbClr val="343A40"/>
                </a:solidFill>
                <a:latin typeface="Proxima Nova" panose="020B0604020202020204" charset="0"/>
                <a:ea typeface="Times New Roman" panose="02020603050405020304" pitchFamily="18" charset="0"/>
              </a:rPr>
              <a:t>dụ: $</a:t>
            </a:r>
            <a:r>
              <a:rPr lang="vi-VN" sz="1800" dirty="0" smtClean="0">
                <a:solidFill>
                  <a:srgbClr val="343A40"/>
                </a:solidFill>
                <a:latin typeface="Proxima Nova" panose="020B0604020202020204" charset="0"/>
                <a:ea typeface="Times New Roman" panose="02020603050405020304" pitchFamily="18" charset="0"/>
              </a:rPr>
              <a:t>VCAP_SERVICES</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Quyết </a:t>
            </a:r>
            <a:r>
              <a:rPr lang="vi-VN" sz="1800" dirty="0">
                <a:solidFill>
                  <a:srgbClr val="343A40"/>
                </a:solidFill>
                <a:latin typeface="Proxima Nova" panose="020B0604020202020204" charset="0"/>
                <a:ea typeface="Times New Roman" panose="02020603050405020304" pitchFamily="18" charset="0"/>
              </a:rPr>
              <a:t>định về kiến trúc này là do tính chất đa ngôn ngữ của Cloud </a:t>
            </a:r>
            <a:r>
              <a:rPr lang="vi-VN" sz="1800" dirty="0" smtClean="0">
                <a:solidFill>
                  <a:srgbClr val="343A40"/>
                </a:solidFill>
                <a:latin typeface="Proxima Nova" panose="020B0604020202020204" charset="0"/>
                <a:ea typeface="Times New Roman" panose="02020603050405020304" pitchFamily="18" charset="0"/>
              </a:rPr>
              <a:t>Foundry.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rPr>
              <a:t>biến môi trường trong phạm vi quy trình là ngôn ngữ bất khả tri</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Các biến môi trường không phải lúc nào cũng tạo ra API đơn giản nhất. </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Spring Boot sẽ tự động trích xuất chúng và làm phẳng dữ liệu thành các thuộc tính có thể được truy cập thông qua trừu tượng hóa Môi trường của </a:t>
            </a:r>
            <a:r>
              <a:rPr lang="vi-VN" sz="1800" dirty="0" smtClean="0">
                <a:solidFill>
                  <a:srgbClr val="343A40"/>
                </a:solidFill>
                <a:latin typeface="Proxima Nova" panose="020B0604020202020204" charset="0"/>
                <a:ea typeface="Times New Roman" panose="02020603050405020304" pitchFamily="18" charset="0"/>
              </a:rPr>
              <a:t>Spring</a:t>
            </a:r>
            <a:endParaRPr lang="vi-VN"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2782467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Ràng </a:t>
            </a:r>
            <a:r>
              <a:rPr lang="en-US" altLang="en-US" sz="2200" dirty="0" err="1"/>
              <a:t>buộc</a:t>
            </a:r>
            <a:r>
              <a:rPr lang="en-US" altLang="en-US" sz="2200" dirty="0"/>
              <a:t> </a:t>
            </a:r>
            <a:r>
              <a:rPr lang="en-US" altLang="en-US" sz="2200" dirty="0" err="1"/>
              <a:t>với</a:t>
            </a:r>
            <a:r>
              <a:rPr lang="en-US" altLang="en-US" sz="2200" dirty="0"/>
              <a:t> Dịch </a:t>
            </a:r>
            <a:r>
              <a:rPr lang="en-US" altLang="en-US" sz="2200" dirty="0" err="1"/>
              <a:t>vụ</a:t>
            </a:r>
            <a:endParaRPr lang="en-US" altLang="en-US" sz="2200" dirty="0"/>
          </a:p>
        </p:txBody>
      </p:sp>
      <p:sp>
        <p:nvSpPr>
          <p:cNvPr id="7" name="Rectangle 6"/>
          <p:cNvSpPr/>
          <p:nvPr/>
        </p:nvSpPr>
        <p:spPr>
          <a:xfrm>
            <a:off x="113157" y="1260347"/>
            <a:ext cx="8847963" cy="834074"/>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Tất </a:t>
            </a:r>
            <a:r>
              <a:rPr lang="vi-VN" sz="1800" dirty="0">
                <a:solidFill>
                  <a:srgbClr val="343A40"/>
                </a:solidFill>
                <a:latin typeface="Proxima Nova" panose="020B0604020202020204" charset="0"/>
                <a:ea typeface="Times New Roman" panose="02020603050405020304" pitchFamily="18" charset="0"/>
              </a:rPr>
              <a:t>cả các thuộc tính của Cloud Foundry đều có tiền tố là vcap.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Thuộc </a:t>
            </a:r>
            <a:r>
              <a:rPr lang="vi-VN" sz="1800" dirty="0">
                <a:solidFill>
                  <a:srgbClr val="343A40"/>
                </a:solidFill>
                <a:latin typeface="Proxima Nova" panose="020B0604020202020204" charset="0"/>
                <a:ea typeface="Times New Roman" panose="02020603050405020304" pitchFamily="18" charset="0"/>
              </a:rPr>
              <a:t>tính vcap được sử dụng để truy cập thông tin ứng dụng </a:t>
            </a:r>
            <a:r>
              <a:rPr lang="vi-VN" sz="1800" dirty="0" smtClean="0">
                <a:solidFill>
                  <a:srgbClr val="343A40"/>
                </a:solidFill>
                <a:latin typeface="Proxima Nova" panose="020B0604020202020204" charset="0"/>
                <a:ea typeface="Times New Roman" panose="02020603050405020304" pitchFamily="18" charset="0"/>
              </a:rPr>
              <a:t>và </a:t>
            </a:r>
            <a:r>
              <a:rPr lang="vi-VN" sz="1800" dirty="0">
                <a:solidFill>
                  <a:srgbClr val="343A40"/>
                </a:solidFill>
                <a:latin typeface="Proxima Nova" panose="020B0604020202020204" charset="0"/>
                <a:ea typeface="Times New Roman" panose="02020603050405020304" pitchFamily="18" charset="0"/>
              </a:rPr>
              <a:t>thông tin dịch </a:t>
            </a:r>
            <a:r>
              <a:rPr lang="vi-VN" sz="1800" dirty="0" smtClean="0">
                <a:solidFill>
                  <a:srgbClr val="343A40"/>
                </a:solidFill>
                <a:latin typeface="Proxima Nova" panose="020B0604020202020204" charset="0"/>
                <a:ea typeface="Times New Roman" panose="02020603050405020304" pitchFamily="18" charset="0"/>
              </a:rPr>
              <a:t>vụ</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5337" y="2361397"/>
            <a:ext cx="8837617" cy="2533651"/>
          </a:xfrm>
          <a:prstGeom prst="rect">
            <a:avLst/>
          </a:prstGeom>
          <a:ln>
            <a:solidFill>
              <a:srgbClr val="FF0000"/>
            </a:solidFill>
          </a:ln>
        </p:spPr>
      </p:pic>
    </p:spTree>
    <p:extLst>
      <p:ext uri="{BB962C8B-B14F-4D97-AF65-F5344CB8AC3E}">
        <p14:creationId xmlns:p14="http://schemas.microsoft.com/office/powerpoint/2010/main" val="1845467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Kubernetes</a:t>
            </a:r>
          </a:p>
        </p:txBody>
      </p:sp>
      <p:sp>
        <p:nvSpPr>
          <p:cNvPr id="3" name="Rectangle 2"/>
          <p:cNvSpPr/>
          <p:nvPr/>
        </p:nvSpPr>
        <p:spPr>
          <a:xfrm>
            <a:off x="110067" y="1345762"/>
            <a:ext cx="8873066" cy="1779333"/>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Spring </a:t>
            </a:r>
            <a:r>
              <a:rPr lang="en-US" sz="1800" dirty="0">
                <a:solidFill>
                  <a:srgbClr val="343A40"/>
                </a:solidFill>
                <a:latin typeface="Proxima Nova" panose="020B0604020202020204" charset="0"/>
                <a:ea typeface="Times New Roman" panose="02020603050405020304" pitchFamily="18" charset="0"/>
              </a:rPr>
              <a:t>Boot </a:t>
            </a:r>
            <a:r>
              <a:rPr lang="en-US" sz="1800" dirty="0" err="1">
                <a:solidFill>
                  <a:srgbClr val="343A40"/>
                </a:solidFill>
                <a:latin typeface="Proxima Nova" panose="020B0604020202020204" charset="0"/>
                <a:ea typeface="Times New Roman" panose="02020603050405020304" pitchFamily="18" charset="0"/>
              </a:rPr>
              <a:t>tự</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hiện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môi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trường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Kubernetes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kiểm</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tra</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môi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trường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rPr>
              <a:t> "*_</a:t>
            </a:r>
            <a:r>
              <a:rPr lang="en-US" sz="1800" dirty="0" err="1">
                <a:solidFill>
                  <a:srgbClr val="343A40"/>
                </a:solidFill>
                <a:latin typeface="Proxima Nova" panose="020B0604020202020204" charset="0"/>
                <a:ea typeface="Times New Roman" panose="02020603050405020304" pitchFamily="18" charset="0"/>
              </a:rPr>
              <a:t>SERVICE_HOST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"*_</a:t>
            </a:r>
            <a:r>
              <a:rPr lang="en-US" sz="1800" dirty="0" err="1">
                <a:solidFill>
                  <a:srgbClr val="343A40"/>
                </a:solidFill>
                <a:latin typeface="Proxima Nova" panose="020B0604020202020204" charset="0"/>
                <a:ea typeface="Times New Roman" panose="02020603050405020304" pitchFamily="18" charset="0"/>
              </a:rPr>
              <a:t>SERVICE_PORT</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Có</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ghi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đè</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hiện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này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thuộc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spring.main.cloud</a:t>
            </a:r>
            <a:r>
              <a:rPr lang="en-US" sz="1800" dirty="0">
                <a:solidFill>
                  <a:srgbClr val="343A40"/>
                </a:solidFill>
                <a:latin typeface="Proxima Nova" panose="020B0604020202020204" charset="0"/>
                <a:ea typeface="Times New Roman" panose="02020603050405020304" pitchFamily="18" charset="0"/>
              </a:rPr>
              <a:t>-platform.</a:t>
            </a: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Spring </a:t>
            </a:r>
            <a:r>
              <a:rPr lang="en-US" sz="1800" dirty="0">
                <a:solidFill>
                  <a:srgbClr val="343A40"/>
                </a:solidFill>
                <a:latin typeface="Proxima Nova" panose="020B0604020202020204" charset="0"/>
                <a:ea typeface="Times New Roman" panose="02020603050405020304" pitchFamily="18" charset="0"/>
              </a:rPr>
              <a:t>Boot </a:t>
            </a:r>
            <a:r>
              <a:rPr lang="en-US" sz="1800" dirty="0" err="1">
                <a:solidFill>
                  <a:srgbClr val="343A40"/>
                </a:solidFill>
                <a:latin typeface="Proxima Nova" panose="020B0604020202020204" charset="0"/>
                <a:ea typeface="Times New Roman" panose="02020603050405020304" pitchFamily="18" charset="0"/>
              </a:rPr>
              <a:t>giúp</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quản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lý</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trạng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thái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xuất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nó</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HTTP Kubernetes Probes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Actuator.</a:t>
            </a:r>
          </a:p>
        </p:txBody>
      </p:sp>
      <p:pic>
        <p:nvPicPr>
          <p:cNvPr id="5" name="Picture 4"/>
          <p:cNvPicPr>
            <a:picLocks noChangeAspect="1"/>
          </p:cNvPicPr>
          <p:nvPr/>
        </p:nvPicPr>
        <p:blipFill>
          <a:blip r:embed="rId2"/>
          <a:stretch>
            <a:fillRect/>
          </a:stretch>
        </p:blipFill>
        <p:spPr>
          <a:xfrm>
            <a:off x="389466" y="3167091"/>
            <a:ext cx="3412067" cy="1863168"/>
          </a:xfrm>
          <a:prstGeom prst="rect">
            <a:avLst/>
          </a:prstGeom>
        </p:spPr>
      </p:pic>
      <p:pic>
        <p:nvPicPr>
          <p:cNvPr id="6" name="Picture 5"/>
          <p:cNvPicPr>
            <a:picLocks noChangeAspect="1"/>
          </p:cNvPicPr>
          <p:nvPr/>
        </p:nvPicPr>
        <p:blipFill>
          <a:blip r:embed="rId3"/>
          <a:stretch>
            <a:fillRect/>
          </a:stretch>
        </p:blipFill>
        <p:spPr>
          <a:xfrm>
            <a:off x="4389967" y="3554942"/>
            <a:ext cx="4343400" cy="1047750"/>
          </a:xfrm>
          <a:prstGeom prst="rect">
            <a:avLst/>
          </a:prstGeom>
        </p:spPr>
      </p:pic>
    </p:spTree>
    <p:extLst>
      <p:ext uri="{BB962C8B-B14F-4D97-AF65-F5344CB8AC3E}">
        <p14:creationId xmlns:p14="http://schemas.microsoft.com/office/powerpoint/2010/main" val="3084844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Kubernetes</a:t>
            </a:r>
          </a:p>
        </p:txBody>
      </p:sp>
      <p:sp>
        <p:nvSpPr>
          <p:cNvPr id="3" name="Rectangle 2"/>
          <p:cNvSpPr/>
          <p:nvPr/>
        </p:nvSpPr>
        <p:spPr>
          <a:xfrm>
            <a:off x="67734" y="1210295"/>
            <a:ext cx="8873066" cy="2771015"/>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rPr>
              <a:t>Vòng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đời</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thùng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chứa</a:t>
            </a:r>
            <a:r>
              <a:rPr lang="en-US" sz="1800" b="1" dirty="0">
                <a:solidFill>
                  <a:srgbClr val="343A40"/>
                </a:solidFill>
                <a:latin typeface="Proxima Nova" panose="020B0604020202020204" charset="0"/>
                <a:ea typeface="Times New Roman" panose="02020603050405020304" pitchFamily="18" charset="0"/>
              </a:rPr>
              <a:t> </a:t>
            </a:r>
            <a:r>
              <a:rPr lang="en-US" sz="1800" b="1" dirty="0" smtClean="0">
                <a:solidFill>
                  <a:srgbClr val="343A40"/>
                </a:solidFill>
                <a:latin typeface="Proxima Nova" panose="020B0604020202020204" charset="0"/>
                <a:ea typeface="Times New Roman" panose="02020603050405020304" pitchFamily="18" charset="0"/>
              </a:rPr>
              <a:t>Kubernetes</a:t>
            </a: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Khi </a:t>
            </a:r>
            <a:r>
              <a:rPr lang="vi-VN" sz="1800" dirty="0">
                <a:solidFill>
                  <a:srgbClr val="343A40"/>
                </a:solidFill>
                <a:latin typeface="Proxima Nova" panose="020B0604020202020204" charset="0"/>
                <a:ea typeface="Times New Roman" panose="02020603050405020304" pitchFamily="18" charset="0"/>
              </a:rPr>
              <a:t>Kubernetes xóa một phiên bản ứng dụng, quá trình tắt đồng thời liên quan đến một số hệ thống con: hook tắt máy, hủy đăng ký dịch vụ, xóa phiên bản khỏi bộ cân bằng tải...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Vì</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quá trình tắt máy này diễn ra song </a:t>
            </a:r>
            <a:r>
              <a:rPr lang="vi-VN" sz="1800" dirty="0" smtClean="0">
                <a:solidFill>
                  <a:srgbClr val="343A40"/>
                </a:solidFill>
                <a:latin typeface="Proxima Nova" panose="020B0604020202020204" charset="0"/>
                <a:ea typeface="Times New Roman" panose="02020603050405020304" pitchFamily="18" charset="0"/>
              </a:rPr>
              <a:t>song</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có </a:t>
            </a:r>
            <a:r>
              <a:rPr lang="vi-VN" sz="1800" dirty="0">
                <a:solidFill>
                  <a:srgbClr val="343A40"/>
                </a:solidFill>
                <a:latin typeface="Proxima Nova" panose="020B0604020202020204" charset="0"/>
                <a:ea typeface="Times New Roman" panose="02020603050405020304" pitchFamily="18" charset="0"/>
              </a:rPr>
              <a:t>một cửa sổ trong đó lưu lượng truy cập có thể được định tuyến đến một nhóm cũng đã bắt đầu quá trình tắt máy</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Có </a:t>
            </a:r>
            <a:r>
              <a:rPr lang="vi-VN" sz="1800" dirty="0">
                <a:solidFill>
                  <a:srgbClr val="343A40"/>
                </a:solidFill>
                <a:latin typeface="Proxima Nova" panose="020B0604020202020204" charset="0"/>
                <a:ea typeface="Times New Roman" panose="02020603050405020304" pitchFamily="18" charset="0"/>
              </a:rPr>
              <a:t>thể định cấu hình thực thi chế độ ngủ trong trình xử lý preStop để tránh các yêu cầu được chuyển đến một nhóm đã bắt đầu tắt. </a:t>
            </a:r>
            <a:endParaRPr lang="en-US" sz="1800" dirty="0" smtClean="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1943323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Kubernetes</a:t>
            </a:r>
          </a:p>
        </p:txBody>
      </p:sp>
      <p:sp>
        <p:nvSpPr>
          <p:cNvPr id="3" name="Rectangle 2"/>
          <p:cNvSpPr/>
          <p:nvPr/>
        </p:nvSpPr>
        <p:spPr>
          <a:xfrm>
            <a:off x="67734" y="1210295"/>
            <a:ext cx="8873066" cy="1779333"/>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rPr>
              <a:t>Vòng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đời</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thùng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chứa</a:t>
            </a:r>
            <a:r>
              <a:rPr lang="en-US" sz="1800" b="1" dirty="0">
                <a:solidFill>
                  <a:srgbClr val="343A40"/>
                </a:solidFill>
                <a:latin typeface="Proxima Nova" panose="020B0604020202020204" charset="0"/>
                <a:ea typeface="Times New Roman" panose="02020603050405020304" pitchFamily="18" charset="0"/>
              </a:rPr>
              <a:t> </a:t>
            </a:r>
            <a:r>
              <a:rPr lang="en-US" sz="1800" b="1" dirty="0" smtClean="0">
                <a:solidFill>
                  <a:srgbClr val="343A40"/>
                </a:solidFill>
                <a:latin typeface="Proxima Nova" panose="020B0604020202020204" charset="0"/>
                <a:ea typeface="Times New Roman" panose="02020603050405020304" pitchFamily="18" charset="0"/>
              </a:rPr>
              <a:t>Kubernetes</a:t>
            </a: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Thời </a:t>
            </a:r>
            <a:r>
              <a:rPr lang="vi-VN" sz="1800" dirty="0">
                <a:solidFill>
                  <a:srgbClr val="343A40"/>
                </a:solidFill>
                <a:latin typeface="Proxima Nova" panose="020B0604020202020204" charset="0"/>
                <a:ea typeface="Times New Roman" panose="02020603050405020304" pitchFamily="18" charset="0"/>
              </a:rPr>
              <a:t>gian ngủ này phải đủ dài để các yêu cầu mới ngừng được định tuyến đến nhóm và thời lượng của nó sẽ thay đổi tùy theo từng đợt triển khai.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Trình </a:t>
            </a:r>
            <a:r>
              <a:rPr lang="vi-VN" sz="1800" dirty="0">
                <a:solidFill>
                  <a:srgbClr val="343A40"/>
                </a:solidFill>
                <a:latin typeface="Proxima Nova" panose="020B0604020202020204" charset="0"/>
                <a:ea typeface="Times New Roman" panose="02020603050405020304" pitchFamily="18" charset="0"/>
              </a:rPr>
              <a:t>xử lý preStop có thể được định cấu hình bằng cách sử dụng PodSpec trong tệp cấu hình của </a:t>
            </a:r>
            <a:r>
              <a:rPr lang="vi-VN" sz="1800" dirty="0" smtClean="0">
                <a:solidFill>
                  <a:srgbClr val="343A40"/>
                </a:solidFill>
                <a:latin typeface="Proxima Nova" panose="020B0604020202020204" charset="0"/>
                <a:ea typeface="Times New Roman" panose="02020603050405020304" pitchFamily="18" charset="0"/>
              </a:rPr>
              <a:t>nhóm</a:t>
            </a:r>
            <a:endParaRPr lang="en-US"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2091266" y="2992070"/>
            <a:ext cx="4572000" cy="1936428"/>
          </a:xfrm>
          <a:prstGeom prst="rect">
            <a:avLst/>
          </a:prstGeom>
          <a:ln>
            <a:solidFill>
              <a:srgbClr val="FF0000"/>
            </a:solidFill>
          </a:ln>
        </p:spPr>
        <p:txBody>
          <a:bodyPr>
            <a:spAutoFit/>
          </a:bodyPr>
          <a:lstStyle/>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spec:</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containers: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 name: </a:t>
            </a:r>
            <a:r>
              <a:rPr lang="en-US" spc="-5" dirty="0">
                <a:latin typeface="Consolas" panose="020B0609020204030204" pitchFamily="49" charset="0"/>
                <a:ea typeface="Times New Roman" panose="02020603050405020304" pitchFamily="18" charset="0"/>
                <a:cs typeface="Times New Roman" panose="02020603050405020304" pitchFamily="18" charset="0"/>
              </a:rPr>
              <a:t>"example-container"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image: </a:t>
            </a:r>
            <a:r>
              <a:rPr lang="en-US" spc="-5" dirty="0">
                <a:latin typeface="Consolas" panose="020B0609020204030204" pitchFamily="49" charset="0"/>
                <a:ea typeface="Times New Roman" panose="02020603050405020304" pitchFamily="18" charset="0"/>
                <a:cs typeface="Times New Roman" panose="02020603050405020304" pitchFamily="18" charset="0"/>
              </a:rPr>
              <a:t>"example-image"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lifecycle: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a:t>
            </a:r>
            <a:r>
              <a:rPr lang="en-US" spc="-5" dirty="0" err="1">
                <a:solidFill>
                  <a:srgbClr val="24292E"/>
                </a:solidFill>
                <a:latin typeface="Consolas" panose="020B0609020204030204" pitchFamily="49" charset="0"/>
                <a:ea typeface="Times New Roman" panose="02020603050405020304" pitchFamily="18" charset="0"/>
                <a:cs typeface="Times New Roman" panose="02020603050405020304" pitchFamily="18" charset="0"/>
              </a:rPr>
              <a:t>preStop</a:t>
            </a: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exec:</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command: [</a:t>
            </a:r>
            <a:r>
              <a:rPr lang="en-US" spc="-5" dirty="0">
                <a:latin typeface="Consolas" panose="020B0609020204030204" pitchFamily="49" charset="0"/>
                <a:ea typeface="Times New Roman" panose="02020603050405020304" pitchFamily="18" charset="0"/>
                <a:cs typeface="Times New Roman" panose="02020603050405020304" pitchFamily="18" charset="0"/>
              </a:rPr>
              <a:t>"</a:t>
            </a:r>
            <a:r>
              <a:rPr lang="en-US" spc="-5" dirty="0" err="1">
                <a:latin typeface="Consolas" panose="020B0609020204030204" pitchFamily="49" charset="0"/>
                <a:ea typeface="Times New Roman" panose="02020603050405020304" pitchFamily="18" charset="0"/>
                <a:cs typeface="Times New Roman" panose="02020603050405020304" pitchFamily="18" charset="0"/>
              </a:rPr>
              <a:t>sh</a:t>
            </a:r>
            <a:r>
              <a:rPr lang="en-US" spc="-5" dirty="0">
                <a:latin typeface="Consolas" panose="020B0609020204030204" pitchFamily="49" charset="0"/>
                <a:ea typeface="Times New Roman" panose="02020603050405020304" pitchFamily="18" charset="0"/>
                <a:cs typeface="Times New Roman" panose="02020603050405020304" pitchFamily="18" charset="0"/>
              </a:rPr>
              <a:t>"</a:t>
            </a: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a:t>
            </a:r>
            <a:r>
              <a:rPr lang="en-US" spc="-5" dirty="0">
                <a:latin typeface="Consolas" panose="020B0609020204030204" pitchFamily="49" charset="0"/>
                <a:ea typeface="Times New Roman" panose="02020603050405020304" pitchFamily="18" charset="0"/>
                <a:cs typeface="Times New Roman" panose="02020603050405020304" pitchFamily="18" charset="0"/>
              </a:rPr>
              <a:t>"-c"</a:t>
            </a: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 </a:t>
            </a:r>
            <a:r>
              <a:rPr lang="en-US" spc="-5" dirty="0">
                <a:latin typeface="Consolas" panose="020B0609020204030204" pitchFamily="49" charset="0"/>
                <a:ea typeface="Times New Roman" panose="02020603050405020304" pitchFamily="18" charset="0"/>
                <a:cs typeface="Times New Roman" panose="02020603050405020304" pitchFamily="18" charset="0"/>
              </a:rPr>
              <a:t>"sleep 10"</a:t>
            </a:r>
            <a:r>
              <a:rPr lang="en-US" spc="-5" dirty="0">
                <a:solidFill>
                  <a:srgbClr val="24292E"/>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691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Heroku</a:t>
            </a:r>
          </a:p>
        </p:txBody>
      </p:sp>
      <p:sp>
        <p:nvSpPr>
          <p:cNvPr id="3" name="Rectangle 2"/>
          <p:cNvSpPr/>
          <p:nvPr/>
        </p:nvSpPr>
        <p:spPr>
          <a:xfrm>
            <a:off x="67734" y="1210295"/>
            <a:ext cx="8873066" cy="2577244"/>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Heroku là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nền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tảng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PaaS</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phổ</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Để </a:t>
            </a:r>
            <a:r>
              <a:rPr lang="en-US" sz="1800" dirty="0" err="1">
                <a:solidFill>
                  <a:srgbClr val="343A40"/>
                </a:solidFill>
                <a:latin typeface="Proxima Nova" panose="020B0604020202020204" charset="0"/>
                <a:ea typeface="Times New Roman" panose="02020603050405020304" pitchFamily="18" charset="0"/>
              </a:rPr>
              <a:t>tùy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chỉnh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dựng</a:t>
            </a:r>
            <a:r>
              <a:rPr lang="en-US" sz="1800" dirty="0">
                <a:solidFill>
                  <a:srgbClr val="343A40"/>
                </a:solidFill>
                <a:latin typeface="Proxima Nova" panose="020B0604020202020204" charset="0"/>
                <a:ea typeface="Times New Roman" panose="02020603050405020304" pitchFamily="18" charset="0"/>
              </a:rPr>
              <a:t> Heroku </a:t>
            </a:r>
            <a:r>
              <a:rPr lang="en-US" sz="1800" dirty="0" err="1">
                <a:solidFill>
                  <a:srgbClr val="343A40"/>
                </a:solidFill>
                <a:latin typeface="Proxima Nova" panose="020B0604020202020204" charset="0"/>
                <a:ea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cung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cấp</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Procfile</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thiết</a:t>
            </a:r>
            <a:r>
              <a:rPr lang="en-US" sz="1800" dirty="0">
                <a:solidFill>
                  <a:srgbClr val="343A40"/>
                </a:solidFill>
                <a:latin typeface="Proxima Nova" panose="020B0604020202020204" charset="0"/>
                <a:ea typeface="Times New Roman" panose="02020603050405020304" pitchFamily="18" charset="0"/>
              </a:rPr>
              <a:t> để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Heroku </a:t>
            </a:r>
            <a:r>
              <a:rPr lang="en-US" sz="1800" dirty="0" err="1">
                <a:solidFill>
                  <a:srgbClr val="343A40"/>
                </a:solidFill>
                <a:latin typeface="Proxima Nova" panose="020B0604020202020204" charset="0"/>
                <a:ea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cổng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Java </a:t>
            </a:r>
            <a:r>
              <a:rPr lang="en-US" sz="1800" dirty="0" err="1">
                <a:solidFill>
                  <a:srgbClr val="343A40"/>
                </a:solidFill>
                <a:latin typeface="Proxima Nova" panose="020B0604020202020204" charset="0"/>
                <a:ea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đảm</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bảo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rằng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việc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tuyến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đến</a:t>
            </a:r>
            <a:r>
              <a:rPr lang="en-US" sz="1800" dirty="0">
                <a:solidFill>
                  <a:srgbClr val="343A40"/>
                </a:solidFill>
                <a:latin typeface="Proxima Nova" panose="020B0604020202020204" charset="0"/>
                <a:ea typeface="Times New Roman" panose="02020603050405020304" pitchFamily="18" charset="0"/>
              </a:rPr>
              <a:t> URI </a:t>
            </a:r>
            <a:r>
              <a:rPr lang="en-US" sz="1800" dirty="0" err="1">
                <a:solidFill>
                  <a:srgbClr val="343A40"/>
                </a:solidFill>
                <a:latin typeface="Proxima Nova" panose="020B0604020202020204" charset="0"/>
                <a:ea typeface="Times New Roman" panose="02020603050405020304" pitchFamily="18" charset="0"/>
              </a:rPr>
              <a:t>bên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ngoài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hoạt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rPr>
              <a:t>.</a:t>
            </a: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phải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đúng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cổng</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err="1" smtClean="0">
                <a:solidFill>
                  <a:srgbClr val="343A40"/>
                </a:solidFill>
                <a:latin typeface="Proxima Nova" panose="020B0604020202020204" charset="0"/>
                <a:ea typeface="Times New Roman" panose="02020603050405020304" pitchFamily="18" charset="0"/>
              </a:rPr>
              <a:t>Ví</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đây</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hiển</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thị</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Procfile</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REST </a:t>
            </a:r>
            <a:r>
              <a:rPr lang="en-US" sz="1800" dirty="0" err="1">
                <a:solidFill>
                  <a:srgbClr val="343A40"/>
                </a:solidFill>
                <a:latin typeface="Proxima Nova" panose="020B0604020202020204" charset="0"/>
                <a:ea typeface="Times New Roman" panose="02020603050405020304" pitchFamily="18" charset="0"/>
              </a:rPr>
              <a:t>khởi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rPr>
              <a:t>:</a:t>
            </a:r>
          </a:p>
        </p:txBody>
      </p:sp>
      <p:sp>
        <p:nvSpPr>
          <p:cNvPr id="5" name="Rectangle 1"/>
          <p:cNvSpPr>
            <a:spLocks noChangeArrowheads="1"/>
          </p:cNvSpPr>
          <p:nvPr/>
        </p:nvSpPr>
        <p:spPr bwMode="auto">
          <a:xfrm>
            <a:off x="474131" y="3833980"/>
            <a:ext cx="8305801" cy="29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web: java -</a:t>
            </a:r>
            <a:r>
              <a:rPr kumimoji="0" lang="en-US" sz="1600" b="0"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Dserver.port</a:t>
            </a:r>
            <a:r>
              <a:rPr kumimoji="0" lang="en-US" sz="1600" b="0"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=$PORT -jar target/demo-0.0.1-</a:t>
            </a:r>
            <a:r>
              <a:rPr kumimoji="0" lang="en-US" sz="1600" b="0"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SNAPSHOT.jar</a:t>
            </a:r>
            <a:r>
              <a:rPr kumimoji="0" lang="en-US" sz="1600" b="0" i="0"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 </a:t>
            </a:r>
          </a:p>
        </p:txBody>
      </p:sp>
      <p:pic>
        <p:nvPicPr>
          <p:cNvPr id="6" name="Picture 5"/>
          <p:cNvPicPr>
            <a:picLocks noChangeAspect="1"/>
          </p:cNvPicPr>
          <p:nvPr/>
        </p:nvPicPr>
        <p:blipFill>
          <a:blip r:embed="rId2"/>
          <a:stretch>
            <a:fillRect/>
          </a:stretch>
        </p:blipFill>
        <p:spPr>
          <a:xfrm>
            <a:off x="3377671" y="4360149"/>
            <a:ext cx="2413530" cy="670110"/>
          </a:xfrm>
          <a:prstGeom prst="rect">
            <a:avLst/>
          </a:prstGeom>
        </p:spPr>
      </p:pic>
    </p:spTree>
    <p:extLst>
      <p:ext uri="{BB962C8B-B14F-4D97-AF65-F5344CB8AC3E}">
        <p14:creationId xmlns:p14="http://schemas.microsoft.com/office/powerpoint/2010/main" val="3155142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Heroku</a:t>
            </a:r>
          </a:p>
        </p:txBody>
      </p:sp>
      <p:sp>
        <p:nvSpPr>
          <p:cNvPr id="3" name="Rectangle 2"/>
          <p:cNvSpPr/>
          <p:nvPr/>
        </p:nvSpPr>
        <p:spPr>
          <a:xfrm>
            <a:off x="67734" y="1210295"/>
            <a:ext cx="8873066" cy="2577244"/>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Heroku là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nền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tảng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PaaS</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phổ</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biến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khác</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Để </a:t>
            </a:r>
            <a:r>
              <a:rPr lang="en-US" sz="1800" dirty="0" err="1">
                <a:solidFill>
                  <a:srgbClr val="343A40"/>
                </a:solidFill>
                <a:latin typeface="Proxima Nova" panose="020B0604020202020204" charset="0"/>
                <a:ea typeface="Times New Roman" panose="02020603050405020304" pitchFamily="18" charset="0"/>
              </a:rPr>
              <a:t>tùy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chỉnh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dựng</a:t>
            </a:r>
            <a:r>
              <a:rPr lang="en-US" sz="1800" dirty="0">
                <a:solidFill>
                  <a:srgbClr val="343A40"/>
                </a:solidFill>
                <a:latin typeface="Proxima Nova" panose="020B0604020202020204" charset="0"/>
                <a:ea typeface="Times New Roman" panose="02020603050405020304" pitchFamily="18" charset="0"/>
              </a:rPr>
              <a:t> Heroku </a:t>
            </a:r>
            <a:r>
              <a:rPr lang="en-US" sz="1800" dirty="0" err="1">
                <a:solidFill>
                  <a:srgbClr val="343A40"/>
                </a:solidFill>
                <a:latin typeface="Proxima Nova" panose="020B0604020202020204" charset="0"/>
                <a:ea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cung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cấp</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Procfile</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thiết</a:t>
            </a:r>
            <a:r>
              <a:rPr lang="en-US" sz="1800" dirty="0">
                <a:solidFill>
                  <a:srgbClr val="343A40"/>
                </a:solidFill>
                <a:latin typeface="Proxima Nova" panose="020B0604020202020204" charset="0"/>
                <a:ea typeface="Times New Roman" panose="02020603050405020304" pitchFamily="18" charset="0"/>
              </a:rPr>
              <a:t> để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Heroku </a:t>
            </a:r>
            <a:r>
              <a:rPr lang="en-US" sz="1800" dirty="0" err="1">
                <a:solidFill>
                  <a:srgbClr val="343A40"/>
                </a:solidFill>
                <a:latin typeface="Proxima Nova" panose="020B0604020202020204" charset="0"/>
                <a:ea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cổng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Java </a:t>
            </a:r>
            <a:r>
              <a:rPr lang="en-US" sz="1800" dirty="0" err="1">
                <a:solidFill>
                  <a:srgbClr val="343A40"/>
                </a:solidFill>
                <a:latin typeface="Proxima Nova" panose="020B0604020202020204" charset="0"/>
                <a:ea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đảm</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bảo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rằng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việc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tuyến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đến</a:t>
            </a:r>
            <a:r>
              <a:rPr lang="en-US" sz="1800" dirty="0">
                <a:solidFill>
                  <a:srgbClr val="343A40"/>
                </a:solidFill>
                <a:latin typeface="Proxima Nova" panose="020B0604020202020204" charset="0"/>
                <a:ea typeface="Times New Roman" panose="02020603050405020304" pitchFamily="18" charset="0"/>
              </a:rPr>
              <a:t> URI </a:t>
            </a:r>
            <a:r>
              <a:rPr lang="en-US" sz="1800" dirty="0" err="1">
                <a:solidFill>
                  <a:srgbClr val="343A40"/>
                </a:solidFill>
                <a:latin typeface="Proxima Nova" panose="020B0604020202020204" charset="0"/>
                <a:ea typeface="Times New Roman" panose="02020603050405020304" pitchFamily="18" charset="0"/>
              </a:rPr>
              <a:t>bên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ngoài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hoạt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rPr>
              <a:t>.</a:t>
            </a: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phải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đúng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cổng</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err="1" smtClean="0">
                <a:solidFill>
                  <a:srgbClr val="343A40"/>
                </a:solidFill>
                <a:latin typeface="Proxima Nova" panose="020B0604020202020204" charset="0"/>
                <a:ea typeface="Times New Roman" panose="02020603050405020304" pitchFamily="18" charset="0"/>
              </a:rPr>
              <a:t>Ví</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sau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đây</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hiển</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thị</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Procfile</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REST </a:t>
            </a:r>
            <a:r>
              <a:rPr lang="en-US" sz="1800" dirty="0" err="1">
                <a:solidFill>
                  <a:srgbClr val="343A40"/>
                </a:solidFill>
                <a:latin typeface="Proxima Nova" panose="020B0604020202020204" charset="0"/>
                <a:ea typeface="Times New Roman" panose="02020603050405020304" pitchFamily="18" charset="0"/>
              </a:rPr>
              <a:t>khởi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động</a:t>
            </a:r>
            <a:r>
              <a:rPr lang="en-US" sz="1800" dirty="0">
                <a:solidFill>
                  <a:srgbClr val="343A40"/>
                </a:solidFill>
                <a:latin typeface="Proxima Nova" panose="020B0604020202020204" charset="0"/>
                <a:ea typeface="Times New Roman" panose="02020603050405020304" pitchFamily="18" charset="0"/>
              </a:rPr>
              <a:t>:</a:t>
            </a:r>
          </a:p>
        </p:txBody>
      </p:sp>
      <p:sp>
        <p:nvSpPr>
          <p:cNvPr id="5" name="Rectangle 1"/>
          <p:cNvSpPr>
            <a:spLocks noChangeArrowheads="1"/>
          </p:cNvSpPr>
          <p:nvPr/>
        </p:nvSpPr>
        <p:spPr bwMode="auto">
          <a:xfrm>
            <a:off x="575731" y="3977913"/>
            <a:ext cx="8305801" cy="29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web: java -</a:t>
            </a:r>
            <a:r>
              <a:rPr kumimoji="0" lang="en-US" sz="1600" b="0"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Dserver.port</a:t>
            </a:r>
            <a:r>
              <a:rPr kumimoji="0" lang="en-US" sz="1600" b="0" i="0" u="none" strike="noStrike" cap="none" normalizeH="0" baseline="0" dirty="0"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=$PORT -jar target/demo-0.0.1-</a:t>
            </a:r>
            <a:r>
              <a:rPr kumimoji="0" lang="en-US" sz="1600" b="0" i="0" u="none" strike="noStrike" cap="none" normalizeH="0" baseline="0" dirty="0" err="1" smtClean="0">
                <a:ln>
                  <a:noFill/>
                </a:ln>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SNAPSHOT.jar</a:t>
            </a:r>
            <a:r>
              <a:rPr kumimoji="0" lang="en-US" sz="1600" b="0" i="0" u="none" strike="noStrike" cap="none" normalizeH="0" baseline="0" dirty="0" smtClean="0">
                <a:ln>
                  <a:noFill/>
                </a:ln>
                <a:solidFill>
                  <a:srgbClr val="00206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7919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Heroku</a:t>
            </a:r>
          </a:p>
        </p:txBody>
      </p:sp>
      <p:sp>
        <p:nvSpPr>
          <p:cNvPr id="3" name="Rectangle 2"/>
          <p:cNvSpPr/>
          <p:nvPr/>
        </p:nvSpPr>
        <p:spPr>
          <a:xfrm>
            <a:off x="118534" y="1303428"/>
            <a:ext cx="8873066" cy="2178289"/>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Spring </a:t>
            </a:r>
            <a:r>
              <a:rPr lang="vi-VN" sz="1800" dirty="0">
                <a:solidFill>
                  <a:srgbClr val="343A40"/>
                </a:solidFill>
                <a:latin typeface="Proxima Nova" panose="020B0604020202020204" charset="0"/>
                <a:ea typeface="Times New Roman" panose="02020603050405020304" pitchFamily="18" charset="0"/>
              </a:rPr>
              <a:t>Boot làm cho các đối số -D có sẵn dưới dạng các thuộc tính có thể truy cập được từ một phiên bản Môi trường Spring. </a:t>
            </a:r>
            <a:endParaRPr lang="en-US" sz="1800" dirty="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Thuộc </a:t>
            </a:r>
            <a:r>
              <a:rPr lang="vi-VN" sz="1800" dirty="0">
                <a:solidFill>
                  <a:srgbClr val="343A40"/>
                </a:solidFill>
                <a:latin typeface="Proxima Nova" panose="020B0604020202020204" charset="0"/>
                <a:ea typeface="Times New Roman" panose="02020603050405020304" pitchFamily="18" charset="0"/>
              </a:rPr>
              <a:t>tính cấu hình server.port được cung cấp cho phiên bản Tomcat, Jetty hoặc Undertow được nhúng, phiên bản này sau đó sẽ sử dụng cổng khi khởi động</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Biến </a:t>
            </a:r>
            <a:r>
              <a:rPr lang="vi-VN" sz="1800" dirty="0">
                <a:solidFill>
                  <a:srgbClr val="343A40"/>
                </a:solidFill>
                <a:latin typeface="Proxima Nova" panose="020B0604020202020204" charset="0"/>
                <a:ea typeface="Times New Roman" panose="02020603050405020304" pitchFamily="18" charset="0"/>
              </a:rPr>
              <a:t>môi trường $PORT được gán bởi Heroku PaaS</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Quy</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cho</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Heroku là git </a:t>
            </a:r>
            <a:r>
              <a:rPr lang="en-US" sz="1800" dirty="0" err="1">
                <a:solidFill>
                  <a:srgbClr val="343A40"/>
                </a:solidFill>
                <a:latin typeface="Proxima Nova" panose="020B0604020202020204" charset="0"/>
                <a:ea typeface="Times New Roman" panose="02020603050405020304" pitchFamily="18" charset="0"/>
              </a:rPr>
              <a:t>đẩy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mã</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xuất</a:t>
            </a:r>
            <a:endParaRPr lang="en-US"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3136617" y="3815795"/>
            <a:ext cx="2929007" cy="383888"/>
          </a:xfrm>
          <a:prstGeom prst="rect">
            <a:avLst/>
          </a:prstGeom>
          <a:ln>
            <a:solidFill>
              <a:srgbClr val="FF0000"/>
            </a:solidFill>
          </a:ln>
        </p:spPr>
        <p:txBody>
          <a:bodyPr wrap="none">
            <a:spAutoFit/>
          </a:bodyPr>
          <a:lstStyle/>
          <a:p>
            <a:pPr>
              <a:lnSpc>
                <a:spcPct val="107000"/>
              </a:lnSpc>
              <a:spcAft>
                <a:spcPts val="800"/>
              </a:spcAft>
            </a:pP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git push heroku main</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77894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OpenShift</a:t>
            </a:r>
          </a:p>
        </p:txBody>
      </p:sp>
      <p:sp>
        <p:nvSpPr>
          <p:cNvPr id="3" name="Rectangle 2"/>
          <p:cNvSpPr/>
          <p:nvPr/>
        </p:nvSpPr>
        <p:spPr>
          <a:xfrm>
            <a:off x="118534" y="1303428"/>
            <a:ext cx="8873066" cy="1984518"/>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OpenShift có nhiều tài nguyên mô tả cách triển khai các ứng dụng Spring Boot, </a:t>
            </a:r>
            <a:r>
              <a:rPr lang="vi-VN" sz="1800" dirty="0" smtClean="0">
                <a:solidFill>
                  <a:srgbClr val="343A40"/>
                </a:solidFill>
                <a:latin typeface="Proxima Nova" panose="020B0604020202020204" charset="0"/>
                <a:ea typeface="Times New Roman" panose="02020603050405020304" pitchFamily="18" charset="0"/>
              </a:rPr>
              <a:t>gồm</a:t>
            </a:r>
            <a:r>
              <a:rPr lang="vi-VN" sz="1800" dirty="0">
                <a:solidFill>
                  <a:srgbClr val="343A40"/>
                </a:solidFill>
                <a:latin typeface="Proxima Nova" panose="020B0604020202020204" charset="0"/>
                <a:ea typeface="Times New Roman" panose="02020603050405020304" pitchFamily="18" charset="0"/>
              </a:rPr>
              <a:t>:</a:t>
            </a:r>
          </a:p>
          <a:p>
            <a:pPr algn="just">
              <a:lnSpc>
                <a:spcPct val="107000"/>
              </a:lnSpc>
              <a:spcAft>
                <a:spcPts val="800"/>
              </a:spcAft>
            </a:pP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Sử dụng trình tạo S2I</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Hướng dẫn kiến trúc</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Chạy như một ứng dụng web truyền thống trên Wildfly</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Tóm tắt OpenShift Commons</a:t>
            </a:r>
          </a:p>
        </p:txBody>
      </p:sp>
      <p:pic>
        <p:nvPicPr>
          <p:cNvPr id="5" name="Picture 4"/>
          <p:cNvPicPr>
            <a:picLocks noChangeAspect="1"/>
          </p:cNvPicPr>
          <p:nvPr/>
        </p:nvPicPr>
        <p:blipFill rotWithShape="1">
          <a:blip r:embed="rId2"/>
          <a:srcRect l="9463" t="23752" r="2869" b="20854"/>
          <a:stretch/>
        </p:blipFill>
        <p:spPr>
          <a:xfrm>
            <a:off x="2065866" y="3547533"/>
            <a:ext cx="5372205" cy="1286934"/>
          </a:xfrm>
          <a:prstGeom prst="rect">
            <a:avLst/>
          </a:prstGeom>
        </p:spPr>
      </p:pic>
    </p:spTree>
    <p:extLst>
      <p:ext uri="{BB962C8B-B14F-4D97-AF65-F5344CB8AC3E}">
        <p14:creationId xmlns:p14="http://schemas.microsoft.com/office/powerpoint/2010/main" val="1045169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Dịch </a:t>
            </a:r>
            <a:r>
              <a:rPr lang="en-US" altLang="en-US" sz="2200" dirty="0" err="1"/>
              <a:t>vụ</a:t>
            </a:r>
            <a:r>
              <a:rPr lang="en-US" altLang="en-US" sz="2200" dirty="0"/>
              <a:t> web Amazon </a:t>
            </a:r>
          </a:p>
        </p:txBody>
      </p:sp>
      <p:sp>
        <p:nvSpPr>
          <p:cNvPr id="3" name="Rectangle 2"/>
          <p:cNvSpPr/>
          <p:nvPr/>
        </p:nvSpPr>
        <p:spPr>
          <a:xfrm>
            <a:off x="118534" y="1303428"/>
            <a:ext cx="8873066" cy="3365665"/>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Dịch vụ web Amazon cung cấp nhiều cách để cài đặt ứng dụng dựa trên Spring Boot, dưới dạng ứng dụng web truyền thống (war) hoặc dưới dạng tệp jar thực thi với máy chủ web nhúng.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vi-VN" sz="1800" dirty="0" smtClean="0">
                <a:solidFill>
                  <a:srgbClr val="343A40"/>
                </a:solidFill>
                <a:latin typeface="Proxima Nova" panose="020B0604020202020204" charset="0"/>
                <a:ea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rPr>
              <a:t>tùy chọn bao gồm:</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AWS Elastic Beanstalk</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Triển khai mã AWS</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AWS OPS hoạt động</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Hình thành AWS Cloud</a:t>
            </a: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Đăng ký bộ chứa AWS</a:t>
            </a:r>
          </a:p>
        </p:txBody>
      </p:sp>
      <p:pic>
        <p:nvPicPr>
          <p:cNvPr id="2" name="Picture 1"/>
          <p:cNvPicPr>
            <a:picLocks noChangeAspect="1"/>
          </p:cNvPicPr>
          <p:nvPr/>
        </p:nvPicPr>
        <p:blipFill rotWithShape="1">
          <a:blip r:embed="rId2"/>
          <a:srcRect b="31278"/>
          <a:stretch/>
        </p:blipFill>
        <p:spPr>
          <a:xfrm>
            <a:off x="3136900" y="2635905"/>
            <a:ext cx="5811177" cy="1597428"/>
          </a:xfrm>
          <a:prstGeom prst="rect">
            <a:avLst/>
          </a:prstGeom>
        </p:spPr>
      </p:pic>
    </p:spTree>
    <p:extLst>
      <p:ext uri="{BB962C8B-B14F-4D97-AF65-F5344CB8AC3E}">
        <p14:creationId xmlns:p14="http://schemas.microsoft.com/office/powerpoint/2010/main" val="292173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181358" y="1166511"/>
            <a:ext cx="8657841" cy="3839829"/>
          </a:xfrm>
          <a:prstGeom prst="rect">
            <a:avLst/>
          </a:prstGeom>
        </p:spPr>
        <p:txBody>
          <a:bodyPr spcFirstLastPara="1" wrap="square" lIns="91425" tIns="91425" rIns="91425" bIns="91425" anchor="t" anchorCtr="0">
            <a:noAutofit/>
          </a:bodyPr>
          <a:lstStyle/>
          <a:p>
            <a:pPr>
              <a:spcBef>
                <a:spcPts val="600"/>
              </a:spcBef>
              <a:spcAft>
                <a:spcPts val="600"/>
              </a:spcAft>
            </a:pPr>
            <a:r>
              <a:rPr lang="en-US" dirty="0" err="1" smtClean="0">
                <a:solidFill>
                  <a:schemeClr val="bg2">
                    <a:lumMod val="50000"/>
                  </a:schemeClr>
                </a:solidFill>
              </a:rPr>
              <a:t>Hiểu</a:t>
            </a:r>
            <a:r>
              <a:rPr lang="en-US" dirty="0" smtClean="0">
                <a:solidFill>
                  <a:schemeClr val="bg2">
                    <a:lumMod val="50000"/>
                  </a:schemeClr>
                </a:solidFill>
              </a:rPr>
              <a:t> </a:t>
            </a:r>
            <a:r>
              <a:rPr lang="en-US" dirty="0" err="1" smtClean="0">
                <a:solidFill>
                  <a:schemeClr val="bg2">
                    <a:lumMod val="50000"/>
                  </a:schemeClr>
                </a:solidFill>
              </a:rPr>
              <a:t>về</a:t>
            </a:r>
            <a:r>
              <a:rPr lang="en-US" dirty="0" smtClean="0">
                <a:solidFill>
                  <a:schemeClr val="bg2">
                    <a:lumMod val="50000"/>
                  </a:schemeClr>
                </a:solidFill>
              </a:rPr>
              <a:t> </a:t>
            </a:r>
            <a:r>
              <a:rPr lang="en-US" dirty="0" err="1" smtClean="0">
                <a:solidFill>
                  <a:schemeClr val="bg2">
                    <a:lumMod val="50000"/>
                  </a:schemeClr>
                </a:solidFill>
              </a:rPr>
              <a:t>các</a:t>
            </a:r>
            <a:r>
              <a:rPr lang="en-US" dirty="0" smtClean="0">
                <a:solidFill>
                  <a:schemeClr val="bg2">
                    <a:lumMod val="50000"/>
                  </a:schemeClr>
                </a:solidFill>
              </a:rPr>
              <a:t> m</a:t>
            </a:r>
            <a:r>
              <a:rPr lang="vi-VN" dirty="0" smtClean="0">
                <a:solidFill>
                  <a:schemeClr val="bg2">
                    <a:lumMod val="50000"/>
                  </a:schemeClr>
                </a:solidFill>
              </a:rPr>
              <a:t>ôi </a:t>
            </a:r>
            <a:r>
              <a:rPr lang="vi-VN" dirty="0">
                <a:solidFill>
                  <a:schemeClr val="bg2">
                    <a:lumMod val="50000"/>
                  </a:schemeClr>
                </a:solidFill>
              </a:rPr>
              <a:t>trường triển khai ứng dụng Spring Boot</a:t>
            </a:r>
          </a:p>
          <a:p>
            <a:pPr>
              <a:spcBef>
                <a:spcPts val="600"/>
              </a:spcBef>
              <a:spcAft>
                <a:spcPts val="600"/>
              </a:spcAft>
            </a:pPr>
            <a:r>
              <a:rPr lang="en-US" dirty="0" err="1" smtClean="0">
                <a:solidFill>
                  <a:schemeClr val="bg2">
                    <a:lumMod val="50000"/>
                  </a:schemeClr>
                </a:solidFill>
              </a:rPr>
              <a:t>Hiểu</a:t>
            </a:r>
            <a:r>
              <a:rPr lang="en-US" dirty="0" smtClean="0">
                <a:solidFill>
                  <a:schemeClr val="bg2">
                    <a:lumMod val="50000"/>
                  </a:schemeClr>
                </a:solidFill>
              </a:rPr>
              <a:t> </a:t>
            </a:r>
            <a:r>
              <a:rPr lang="en-US" dirty="0" err="1" smtClean="0">
                <a:solidFill>
                  <a:schemeClr val="bg2">
                    <a:lumMod val="50000"/>
                  </a:schemeClr>
                </a:solidFill>
              </a:rPr>
              <a:t>về</a:t>
            </a:r>
            <a:r>
              <a:rPr lang="en-US" dirty="0" smtClean="0">
                <a:solidFill>
                  <a:schemeClr val="bg2">
                    <a:lumMod val="50000"/>
                  </a:schemeClr>
                </a:solidFill>
              </a:rPr>
              <a:t> </a:t>
            </a:r>
            <a:r>
              <a:rPr lang="vi-VN" dirty="0" smtClean="0">
                <a:solidFill>
                  <a:schemeClr val="bg2">
                    <a:lumMod val="50000"/>
                  </a:schemeClr>
                </a:solidFill>
              </a:rPr>
              <a:t>reverse </a:t>
            </a:r>
            <a:r>
              <a:rPr lang="vi-VN" dirty="0">
                <a:solidFill>
                  <a:schemeClr val="bg2">
                    <a:lumMod val="50000"/>
                  </a:schemeClr>
                </a:solidFill>
              </a:rPr>
              <a:t>proxy</a:t>
            </a:r>
          </a:p>
          <a:p>
            <a:pPr>
              <a:spcBef>
                <a:spcPts val="600"/>
              </a:spcBef>
              <a:spcAft>
                <a:spcPts val="600"/>
              </a:spcAft>
            </a:pPr>
            <a:r>
              <a:rPr lang="en-US" dirty="0" smtClean="0">
                <a:solidFill>
                  <a:schemeClr val="bg2">
                    <a:lumMod val="50000"/>
                  </a:schemeClr>
                </a:solidFill>
              </a:rPr>
              <a:t>Biết </a:t>
            </a:r>
            <a:r>
              <a:rPr lang="en-US" dirty="0" err="1" smtClean="0">
                <a:solidFill>
                  <a:schemeClr val="bg2">
                    <a:lumMod val="50000"/>
                  </a:schemeClr>
                </a:solidFill>
              </a:rPr>
              <a:t>cách</a:t>
            </a:r>
            <a:r>
              <a:rPr lang="en-US" dirty="0" smtClean="0">
                <a:solidFill>
                  <a:schemeClr val="bg2">
                    <a:lumMod val="50000"/>
                  </a:schemeClr>
                </a:solidFill>
              </a:rPr>
              <a:t> t</a:t>
            </a:r>
            <a:r>
              <a:rPr lang="vi-VN" dirty="0" smtClean="0">
                <a:solidFill>
                  <a:schemeClr val="bg2">
                    <a:lumMod val="50000"/>
                  </a:schemeClr>
                </a:solidFill>
              </a:rPr>
              <a:t>riển </a:t>
            </a:r>
            <a:r>
              <a:rPr lang="vi-VN" dirty="0">
                <a:solidFill>
                  <a:schemeClr val="bg2">
                    <a:lumMod val="50000"/>
                  </a:schemeClr>
                </a:solidFill>
              </a:rPr>
              <a:t>khai ứng dụng Spring Boot với Nginx reverse proxy</a:t>
            </a:r>
          </a:p>
          <a:p>
            <a:pPr>
              <a:spcBef>
                <a:spcPts val="600"/>
              </a:spcBef>
              <a:spcAft>
                <a:spcPts val="600"/>
              </a:spcAft>
            </a:pPr>
            <a:r>
              <a:rPr lang="en-US" dirty="0">
                <a:solidFill>
                  <a:schemeClr val="bg2">
                    <a:lumMod val="50000"/>
                  </a:schemeClr>
                </a:solidFill>
              </a:rPr>
              <a:t>Biết </a:t>
            </a:r>
            <a:r>
              <a:rPr lang="en-US" dirty="0" err="1" smtClean="0">
                <a:solidFill>
                  <a:schemeClr val="bg2">
                    <a:lumMod val="50000"/>
                  </a:schemeClr>
                </a:solidFill>
              </a:rPr>
              <a:t>cách</a:t>
            </a:r>
            <a:r>
              <a:rPr lang="en-US" dirty="0" smtClean="0">
                <a:solidFill>
                  <a:schemeClr val="bg2">
                    <a:lumMod val="50000"/>
                  </a:schemeClr>
                </a:solidFill>
              </a:rPr>
              <a:t> t</a:t>
            </a:r>
            <a:r>
              <a:rPr lang="vi-VN" dirty="0" smtClean="0">
                <a:solidFill>
                  <a:schemeClr val="bg2">
                    <a:lumMod val="50000"/>
                  </a:schemeClr>
                </a:solidFill>
              </a:rPr>
              <a:t>riển </a:t>
            </a:r>
            <a:r>
              <a:rPr lang="vi-VN" dirty="0">
                <a:solidFill>
                  <a:schemeClr val="bg2">
                    <a:lumMod val="50000"/>
                  </a:schemeClr>
                </a:solidFill>
              </a:rPr>
              <a:t>khai ứng dụng Spring Boot lên Heroku</a:t>
            </a:r>
          </a:p>
          <a:p>
            <a:pPr>
              <a:spcBef>
                <a:spcPts val="600"/>
              </a:spcBef>
              <a:spcAft>
                <a:spcPts val="600"/>
              </a:spcAft>
            </a:pPr>
            <a:r>
              <a:rPr lang="en-US" dirty="0">
                <a:solidFill>
                  <a:schemeClr val="bg2">
                    <a:lumMod val="50000"/>
                  </a:schemeClr>
                </a:solidFill>
              </a:rPr>
              <a:t>Biết </a:t>
            </a:r>
            <a:r>
              <a:rPr lang="en-US" dirty="0" err="1" smtClean="0">
                <a:solidFill>
                  <a:schemeClr val="bg2">
                    <a:lumMod val="50000"/>
                  </a:schemeClr>
                </a:solidFill>
              </a:rPr>
              <a:t>cách</a:t>
            </a:r>
            <a:r>
              <a:rPr lang="en-US" dirty="0" smtClean="0">
                <a:solidFill>
                  <a:schemeClr val="bg2">
                    <a:lumMod val="50000"/>
                  </a:schemeClr>
                </a:solidFill>
              </a:rPr>
              <a:t> c</a:t>
            </a:r>
            <a:r>
              <a:rPr lang="vi-VN" dirty="0" smtClean="0">
                <a:solidFill>
                  <a:schemeClr val="bg2">
                    <a:lumMod val="50000"/>
                  </a:schemeClr>
                </a:solidFill>
              </a:rPr>
              <a:t>ấu </a:t>
            </a:r>
            <a:r>
              <a:rPr lang="vi-VN" dirty="0">
                <a:solidFill>
                  <a:schemeClr val="bg2">
                    <a:lumMod val="50000"/>
                  </a:schemeClr>
                </a:solidFill>
              </a:rPr>
              <a:t>hình TLS </a:t>
            </a:r>
            <a:endParaRPr lang="vi-VN" dirty="0">
              <a:solidFill>
                <a:schemeClr val="bg2">
                  <a:lumMod val="50000"/>
                </a:schemeClr>
              </a:solidFill>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extLst>
      <p:ext uri="{BB962C8B-B14F-4D97-AF65-F5344CB8AC3E}">
        <p14:creationId xmlns:p14="http://schemas.microsoft.com/office/powerpoint/2010/main" val="176592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Dịch </a:t>
            </a:r>
            <a:r>
              <a:rPr lang="en-US" altLang="en-US" sz="2200" dirty="0" err="1"/>
              <a:t>vụ</a:t>
            </a:r>
            <a:r>
              <a:rPr lang="en-US" altLang="en-US" sz="2200" dirty="0"/>
              <a:t> web Amazon </a:t>
            </a:r>
          </a:p>
        </p:txBody>
      </p:sp>
      <p:sp>
        <p:nvSpPr>
          <p:cNvPr id="3" name="Rectangle 2"/>
          <p:cNvSpPr/>
          <p:nvPr/>
        </p:nvSpPr>
        <p:spPr>
          <a:xfrm>
            <a:off x="118534" y="1303428"/>
            <a:ext cx="8873066" cy="2474652"/>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T</a:t>
            </a:r>
            <a:r>
              <a:rPr lang="vi-VN" sz="1800" dirty="0" smtClean="0">
                <a:solidFill>
                  <a:srgbClr val="343A40"/>
                </a:solidFill>
                <a:latin typeface="Proxima Nova" panose="020B0604020202020204" charset="0"/>
                <a:ea typeface="Times New Roman" panose="02020603050405020304" pitchFamily="18" charset="0"/>
              </a:rPr>
              <a:t>riển </a:t>
            </a:r>
            <a:r>
              <a:rPr lang="vi-VN" sz="1800" dirty="0">
                <a:solidFill>
                  <a:srgbClr val="343A40"/>
                </a:solidFill>
                <a:latin typeface="Proxima Nova" panose="020B0604020202020204" charset="0"/>
                <a:ea typeface="Times New Roman" panose="02020603050405020304" pitchFamily="18" charset="0"/>
              </a:rPr>
              <a:t>khai một ứng dụng </a:t>
            </a:r>
            <a:r>
              <a:rPr lang="vi-VN" sz="1800" dirty="0" smtClean="0">
                <a:solidFill>
                  <a:srgbClr val="343A40"/>
                </a:solidFill>
                <a:latin typeface="Proxima Nova" panose="020B0604020202020204" charset="0"/>
                <a:ea typeface="Times New Roman" panose="02020603050405020304" pitchFamily="18" charset="0"/>
              </a:rPr>
              <a:t>Java</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 Sử dụng Nền tảng Tomcat:  Tùy chọn này áp dụng cho các dự án Spring Boot tạo tệp war. Không có cấu hình đặc biệt được yêu cầu. </a:t>
            </a:r>
          </a:p>
          <a:p>
            <a:pPr algn="just">
              <a:lnSpc>
                <a:spcPct val="107000"/>
              </a:lnSpc>
              <a:spcAft>
                <a:spcPts val="800"/>
              </a:spcAft>
            </a:pPr>
            <a:r>
              <a:rPr lang="vi-VN" sz="1800" dirty="0" smtClean="0">
                <a:solidFill>
                  <a:srgbClr val="343A40"/>
                </a:solidFill>
                <a:latin typeface="Proxima Nova" panose="020B0604020202020204" charset="0"/>
                <a:ea typeface="Times New Roman" panose="02020603050405020304" pitchFamily="18" charset="0"/>
              </a:rPr>
              <a:t>- Sử </a:t>
            </a:r>
            <a:r>
              <a:rPr lang="vi-VN" sz="1800" dirty="0">
                <a:solidFill>
                  <a:srgbClr val="343A40"/>
                </a:solidFill>
                <a:latin typeface="Proxima Nova" panose="020B0604020202020204" charset="0"/>
                <a:ea typeface="Times New Roman" panose="02020603050405020304" pitchFamily="18" charset="0"/>
              </a:rPr>
              <a:t>dụng Nền tảng Java SE: Tùy chọn này áp dụng cho các dự án Spring Boot tạo tệp jar và chạy bộ chứa web nhúng. Môi trường AWS Elastic Beanstalk chạy phiên bản nginx trên cổng 80 để ủy quyền cho ứng dụng thực, chạy trên cổng </a:t>
            </a:r>
            <a:r>
              <a:rPr lang="vi-VN" sz="1800" dirty="0" smtClean="0">
                <a:solidFill>
                  <a:srgbClr val="343A40"/>
                </a:solidFill>
                <a:latin typeface="Proxima Nova" panose="020B0604020202020204" charset="0"/>
                <a:ea typeface="Times New Roman" panose="02020603050405020304" pitchFamily="18" charset="0"/>
              </a:rPr>
              <a:t>5000</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ệp application.properties</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chứa</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
        <p:nvSpPr>
          <p:cNvPr id="5" name="Rectangle 4"/>
          <p:cNvSpPr/>
          <p:nvPr/>
        </p:nvSpPr>
        <p:spPr>
          <a:xfrm>
            <a:off x="3214060" y="4010528"/>
            <a:ext cx="2380139" cy="383888"/>
          </a:xfrm>
          <a:prstGeom prst="rect">
            <a:avLst/>
          </a:prstGeom>
          <a:ln>
            <a:solidFill>
              <a:srgbClr val="FF0000"/>
            </a:solidFill>
          </a:ln>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5" dirty="0" err="1">
                <a:solidFill>
                  <a:srgbClr val="24292E"/>
                </a:solidFill>
                <a:latin typeface="Courier New" panose="02070309020205020404" pitchFamily="49" charset="0"/>
                <a:ea typeface="Calibri" panose="020F0502020204030204" pitchFamily="34" charset="0"/>
                <a:cs typeface="Courier New" panose="02070309020205020404" pitchFamily="49" charset="0"/>
              </a:rPr>
              <a:t>server.port</a:t>
            </a: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=5000</a:t>
            </a:r>
          </a:p>
        </p:txBody>
      </p:sp>
    </p:spTree>
    <p:extLst>
      <p:ext uri="{BB962C8B-B14F-4D97-AF65-F5344CB8AC3E}">
        <p14:creationId xmlns:p14="http://schemas.microsoft.com/office/powerpoint/2010/main" val="2710571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Dịch </a:t>
            </a:r>
            <a:r>
              <a:rPr lang="en-US" altLang="en-US" sz="2200" dirty="0" err="1"/>
              <a:t>vụ</a:t>
            </a:r>
            <a:r>
              <a:rPr lang="en-US" altLang="en-US" sz="2200" dirty="0"/>
              <a:t> web Amazon </a:t>
            </a:r>
          </a:p>
        </p:txBody>
      </p:sp>
      <p:sp>
        <p:nvSpPr>
          <p:cNvPr id="3" name="Rectangle 2"/>
          <p:cNvSpPr/>
          <p:nvPr/>
        </p:nvSpPr>
        <p:spPr>
          <a:xfrm>
            <a:off x="118534" y="1303428"/>
            <a:ext cx="8873066" cy="1186607"/>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Elastic </a:t>
            </a:r>
            <a:r>
              <a:rPr lang="vi-VN" sz="1800" dirty="0">
                <a:solidFill>
                  <a:srgbClr val="343A40"/>
                </a:solidFill>
                <a:latin typeface="Proxima Nova" panose="020B0604020202020204" charset="0"/>
                <a:ea typeface="Times New Roman" panose="02020603050405020304" pitchFamily="18" charset="0"/>
              </a:rPr>
              <a:t>Beanstalk tải lên các nguồn và biên dịch chúng trong AWS.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Nên</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tải </a:t>
            </a:r>
            <a:r>
              <a:rPr lang="vi-VN" sz="1800" dirty="0">
                <a:solidFill>
                  <a:srgbClr val="343A40"/>
                </a:solidFill>
                <a:latin typeface="Proxima Nova" panose="020B0604020202020204" charset="0"/>
                <a:ea typeface="Times New Roman" panose="02020603050405020304" pitchFamily="18" charset="0"/>
              </a:rPr>
              <a:t>lên các tệp nhị phân để thay thế.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Thêm </a:t>
            </a:r>
            <a:r>
              <a:rPr lang="en-US" sz="1800" dirty="0" err="1" smtClean="0">
                <a:solidFill>
                  <a:srgbClr val="343A40"/>
                </a:solidFill>
                <a:latin typeface="Proxima Nova" panose="020B0604020202020204" charset="0"/>
                <a:ea typeface="Times New Roman" panose="02020603050405020304" pitchFamily="18" charset="0"/>
              </a:rPr>
              <a:t>lệnh</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triển</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khai</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vào</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tệp </a:t>
            </a:r>
            <a:r>
              <a:rPr lang="vi-VN" sz="1800" dirty="0">
                <a:solidFill>
                  <a:srgbClr val="343A40"/>
                </a:solidFill>
                <a:latin typeface="Proxima Nova" panose="020B0604020202020204" charset="0"/>
                <a:ea typeface="Times New Roman" panose="02020603050405020304" pitchFamily="18" charset="0"/>
              </a:rPr>
              <a:t>.elasticbeanstalk/config.yml:</a:t>
            </a:r>
          </a:p>
        </p:txBody>
      </p:sp>
      <p:sp>
        <p:nvSpPr>
          <p:cNvPr id="5" name="Rectangle 4"/>
          <p:cNvSpPr/>
          <p:nvPr/>
        </p:nvSpPr>
        <p:spPr>
          <a:xfrm>
            <a:off x="1376794" y="2875995"/>
            <a:ext cx="6222216" cy="680251"/>
          </a:xfrm>
          <a:prstGeom prst="rect">
            <a:avLst/>
          </a:prstGeom>
          <a:ln>
            <a:solidFill>
              <a:srgbClr val="FF0000"/>
            </a:solidFill>
          </a:ln>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deploy:</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    artifact: target/demo-0.0.1-</a:t>
            </a:r>
            <a:r>
              <a:rPr lang="en-US" sz="1800" spc="-5" dirty="0" err="1">
                <a:solidFill>
                  <a:srgbClr val="24292E"/>
                </a:solidFill>
                <a:latin typeface="Courier New" panose="02070309020205020404" pitchFamily="49" charset="0"/>
                <a:ea typeface="Calibri" panose="020F0502020204030204" pitchFamily="34" charset="0"/>
                <a:cs typeface="Courier New" panose="02070309020205020404" pitchFamily="49" charset="0"/>
              </a:rPr>
              <a:t>SNAPSHOT.jar</a:t>
            </a:r>
            <a:endPar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163937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Dịch </a:t>
            </a:r>
            <a:r>
              <a:rPr lang="en-US" altLang="en-US" sz="2200" dirty="0" err="1"/>
              <a:t>vụ</a:t>
            </a:r>
            <a:r>
              <a:rPr lang="en-US" altLang="en-US" sz="2200" dirty="0"/>
              <a:t> web </a:t>
            </a:r>
            <a:r>
              <a:rPr lang="en-US" altLang="en-US" sz="2200" dirty="0" err="1"/>
              <a:t>của</a:t>
            </a:r>
            <a:r>
              <a:rPr lang="en-US" altLang="en-US" sz="2200" dirty="0"/>
              <a:t> </a:t>
            </a:r>
            <a:r>
              <a:rPr lang="en-US" altLang="en-US" sz="2200" dirty="0" err="1"/>
              <a:t>CloudCaptain</a:t>
            </a:r>
            <a:r>
              <a:rPr lang="en-US" altLang="en-US" sz="2200" dirty="0"/>
              <a:t> </a:t>
            </a:r>
            <a:r>
              <a:rPr lang="en-US" altLang="en-US" sz="2200" dirty="0" err="1"/>
              <a:t>và</a:t>
            </a:r>
            <a:r>
              <a:rPr lang="en-US" altLang="en-US" sz="2200" dirty="0"/>
              <a:t> Amazon</a:t>
            </a:r>
          </a:p>
        </p:txBody>
      </p:sp>
      <p:sp>
        <p:nvSpPr>
          <p:cNvPr id="3" name="Rectangle 2"/>
          <p:cNvSpPr/>
          <p:nvPr/>
        </p:nvSpPr>
        <p:spPr>
          <a:xfrm>
            <a:off x="84667" y="1227228"/>
            <a:ext cx="8873066" cy="2372060"/>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CloudCaptain </a:t>
            </a:r>
            <a:r>
              <a:rPr lang="vi-VN" sz="1800" dirty="0">
                <a:solidFill>
                  <a:srgbClr val="343A40"/>
                </a:solidFill>
                <a:latin typeface="Proxima Nova" panose="020B0604020202020204" charset="0"/>
                <a:ea typeface="Times New Roman" panose="02020603050405020304" pitchFamily="18" charset="0"/>
              </a:rPr>
              <a:t>hoạt động bằng cách biến file jar hoặc war có thể thực thi Spring Boot thành một hình ảnh VM tối thiểu có thể được triển khai không thay đổi trên VirtualBox hoặc trên AWS.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CloudCaptain </a:t>
            </a:r>
            <a:r>
              <a:rPr lang="vi-VN" sz="1800" dirty="0">
                <a:solidFill>
                  <a:srgbClr val="343A40"/>
                </a:solidFill>
                <a:latin typeface="Proxima Nova" panose="020B0604020202020204" charset="0"/>
                <a:ea typeface="Times New Roman" panose="02020603050405020304" pitchFamily="18" charset="0"/>
              </a:rPr>
              <a:t>đi kèm với tích hợp sâu cho Spring Boot và sử dụng thông tin từ tệp cấu hình Spring Boot để tự động định cấu hình các cổng và URL kiểm tra tình trạng</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CloudCaptain </a:t>
            </a:r>
            <a:r>
              <a:rPr lang="vi-VN" sz="1800" dirty="0">
                <a:solidFill>
                  <a:srgbClr val="343A40"/>
                </a:solidFill>
                <a:latin typeface="Proxima Nova" panose="020B0604020202020204" charset="0"/>
                <a:ea typeface="Times New Roman" panose="02020603050405020304" pitchFamily="18" charset="0"/>
              </a:rPr>
              <a:t>tận dụng thông tin này cho cả hình ảnh mà nó tạo ra cũng như cho tất cả các tài nguyên mà nó cung cấp </a:t>
            </a:r>
          </a:p>
        </p:txBody>
      </p:sp>
      <p:pic>
        <p:nvPicPr>
          <p:cNvPr id="6" name="Picture 5"/>
          <p:cNvPicPr>
            <a:picLocks noChangeAspect="1"/>
          </p:cNvPicPr>
          <p:nvPr/>
        </p:nvPicPr>
        <p:blipFill>
          <a:blip r:embed="rId2"/>
          <a:stretch>
            <a:fillRect/>
          </a:stretch>
        </p:blipFill>
        <p:spPr>
          <a:xfrm>
            <a:off x="3307292" y="3733039"/>
            <a:ext cx="1696508" cy="1243242"/>
          </a:xfrm>
          <a:prstGeom prst="rect">
            <a:avLst/>
          </a:prstGeom>
        </p:spPr>
      </p:pic>
    </p:spTree>
    <p:extLst>
      <p:ext uri="{BB962C8B-B14F-4D97-AF65-F5344CB8AC3E}">
        <p14:creationId xmlns:p14="http://schemas.microsoft.com/office/powerpoint/2010/main" val="626238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Dịch </a:t>
            </a:r>
            <a:r>
              <a:rPr lang="en-US" altLang="en-US" sz="2200" dirty="0" err="1"/>
              <a:t>vụ</a:t>
            </a:r>
            <a:r>
              <a:rPr lang="en-US" altLang="en-US" sz="2200" dirty="0"/>
              <a:t> web </a:t>
            </a:r>
            <a:r>
              <a:rPr lang="en-US" altLang="en-US" sz="2200" dirty="0" err="1"/>
              <a:t>của</a:t>
            </a:r>
            <a:r>
              <a:rPr lang="en-US" altLang="en-US" sz="2200" dirty="0"/>
              <a:t> </a:t>
            </a:r>
            <a:r>
              <a:rPr lang="en-US" altLang="en-US" sz="2200" dirty="0" err="1"/>
              <a:t>CloudCaptain</a:t>
            </a:r>
            <a:r>
              <a:rPr lang="en-US" altLang="en-US" sz="2200" dirty="0"/>
              <a:t> </a:t>
            </a:r>
            <a:r>
              <a:rPr lang="en-US" altLang="en-US" sz="2200" dirty="0" err="1"/>
              <a:t>và</a:t>
            </a:r>
            <a:r>
              <a:rPr lang="en-US" altLang="en-US" sz="2200" dirty="0"/>
              <a:t> Amazon</a:t>
            </a:r>
          </a:p>
        </p:txBody>
      </p:sp>
      <p:sp>
        <p:nvSpPr>
          <p:cNvPr id="3" name="Rectangle 2"/>
          <p:cNvSpPr/>
          <p:nvPr/>
        </p:nvSpPr>
        <p:spPr>
          <a:xfrm>
            <a:off x="118534" y="1303428"/>
            <a:ext cx="8873066" cy="1374094"/>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Khi </a:t>
            </a:r>
            <a:r>
              <a:rPr lang="vi-VN" sz="1800" dirty="0">
                <a:solidFill>
                  <a:srgbClr val="343A40"/>
                </a:solidFill>
                <a:latin typeface="Proxima Nova" panose="020B0604020202020204" charset="0"/>
                <a:ea typeface="Times New Roman" panose="02020603050405020304" pitchFamily="18" charset="0"/>
              </a:rPr>
              <a:t>tài khoản CloudCaptain đã được tạo, kết nối tài khoản đó với tài khoản AWS, cài đặt phiên bản mới nhất của Ứng dụng khách CloudCaptain và đảm bảo rằng ứng dụng đã được Maven hoặc Gradle xây </a:t>
            </a:r>
            <a:r>
              <a:rPr lang="vi-VN" sz="1800" dirty="0" smtClean="0">
                <a:solidFill>
                  <a:srgbClr val="343A40"/>
                </a:solidFill>
                <a:latin typeface="Proxima Nova" panose="020B0604020202020204" charset="0"/>
                <a:ea typeface="Times New Roman" panose="02020603050405020304" pitchFamily="18" charset="0"/>
              </a:rPr>
              <a:t>dựng</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Triển khai ứng dụng Spring Boot lên AWS bằng lệnh:</a:t>
            </a:r>
          </a:p>
        </p:txBody>
      </p:sp>
      <p:sp>
        <p:nvSpPr>
          <p:cNvPr id="5" name="Rectangle 4"/>
          <p:cNvSpPr/>
          <p:nvPr/>
        </p:nvSpPr>
        <p:spPr>
          <a:xfrm>
            <a:off x="1715460" y="2723594"/>
            <a:ext cx="4987263" cy="383888"/>
          </a:xfrm>
          <a:prstGeom prst="rect">
            <a:avLst/>
          </a:prstGeom>
          <a:ln>
            <a:solidFill>
              <a:srgbClr val="FF0000"/>
            </a:solidFill>
          </a:ln>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5" dirty="0" err="1">
                <a:solidFill>
                  <a:srgbClr val="24292E"/>
                </a:solidFill>
                <a:latin typeface="Courier New" panose="02070309020205020404" pitchFamily="49" charset="0"/>
                <a:ea typeface="Calibri" panose="020F0502020204030204" pitchFamily="34" charset="0"/>
                <a:cs typeface="Courier New" panose="02070309020205020404" pitchFamily="49" charset="0"/>
              </a:rPr>
              <a:t>boxfuse</a:t>
            </a: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 run </a:t>
            </a:r>
            <a:r>
              <a:rPr lang="en-US" sz="1800" spc="-5" dirty="0" err="1">
                <a:solidFill>
                  <a:srgbClr val="24292E"/>
                </a:solidFill>
                <a:latin typeface="Courier New" panose="02070309020205020404" pitchFamily="49" charset="0"/>
                <a:ea typeface="Calibri" panose="020F0502020204030204" pitchFamily="34" charset="0"/>
                <a:cs typeface="Courier New" panose="02070309020205020404" pitchFamily="49" charset="0"/>
              </a:rPr>
              <a:t>myapp-1.0.jar</a:t>
            </a: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 -</a:t>
            </a:r>
            <a:r>
              <a:rPr lang="en-US" sz="1800" spc="-5" dirty="0" err="1">
                <a:solidFill>
                  <a:srgbClr val="24292E"/>
                </a:solidFill>
                <a:latin typeface="Courier New" panose="02070309020205020404" pitchFamily="49" charset="0"/>
                <a:ea typeface="Calibri" panose="020F0502020204030204" pitchFamily="34" charset="0"/>
                <a:cs typeface="Courier New" panose="02070309020205020404" pitchFamily="49" charset="0"/>
              </a:rPr>
              <a:t>env</a:t>
            </a:r>
            <a:r>
              <a:rPr lang="en-US" sz="1800" spc="-5" dirty="0">
                <a:solidFill>
                  <a:srgbClr val="24292E"/>
                </a:solidFill>
                <a:latin typeface="Courier New" panose="02070309020205020404" pitchFamily="49" charset="0"/>
                <a:ea typeface="Calibri" panose="020F0502020204030204" pitchFamily="34" charset="0"/>
                <a:cs typeface="Courier New" panose="02070309020205020404" pitchFamily="49" charset="0"/>
              </a:rPr>
              <a:t>=prod</a:t>
            </a:r>
          </a:p>
        </p:txBody>
      </p:sp>
      <p:pic>
        <p:nvPicPr>
          <p:cNvPr id="6" name="Picture 5"/>
          <p:cNvPicPr>
            <a:picLocks noChangeAspect="1"/>
          </p:cNvPicPr>
          <p:nvPr/>
        </p:nvPicPr>
        <p:blipFill>
          <a:blip r:embed="rId2"/>
          <a:stretch>
            <a:fillRect/>
          </a:stretch>
        </p:blipFill>
        <p:spPr>
          <a:xfrm>
            <a:off x="1585383" y="3376222"/>
            <a:ext cx="5484283" cy="1547145"/>
          </a:xfrm>
          <a:prstGeom prst="rect">
            <a:avLst/>
          </a:prstGeom>
        </p:spPr>
      </p:pic>
    </p:spTree>
    <p:extLst>
      <p:ext uri="{BB962C8B-B14F-4D97-AF65-F5344CB8AC3E}">
        <p14:creationId xmlns:p14="http://schemas.microsoft.com/office/powerpoint/2010/main" val="3604437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Azure</a:t>
            </a:r>
          </a:p>
        </p:txBody>
      </p:sp>
      <p:sp>
        <p:nvSpPr>
          <p:cNvPr id="5" name="Rectangle 4"/>
          <p:cNvSpPr/>
          <p:nvPr/>
        </p:nvSpPr>
        <p:spPr>
          <a:xfrm>
            <a:off x="169333" y="1275248"/>
            <a:ext cx="8813800" cy="1374094"/>
          </a:xfrm>
          <a:prstGeom prst="rect">
            <a:avLst/>
          </a:prstGeom>
        </p:spPr>
        <p:txBody>
          <a:bodyPr wrap="square">
            <a:spAutoFit/>
          </a:bodyPr>
          <a:lstStyle/>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Ứng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Azure Spring là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dịch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quản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lý</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hoàn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toàn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dành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nhà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Spring.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err="1" smtClean="0">
                <a:solidFill>
                  <a:srgbClr val="343A40"/>
                </a:solidFill>
                <a:latin typeface="Proxima Nova" panose="020B0604020202020204" charset="0"/>
                <a:ea typeface="Times New Roman" panose="02020603050405020304" pitchFamily="18" charset="0"/>
              </a:rPr>
              <a:t>Quản</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lý</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vòng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đời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của</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Spring Boot </a:t>
            </a:r>
            <a:r>
              <a:rPr lang="en-US" sz="1800" dirty="0" err="1" smtClean="0">
                <a:solidFill>
                  <a:srgbClr val="343A40"/>
                </a:solidFill>
                <a:latin typeface="Proxima Nova" panose="020B0604020202020204" charset="0"/>
                <a:ea typeface="Times New Roman" panose="02020603050405020304" pitchFamily="18" charset="0"/>
              </a:rPr>
              <a:t>với</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giám</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chẩn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đoán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toàn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diện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quản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lý</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khám</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phá</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dịch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tích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hợp</a:t>
            </a:r>
            <a:r>
              <a:rPr lang="en-US" sz="1800" dirty="0">
                <a:solidFill>
                  <a:srgbClr val="343A40"/>
                </a:solidFill>
                <a:latin typeface="Proxima Nova" panose="020B0604020202020204" charset="0"/>
                <a:ea typeface="Times New Roman" panose="02020603050405020304" pitchFamily="18" charset="0"/>
              </a:rPr>
              <a:t> CI/CD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blue-green.</a:t>
            </a:r>
          </a:p>
        </p:txBody>
      </p:sp>
      <p:pic>
        <p:nvPicPr>
          <p:cNvPr id="7" name="Picture 6"/>
          <p:cNvPicPr>
            <a:picLocks noChangeAspect="1"/>
          </p:cNvPicPr>
          <p:nvPr/>
        </p:nvPicPr>
        <p:blipFill>
          <a:blip r:embed="rId2"/>
          <a:stretch>
            <a:fillRect/>
          </a:stretch>
        </p:blipFill>
        <p:spPr>
          <a:xfrm>
            <a:off x="4655609" y="3227917"/>
            <a:ext cx="3981450" cy="1143000"/>
          </a:xfrm>
          <a:prstGeom prst="rect">
            <a:avLst/>
          </a:prstGeom>
        </p:spPr>
      </p:pic>
      <p:pic>
        <p:nvPicPr>
          <p:cNvPr id="8" name="Picture 7"/>
          <p:cNvPicPr>
            <a:picLocks noChangeAspect="1"/>
          </p:cNvPicPr>
          <p:nvPr/>
        </p:nvPicPr>
        <p:blipFill rotWithShape="1">
          <a:blip r:embed="rId3"/>
          <a:srcRect l="13919" r="13441"/>
          <a:stretch/>
        </p:blipFill>
        <p:spPr>
          <a:xfrm>
            <a:off x="626534" y="3063345"/>
            <a:ext cx="3386666" cy="1691940"/>
          </a:xfrm>
          <a:prstGeom prst="rect">
            <a:avLst/>
          </a:prstGeom>
        </p:spPr>
      </p:pic>
    </p:spTree>
    <p:extLst>
      <p:ext uri="{BB962C8B-B14F-4D97-AF65-F5344CB8AC3E}">
        <p14:creationId xmlns:p14="http://schemas.microsoft.com/office/powerpoint/2010/main" val="2634023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Google Cloud </a:t>
            </a:r>
          </a:p>
        </p:txBody>
      </p:sp>
      <p:sp>
        <p:nvSpPr>
          <p:cNvPr id="5" name="Rectangle 4"/>
          <p:cNvSpPr/>
          <p:nvPr/>
        </p:nvSpPr>
        <p:spPr>
          <a:xfrm>
            <a:off x="169333" y="1275249"/>
            <a:ext cx="5765800" cy="3762697"/>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Google </a:t>
            </a:r>
            <a:r>
              <a:rPr lang="vi-VN" sz="1800" dirty="0">
                <a:solidFill>
                  <a:srgbClr val="343A40"/>
                </a:solidFill>
                <a:latin typeface="Proxima Nova" panose="020B0604020202020204" charset="0"/>
                <a:ea typeface="Times New Roman" panose="02020603050405020304" pitchFamily="18" charset="0"/>
              </a:rPr>
              <a:t>Cloud có một số tùy chọn </a:t>
            </a:r>
            <a:r>
              <a:rPr lang="vi-VN" sz="1800" dirty="0" smtClean="0">
                <a:solidFill>
                  <a:srgbClr val="343A40"/>
                </a:solidFill>
                <a:latin typeface="Proxima Nova" panose="020B0604020202020204" charset="0"/>
                <a:ea typeface="Times New Roman" panose="02020603050405020304" pitchFamily="18" charset="0"/>
              </a:rPr>
              <a:t>được </a:t>
            </a:r>
            <a:r>
              <a:rPr lang="vi-VN" sz="1800" dirty="0">
                <a:solidFill>
                  <a:srgbClr val="343A40"/>
                </a:solidFill>
                <a:latin typeface="Proxima Nova" panose="020B0604020202020204" charset="0"/>
                <a:ea typeface="Times New Roman" panose="02020603050405020304" pitchFamily="18" charset="0"/>
              </a:rPr>
              <a:t>sử dụng để </a:t>
            </a:r>
            <a:r>
              <a:rPr lang="vi-VN" sz="1800" dirty="0" smtClean="0">
                <a:solidFill>
                  <a:srgbClr val="343A40"/>
                </a:solidFill>
                <a:latin typeface="Proxima Nova" panose="020B0604020202020204" charset="0"/>
                <a:ea typeface="Times New Roman" panose="02020603050405020304" pitchFamily="18" charset="0"/>
              </a:rPr>
              <a:t>chạy </a:t>
            </a:r>
            <a:r>
              <a:rPr lang="vi-VN" sz="1800" dirty="0">
                <a:solidFill>
                  <a:srgbClr val="343A40"/>
                </a:solidFill>
                <a:latin typeface="Proxima Nova" panose="020B0604020202020204" charset="0"/>
                <a:ea typeface="Times New Roman" panose="02020603050405020304" pitchFamily="18" charset="0"/>
              </a:rPr>
              <a:t>các ứng dụng Spring Boot.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ách </a:t>
            </a:r>
            <a:r>
              <a:rPr lang="vi-VN" sz="1800" dirty="0">
                <a:solidFill>
                  <a:srgbClr val="343A40"/>
                </a:solidFill>
                <a:latin typeface="Proxima Nova" panose="020B0604020202020204" charset="0"/>
                <a:ea typeface="Times New Roman" panose="02020603050405020304" pitchFamily="18" charset="0"/>
              </a:rPr>
              <a:t>chạy Spring Boot </a:t>
            </a:r>
            <a:r>
              <a:rPr lang="en-US" sz="1800" dirty="0" err="1" smtClean="0">
                <a:solidFill>
                  <a:srgbClr val="343A40"/>
                </a:solidFill>
                <a:latin typeface="Proxima Nova" panose="020B0604020202020204" charset="0"/>
                <a:ea typeface="Times New Roman" panose="02020603050405020304" pitchFamily="18" charset="0"/>
              </a:rPr>
              <a:t>bằng</a:t>
            </a:r>
            <a:r>
              <a:rPr lang="en-US"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App </a:t>
            </a:r>
            <a:r>
              <a:rPr lang="vi-VN" sz="1800" dirty="0" smtClean="0">
                <a:solidFill>
                  <a:srgbClr val="343A40"/>
                </a:solidFill>
                <a:latin typeface="Proxima Nova" panose="020B0604020202020204" charset="0"/>
                <a:ea typeface="Times New Roman" panose="02020603050405020304" pitchFamily="18" charset="0"/>
              </a:rPr>
              <a:t>Engine</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Container </a:t>
            </a:r>
            <a:r>
              <a:rPr lang="vi-VN" sz="1800" dirty="0">
                <a:solidFill>
                  <a:srgbClr val="343A40"/>
                </a:solidFill>
                <a:latin typeface="Proxima Nova" panose="020B0604020202020204" charset="0"/>
                <a:ea typeface="Times New Roman" panose="02020603050405020304" pitchFamily="18" charset="0"/>
              </a:rPr>
              <a:t>Engine hoặc trên máy ảo có Compute Engine.</a:t>
            </a: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Triển </a:t>
            </a:r>
            <a:r>
              <a:rPr lang="en-US" sz="1800" dirty="0" err="1" smtClean="0">
                <a:solidFill>
                  <a:srgbClr val="343A40"/>
                </a:solidFill>
                <a:latin typeface="Proxima Nova" panose="020B0604020202020204" charset="0"/>
                <a:ea typeface="Times New Roman" panose="02020603050405020304" pitchFamily="18" charset="0"/>
              </a:rPr>
              <a:t>khai</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ứng</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dụng</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trong </a:t>
            </a:r>
            <a:r>
              <a:rPr lang="vi-VN" sz="1800" dirty="0">
                <a:solidFill>
                  <a:srgbClr val="343A40"/>
                </a:solidFill>
                <a:latin typeface="Proxima Nova" panose="020B0604020202020204" charset="0"/>
                <a:ea typeface="Times New Roman" panose="02020603050405020304" pitchFamily="18" charset="0"/>
              </a:rPr>
              <a:t>App </a:t>
            </a:r>
            <a:r>
              <a:rPr lang="vi-VN" sz="1800" dirty="0" smtClean="0">
                <a:solidFill>
                  <a:srgbClr val="343A40"/>
                </a:solidFill>
                <a:latin typeface="Proxima Nova" panose="020B0604020202020204" charset="0"/>
                <a:ea typeface="Times New Roman" panose="02020603050405020304" pitchFamily="18" charset="0"/>
              </a:rPr>
              <a:t>Engine</a:t>
            </a:r>
            <a:r>
              <a:rPr lang="en-US" sz="1800" dirty="0" smtClean="0">
                <a:solidFill>
                  <a:srgbClr val="343A40"/>
                </a:solidFill>
                <a:latin typeface="Proxima Nova" panose="020B0604020202020204" charset="0"/>
                <a:ea typeface="Times New Roman" panose="02020603050405020304" pitchFamily="18" charset="0"/>
              </a:rPr>
              <a:t>:</a:t>
            </a: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ạo </a:t>
            </a:r>
            <a:r>
              <a:rPr lang="vi-VN" sz="1800" dirty="0">
                <a:solidFill>
                  <a:srgbClr val="343A40"/>
                </a:solidFill>
                <a:latin typeface="Proxima Nova" panose="020B0604020202020204" charset="0"/>
                <a:ea typeface="Times New Roman" panose="02020603050405020304" pitchFamily="18" charset="0"/>
              </a:rPr>
              <a:t>một dự án trong giao diện người dùng, dự án này sẽ thiết lập một mã định danh duy nhất và cũng thiết lập các tuyến HTTP.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Thêm </a:t>
            </a:r>
            <a:r>
              <a:rPr lang="vi-VN" sz="1800" dirty="0">
                <a:solidFill>
                  <a:srgbClr val="343A40"/>
                </a:solidFill>
                <a:latin typeface="Proxima Nova" panose="020B0604020202020204" charset="0"/>
                <a:ea typeface="Times New Roman" panose="02020603050405020304" pitchFamily="18" charset="0"/>
              </a:rPr>
              <a:t>ứng dụng Java vào dự án và để trống, sau đó sử dụng Google Cloud SDK để đẩy ứng dụng Spring Boot vào vị trí đó từ dòng lệnh hoặc bản dựng CI.</a:t>
            </a:r>
          </a:p>
        </p:txBody>
      </p:sp>
      <p:pic>
        <p:nvPicPr>
          <p:cNvPr id="2" name="Picture 1"/>
          <p:cNvPicPr>
            <a:picLocks noChangeAspect="1"/>
          </p:cNvPicPr>
          <p:nvPr/>
        </p:nvPicPr>
        <p:blipFill>
          <a:blip r:embed="rId2"/>
          <a:stretch>
            <a:fillRect/>
          </a:stretch>
        </p:blipFill>
        <p:spPr>
          <a:xfrm>
            <a:off x="6199717" y="2288117"/>
            <a:ext cx="2857500" cy="1600200"/>
          </a:xfrm>
          <a:prstGeom prst="rect">
            <a:avLst/>
          </a:prstGeom>
        </p:spPr>
      </p:pic>
    </p:spTree>
    <p:extLst>
      <p:ext uri="{BB962C8B-B14F-4D97-AF65-F5344CB8AC3E}">
        <p14:creationId xmlns:p14="http://schemas.microsoft.com/office/powerpoint/2010/main" val="3508087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Google Cloud </a:t>
            </a:r>
          </a:p>
        </p:txBody>
      </p:sp>
      <p:sp>
        <p:nvSpPr>
          <p:cNvPr id="5" name="Rectangle 4"/>
          <p:cNvSpPr/>
          <p:nvPr/>
        </p:nvSpPr>
        <p:spPr>
          <a:xfrm>
            <a:off x="169332" y="1165183"/>
            <a:ext cx="8568267" cy="388696"/>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Tạo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tệp</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app.yaml</a:t>
            </a:r>
            <a:r>
              <a:rPr lang="en-US" sz="1800" dirty="0">
                <a:solidFill>
                  <a:srgbClr val="343A40"/>
                </a:solidFill>
                <a:latin typeface="Proxima Nova" panose="020B0604020202020204" charset="0"/>
                <a:ea typeface="Times New Roman" panose="02020603050405020304" pitchFamily="18" charset="0"/>
              </a:rPr>
              <a:t> để </a:t>
            </a:r>
            <a:r>
              <a:rPr lang="en-US" sz="1800" dirty="0" err="1">
                <a:solidFill>
                  <a:srgbClr val="343A40"/>
                </a:solidFill>
                <a:latin typeface="Proxima Nova" panose="020B0604020202020204" charset="0"/>
                <a:ea typeface="Times New Roman" panose="02020603050405020304" pitchFamily="18" charset="0"/>
              </a:rPr>
              <a:t>mô</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tả</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tài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nguyên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endParaRPr lang="vi-VN" sz="1800" dirty="0">
              <a:solidFill>
                <a:srgbClr val="343A40"/>
              </a:solidFill>
              <a:latin typeface="Proxima Nova" panose="020B0604020202020204" charset="0"/>
              <a:ea typeface="Times New Roman" panose="02020603050405020304" pitchFamily="18" charset="0"/>
            </a:endParaRPr>
          </a:p>
        </p:txBody>
      </p:sp>
      <p:sp>
        <p:nvSpPr>
          <p:cNvPr id="3" name="Rectangle 2"/>
          <p:cNvSpPr/>
          <p:nvPr/>
        </p:nvSpPr>
        <p:spPr>
          <a:xfrm>
            <a:off x="2184399" y="1544801"/>
            <a:ext cx="4089401" cy="3539430"/>
          </a:xfrm>
          <a:prstGeom prst="rect">
            <a:avLst/>
          </a:prstGeom>
          <a:ln>
            <a:solidFill>
              <a:srgbClr val="FF0000"/>
            </a:solidFill>
          </a:ln>
        </p:spPr>
        <p:txBody>
          <a:bodyPr wrap="square">
            <a:spAutoFit/>
          </a:bodyPr>
          <a:lstStyle/>
          <a:p>
            <a:r>
              <a:rPr lang="en-US" dirty="0">
                <a:latin typeface="Courier New" panose="02070309020205020404" pitchFamily="49" charset="0"/>
                <a:cs typeface="Courier New" panose="02070309020205020404" pitchFamily="49" charset="0"/>
              </a:rPr>
              <a:t>service: "default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runtime: "java"</a:t>
            </a:r>
          </a:p>
          <a:p>
            <a:r>
              <a:rPr lang="en-US" dirty="0" err="1">
                <a:latin typeface="Courier New" panose="02070309020205020404" pitchFamily="49" charset="0"/>
                <a:cs typeface="Courier New" panose="02070309020205020404" pitchFamily="49" charset="0"/>
              </a:rPr>
              <a:t>env</a:t>
            </a:r>
            <a:r>
              <a:rPr lang="en-US" dirty="0">
                <a:latin typeface="Courier New" panose="02070309020205020404" pitchFamily="49" charset="0"/>
                <a:cs typeface="Courier New" panose="02070309020205020404" pitchFamily="49" charset="0"/>
              </a:rPr>
              <a:t>: "flex</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runtime_config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jdk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openjdk8</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handlers: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script: "this field is required, but ignored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manual_scaling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instances: 1</a:t>
            </a:r>
          </a:p>
          <a:p>
            <a:r>
              <a:rPr lang="en-US" dirty="0" err="1" smtClean="0">
                <a:latin typeface="Courier New" panose="02070309020205020404" pitchFamily="49" charset="0"/>
                <a:cs typeface="Courier New" panose="02070309020205020404" pitchFamily="49" charset="0"/>
              </a:rPr>
              <a:t>health_check</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enable_health_check</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false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env_variables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ENCRYPT_KEY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your_encryption_key_here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9261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Google Cloud </a:t>
            </a:r>
          </a:p>
        </p:txBody>
      </p:sp>
      <p:sp>
        <p:nvSpPr>
          <p:cNvPr id="5" name="Rectangle 4"/>
          <p:cNvSpPr/>
          <p:nvPr/>
        </p:nvSpPr>
        <p:spPr>
          <a:xfrm>
            <a:off x="160865" y="1258316"/>
            <a:ext cx="8568267" cy="388696"/>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Cấu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dựng</a:t>
            </a:r>
            <a:r>
              <a:rPr lang="en-US" sz="1800" dirty="0">
                <a:solidFill>
                  <a:srgbClr val="343A40"/>
                </a:solidFill>
                <a:latin typeface="Proxima Nova" panose="020B0604020202020204" charset="0"/>
                <a:ea typeface="Times New Roman" panose="02020603050405020304" pitchFamily="18" charset="0"/>
              </a:rPr>
              <a:t> </a:t>
            </a:r>
            <a:endParaRPr lang="vi-VN" sz="1800" dirty="0">
              <a:solidFill>
                <a:srgbClr val="343A40"/>
              </a:solidFill>
              <a:latin typeface="Proxima Nova" panose="020B0604020202020204" charset="0"/>
              <a:ea typeface="Times New Roman" panose="02020603050405020304" pitchFamily="18" charset="0"/>
            </a:endParaRPr>
          </a:p>
        </p:txBody>
      </p:sp>
      <p:sp>
        <p:nvSpPr>
          <p:cNvPr id="3" name="Rectangle 2"/>
          <p:cNvSpPr/>
          <p:nvPr/>
        </p:nvSpPr>
        <p:spPr>
          <a:xfrm>
            <a:off x="1185333" y="1815736"/>
            <a:ext cx="5994401" cy="2650726"/>
          </a:xfrm>
          <a:prstGeom prst="rect">
            <a:avLst/>
          </a:prstGeom>
          <a:ln>
            <a:solidFill>
              <a:srgbClr val="FF0000"/>
            </a:solidFill>
          </a:ln>
        </p:spPr>
        <p:txBody>
          <a:bodyPr wrap="square">
            <a:spAutoFit/>
          </a:bodyPr>
          <a:lstStyle/>
          <a:p>
            <a:pPr>
              <a:lnSpc>
                <a:spcPct val="150000"/>
              </a:lnSpc>
            </a:pPr>
            <a:r>
              <a:rPr lang="en-US" dirty="0">
                <a:latin typeface="Courier New" panose="02070309020205020404" pitchFamily="49" charset="0"/>
                <a:cs typeface="Courier New" panose="02070309020205020404" pitchFamily="49" charset="0"/>
              </a:rPr>
              <a:t>&lt;plugin&gt;</a:t>
            </a:r>
          </a:p>
          <a:p>
            <a:pPr>
              <a:lnSpc>
                <a:spcPct val="150000"/>
              </a:lnSpc>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com.google.cloud.tools</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p>
          <a:p>
            <a:pPr>
              <a:lnSpc>
                <a:spcPct val="150000"/>
              </a:lnSpc>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appengine</a:t>
            </a:r>
            <a:r>
              <a:rPr lang="en-US" dirty="0">
                <a:latin typeface="Courier New" panose="02070309020205020404" pitchFamily="49" charset="0"/>
                <a:cs typeface="Courier New" panose="02070309020205020404" pitchFamily="49" charset="0"/>
              </a:rPr>
              <a:t>-maven-plugin&lt;/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p>
          <a:p>
            <a:pPr>
              <a:lnSpc>
                <a:spcPct val="150000"/>
              </a:lnSpc>
            </a:pPr>
            <a:r>
              <a:rPr lang="en-US" dirty="0">
                <a:latin typeface="Courier New" panose="02070309020205020404" pitchFamily="49" charset="0"/>
                <a:cs typeface="Courier New" panose="02070309020205020404" pitchFamily="49" charset="0"/>
              </a:rPr>
              <a:t>    &lt;version&gt;1.3.0&lt;/version&gt;</a:t>
            </a:r>
          </a:p>
          <a:p>
            <a:pPr>
              <a:lnSpc>
                <a:spcPct val="150000"/>
              </a:lnSpc>
            </a:pPr>
            <a:r>
              <a:rPr lang="en-US" dirty="0">
                <a:latin typeface="Courier New" panose="02070309020205020404" pitchFamily="49" charset="0"/>
                <a:cs typeface="Courier New" panose="02070309020205020404" pitchFamily="49" charset="0"/>
              </a:rPr>
              <a:t>    &lt;configuration&gt;</a:t>
            </a:r>
          </a:p>
          <a:p>
            <a:pPr>
              <a:lnSpc>
                <a:spcPct val="150000"/>
              </a:lnSpc>
            </a:pPr>
            <a:r>
              <a:rPr lang="en-US" dirty="0">
                <a:latin typeface="Courier New" panose="02070309020205020404" pitchFamily="49" charset="0"/>
                <a:cs typeface="Courier New" panose="02070309020205020404" pitchFamily="49" charset="0"/>
              </a:rPr>
              <a:t>        &lt;project&gt;</a:t>
            </a:r>
            <a:r>
              <a:rPr lang="en-US" dirty="0" err="1">
                <a:latin typeface="Courier New" panose="02070309020205020404" pitchFamily="49" charset="0"/>
                <a:cs typeface="Courier New" panose="02070309020205020404" pitchFamily="49" charset="0"/>
              </a:rPr>
              <a:t>myproject</a:t>
            </a:r>
            <a:r>
              <a:rPr lang="en-US" dirty="0">
                <a:latin typeface="Courier New" panose="02070309020205020404" pitchFamily="49" charset="0"/>
                <a:cs typeface="Courier New" panose="02070309020205020404" pitchFamily="49" charset="0"/>
              </a:rPr>
              <a:t>&lt;/project&gt;</a:t>
            </a:r>
          </a:p>
          <a:p>
            <a:pPr>
              <a:lnSpc>
                <a:spcPct val="150000"/>
              </a:lnSpc>
            </a:pPr>
            <a:r>
              <a:rPr lang="en-US" dirty="0">
                <a:latin typeface="Courier New" panose="02070309020205020404" pitchFamily="49" charset="0"/>
                <a:cs typeface="Courier New" panose="02070309020205020404" pitchFamily="49" charset="0"/>
              </a:rPr>
              <a:t>    &lt;/configuration&gt;</a:t>
            </a:r>
          </a:p>
          <a:p>
            <a:pPr>
              <a:lnSpc>
                <a:spcPct val="150000"/>
              </a:lnSpc>
            </a:pPr>
            <a:r>
              <a:rPr lang="en-US" dirty="0">
                <a:latin typeface="Courier New" panose="02070309020205020404" pitchFamily="49" charset="0"/>
                <a:cs typeface="Courier New" panose="02070309020205020404" pitchFamily="49" charset="0"/>
              </a:rPr>
              <a:t>&lt;/plugin&gt;</a:t>
            </a:r>
          </a:p>
        </p:txBody>
      </p:sp>
    </p:spTree>
    <p:extLst>
      <p:ext uri="{BB962C8B-B14F-4D97-AF65-F5344CB8AC3E}">
        <p14:creationId xmlns:p14="http://schemas.microsoft.com/office/powerpoint/2010/main" val="2708030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777450" cy="4090800"/>
          </a:xfrm>
          <a:prstGeom prst="rect">
            <a:avLst/>
          </a:prstGeom>
        </p:spPr>
        <p:txBody>
          <a:bodyPr spcFirstLastPara="1" wrap="square" lIns="91425" tIns="91425" rIns="91425" bIns="91425" anchor="ctr" anchorCtr="0">
            <a:normAutofit/>
          </a:bodyPr>
          <a:lstStyle/>
          <a:p>
            <a:pPr lvl="0">
              <a:lnSpc>
                <a:spcPct val="115000"/>
              </a:lnSpc>
            </a:pPr>
            <a:r>
              <a:rPr lang="vi-VN" dirty="0"/>
              <a:t>A Reverse Proxy</a:t>
            </a:r>
          </a:p>
        </p:txBody>
      </p:sp>
    </p:spTree>
    <p:extLst>
      <p:ext uri="{BB962C8B-B14F-4D97-AF65-F5344CB8AC3E}">
        <p14:creationId xmlns:p14="http://schemas.microsoft.com/office/powerpoint/2010/main" val="746603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smtClean="0"/>
              <a:t>Khái </a:t>
            </a:r>
            <a:r>
              <a:rPr lang="en-US" altLang="en-US" sz="2200" dirty="0" err="1" smtClean="0"/>
              <a:t>niệm</a:t>
            </a:r>
            <a:endParaRPr lang="en-US" altLang="en-US" sz="2200" dirty="0"/>
          </a:p>
        </p:txBody>
      </p:sp>
      <p:sp>
        <p:nvSpPr>
          <p:cNvPr id="5" name="Rectangle 4"/>
          <p:cNvSpPr/>
          <p:nvPr/>
        </p:nvSpPr>
        <p:spPr>
          <a:xfrm>
            <a:off x="168485" y="1837436"/>
            <a:ext cx="4647355" cy="2269467"/>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Thuật </a:t>
            </a:r>
            <a:r>
              <a:rPr lang="vi-VN" sz="1800" dirty="0">
                <a:solidFill>
                  <a:srgbClr val="343A40"/>
                </a:solidFill>
                <a:latin typeface="Proxima Nova" panose="020B0604020202020204" charset="0"/>
                <a:ea typeface="Times New Roman" panose="02020603050405020304" pitchFamily="18" charset="0"/>
              </a:rPr>
              <a:t>ngữ reverse </a:t>
            </a:r>
            <a:r>
              <a:rPr lang="vi-VN" sz="1800" dirty="0" smtClean="0">
                <a:solidFill>
                  <a:srgbClr val="343A40"/>
                </a:solidFill>
                <a:latin typeface="Proxima Nova" panose="020B0604020202020204" charset="0"/>
                <a:ea typeface="Times New Roman" panose="02020603050405020304" pitchFamily="18" charset="0"/>
              </a:rPr>
              <a:t>proxy </a:t>
            </a:r>
            <a:r>
              <a:rPr lang="vi-VN" sz="1800" dirty="0">
                <a:solidFill>
                  <a:srgbClr val="343A40"/>
                </a:solidFill>
                <a:latin typeface="Proxima Nova" panose="020B0604020202020204" charset="0"/>
                <a:ea typeface="Times New Roman" panose="02020603050405020304" pitchFamily="18" charset="0"/>
              </a:rPr>
              <a:t>được áp dụng cho dịch vụ đặt trước một hoặc nhiều máy </a:t>
            </a:r>
            <a:r>
              <a:rPr lang="vi-VN" sz="1800" dirty="0" smtClean="0">
                <a:solidFill>
                  <a:srgbClr val="343A40"/>
                </a:solidFill>
                <a:latin typeface="Proxima Nova" panose="020B0604020202020204" charset="0"/>
                <a:ea typeface="Times New Roman" panose="02020603050405020304" pitchFamily="18" charset="0"/>
              </a:rPr>
              <a:t>chủ, </a:t>
            </a:r>
            <a:r>
              <a:rPr lang="vi-VN" sz="1800" dirty="0">
                <a:solidFill>
                  <a:srgbClr val="343A40"/>
                </a:solidFill>
                <a:latin typeface="Proxima Nova" panose="020B0604020202020204" charset="0"/>
                <a:ea typeface="Times New Roman" panose="02020603050405020304" pitchFamily="18" charset="0"/>
              </a:rPr>
              <a:t>chấp nhận yêu cầu từ máy khách đối với tài nguyên nằm trên </a:t>
            </a:r>
            <a:r>
              <a:rPr lang="vi-VN" sz="1800" dirty="0" smtClean="0">
                <a:solidFill>
                  <a:srgbClr val="343A40"/>
                </a:solidFill>
                <a:latin typeface="Proxima Nova" panose="020B0604020202020204" charset="0"/>
                <a:ea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rPr>
              <a:t>máy chủ</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Từ </a:t>
            </a:r>
            <a:r>
              <a:rPr lang="vi-VN" sz="1800" dirty="0">
                <a:solidFill>
                  <a:srgbClr val="343A40"/>
                </a:solidFill>
                <a:latin typeface="Proxima Nova" panose="020B0604020202020204" charset="0"/>
                <a:ea typeface="Times New Roman" panose="02020603050405020304" pitchFamily="18" charset="0"/>
              </a:rPr>
              <a:t>quan điểm của máy khách, reverse proxy </a:t>
            </a:r>
            <a:r>
              <a:rPr lang="vi-VN" sz="1800" dirty="0" smtClean="0">
                <a:solidFill>
                  <a:srgbClr val="343A40"/>
                </a:solidFill>
                <a:latin typeface="Proxima Nova" panose="020B0604020202020204" charset="0"/>
                <a:ea typeface="Times New Roman" panose="02020603050405020304" pitchFamily="18" charset="0"/>
              </a:rPr>
              <a:t>hư </a:t>
            </a:r>
            <a:r>
              <a:rPr lang="vi-VN" sz="1800" dirty="0">
                <a:solidFill>
                  <a:srgbClr val="343A40"/>
                </a:solidFill>
                <a:latin typeface="Proxima Nova" panose="020B0604020202020204" charset="0"/>
                <a:ea typeface="Times New Roman" panose="02020603050405020304" pitchFamily="18" charset="0"/>
              </a:rPr>
              <a:t>là máy chủ web và do đó hoàn toàn trong suốt đối với người dùng từ xa</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379720" y="1291590"/>
            <a:ext cx="3147060" cy="3147060"/>
          </a:xfrm>
          <a:prstGeom prst="rect">
            <a:avLst/>
          </a:prstGeom>
        </p:spPr>
      </p:pic>
    </p:spTree>
    <p:extLst>
      <p:ext uri="{BB962C8B-B14F-4D97-AF65-F5344CB8AC3E}">
        <p14:creationId xmlns:p14="http://schemas.microsoft.com/office/powerpoint/2010/main" val="1883950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777450" cy="4090800"/>
          </a:xfrm>
          <a:prstGeom prst="rect">
            <a:avLst/>
          </a:prstGeom>
        </p:spPr>
        <p:txBody>
          <a:bodyPr spcFirstLastPara="1" wrap="square" lIns="91425" tIns="91425" rIns="91425" bIns="91425" anchor="ctr" anchorCtr="0">
            <a:normAutofit/>
          </a:bodyPr>
          <a:lstStyle/>
          <a:p>
            <a:pPr lvl="0">
              <a:lnSpc>
                <a:spcPct val="115000"/>
              </a:lnSpc>
            </a:pPr>
            <a:r>
              <a:rPr lang="vi-VN" dirty="0"/>
              <a:t>Môi trường triển khai ứng dụng Spring Boot</a:t>
            </a:r>
          </a:p>
        </p:txBody>
      </p:sp>
    </p:spTree>
    <p:extLst>
      <p:ext uri="{BB962C8B-B14F-4D97-AF65-F5344CB8AC3E}">
        <p14:creationId xmlns:p14="http://schemas.microsoft.com/office/powerpoint/2010/main" val="3398912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smtClean="0"/>
              <a:t>Khái </a:t>
            </a:r>
            <a:r>
              <a:rPr lang="en-US" altLang="en-US" sz="2200" dirty="0" err="1" smtClean="0"/>
              <a:t>niệm</a:t>
            </a:r>
            <a:endParaRPr lang="en-US" altLang="en-US" sz="2200" dirty="0"/>
          </a:p>
        </p:txBody>
      </p:sp>
      <p:sp>
        <p:nvSpPr>
          <p:cNvPr id="5" name="Rectangle 4"/>
          <p:cNvSpPr/>
          <p:nvPr/>
        </p:nvSpPr>
        <p:spPr>
          <a:xfrm>
            <a:off x="160865" y="1258316"/>
            <a:ext cx="8568267" cy="1271502"/>
          </a:xfrm>
          <a:prstGeom prst="rect">
            <a:avLst/>
          </a:prstGeom>
        </p:spPr>
        <p:txBody>
          <a:bodyPr wrap="square">
            <a:spAutoFit/>
          </a:bodyPr>
          <a:lstStyle/>
          <a:p>
            <a:pPr algn="just">
              <a:lnSpc>
                <a:spcPct val="107000"/>
              </a:lnSpc>
              <a:spcAft>
                <a:spcPts val="800"/>
              </a:spcAft>
            </a:pPr>
            <a:r>
              <a:rPr lang="vi-VN" sz="1800" dirty="0" smtClean="0">
                <a:solidFill>
                  <a:srgbClr val="343A40"/>
                </a:solidFill>
                <a:latin typeface="Proxima Nova" panose="020B0604020202020204" charset="0"/>
                <a:ea typeface="Times New Roman" panose="02020603050405020304" pitchFamily="18" charset="0"/>
              </a:rPr>
              <a:t>Kemp </a:t>
            </a:r>
            <a:r>
              <a:rPr lang="vi-VN" sz="1800" dirty="0">
                <a:solidFill>
                  <a:srgbClr val="343A40"/>
                </a:solidFill>
                <a:latin typeface="Proxima Nova" panose="020B0604020202020204" charset="0"/>
                <a:ea typeface="Times New Roman" panose="02020603050405020304" pitchFamily="18" charset="0"/>
              </a:rPr>
              <a:t>LoadMaster cung cấp một nền tảng hoàn hảo để cung cấp các dịch vụ reverse proxy có tính sẵn sàng cao cho nhiều loại khối lượng công việc và để tăng cường cung cấp dịch vụ với các tính năng như cân bằng tải nâng cao, giảm tải SSL và tường lửa ứng dụng web tích hợp.</a:t>
            </a:r>
            <a:endParaRPr lang="vi-VN" sz="1800" dirty="0">
              <a:solidFill>
                <a:srgbClr val="343A40"/>
              </a:solidFill>
              <a:latin typeface="Proxima Nova" panose="020B0604020202020204" charset="0"/>
              <a:ea typeface="Times New Roman" panose="02020603050405020304" pitchFamily="18" charset="0"/>
            </a:endParaRPr>
          </a:p>
        </p:txBody>
      </p:sp>
      <p:pic>
        <p:nvPicPr>
          <p:cNvPr id="6" name="Picture 5" descr="reverse-proxy-diagram"/>
          <p:cNvPicPr/>
          <p:nvPr/>
        </p:nvPicPr>
        <p:blipFill>
          <a:blip r:embed="rId2">
            <a:extLst>
              <a:ext uri="{28A0092B-C50C-407E-A947-70E740481C1C}">
                <a14:useLocalDpi xmlns:a14="http://schemas.microsoft.com/office/drawing/2010/main" val="0"/>
              </a:ext>
            </a:extLst>
          </a:blip>
          <a:srcRect/>
          <a:stretch>
            <a:fillRect/>
          </a:stretch>
        </p:blipFill>
        <p:spPr bwMode="auto">
          <a:xfrm>
            <a:off x="1124902" y="2692400"/>
            <a:ext cx="6700838" cy="2291080"/>
          </a:xfrm>
          <a:prstGeom prst="rect">
            <a:avLst/>
          </a:prstGeom>
          <a:noFill/>
          <a:ln>
            <a:noFill/>
          </a:ln>
        </p:spPr>
      </p:pic>
    </p:spTree>
    <p:extLst>
      <p:ext uri="{BB962C8B-B14F-4D97-AF65-F5344CB8AC3E}">
        <p14:creationId xmlns:p14="http://schemas.microsoft.com/office/powerpoint/2010/main" val="2203710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Ưu điểm của Reverse Proxy</a:t>
            </a:r>
            <a:endParaRPr lang="en-US" altLang="en-US" sz="2200" dirty="0"/>
          </a:p>
        </p:txBody>
      </p:sp>
      <p:sp>
        <p:nvSpPr>
          <p:cNvPr id="5" name="Rectangle 4"/>
          <p:cNvSpPr/>
          <p:nvPr/>
        </p:nvSpPr>
        <p:spPr>
          <a:xfrm>
            <a:off x="138005" y="1250696"/>
            <a:ext cx="8568267" cy="3801041"/>
          </a:xfrm>
          <a:prstGeom prst="rect">
            <a:avLst/>
          </a:prstGeom>
        </p:spPr>
        <p:txBody>
          <a:bodyPr wrap="square">
            <a:spAutoFit/>
          </a:bodyPr>
          <a:lstStyle/>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b="1" dirty="0" smtClean="0">
                <a:solidFill>
                  <a:srgbClr val="343A40"/>
                </a:solidFill>
                <a:latin typeface="Proxima Nova" panose="020B0604020202020204" charset="0"/>
                <a:ea typeface="Times New Roman" panose="02020603050405020304" pitchFamily="18" charset="0"/>
              </a:rPr>
              <a:t>Kiểm </a:t>
            </a:r>
            <a:r>
              <a:rPr lang="vi-VN" sz="1800" b="1" dirty="0">
                <a:solidFill>
                  <a:srgbClr val="343A40"/>
                </a:solidFill>
                <a:latin typeface="Proxima Nova" panose="020B0604020202020204" charset="0"/>
                <a:ea typeface="Times New Roman" panose="02020603050405020304" pitchFamily="18" charset="0"/>
              </a:rPr>
              <a:t>soát lưu lượng </a:t>
            </a:r>
            <a:r>
              <a:rPr lang="vi-VN" sz="1800" b="1" dirty="0" smtClean="0">
                <a:solidFill>
                  <a:srgbClr val="343A40"/>
                </a:solidFill>
                <a:latin typeface="Proxima Nova" panose="020B0604020202020204" charset="0"/>
                <a:ea typeface="Times New Roman" panose="02020603050405020304" pitchFamily="18" charset="0"/>
              </a:rPr>
              <a:t>mạng</a:t>
            </a:r>
            <a:r>
              <a:rPr lang="en-US" sz="1800" dirty="0" smtClean="0">
                <a:solidFill>
                  <a:srgbClr val="343A40"/>
                </a:solidFill>
                <a:latin typeface="Proxima Nova" panose="020B0604020202020204" charset="0"/>
                <a:ea typeface="Times New Roman" panose="02020603050405020304" pitchFamily="18" charset="0"/>
              </a:rPr>
              <a:t>:</a:t>
            </a:r>
          </a:p>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Khả </a:t>
            </a:r>
            <a:r>
              <a:rPr lang="vi-VN" sz="1800" dirty="0">
                <a:solidFill>
                  <a:srgbClr val="343A40"/>
                </a:solidFill>
                <a:latin typeface="Proxima Nova" panose="020B0604020202020204" charset="0"/>
                <a:ea typeface="Times New Roman" panose="02020603050405020304" pitchFamily="18" charset="0"/>
              </a:rPr>
              <a:t>năng chuyển tiếp lưu lượng truy cập đến nhiều máy chủ mở ra nhiều cách để cải thiện thời gian hoạt động của dịch </a:t>
            </a:r>
            <a:r>
              <a:rPr lang="vi-VN" sz="1800" dirty="0" smtClean="0">
                <a:solidFill>
                  <a:srgbClr val="343A40"/>
                </a:solidFill>
                <a:latin typeface="Proxima Nova" panose="020B0604020202020204" charset="0"/>
                <a:ea typeface="Times New Roman" panose="02020603050405020304" pitchFamily="18" charset="0"/>
              </a:rPr>
              <a:t>vụ</a:t>
            </a: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ho </a:t>
            </a:r>
            <a:r>
              <a:rPr lang="vi-VN" sz="1800" dirty="0">
                <a:solidFill>
                  <a:srgbClr val="343A40"/>
                </a:solidFill>
                <a:latin typeface="Proxima Nova" panose="020B0604020202020204" charset="0"/>
                <a:ea typeface="Times New Roman" panose="02020603050405020304" pitchFamily="18" charset="0"/>
              </a:rPr>
              <a:t>phép các dịch vụ web mở rộng quy mô khi có thể thêm (và xóa) nhiều máy chủ web hơn khi nhu cầu thay đổi mà không có bất kỳ thay đổi nào đối với phần kết nối Internet của dịch vụ.</a:t>
            </a:r>
            <a:r>
              <a:rPr lang="en-US" sz="1800" dirty="0" smtClean="0">
                <a:solidFill>
                  <a:srgbClr val="343A40"/>
                </a:solidFill>
                <a:latin typeface="Proxima Nova" panose="020B0604020202020204" charset="0"/>
                <a:ea typeface="Times New Roman" panose="02020603050405020304" pitchFamily="18" charset="0"/>
              </a:rPr>
              <a:t> </a:t>
            </a:r>
          </a:p>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 </a:t>
            </a:r>
            <a:r>
              <a:rPr lang="vi-VN" sz="1800" b="1" dirty="0" smtClean="0">
                <a:solidFill>
                  <a:srgbClr val="343A40"/>
                </a:solidFill>
                <a:latin typeface="Proxima Nova" panose="020B0604020202020204" charset="0"/>
                <a:ea typeface="Times New Roman" panose="02020603050405020304" pitchFamily="18" charset="0"/>
              </a:rPr>
              <a:t>Bảo </a:t>
            </a:r>
            <a:r>
              <a:rPr lang="vi-VN" sz="1800" b="1" dirty="0">
                <a:solidFill>
                  <a:srgbClr val="343A40"/>
                </a:solidFill>
                <a:latin typeface="Proxima Nova" panose="020B0604020202020204" charset="0"/>
                <a:ea typeface="Times New Roman" panose="02020603050405020304" pitchFamily="18" charset="0"/>
              </a:rPr>
              <a:t>mật cơ sở hạ tầng máy chủ </a:t>
            </a:r>
            <a:r>
              <a:rPr lang="vi-VN" sz="1800" b="1" dirty="0" smtClean="0">
                <a:solidFill>
                  <a:srgbClr val="343A40"/>
                </a:solidFill>
                <a:latin typeface="Proxima Nova" panose="020B0604020202020204" charset="0"/>
                <a:ea typeface="Times New Roman" panose="02020603050405020304" pitchFamily="18" charset="0"/>
              </a:rPr>
              <a:t>web</a:t>
            </a:r>
            <a:r>
              <a:rPr lang="en-US" sz="1800" dirty="0" smtClean="0">
                <a:solidFill>
                  <a:srgbClr val="343A40"/>
                </a:solidFill>
                <a:latin typeface="Proxima Nova" panose="020B0604020202020204" charset="0"/>
                <a:ea typeface="Times New Roman" panose="02020603050405020304" pitchFamily="18" charset="0"/>
              </a:rPr>
              <a:t>: </a:t>
            </a:r>
            <a:endParaRPr lang="vi-VN" sz="1800" dirty="0">
              <a:solidFill>
                <a:srgbClr val="343A40"/>
              </a:solidFill>
              <a:latin typeface="Proxima Nova" panose="020B0604020202020204" charset="0"/>
              <a:ea typeface="Times New Roman" panose="02020603050405020304" pitchFamily="18" charset="0"/>
            </a:endParaRPr>
          </a:p>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P</a:t>
            </a:r>
            <a:r>
              <a:rPr lang="vi-VN" sz="1800" dirty="0" smtClean="0">
                <a:solidFill>
                  <a:srgbClr val="343A40"/>
                </a:solidFill>
                <a:latin typeface="Proxima Nova" panose="020B0604020202020204" charset="0"/>
                <a:ea typeface="Times New Roman" panose="02020603050405020304" pitchFamily="18" charset="0"/>
              </a:rPr>
              <a:t>proxy </a:t>
            </a:r>
            <a:r>
              <a:rPr lang="vi-VN" sz="1800" dirty="0">
                <a:solidFill>
                  <a:srgbClr val="343A40"/>
                </a:solidFill>
                <a:latin typeface="Proxima Nova" panose="020B0604020202020204" charset="0"/>
                <a:ea typeface="Times New Roman" panose="02020603050405020304" pitchFamily="18" charset="0"/>
              </a:rPr>
              <a:t>sẽ ghi lại các URL để cơ sở hạ tầng bên dưới không bị lộ cho khách hàng. </a:t>
            </a:r>
            <a:r>
              <a:rPr lang="en-US" sz="1800" dirty="0" smtClean="0">
                <a:solidFill>
                  <a:srgbClr val="343A40"/>
                </a:solidFill>
                <a:latin typeface="Proxima Nova" panose="020B0604020202020204" charset="0"/>
                <a:ea typeface="Times New Roman" panose="02020603050405020304" pitchFamily="18" charset="0"/>
              </a:rPr>
              <a:t>+ P</a:t>
            </a:r>
            <a:r>
              <a:rPr lang="vi-VN" sz="1800" dirty="0" smtClean="0">
                <a:solidFill>
                  <a:srgbClr val="343A40"/>
                </a:solidFill>
                <a:latin typeface="Proxima Nova" panose="020B0604020202020204" charset="0"/>
                <a:ea typeface="Times New Roman" panose="02020603050405020304" pitchFamily="18" charset="0"/>
              </a:rPr>
              <a:t>roxy thực </a:t>
            </a:r>
            <a:r>
              <a:rPr lang="vi-VN" sz="1800" dirty="0">
                <a:solidFill>
                  <a:srgbClr val="343A40"/>
                </a:solidFill>
                <a:latin typeface="Proxima Nova" panose="020B0604020202020204" charset="0"/>
                <a:ea typeface="Times New Roman" panose="02020603050405020304" pitchFamily="18" charset="0"/>
              </a:rPr>
              <a:t>thi mã hóa trên tất cả lưu lượng truy cập và </a:t>
            </a:r>
            <a:r>
              <a:rPr lang="en-US" sz="1800" dirty="0" smtClean="0">
                <a:solidFill>
                  <a:srgbClr val="343A40"/>
                </a:solidFill>
                <a:latin typeface="Proxima Nova" panose="020B0604020202020204" charset="0"/>
                <a:ea typeface="Times New Roman" panose="02020603050405020304" pitchFamily="18" charset="0"/>
              </a:rPr>
              <a:t>k</a:t>
            </a:r>
            <a:r>
              <a:rPr lang="vi-VN" sz="1800" dirty="0" smtClean="0">
                <a:solidFill>
                  <a:srgbClr val="343A40"/>
                </a:solidFill>
                <a:latin typeface="Proxima Nova" panose="020B0604020202020204" charset="0"/>
                <a:ea typeface="Times New Roman" panose="02020603050405020304" pitchFamily="18" charset="0"/>
              </a:rPr>
              <a:t>iểm </a:t>
            </a:r>
            <a:r>
              <a:rPr lang="vi-VN" sz="1800" dirty="0">
                <a:solidFill>
                  <a:srgbClr val="343A40"/>
                </a:solidFill>
                <a:latin typeface="Proxima Nova" panose="020B0604020202020204" charset="0"/>
                <a:ea typeface="Times New Roman" panose="02020603050405020304" pitchFamily="18" charset="0"/>
              </a:rPr>
              <a:t>tra lưu lượng truy cập để tìm các hoạt động đáng </a:t>
            </a:r>
            <a:r>
              <a:rPr lang="vi-VN" sz="1800" dirty="0" smtClean="0">
                <a:solidFill>
                  <a:srgbClr val="343A40"/>
                </a:solidFill>
                <a:latin typeface="Proxima Nova" panose="020B0604020202020204" charset="0"/>
                <a:ea typeface="Times New Roman" panose="02020603050405020304" pitchFamily="18" charset="0"/>
              </a:rPr>
              <a:t>ngờ</a:t>
            </a:r>
            <a:r>
              <a:rPr lang="en-US" sz="1800" dirty="0" smtClean="0">
                <a:solidFill>
                  <a:srgbClr val="343A40"/>
                </a:solidFill>
                <a:latin typeface="Proxima Nova" panose="020B0604020202020204" charset="0"/>
                <a:ea typeface="Times New Roman" panose="02020603050405020304" pitchFamily="18" charset="0"/>
              </a:rPr>
              <a:t>.</a:t>
            </a:r>
          </a:p>
          <a:p>
            <a:pPr algn="just">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Tính </a:t>
            </a:r>
            <a:r>
              <a:rPr lang="vi-VN" sz="1800" dirty="0">
                <a:solidFill>
                  <a:srgbClr val="343A40"/>
                </a:solidFill>
                <a:latin typeface="Proxima Nova" panose="020B0604020202020204" charset="0"/>
                <a:ea typeface="Times New Roman" panose="02020603050405020304" pitchFamily="18" charset="0"/>
              </a:rPr>
              <a:t>năng WAF cho phép proxy xác định và giảm thiểu các lỗ hổng và khai thác đã biết để ngăn chặn các cuộc tấn công như vậy tiếp cận máy chủ</a:t>
            </a:r>
            <a:r>
              <a:rPr lang="vi-VN"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1562598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Ưu điểm của Reverse Proxy</a:t>
            </a:r>
            <a:endParaRPr lang="en-US" altLang="en-US" sz="2200" dirty="0"/>
          </a:p>
        </p:txBody>
      </p:sp>
      <p:sp>
        <p:nvSpPr>
          <p:cNvPr id="5" name="Rectangle 4"/>
          <p:cNvSpPr/>
          <p:nvPr/>
        </p:nvSpPr>
        <p:spPr>
          <a:xfrm>
            <a:off x="138005" y="1250696"/>
            <a:ext cx="8568267" cy="3530262"/>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b="1" dirty="0">
                <a:solidFill>
                  <a:srgbClr val="343A40"/>
                </a:solidFill>
                <a:latin typeface="Proxima Nova" panose="020B0604020202020204" charset="0"/>
                <a:ea typeface="Times New Roman" panose="02020603050405020304" pitchFamily="18" charset="0"/>
              </a:rPr>
              <a:t>Giảm tải mã hóa trong một reverse proxy</a:t>
            </a:r>
            <a:r>
              <a:rPr lang="en-US" sz="1800" dirty="0" smtClean="0">
                <a:solidFill>
                  <a:srgbClr val="343A40"/>
                </a:solidFill>
                <a:latin typeface="Proxima Nova" panose="020B0604020202020204" charset="0"/>
                <a:ea typeface="Times New Roman" panose="02020603050405020304" pitchFamily="18" charset="0"/>
              </a:rPr>
              <a:t>:</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Loại bỏ chi phí hoạt động của CPU trong việc thiết lập các kết nối an toàn từ máy chủ.</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Đơn giản hóa việc quản lý các khóa và chứng chỉ mã hóa. </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Xử lý khối lượng công việc bảo mật theo các tiêu chuẩn như FIPS-140-2.</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b="1" dirty="0">
                <a:solidFill>
                  <a:srgbClr val="343A40"/>
                </a:solidFill>
                <a:latin typeface="Proxima Nova" panose="020B0604020202020204" charset="0"/>
                <a:ea typeface="Times New Roman" panose="02020603050405020304" pitchFamily="18" charset="0"/>
              </a:rPr>
              <a:t>Không chỉ là lưu lượng truy cập </a:t>
            </a:r>
            <a:r>
              <a:rPr lang="vi-VN" sz="1800" b="1" dirty="0" smtClean="0">
                <a:solidFill>
                  <a:srgbClr val="343A40"/>
                </a:solidFill>
                <a:latin typeface="Proxima Nova" panose="020B0604020202020204" charset="0"/>
                <a:ea typeface="Times New Roman" panose="02020603050405020304" pitchFamily="18" charset="0"/>
              </a:rPr>
              <a:t>web</a:t>
            </a:r>
            <a:endParaRPr lang="en-US" sz="1800" b="1"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Cho phép người đăng ký bên ngoài truy cập dịch vụ.</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Giảm tải quá trình xử lý bảo mật và ẩn cấu trúc liên kết cơ sở hạ tầng nội bộ khỏi Internet.</a:t>
            </a:r>
          </a:p>
        </p:txBody>
      </p:sp>
    </p:spTree>
    <p:extLst>
      <p:ext uri="{BB962C8B-B14F-4D97-AF65-F5344CB8AC3E}">
        <p14:creationId xmlns:p14="http://schemas.microsoft.com/office/powerpoint/2010/main" val="3667221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Ưu điểm của Reverse Proxy</a:t>
            </a:r>
            <a:endParaRPr lang="en-US" altLang="en-US" sz="2200" dirty="0"/>
          </a:p>
        </p:txBody>
      </p:sp>
      <p:sp>
        <p:nvSpPr>
          <p:cNvPr id="5" name="Rectangle 4"/>
          <p:cNvSpPr/>
          <p:nvPr/>
        </p:nvSpPr>
        <p:spPr>
          <a:xfrm>
            <a:off x="138005" y="1250696"/>
            <a:ext cx="8568267" cy="2649956"/>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b="1" dirty="0" smtClean="0">
                <a:solidFill>
                  <a:srgbClr val="343A40"/>
                </a:solidFill>
                <a:latin typeface="Proxima Nova" panose="020B0604020202020204" charset="0"/>
                <a:ea typeface="Times New Roman" panose="02020603050405020304" pitchFamily="18" charset="0"/>
              </a:rPr>
              <a:t>Cải </a:t>
            </a:r>
            <a:r>
              <a:rPr lang="vi-VN" sz="1800" b="1" dirty="0">
                <a:solidFill>
                  <a:srgbClr val="343A40"/>
                </a:solidFill>
                <a:latin typeface="Proxima Nova" panose="020B0604020202020204" charset="0"/>
                <a:ea typeface="Times New Roman" panose="02020603050405020304" pitchFamily="18" charset="0"/>
              </a:rPr>
              <a:t>thiện hiệu suất với bộ nhớ đệm nội </a:t>
            </a:r>
            <a:r>
              <a:rPr lang="vi-VN" sz="1800" b="1" dirty="0" smtClean="0">
                <a:solidFill>
                  <a:srgbClr val="343A40"/>
                </a:solidFill>
                <a:latin typeface="Proxima Nova" panose="020B0604020202020204" charset="0"/>
                <a:ea typeface="Times New Roman" panose="02020603050405020304" pitchFamily="18" charset="0"/>
              </a:rPr>
              <a:t>dung</a:t>
            </a:r>
            <a:endParaRPr lang="en-US" sz="1800" b="1"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L</a:t>
            </a:r>
            <a:r>
              <a:rPr lang="vi-VN" sz="1800" dirty="0" smtClean="0">
                <a:solidFill>
                  <a:srgbClr val="343A40"/>
                </a:solidFill>
                <a:latin typeface="Proxima Nova" panose="020B0604020202020204" charset="0"/>
                <a:ea typeface="Times New Roman" panose="02020603050405020304" pitchFamily="18" charset="0"/>
              </a:rPr>
              <a:t>ưu </a:t>
            </a:r>
            <a:r>
              <a:rPr lang="vi-VN" sz="1800" dirty="0">
                <a:solidFill>
                  <a:srgbClr val="343A40"/>
                </a:solidFill>
                <a:latin typeface="Proxima Nova" panose="020B0604020202020204" charset="0"/>
                <a:ea typeface="Times New Roman" panose="02020603050405020304" pitchFamily="18" charset="0"/>
              </a:rPr>
              <a:t>trữ nội dung cục bộ để không phải tất cả các yêu cầu của máy khách đều cần được chuyển tiếp đến máy chủ.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G</a:t>
            </a:r>
            <a:r>
              <a:rPr lang="vi-VN" sz="1800" dirty="0" smtClean="0">
                <a:solidFill>
                  <a:srgbClr val="343A40"/>
                </a:solidFill>
                <a:latin typeface="Proxima Nova" panose="020B0604020202020204" charset="0"/>
                <a:ea typeface="Times New Roman" panose="02020603050405020304" pitchFamily="18" charset="0"/>
              </a:rPr>
              <a:t>iảm </a:t>
            </a:r>
            <a:r>
              <a:rPr lang="vi-VN" sz="1800" dirty="0">
                <a:solidFill>
                  <a:srgbClr val="343A40"/>
                </a:solidFill>
                <a:latin typeface="Proxima Nova" panose="020B0604020202020204" charset="0"/>
                <a:ea typeface="Times New Roman" panose="02020603050405020304" pitchFamily="18" charset="0"/>
              </a:rPr>
              <a:t>đáng kể khối lượng công việc của máy chủ vì các mục được yêu cầu thường xuyên như hình ảnh thương hiệu được cung cấp trực tiếp từ bộ nhớ đệm proxy.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ải </a:t>
            </a:r>
            <a:r>
              <a:rPr lang="vi-VN" sz="1800" dirty="0">
                <a:solidFill>
                  <a:srgbClr val="343A40"/>
                </a:solidFill>
                <a:latin typeface="Proxima Nova" panose="020B0604020202020204" charset="0"/>
                <a:ea typeface="Times New Roman" panose="02020603050405020304" pitchFamily="18" charset="0"/>
              </a:rPr>
              <a:t>thiện chất lượng trải nghiệm của khách hàng khi nội dung được lưu trong bộ nhớ cache được phân phối mà không cần phải truy cập tài nguyên phụ trợ.</a:t>
            </a:r>
          </a:p>
        </p:txBody>
      </p:sp>
    </p:spTree>
    <p:extLst>
      <p:ext uri="{BB962C8B-B14F-4D97-AF65-F5344CB8AC3E}">
        <p14:creationId xmlns:p14="http://schemas.microsoft.com/office/powerpoint/2010/main" val="3958600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Luồng reverse proxy</a:t>
            </a:r>
            <a:endParaRPr lang="en-US" altLang="en-US" sz="2200" dirty="0"/>
          </a:p>
        </p:txBody>
      </p:sp>
      <p:sp>
        <p:nvSpPr>
          <p:cNvPr id="5" name="Rectangle 4"/>
          <p:cNvSpPr/>
          <p:nvPr/>
        </p:nvSpPr>
        <p:spPr>
          <a:xfrm>
            <a:off x="183725" y="2035556"/>
            <a:ext cx="2925235" cy="2240613"/>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ất </a:t>
            </a:r>
            <a:r>
              <a:rPr lang="vi-VN" sz="1800" dirty="0">
                <a:solidFill>
                  <a:srgbClr val="343A40"/>
                </a:solidFill>
                <a:latin typeface="Proxima Nova" panose="020B0604020202020204" charset="0"/>
                <a:ea typeface="Times New Roman" panose="02020603050405020304" pitchFamily="18" charset="0"/>
              </a:rPr>
              <a:t>cả các yêu cầu từ D sẽ chuyển trực tiếp đến E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E </a:t>
            </a:r>
            <a:r>
              <a:rPr lang="vi-VN" sz="1800" dirty="0">
                <a:solidFill>
                  <a:srgbClr val="343A40"/>
                </a:solidFill>
                <a:latin typeface="Proxima Nova" panose="020B0604020202020204" charset="0"/>
                <a:ea typeface="Times New Roman" panose="02020603050405020304" pitchFamily="18" charset="0"/>
              </a:rPr>
              <a:t>sẽ gửi yêu cầu của nó đến và nhận phản hồi từ F</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E </a:t>
            </a:r>
            <a:r>
              <a:rPr lang="vi-VN" sz="1800" dirty="0">
                <a:solidFill>
                  <a:srgbClr val="343A40"/>
                </a:solidFill>
                <a:latin typeface="Proxima Nova" panose="020B0604020202020204" charset="0"/>
                <a:ea typeface="Times New Roman" panose="02020603050405020304" pitchFamily="18" charset="0"/>
              </a:rPr>
              <a:t>sẽ </a:t>
            </a:r>
            <a:r>
              <a:rPr lang="vi-VN" sz="1800" dirty="0" smtClean="0">
                <a:solidFill>
                  <a:srgbClr val="343A40"/>
                </a:solidFill>
                <a:latin typeface="Proxima Nova" panose="020B0604020202020204" charset="0"/>
                <a:ea typeface="Times New Roman" panose="02020603050405020304" pitchFamily="18" charset="0"/>
              </a:rPr>
              <a:t>chuyển </a:t>
            </a:r>
            <a:r>
              <a:rPr lang="vi-VN" sz="1800" dirty="0">
                <a:solidFill>
                  <a:srgbClr val="343A40"/>
                </a:solidFill>
                <a:latin typeface="Proxima Nova" panose="020B0604020202020204" charset="0"/>
                <a:ea typeface="Times New Roman" panose="02020603050405020304" pitchFamily="18" charset="0"/>
              </a:rPr>
              <a:t>các câu trả lời thích hợp cho D.</a:t>
            </a:r>
          </a:p>
        </p:txBody>
      </p:sp>
      <p:pic>
        <p:nvPicPr>
          <p:cNvPr id="6" name="Picture 5"/>
          <p:cNvPicPr/>
          <p:nvPr/>
        </p:nvPicPr>
        <p:blipFill>
          <a:blip r:embed="rId2"/>
          <a:stretch>
            <a:fillRect/>
          </a:stretch>
        </p:blipFill>
        <p:spPr>
          <a:xfrm>
            <a:off x="3131820" y="1525270"/>
            <a:ext cx="5943600" cy="2917190"/>
          </a:xfrm>
          <a:prstGeom prst="rect">
            <a:avLst/>
          </a:prstGeom>
        </p:spPr>
      </p:pic>
    </p:spTree>
    <p:extLst>
      <p:ext uri="{BB962C8B-B14F-4D97-AF65-F5344CB8AC3E}">
        <p14:creationId xmlns:p14="http://schemas.microsoft.com/office/powerpoint/2010/main" val="2343168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Cách triển khai reverse proxy</a:t>
            </a:r>
            <a:endParaRPr lang="en-US" altLang="en-US" sz="2200" dirty="0"/>
          </a:p>
        </p:txBody>
      </p:sp>
      <p:sp>
        <p:nvSpPr>
          <p:cNvPr id="5" name="Rectangle 4"/>
          <p:cNvSpPr/>
          <p:nvPr/>
        </p:nvSpPr>
        <p:spPr>
          <a:xfrm>
            <a:off x="107525" y="1281176"/>
            <a:ext cx="8571655" cy="2557688"/>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Một </a:t>
            </a:r>
            <a:r>
              <a:rPr lang="vi-VN" sz="1800" dirty="0">
                <a:solidFill>
                  <a:srgbClr val="343A40"/>
                </a:solidFill>
                <a:latin typeface="Proxima Nova" panose="020B0604020202020204" charset="0"/>
                <a:ea typeface="Times New Roman" panose="02020603050405020304" pitchFamily="18" charset="0"/>
              </a:rPr>
              <a:t>số công ty xây dựng reverse proxy của riêng họ, nhưng điều này đòi hỏi tài nguyên kỹ thuật phần cứng và phần mềm chuyên sâu, cũng như đầu tư đáng kể vào phần cứng vật lý</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Một </a:t>
            </a:r>
            <a:r>
              <a:rPr lang="vi-VN" sz="1800" dirty="0">
                <a:solidFill>
                  <a:srgbClr val="343A40"/>
                </a:solidFill>
                <a:latin typeface="Proxima Nova" panose="020B0604020202020204" charset="0"/>
                <a:ea typeface="Times New Roman" panose="02020603050405020304" pitchFamily="18" charset="0"/>
              </a:rPr>
              <a:t>trong những cách dễ nhất và tiết kiệm chi phí nhất để gặt hái tất cả lợi ích của reverse proxy là đăng ký dịch vụ CDN.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Ví </a:t>
            </a:r>
            <a:r>
              <a:rPr lang="vi-VN" sz="1800" dirty="0">
                <a:solidFill>
                  <a:srgbClr val="343A40"/>
                </a:solidFill>
                <a:latin typeface="Proxima Nova" panose="020B0604020202020204" charset="0"/>
                <a:ea typeface="Times New Roman" panose="02020603050405020304" pitchFamily="18" charset="0"/>
              </a:rPr>
              <a:t>dụ: Cloudflare CDN cung cấp tất cả các tính năng hiệu suất và bảo mật được liệt kê ở trên, cũng như nhiều tính năng khác.</a:t>
            </a:r>
          </a:p>
        </p:txBody>
      </p:sp>
      <p:pic>
        <p:nvPicPr>
          <p:cNvPr id="2" name="Picture 1"/>
          <p:cNvPicPr>
            <a:picLocks noChangeAspect="1"/>
          </p:cNvPicPr>
          <p:nvPr/>
        </p:nvPicPr>
        <p:blipFill>
          <a:blip r:embed="rId2"/>
          <a:stretch>
            <a:fillRect/>
          </a:stretch>
        </p:blipFill>
        <p:spPr>
          <a:xfrm>
            <a:off x="2751772" y="3878580"/>
            <a:ext cx="3533775" cy="1051560"/>
          </a:xfrm>
          <a:prstGeom prst="rect">
            <a:avLst/>
          </a:prstGeom>
        </p:spPr>
      </p:pic>
    </p:spTree>
    <p:extLst>
      <p:ext uri="{BB962C8B-B14F-4D97-AF65-F5344CB8AC3E}">
        <p14:creationId xmlns:p14="http://schemas.microsoft.com/office/powerpoint/2010/main" val="1227991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777450" cy="4090800"/>
          </a:xfrm>
          <a:prstGeom prst="rect">
            <a:avLst/>
          </a:prstGeom>
        </p:spPr>
        <p:txBody>
          <a:bodyPr spcFirstLastPara="1" wrap="square" lIns="91425" tIns="91425" rIns="91425" bIns="91425" anchor="ctr" anchorCtr="0">
            <a:normAutofit/>
          </a:bodyPr>
          <a:lstStyle/>
          <a:p>
            <a:pPr lvl="0">
              <a:lnSpc>
                <a:spcPct val="115000"/>
              </a:lnSpc>
            </a:pPr>
            <a:r>
              <a:rPr lang="vi-VN" dirty="0"/>
              <a:t>Triển khai ứng dụng Spring Boot với Nginx reverse proxy</a:t>
            </a:r>
            <a:endParaRPr lang="vi-VN" dirty="0"/>
          </a:p>
        </p:txBody>
      </p:sp>
    </p:spTree>
    <p:extLst>
      <p:ext uri="{BB962C8B-B14F-4D97-AF65-F5344CB8AC3E}">
        <p14:creationId xmlns:p14="http://schemas.microsoft.com/office/powerpoint/2010/main" val="814554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NGINX Reverse Proxy</a:t>
            </a:r>
            <a:endParaRPr lang="en-US" altLang="en-US" sz="2200" dirty="0"/>
          </a:p>
        </p:txBody>
      </p:sp>
      <p:sp>
        <p:nvSpPr>
          <p:cNvPr id="5" name="Rectangle 4"/>
          <p:cNvSpPr/>
          <p:nvPr/>
        </p:nvSpPr>
        <p:spPr>
          <a:xfrm>
            <a:off x="107525" y="1281176"/>
            <a:ext cx="8571655" cy="2240613"/>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Cấu </a:t>
            </a:r>
            <a:r>
              <a:rPr lang="vi-VN" sz="1800" dirty="0">
                <a:solidFill>
                  <a:srgbClr val="343A40"/>
                </a:solidFill>
                <a:latin typeface="Proxima Nova" panose="020B0604020202020204" charset="0"/>
                <a:ea typeface="Times New Roman" panose="02020603050405020304" pitchFamily="18" charset="0"/>
              </a:rPr>
              <a:t>hình NGINX khi proxy ngược cho HTTP và các giao thức khác, với sự hỗ trợ cho việc sửa đổi tiêu đề yêu cầu và bộ đệm phản hồi được tinh chỉnh</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Ủy </a:t>
            </a:r>
            <a:r>
              <a:rPr lang="vi-VN" sz="1800" dirty="0">
                <a:solidFill>
                  <a:srgbClr val="343A40"/>
                </a:solidFill>
                <a:latin typeface="Proxima Nova" panose="020B0604020202020204" charset="0"/>
                <a:ea typeface="Times New Roman" panose="02020603050405020304" pitchFamily="18" charset="0"/>
              </a:rPr>
              <a:t>quyền </a:t>
            </a:r>
            <a:r>
              <a:rPr lang="vi-VN" sz="1800" dirty="0" smtClean="0">
                <a:solidFill>
                  <a:srgbClr val="343A40"/>
                </a:solidFill>
                <a:latin typeface="Proxima Nova" panose="020B0604020202020204" charset="0"/>
                <a:ea typeface="Times New Roman" panose="02020603050405020304" pitchFamily="18" charset="0"/>
              </a:rPr>
              <a:t>được </a:t>
            </a:r>
            <a:r>
              <a:rPr lang="vi-VN" sz="1800" dirty="0">
                <a:solidFill>
                  <a:srgbClr val="343A40"/>
                </a:solidFill>
                <a:latin typeface="Proxima Nova" panose="020B0604020202020204" charset="0"/>
                <a:ea typeface="Times New Roman" panose="02020603050405020304" pitchFamily="18" charset="0"/>
              </a:rPr>
              <a:t>sử dụng để phân phối tải giữa một số máy chủ, hiển thị liền mạch nội dung từ các trang web khác nhau hoặc chuyển yêu cầu xử lý tới máy chủ ứng dụng qua các giao thức khác ngoài HTTP.</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endParaRPr lang="vi-VN" sz="1800" dirty="0">
              <a:solidFill>
                <a:srgbClr val="343A40"/>
              </a:solidFill>
              <a:latin typeface="Proxima Nova" panose="020B0604020202020204" charset="0"/>
              <a:ea typeface="Times New Roman" panose="02020603050405020304" pitchFamily="18" charset="0"/>
            </a:endParaRPr>
          </a:p>
        </p:txBody>
      </p:sp>
      <p:pic>
        <p:nvPicPr>
          <p:cNvPr id="6" name="Picture 5" descr="Nginx reverse proxy example"/>
          <p:cNvPicPr/>
          <p:nvPr/>
        </p:nvPicPr>
        <p:blipFill rotWithShape="1">
          <a:blip r:embed="rId2">
            <a:extLst>
              <a:ext uri="{28A0092B-C50C-407E-A947-70E740481C1C}">
                <a14:useLocalDpi xmlns:a14="http://schemas.microsoft.com/office/drawing/2010/main" val="0"/>
              </a:ext>
            </a:extLst>
          </a:blip>
          <a:srcRect t="21534"/>
          <a:stretch/>
        </p:blipFill>
        <p:spPr bwMode="auto">
          <a:xfrm>
            <a:off x="253047" y="3139440"/>
            <a:ext cx="8235633" cy="19431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9056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Chuyển một yêu cầu đến một máy chủ được ủy quyền</a:t>
            </a:r>
            <a:endParaRPr lang="en-US" altLang="en-US" sz="1800" dirty="0"/>
          </a:p>
        </p:txBody>
      </p:sp>
      <p:sp>
        <p:nvSpPr>
          <p:cNvPr id="5" name="Rectangle 4"/>
          <p:cNvSpPr/>
          <p:nvPr/>
        </p:nvSpPr>
        <p:spPr>
          <a:xfrm>
            <a:off x="107525" y="1281176"/>
            <a:ext cx="8571655" cy="2649956"/>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Khi </a:t>
            </a:r>
            <a:r>
              <a:rPr lang="vi-VN" sz="1800" dirty="0">
                <a:solidFill>
                  <a:srgbClr val="343A40"/>
                </a:solidFill>
                <a:latin typeface="Proxima Nova" panose="020B0604020202020204" charset="0"/>
                <a:ea typeface="Times New Roman" panose="02020603050405020304" pitchFamily="18" charset="0"/>
              </a:rPr>
              <a:t>NGINX ủy quyền một yêu cầu, nó sẽ gửi yêu cầu đến một máy chủ được ủy quyền cụ thể, tìm nạp phản hồi và gửi lại cho máy khách.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Có </a:t>
            </a:r>
            <a:r>
              <a:rPr lang="vi-VN" sz="1800" dirty="0">
                <a:solidFill>
                  <a:srgbClr val="343A40"/>
                </a:solidFill>
                <a:latin typeface="Proxima Nova" panose="020B0604020202020204" charset="0"/>
                <a:ea typeface="Times New Roman" panose="02020603050405020304" pitchFamily="18" charset="0"/>
              </a:rPr>
              <a:t>thể ủy quyền các yêu cầu tới máy chủ HTTP </a:t>
            </a:r>
            <a:r>
              <a:rPr lang="vi-VN" sz="1800" dirty="0" smtClean="0">
                <a:solidFill>
                  <a:srgbClr val="343A40"/>
                </a:solidFill>
                <a:latin typeface="Proxima Nova" panose="020B0604020202020204" charset="0"/>
                <a:ea typeface="Times New Roman" panose="02020603050405020304" pitchFamily="18" charset="0"/>
              </a:rPr>
              <a:t>hoặc </a:t>
            </a:r>
            <a:r>
              <a:rPr lang="vi-VN" sz="1800" dirty="0">
                <a:solidFill>
                  <a:srgbClr val="343A40"/>
                </a:solidFill>
                <a:latin typeface="Proxima Nova" panose="020B0604020202020204" charset="0"/>
                <a:ea typeface="Times New Roman" panose="02020603050405020304" pitchFamily="18" charset="0"/>
              </a:rPr>
              <a:t>máy chủ không phải HTTP </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bằng giao thức được chỉ định.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rPr>
              <a:t>giao thức được hỗ trợ bao gồm FastCGI, uwsgi, SCGI và memcached</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huyển </a:t>
            </a:r>
            <a:r>
              <a:rPr lang="vi-VN" sz="1800" dirty="0">
                <a:solidFill>
                  <a:srgbClr val="343A40"/>
                </a:solidFill>
                <a:latin typeface="Proxima Nova" panose="020B0604020202020204" charset="0"/>
                <a:ea typeface="Times New Roman" panose="02020603050405020304" pitchFamily="18" charset="0"/>
              </a:rPr>
              <a:t>tất cả các yêu cầu được xử lý ở vị trí này tới máy chủ được ủy quyền tại địa chỉ đã chỉ định</a:t>
            </a:r>
          </a:p>
        </p:txBody>
      </p:sp>
      <p:sp>
        <p:nvSpPr>
          <p:cNvPr id="7" name="Rectangle 6"/>
          <p:cNvSpPr/>
          <p:nvPr/>
        </p:nvSpPr>
        <p:spPr>
          <a:xfrm>
            <a:off x="1889760" y="4092115"/>
            <a:ext cx="5006340" cy="784510"/>
          </a:xfrm>
          <a:prstGeom prst="rect">
            <a:avLst/>
          </a:prstGeom>
          <a:ln>
            <a:solidFill>
              <a:srgbClr val="FF0000"/>
            </a:solidFill>
          </a:ln>
        </p:spPr>
        <p:txBody>
          <a:bodyPr wrap="square">
            <a:spAutoFit/>
          </a:bodyPr>
          <a:lstStyle/>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/some/path/</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www.example.com</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/link/</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122199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Chuyển một yêu cầu đến một máy chủ được ủy quyền</a:t>
            </a:r>
            <a:endParaRPr lang="en-US" altLang="en-US" sz="1800" dirty="0"/>
          </a:p>
        </p:txBody>
      </p:sp>
      <p:sp>
        <p:nvSpPr>
          <p:cNvPr id="5" name="Rectangle 4"/>
          <p:cNvSpPr/>
          <p:nvPr/>
        </p:nvSpPr>
        <p:spPr>
          <a:xfrm>
            <a:off x="176105" y="1486916"/>
            <a:ext cx="8571655" cy="2379177"/>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Để chuyển yêu cầu tới máy chủ được ủy quyền không phải HTTP, nên sử dụng lệnh **_pass thích hợp:</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fastcgi_pass</a:t>
            </a: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huyển </a:t>
            </a:r>
            <a:r>
              <a:rPr lang="vi-VN" sz="1800" dirty="0">
                <a:solidFill>
                  <a:srgbClr val="343A40"/>
                </a:solidFill>
                <a:latin typeface="Proxima Nova" panose="020B0604020202020204" charset="0"/>
                <a:ea typeface="Times New Roman" panose="02020603050405020304" pitchFamily="18" charset="0"/>
              </a:rPr>
              <a:t>yêu cầu đến máy chủ FastCGI</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uwsgi_pass</a:t>
            </a: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huyển </a:t>
            </a:r>
            <a:r>
              <a:rPr lang="vi-VN" sz="1800" dirty="0">
                <a:solidFill>
                  <a:srgbClr val="343A40"/>
                </a:solidFill>
                <a:latin typeface="Proxima Nova" panose="020B0604020202020204" charset="0"/>
                <a:ea typeface="Times New Roman" panose="02020603050405020304" pitchFamily="18" charset="0"/>
              </a:rPr>
              <a:t>yêu cầu đến máy chủ uwsgi</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scgi_pass</a:t>
            </a: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huyển </a:t>
            </a:r>
            <a:r>
              <a:rPr lang="vi-VN" sz="1800" dirty="0">
                <a:solidFill>
                  <a:srgbClr val="343A40"/>
                </a:solidFill>
                <a:latin typeface="Proxima Nova" panose="020B0604020202020204" charset="0"/>
                <a:ea typeface="Times New Roman" panose="02020603050405020304" pitchFamily="18" charset="0"/>
              </a:rPr>
              <a:t>yêu cầu đến máy chủ SCGI</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memcached_pass</a:t>
            </a: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huyển </a:t>
            </a:r>
            <a:r>
              <a:rPr lang="vi-VN" sz="1800" dirty="0">
                <a:solidFill>
                  <a:srgbClr val="343A40"/>
                </a:solidFill>
                <a:latin typeface="Proxima Nova" panose="020B0604020202020204" charset="0"/>
                <a:ea typeface="Times New Roman" panose="02020603050405020304" pitchFamily="18" charset="0"/>
              </a:rPr>
              <a:t>yêu cầu đến máy chủ memcached</a:t>
            </a:r>
          </a:p>
        </p:txBody>
      </p:sp>
    </p:spTree>
    <p:extLst>
      <p:ext uri="{BB962C8B-B14F-4D97-AF65-F5344CB8AC3E}">
        <p14:creationId xmlns:p14="http://schemas.microsoft.com/office/powerpoint/2010/main" val="1688846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smtClean="0"/>
              <a:t>Dạng file </a:t>
            </a:r>
            <a:r>
              <a:rPr lang="en-US" altLang="en-US" sz="2200" dirty="0" err="1" smtClean="0"/>
              <a:t>triển</a:t>
            </a:r>
            <a:r>
              <a:rPr lang="en-US" altLang="en-US" sz="2200" dirty="0" smtClean="0"/>
              <a:t> </a:t>
            </a:r>
            <a:r>
              <a:rPr lang="en-US" altLang="en-US" sz="2200" dirty="0" err="1" smtClean="0"/>
              <a:t>khai</a:t>
            </a:r>
            <a:r>
              <a:rPr lang="en-US" altLang="en-US" sz="2200" dirty="0" smtClean="0"/>
              <a:t> </a:t>
            </a:r>
            <a:r>
              <a:rPr lang="en-US" altLang="en-US" sz="2200" dirty="0" err="1" smtClean="0"/>
              <a:t>đóng</a:t>
            </a:r>
            <a:r>
              <a:rPr lang="en-US" altLang="en-US" sz="2200" dirty="0" smtClean="0"/>
              <a:t> </a:t>
            </a:r>
            <a:r>
              <a:rPr lang="en-US" altLang="en-US" sz="2200" dirty="0" err="1" smtClean="0"/>
              <a:t>gói</a:t>
            </a:r>
            <a:endParaRPr lang="en-US" altLang="en-US" sz="2200" dirty="0"/>
          </a:p>
        </p:txBody>
      </p:sp>
      <p:sp>
        <p:nvSpPr>
          <p:cNvPr id="7" name="Rectangle 6"/>
          <p:cNvSpPr/>
          <p:nvPr/>
        </p:nvSpPr>
        <p:spPr>
          <a:xfrm>
            <a:off x="191346" y="1675141"/>
            <a:ext cx="6567593" cy="2905411"/>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JAR </a:t>
            </a:r>
            <a:r>
              <a:rPr lang="vi-VN" sz="1800" dirty="0">
                <a:solidFill>
                  <a:srgbClr val="343A40"/>
                </a:solidFill>
                <a:latin typeface="Proxima Nova" panose="020B0604020202020204" charset="0"/>
                <a:ea typeface="Times New Roman" panose="02020603050405020304" pitchFamily="18" charset="0"/>
              </a:rPr>
              <a:t>(Java ARchive) là một định dạng tập tin gói </a:t>
            </a:r>
            <a:r>
              <a:rPr lang="vi-VN" sz="1800" dirty="0" smtClean="0">
                <a:solidFill>
                  <a:srgbClr val="343A40"/>
                </a:solidFill>
                <a:latin typeface="Proxima Nova" panose="020B0604020202020204" charset="0"/>
                <a:ea typeface="Times New Roman" panose="02020603050405020304" pitchFamily="18" charset="0"/>
              </a:rPr>
              <a:t>được </a:t>
            </a:r>
            <a:r>
              <a:rPr lang="vi-VN" sz="1800" dirty="0">
                <a:solidFill>
                  <a:srgbClr val="343A40"/>
                </a:solidFill>
                <a:latin typeface="Proxima Nova" panose="020B0604020202020204" charset="0"/>
                <a:ea typeface="Times New Roman" panose="02020603050405020304" pitchFamily="18" charset="0"/>
              </a:rPr>
              <a:t>dùng để tổng hợp nhiều tập tin lớp Java, siêu dữ liệu và tài nguyên liên quan </a:t>
            </a:r>
            <a:r>
              <a:rPr lang="vi-VN" sz="1800" dirty="0" smtClean="0">
                <a:solidFill>
                  <a:srgbClr val="343A40"/>
                </a:solidFill>
                <a:latin typeface="Proxima Nova" panose="020B0604020202020204" charset="0"/>
                <a:ea typeface="Times New Roman" panose="02020603050405020304" pitchFamily="18" charset="0"/>
              </a:rPr>
              <a:t>thành </a:t>
            </a:r>
            <a:r>
              <a:rPr lang="vi-VN" sz="1800" dirty="0">
                <a:solidFill>
                  <a:srgbClr val="343A40"/>
                </a:solidFill>
                <a:latin typeface="Proxima Nova" panose="020B0604020202020204" charset="0"/>
                <a:ea typeface="Times New Roman" panose="02020603050405020304" pitchFamily="18" charset="0"/>
              </a:rPr>
              <a:t>một tập tin để phân phối.</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Các </a:t>
            </a:r>
            <a:r>
              <a:rPr lang="vi-VN" sz="1800" dirty="0">
                <a:solidFill>
                  <a:srgbClr val="343A40"/>
                </a:solidFill>
                <a:latin typeface="Proxima Nova" panose="020B0604020202020204" charset="0"/>
                <a:ea typeface="Times New Roman" panose="02020603050405020304" pitchFamily="18" charset="0"/>
              </a:rPr>
              <a:t>tập tin JAR là tập tin lưu trữ bao gồm tập tin manifest dành riêng cho </a:t>
            </a:r>
            <a:r>
              <a:rPr lang="vi-VN" sz="1800" dirty="0" smtClean="0">
                <a:solidFill>
                  <a:srgbClr val="343A40"/>
                </a:solidFill>
                <a:latin typeface="Proxima Nova" panose="020B0604020202020204" charset="0"/>
                <a:ea typeface="Times New Roman" panose="02020603050405020304" pitchFamily="18" charset="0"/>
              </a:rPr>
              <a:t>Java</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và</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được xây dựng dựa trên định dạng ZIP và thường có một phần mở rộng </a:t>
            </a:r>
            <a:r>
              <a:rPr lang="vi-VN" sz="1800" dirty="0" smtClean="0">
                <a:solidFill>
                  <a:srgbClr val="343A40"/>
                </a:solidFill>
                <a:latin typeface="Proxima Nova" panose="020B0604020202020204" charset="0"/>
                <a:ea typeface="Times New Roman" panose="02020603050405020304" pitchFamily="18" charset="0"/>
              </a:rPr>
              <a:t>là </a:t>
            </a:r>
            <a:r>
              <a:rPr lang="vi-VN" sz="1800" b="1" dirty="0">
                <a:solidFill>
                  <a:srgbClr val="FF0000"/>
                </a:solidFill>
                <a:latin typeface="Proxima Nova" panose="020B0604020202020204" charset="0"/>
                <a:ea typeface="Times New Roman" panose="02020603050405020304" pitchFamily="18" charset="0"/>
              </a:rPr>
              <a:t>.jar</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Gói </a:t>
            </a:r>
            <a:r>
              <a:rPr lang="vi-VN" sz="1800" dirty="0">
                <a:solidFill>
                  <a:srgbClr val="343A40"/>
                </a:solidFill>
                <a:latin typeface="Proxima Nova" panose="020B0604020202020204" charset="0"/>
                <a:ea typeface="Times New Roman" panose="02020603050405020304" pitchFamily="18" charset="0"/>
              </a:rPr>
              <a:t>thực thi jars của Spring Boot được tạo sẵn cho hầu hết các nhà cung cấp PaaS (Platform-as-a-Service) trên </a:t>
            </a:r>
            <a:r>
              <a:rPr lang="vi-VN" sz="1800" dirty="0" smtClean="0">
                <a:solidFill>
                  <a:srgbClr val="343A40"/>
                </a:solidFill>
                <a:latin typeface="Proxima Nova" panose="020B0604020202020204" charset="0"/>
                <a:ea typeface="Times New Roman" panose="02020603050405020304" pitchFamily="18" charset="0"/>
              </a:rPr>
              <a:t>cloud. </a:t>
            </a:r>
            <a:endParaRPr lang="vi-VN" sz="1800" dirty="0">
              <a:solidFill>
                <a:srgbClr val="343A40"/>
              </a:solidFill>
              <a:latin typeface="Proxima Nova" panose="020B0604020202020204" charset="0"/>
              <a:ea typeface="Times New Roman" panose="02020603050405020304" pitchFamily="18" charset="0"/>
            </a:endParaRPr>
          </a:p>
        </p:txBody>
      </p:sp>
      <p:pic>
        <p:nvPicPr>
          <p:cNvPr id="3" name="Picture 2"/>
          <p:cNvPicPr>
            <a:picLocks noChangeAspect="1"/>
          </p:cNvPicPr>
          <p:nvPr/>
        </p:nvPicPr>
        <p:blipFill rotWithShape="1">
          <a:blip r:embed="rId2"/>
          <a:srcRect l="11679" r="10919"/>
          <a:stretch/>
        </p:blipFill>
        <p:spPr>
          <a:xfrm>
            <a:off x="6918960" y="1744979"/>
            <a:ext cx="2133600" cy="2756535"/>
          </a:xfrm>
          <a:prstGeom prst="rect">
            <a:avLst/>
          </a:prstGeom>
        </p:spPr>
      </p:pic>
    </p:spTree>
    <p:extLst>
      <p:ext uri="{BB962C8B-B14F-4D97-AF65-F5344CB8AC3E}">
        <p14:creationId xmlns:p14="http://schemas.microsoft.com/office/powerpoint/2010/main" val="16221566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Xử lý tiêu đề yêu cầu</a:t>
            </a:r>
            <a:endParaRPr lang="en-US" altLang="en-US" sz="2200" dirty="0"/>
          </a:p>
        </p:txBody>
      </p:sp>
      <p:sp>
        <p:nvSpPr>
          <p:cNvPr id="5" name="Rectangle 4"/>
          <p:cNvSpPr/>
          <p:nvPr/>
        </p:nvSpPr>
        <p:spPr>
          <a:xfrm>
            <a:off x="0" y="1235456"/>
            <a:ext cx="8571655" cy="1575816"/>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NGINX </a:t>
            </a:r>
            <a:r>
              <a:rPr lang="vi-VN" sz="1800" dirty="0">
                <a:solidFill>
                  <a:srgbClr val="343A40"/>
                </a:solidFill>
                <a:latin typeface="Proxima Nova" panose="020B0604020202020204" charset="0"/>
                <a:ea typeface="Times New Roman" panose="02020603050405020304" pitchFamily="18" charset="0"/>
              </a:rPr>
              <a:t>xác định lại hai trường tiêu đề trong các yêu cầu được ủy quyền, “Host” và “Connection” và loại bỏ các trường tiêu đề có giá trị là các chuỗi trống.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a:t>
            </a:r>
            <a:r>
              <a:rPr lang="vi-VN" sz="1800" dirty="0">
                <a:solidFill>
                  <a:srgbClr val="343A40"/>
                </a:solidFill>
                <a:latin typeface="Proxima Nova" panose="020B0604020202020204" charset="0"/>
                <a:ea typeface="Times New Roman" panose="02020603050405020304" pitchFamily="18" charset="0"/>
              </a:rPr>
              <a:t>Host” được đặt thành biến $proxy_host và “Connection” được đặt trong một khối.</a:t>
            </a:r>
          </a:p>
          <a:p>
            <a:pPr algn="just">
              <a:lnSpc>
                <a:spcPct val="120000"/>
              </a:lnSpc>
              <a:spcBef>
                <a:spcPts val="300"/>
              </a:spcBef>
              <a:spcAft>
                <a:spcPts val="300"/>
              </a:spcAft>
            </a:pPr>
            <a:r>
              <a:rPr lang="vi-VN" sz="1800" dirty="0" smtClean="0">
                <a:solidFill>
                  <a:srgbClr val="343A40"/>
                </a:solidFill>
                <a:latin typeface="Proxima Nova" panose="020B0604020202020204" charset="0"/>
                <a:ea typeface="Times New Roman" panose="02020603050405020304" pitchFamily="18" charset="0"/>
              </a:rPr>
              <a:t>Ví </a:t>
            </a:r>
            <a:r>
              <a:rPr lang="vi-VN" sz="1800" dirty="0">
                <a:solidFill>
                  <a:srgbClr val="343A40"/>
                </a:solidFill>
                <a:latin typeface="Proxima Nova" panose="020B0604020202020204" charset="0"/>
                <a:ea typeface="Times New Roman" panose="02020603050405020304" pitchFamily="18" charset="0"/>
              </a:rPr>
              <a:t>dụ:</a:t>
            </a:r>
          </a:p>
        </p:txBody>
      </p:sp>
      <p:sp>
        <p:nvSpPr>
          <p:cNvPr id="2" name="Rectangle 1"/>
          <p:cNvSpPr/>
          <p:nvPr/>
        </p:nvSpPr>
        <p:spPr>
          <a:xfrm>
            <a:off x="1181100" y="2817343"/>
            <a:ext cx="6492240" cy="2135200"/>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/some/path/</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proxy_set_header</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Host</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003333"/>
                </a:solidFill>
                <a:latin typeface="Courier New" panose="02070309020205020404" pitchFamily="49" charset="0"/>
                <a:ea typeface="Times New Roman" panose="02020603050405020304" pitchFamily="18" charset="0"/>
                <a:cs typeface="Courier New" panose="02070309020205020404" pitchFamily="49" charset="0"/>
              </a:rPr>
              <a:t>$host</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proxy_set_header</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X-Real-IP</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003333"/>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003333"/>
                </a:solidFill>
                <a:latin typeface="Courier New" panose="02070309020205020404" pitchFamily="49" charset="0"/>
                <a:ea typeface="Times New Roman" panose="02020603050405020304" pitchFamily="18" charset="0"/>
                <a:cs typeface="Courier New" panose="02070309020205020404" pitchFamily="49" charset="0"/>
              </a:rPr>
              <a:t>remote_addr</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localhost:8000</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809692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Xử lý tiêu đề yêu cầu</a:t>
            </a:r>
            <a:endParaRPr lang="en-US" altLang="en-US" sz="2200" dirty="0"/>
          </a:p>
        </p:txBody>
      </p:sp>
      <p:sp>
        <p:nvSpPr>
          <p:cNvPr id="5" name="Rectangle 4"/>
          <p:cNvSpPr/>
          <p:nvPr/>
        </p:nvSpPr>
        <p:spPr>
          <a:xfrm>
            <a:off x="121920" y="1334516"/>
            <a:ext cx="8571655"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N</a:t>
            </a:r>
            <a:r>
              <a:rPr lang="vi-VN" sz="1800" dirty="0" smtClean="0">
                <a:solidFill>
                  <a:srgbClr val="343A40"/>
                </a:solidFill>
                <a:latin typeface="Proxima Nova" panose="020B0604020202020204" charset="0"/>
                <a:ea typeface="Times New Roman" panose="02020603050405020304" pitchFamily="18" charset="0"/>
              </a:rPr>
              <a:t>găn </a:t>
            </a:r>
            <a:r>
              <a:rPr lang="vi-VN" sz="1800" dirty="0">
                <a:solidFill>
                  <a:srgbClr val="343A40"/>
                </a:solidFill>
                <a:latin typeface="Proxima Nova" panose="020B0604020202020204" charset="0"/>
                <a:ea typeface="Times New Roman" panose="02020603050405020304" pitchFamily="18" charset="0"/>
              </a:rPr>
              <a:t>không cho trường tiêu đề được chuyển đến máy chủ được ủy quyền</a:t>
            </a:r>
          </a:p>
        </p:txBody>
      </p:sp>
      <p:sp>
        <p:nvSpPr>
          <p:cNvPr id="3" name="Rectangle 2"/>
          <p:cNvSpPr/>
          <p:nvPr/>
        </p:nvSpPr>
        <p:spPr>
          <a:xfrm>
            <a:off x="1280160" y="2201239"/>
            <a:ext cx="5852160" cy="1754326"/>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/some/path/</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proxy_set_header</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Accept-Encoding</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localhost:8000</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39888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Định cấu hình bộ đệm</a:t>
            </a:r>
            <a:endParaRPr lang="en-US" altLang="en-US" sz="2200" dirty="0"/>
          </a:p>
        </p:txBody>
      </p:sp>
      <p:sp>
        <p:nvSpPr>
          <p:cNvPr id="5" name="Rectangle 4"/>
          <p:cNvSpPr/>
          <p:nvPr/>
        </p:nvSpPr>
        <p:spPr>
          <a:xfrm>
            <a:off x="68580" y="1342137"/>
            <a:ext cx="8869680" cy="3136243"/>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NGINX đệm phản hồi từ các máy chủ được ủy quyền. </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Một phản hồi được lưu trữ trong bộ đệm bên trong và không được gửi tới máy khách cho đến khi nhận được toàn bộ phản hồi. </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Bộ đệm giúp tối ưu hóa hiệu suất với các máy khách chậm</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NGINX cho phép máy chủ được ủy quyền xử lý phản hồi nhanh chóng</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Lệnh chịu trách nhiệm kích hoạt và vô hiệu hóa bộ đệm là proxy_buffering</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 Chỉ thị proxy_buffers kiểm soát kích thước và số lượng bộ đệm được phân bổ cho một yêu cầu. </a:t>
            </a:r>
          </a:p>
        </p:txBody>
      </p:sp>
    </p:spTree>
    <p:extLst>
      <p:ext uri="{BB962C8B-B14F-4D97-AF65-F5344CB8AC3E}">
        <p14:creationId xmlns:p14="http://schemas.microsoft.com/office/powerpoint/2010/main" val="1659527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Định cấu hình bộ đệm</a:t>
            </a:r>
            <a:endParaRPr lang="en-US" altLang="en-US" sz="2200" dirty="0"/>
          </a:p>
        </p:txBody>
      </p:sp>
      <p:sp>
        <p:nvSpPr>
          <p:cNvPr id="5" name="Rectangle 4"/>
          <p:cNvSpPr/>
          <p:nvPr/>
        </p:nvSpPr>
        <p:spPr>
          <a:xfrm>
            <a:off x="68580" y="1342137"/>
            <a:ext cx="8869680" cy="741806"/>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S</a:t>
            </a:r>
            <a:r>
              <a:rPr lang="vi-VN" sz="1800" dirty="0" smtClean="0">
                <a:solidFill>
                  <a:srgbClr val="343A40"/>
                </a:solidFill>
                <a:latin typeface="Proxima Nova" panose="020B0604020202020204" charset="0"/>
                <a:ea typeface="Times New Roman" panose="02020603050405020304" pitchFamily="18" charset="0"/>
              </a:rPr>
              <a:t>ố </a:t>
            </a:r>
            <a:r>
              <a:rPr lang="vi-VN" sz="1800" dirty="0">
                <a:solidFill>
                  <a:srgbClr val="343A40"/>
                </a:solidFill>
                <a:latin typeface="Proxima Nova" panose="020B0604020202020204" charset="0"/>
                <a:ea typeface="Times New Roman" panose="02020603050405020304" pitchFamily="18" charset="0"/>
              </a:rPr>
              <a:t>bộ đệm mặc định được tăng lên và kích thước của bộ đệm cho phần đầu tiên của phản hồi được tạo nhỏ hơn mặc định.</a:t>
            </a:r>
          </a:p>
        </p:txBody>
      </p:sp>
      <p:sp>
        <p:nvSpPr>
          <p:cNvPr id="2" name="Rectangle 1"/>
          <p:cNvSpPr/>
          <p:nvPr/>
        </p:nvSpPr>
        <p:spPr>
          <a:xfrm>
            <a:off x="1920240" y="2360143"/>
            <a:ext cx="5509260" cy="2169825"/>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/some/path/</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proxy_buffers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C24F19"/>
                </a:solidFill>
                <a:latin typeface="Courier New" panose="02070309020205020404" pitchFamily="49" charset="0"/>
                <a:ea typeface="Times New Roman" panose="02020603050405020304" pitchFamily="18" charset="0"/>
                <a:cs typeface="Courier New" panose="02070309020205020404" pitchFamily="49" charset="0"/>
              </a:rPr>
              <a:t>16</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C24F19"/>
                </a:solidFill>
                <a:latin typeface="Courier New" panose="02070309020205020404" pitchFamily="49" charset="0"/>
                <a:ea typeface="Times New Roman" panose="02020603050405020304" pitchFamily="18" charset="0"/>
                <a:cs typeface="Courier New" panose="02070309020205020404" pitchFamily="49" charset="0"/>
              </a:rPr>
              <a:t>4k</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proxy_buffer_size</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C24F19"/>
                </a:solidFill>
                <a:latin typeface="Courier New" panose="02070309020205020404" pitchFamily="49" charset="0"/>
                <a:ea typeface="Times New Roman" panose="02020603050405020304" pitchFamily="18" charset="0"/>
                <a:cs typeface="Courier New" panose="02070309020205020404" pitchFamily="49" charset="0"/>
              </a:rPr>
              <a:t>2k</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localhost:8000</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249030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Định cấu hình bộ đệm</a:t>
            </a:r>
            <a:endParaRPr lang="en-US" altLang="en-US" sz="2200" dirty="0"/>
          </a:p>
        </p:txBody>
      </p:sp>
      <p:sp>
        <p:nvSpPr>
          <p:cNvPr id="5" name="Rectangle 4"/>
          <p:cNvSpPr/>
          <p:nvPr/>
        </p:nvSpPr>
        <p:spPr>
          <a:xfrm>
            <a:off x="68580" y="1342137"/>
            <a:ext cx="886968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Vô </a:t>
            </a:r>
            <a:r>
              <a:rPr lang="en-US" sz="1800" dirty="0" err="1">
                <a:solidFill>
                  <a:srgbClr val="343A40"/>
                </a:solidFill>
                <a:latin typeface="Proxima Nova" panose="020B0604020202020204" charset="0"/>
                <a:ea typeface="Times New Roman" panose="02020603050405020304" pitchFamily="18" charset="0"/>
              </a:rPr>
              <a:t>hiệu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hóa</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bộ</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đệm</a:t>
            </a:r>
            <a:r>
              <a:rPr lang="en-US" sz="1800" dirty="0">
                <a:solidFill>
                  <a:srgbClr val="343A40"/>
                </a:solidFill>
                <a:latin typeface="Proxima Nova" panose="020B0604020202020204" charset="0"/>
                <a:ea typeface="Times New Roman" panose="02020603050405020304" pitchFamily="18" charset="0"/>
              </a:rPr>
              <a:t> ở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vị</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thể</a:t>
            </a:r>
            <a:endParaRPr lang="vi-VN" sz="1800" dirty="0">
              <a:solidFill>
                <a:srgbClr val="343A40"/>
              </a:solidFill>
              <a:latin typeface="Proxima Nova" panose="020B0604020202020204" charset="0"/>
              <a:ea typeface="Times New Roman" panose="02020603050405020304" pitchFamily="18" charset="0"/>
            </a:endParaRPr>
          </a:p>
        </p:txBody>
      </p:sp>
      <p:sp>
        <p:nvSpPr>
          <p:cNvPr id="3" name="Rectangle 2"/>
          <p:cNvSpPr/>
          <p:nvPr/>
        </p:nvSpPr>
        <p:spPr>
          <a:xfrm>
            <a:off x="1493520" y="2147899"/>
            <a:ext cx="5463540" cy="1754326"/>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/some/path/</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proxy_buffering</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336600"/>
                </a:solidFill>
                <a:latin typeface="Courier New" panose="02070309020205020404" pitchFamily="49" charset="0"/>
                <a:ea typeface="Times New Roman" panose="02020603050405020304" pitchFamily="18" charset="0"/>
                <a:cs typeface="Courier New" panose="02070309020205020404" pitchFamily="49" charset="0"/>
              </a:rPr>
              <a:t>off</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localhost:8000</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267206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Chọn một địa chỉ IP gửi đi</a:t>
            </a:r>
            <a:endParaRPr lang="en-US" altLang="en-US" sz="2200" dirty="0"/>
          </a:p>
        </p:txBody>
      </p:sp>
      <p:sp>
        <p:nvSpPr>
          <p:cNvPr id="5" name="Rectangle 4"/>
          <p:cNvSpPr/>
          <p:nvPr/>
        </p:nvSpPr>
        <p:spPr>
          <a:xfrm>
            <a:off x="99060" y="1319277"/>
            <a:ext cx="4145280" cy="3570208"/>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Nếu </a:t>
            </a:r>
            <a:r>
              <a:rPr lang="vi-VN" sz="1800" dirty="0">
                <a:solidFill>
                  <a:srgbClr val="343A40"/>
                </a:solidFill>
                <a:latin typeface="Proxima Nova" panose="020B0604020202020204" charset="0"/>
                <a:ea typeface="Times New Roman" panose="02020603050405020304" pitchFamily="18" charset="0"/>
              </a:rPr>
              <a:t>máy chủ proxy có một số giao diện mạng, đôi khi cần chọn một địa chỉ IP nguồn cụ thể để kết nối với máy chủ proxy hoặc ngược dòng.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Rất</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hữu ích nếu một máy chủ proxy phía sau NGINX được cấu hình để chấp nhận các kết nối từ các mạng IP hoặc dải địa chỉ IP cụ thể.</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Chỉ </a:t>
            </a:r>
            <a:r>
              <a:rPr lang="vi-VN" sz="1800" dirty="0">
                <a:solidFill>
                  <a:srgbClr val="343A40"/>
                </a:solidFill>
                <a:latin typeface="Proxima Nova" panose="020B0604020202020204" charset="0"/>
                <a:ea typeface="Times New Roman" panose="02020603050405020304" pitchFamily="18" charset="0"/>
              </a:rPr>
              <a:t>định chỉ thị proxy_bind và địa chỉ IP của giao diện mạng cần thiết:</a:t>
            </a:r>
          </a:p>
        </p:txBody>
      </p:sp>
      <p:sp>
        <p:nvSpPr>
          <p:cNvPr id="2" name="Rectangle 1"/>
          <p:cNvSpPr/>
          <p:nvPr/>
        </p:nvSpPr>
        <p:spPr>
          <a:xfrm>
            <a:off x="4427220" y="1989832"/>
            <a:ext cx="4572000" cy="2154436"/>
          </a:xfrm>
          <a:prstGeom prst="rect">
            <a:avLst/>
          </a:prstGeom>
          <a:ln>
            <a:solidFill>
              <a:srgbClr val="FF0000"/>
            </a:solidFill>
          </a:ln>
        </p:spPr>
        <p:txBody>
          <a:bodyPr>
            <a:spAutoFit/>
          </a:bodyPr>
          <a:lstStyle/>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app1</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proxy_bind</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C24F19"/>
                </a:solidFill>
                <a:latin typeface="Courier New" panose="02070309020205020404" pitchFamily="49" charset="0"/>
                <a:ea typeface="Times New Roman" panose="02020603050405020304" pitchFamily="18" charset="0"/>
                <a:cs typeface="Courier New" panose="02070309020205020404" pitchFamily="49" charset="0"/>
              </a:rPr>
              <a:t>127</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.0.0.1</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example.com</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app1</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app2</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proxy_bind</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C24F19"/>
                </a:solidFill>
                <a:latin typeface="Courier New" panose="02070309020205020404" pitchFamily="49" charset="0"/>
                <a:ea typeface="Times New Roman" panose="02020603050405020304" pitchFamily="18" charset="0"/>
                <a:cs typeface="Courier New" panose="02070309020205020404" pitchFamily="49" charset="0"/>
              </a:rPr>
              <a:t>127</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.0.0.2</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pPr fontAlgn="base">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example.com</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app2</a:t>
            </a:r>
            <a:r>
              <a:rPr lang="en-US"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600" dirty="0">
              <a:latin typeface="Courier New" panose="02070309020205020404" pitchFamily="49" charset="0"/>
              <a:ea typeface="Calibri" panose="020F0502020204030204" pitchFamily="34" charset="0"/>
              <a:cs typeface="Courier New" panose="02070309020205020404" pitchFamily="49" charset="0"/>
            </a:endParaRPr>
          </a:p>
          <a:p>
            <a:r>
              <a:rPr lang="en-US"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9727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Chọn một địa chỉ IP gửi đi</a:t>
            </a:r>
            <a:endParaRPr lang="en-US" altLang="en-US" sz="2200" dirty="0"/>
          </a:p>
        </p:txBody>
      </p:sp>
      <p:sp>
        <p:nvSpPr>
          <p:cNvPr id="5" name="Rectangle 4"/>
          <p:cNvSpPr/>
          <p:nvPr/>
        </p:nvSpPr>
        <p:spPr>
          <a:xfrm>
            <a:off x="99060" y="1319277"/>
            <a:ext cx="8923020" cy="834074"/>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Địa chỉ IP cũng có thể được chỉ định bằng một biến.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vi-VN" sz="1800" dirty="0" smtClean="0">
                <a:solidFill>
                  <a:srgbClr val="343A40"/>
                </a:solidFill>
                <a:latin typeface="Proxima Nova" panose="020B0604020202020204" charset="0"/>
                <a:ea typeface="Times New Roman" panose="02020603050405020304" pitchFamily="18" charset="0"/>
              </a:rPr>
              <a:t>Ví </a:t>
            </a:r>
            <a:r>
              <a:rPr lang="vi-VN" sz="1800" dirty="0">
                <a:solidFill>
                  <a:srgbClr val="343A40"/>
                </a:solidFill>
                <a:latin typeface="Proxima Nova" panose="020B0604020202020204" charset="0"/>
                <a:ea typeface="Times New Roman" panose="02020603050405020304" pitchFamily="18" charset="0"/>
              </a:rPr>
              <a:t>dụ: biến $server_addr chuyển địa chỉ IP của giao diện mạng đã chấp nhận yêu cầu:</a:t>
            </a:r>
          </a:p>
        </p:txBody>
      </p:sp>
      <p:sp>
        <p:nvSpPr>
          <p:cNvPr id="3" name="Rectangle 2"/>
          <p:cNvSpPr/>
          <p:nvPr/>
        </p:nvSpPr>
        <p:spPr>
          <a:xfrm>
            <a:off x="1554480" y="2429839"/>
            <a:ext cx="5814060" cy="1754326"/>
          </a:xfrm>
          <a:prstGeom prst="rect">
            <a:avLst/>
          </a:prstGeom>
          <a:ln>
            <a:solidFill>
              <a:srgbClr val="FF0000"/>
            </a:solidFill>
          </a:ln>
        </p:spPr>
        <p:txBody>
          <a:bodyPr wrap="square">
            <a:spAutoFit/>
          </a:bodyPr>
          <a:lstStyle/>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6699"/>
                </a:solidFill>
                <a:latin typeface="Courier New" panose="02070309020205020404" pitchFamily="49" charset="0"/>
                <a:ea typeface="Times New Roman" panose="02020603050405020304" pitchFamily="18" charset="0"/>
                <a:cs typeface="Courier New" panose="02070309020205020404" pitchFamily="49" charset="0"/>
              </a:rPr>
              <a:t>location</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app3</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proxy_bind</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003333"/>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003333"/>
                </a:solidFill>
                <a:latin typeface="Courier New" panose="02070309020205020404" pitchFamily="49" charset="0"/>
                <a:ea typeface="Times New Roman" panose="02020603050405020304" pitchFamily="18" charset="0"/>
                <a:cs typeface="Courier New" panose="02070309020205020404" pitchFamily="49" charset="0"/>
              </a:rPr>
              <a:t>server_addr</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6699"/>
                </a:solidFill>
                <a:latin typeface="Courier New" panose="02070309020205020404" pitchFamily="49" charset="0"/>
                <a:ea typeface="Times New Roman" panose="02020603050405020304" pitchFamily="18" charset="0"/>
                <a:cs typeface="Courier New" panose="02070309020205020404" pitchFamily="49" charset="0"/>
              </a:rPr>
              <a:t>proxy_pass</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http://</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example.com</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D73038"/>
                </a:solidFill>
                <a:latin typeface="Courier New" panose="02070309020205020404" pitchFamily="49" charset="0"/>
                <a:ea typeface="Times New Roman" panose="02020603050405020304" pitchFamily="18" charset="0"/>
                <a:cs typeface="Courier New" panose="02070309020205020404" pitchFamily="49" charset="0"/>
              </a:rPr>
              <a:t>app3</a:t>
            </a:r>
            <a:r>
              <a:rPr lang="en-US" sz="1800" dirty="0">
                <a:solidFill>
                  <a:srgbClr val="D73038"/>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fontAlgn="base">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221"/>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1462228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Triển khai ứng dụng Spring Boot với Nginx reverse proxy</a:t>
            </a:r>
            <a:endParaRPr lang="en-US" altLang="en-US" sz="1800" dirty="0"/>
          </a:p>
        </p:txBody>
      </p:sp>
      <p:sp>
        <p:nvSpPr>
          <p:cNvPr id="5" name="Rectangle 4"/>
          <p:cNvSpPr/>
          <p:nvPr/>
        </p:nvSpPr>
        <p:spPr>
          <a:xfrm>
            <a:off x="99060" y="1319277"/>
            <a:ext cx="8923020" cy="1966308"/>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Spring </a:t>
            </a:r>
            <a:r>
              <a:rPr lang="vi-VN" sz="1800" dirty="0">
                <a:solidFill>
                  <a:srgbClr val="343A40"/>
                </a:solidFill>
                <a:latin typeface="Proxima Nova" panose="020B0604020202020204" charset="0"/>
                <a:ea typeface="Times New Roman" panose="02020603050405020304" pitchFamily="18" charset="0"/>
              </a:rPr>
              <a:t>Boot cung cấp hai cách để đóng gói ứng dụng: JAR và WAR.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Cả </a:t>
            </a:r>
            <a:r>
              <a:rPr lang="vi-VN" sz="1800" dirty="0">
                <a:solidFill>
                  <a:srgbClr val="343A40"/>
                </a:solidFill>
                <a:latin typeface="Proxima Nova" panose="020B0604020202020204" charset="0"/>
                <a:ea typeface="Times New Roman" panose="02020603050405020304" pitchFamily="18" charset="0"/>
              </a:rPr>
              <a:t>hai quy trình đều tạo ra một tệp duy nhất mà có thể thực thi bằng JRE.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ần </a:t>
            </a:r>
            <a:r>
              <a:rPr lang="vi-VN" sz="1800" dirty="0">
                <a:solidFill>
                  <a:srgbClr val="343A40"/>
                </a:solidFill>
                <a:latin typeface="Proxima Nova" panose="020B0604020202020204" charset="0"/>
                <a:ea typeface="Times New Roman" panose="02020603050405020304" pitchFamily="18" charset="0"/>
              </a:rPr>
              <a:t>làm cho ứng dụng có thể truy cập được qua internet bằng cách nhập URL.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C</a:t>
            </a:r>
            <a:r>
              <a:rPr lang="vi-VN" sz="1800" dirty="0" smtClean="0">
                <a:solidFill>
                  <a:srgbClr val="343A40"/>
                </a:solidFill>
                <a:latin typeface="Proxima Nova" panose="020B0604020202020204" charset="0"/>
                <a:ea typeface="Times New Roman" panose="02020603050405020304" pitchFamily="18" charset="0"/>
              </a:rPr>
              <a:t>ần </a:t>
            </a:r>
            <a:r>
              <a:rPr lang="vi-VN" sz="1800" dirty="0">
                <a:solidFill>
                  <a:srgbClr val="343A40"/>
                </a:solidFill>
                <a:latin typeface="Proxima Nova" panose="020B0604020202020204" charset="0"/>
                <a:ea typeface="Times New Roman" panose="02020603050405020304" pitchFamily="18" charset="0"/>
              </a:rPr>
              <a:t>đảm bảo rằng các yêu cầu giữa máy khách và máy chủ được bảo mật và không ai có thể theo dõi chúng. </a:t>
            </a:r>
          </a:p>
        </p:txBody>
      </p:sp>
      <p:pic>
        <p:nvPicPr>
          <p:cNvPr id="2" name="Picture 1"/>
          <p:cNvPicPr>
            <a:picLocks noChangeAspect="1"/>
          </p:cNvPicPr>
          <p:nvPr/>
        </p:nvPicPr>
        <p:blipFill>
          <a:blip r:embed="rId2"/>
          <a:stretch>
            <a:fillRect/>
          </a:stretch>
        </p:blipFill>
        <p:spPr>
          <a:xfrm>
            <a:off x="2228422" y="3280457"/>
            <a:ext cx="4660058" cy="1649834"/>
          </a:xfrm>
          <a:prstGeom prst="rect">
            <a:avLst/>
          </a:prstGeom>
        </p:spPr>
      </p:pic>
    </p:spTree>
    <p:extLst>
      <p:ext uri="{BB962C8B-B14F-4D97-AF65-F5344CB8AC3E}">
        <p14:creationId xmlns:p14="http://schemas.microsoft.com/office/powerpoint/2010/main" val="21431062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Triển khai ứng dụng Spring Boot với Nginx reverse proxy</a:t>
            </a:r>
            <a:endParaRPr lang="en-US" altLang="en-US" sz="1800" dirty="0"/>
          </a:p>
        </p:txBody>
      </p:sp>
      <p:sp>
        <p:nvSpPr>
          <p:cNvPr id="5" name="Rectangle 4"/>
          <p:cNvSpPr/>
          <p:nvPr/>
        </p:nvSpPr>
        <p:spPr>
          <a:xfrm>
            <a:off x="99060" y="1319277"/>
            <a:ext cx="8923020" cy="2456122"/>
          </a:xfrm>
          <a:prstGeom prst="rect">
            <a:avLst/>
          </a:prstGeom>
        </p:spPr>
        <p:txBody>
          <a:bodyPr wrap="square">
            <a:spAutoFit/>
          </a:bodyPr>
          <a:lstStyle/>
          <a:p>
            <a:pPr algn="just">
              <a:lnSpc>
                <a:spcPct val="120000"/>
              </a:lnSpc>
              <a:spcBef>
                <a:spcPts val="300"/>
              </a:spcBef>
              <a:spcAft>
                <a:spcPts val="300"/>
              </a:spcAft>
            </a:pPr>
            <a:r>
              <a:rPr lang="en-US" sz="1800" b="1" dirty="0">
                <a:solidFill>
                  <a:srgbClr val="343A40"/>
                </a:solidFill>
                <a:latin typeface="Proxima Nova" panose="020B0604020202020204" charset="0"/>
                <a:ea typeface="Times New Roman" panose="02020603050405020304" pitchFamily="18" charset="0"/>
              </a:rPr>
              <a:t>Điều </a:t>
            </a:r>
            <a:r>
              <a:rPr lang="en-US" sz="1800" b="1" dirty="0" err="1">
                <a:solidFill>
                  <a:srgbClr val="343A40"/>
                </a:solidFill>
                <a:latin typeface="Proxima Nova" panose="020B0604020202020204" charset="0"/>
                <a:ea typeface="Times New Roman" panose="02020603050405020304" pitchFamily="18" charset="0"/>
              </a:rPr>
              <a:t>kiện</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tiên</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quyết</a:t>
            </a:r>
            <a:endParaRPr lang="en-US" sz="1800" b="1" dirty="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Để </a:t>
            </a:r>
            <a:r>
              <a:rPr lang="en-US" sz="1800" dirty="0" err="1">
                <a:solidFill>
                  <a:srgbClr val="343A40"/>
                </a:solidFill>
                <a:latin typeface="Proxima Nova" panose="020B0604020202020204" charset="0"/>
                <a:ea typeface="Times New Roman" panose="02020603050405020304" pitchFamily="18" charset="0"/>
              </a:rPr>
              <a:t>phát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chạy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đóng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gói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thì</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chuẩn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bị</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công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cụ</a:t>
            </a:r>
            <a:r>
              <a:rPr lang="en-US" sz="1800" dirty="0">
                <a:solidFill>
                  <a:srgbClr val="343A40"/>
                </a:solidFill>
                <a:latin typeface="Proxima Nova" panose="020B0604020202020204" charset="0"/>
                <a:ea typeface="Times New Roman" panose="02020603050405020304" pitchFamily="18" charset="0"/>
              </a:rPr>
              <a:t>:</a:t>
            </a: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Bộ</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công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phát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Java 11 </a:t>
            </a:r>
            <a:r>
              <a:rPr lang="en-US" sz="1800" dirty="0" err="1">
                <a:solidFill>
                  <a:srgbClr val="343A40"/>
                </a:solidFill>
                <a:latin typeface="Proxima Nova" panose="020B0604020202020204" charset="0"/>
                <a:ea typeface="Times New Roman" panose="02020603050405020304" pitchFamily="18" charset="0"/>
              </a:rPr>
              <a:t>trở</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lên</a:t>
            </a:r>
            <a:r>
              <a:rPr lang="en-US" sz="1800" dirty="0">
                <a:solidFill>
                  <a:srgbClr val="343A40"/>
                </a:solidFill>
                <a:latin typeface="Proxima Nova" panose="020B0604020202020204" charset="0"/>
                <a:ea typeface="Times New Roman" panose="02020603050405020304" pitchFamily="18" charset="0"/>
              </a:rPr>
              <a:t> </a:t>
            </a: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https://</a:t>
            </a:r>
            <a:r>
              <a:rPr lang="en-US" sz="1800" dirty="0" err="1">
                <a:solidFill>
                  <a:srgbClr val="343A40"/>
                </a:solidFill>
                <a:latin typeface="Proxima Nova" panose="020B0604020202020204" charset="0"/>
                <a:ea typeface="Times New Roman" panose="02020603050405020304" pitchFamily="18" charset="0"/>
              </a:rPr>
              <a:t>www.oracle.com</a:t>
            </a:r>
            <a:r>
              <a:rPr lang="en-US" sz="1800" dirty="0">
                <a:solidFill>
                  <a:srgbClr val="343A40"/>
                </a:solidFill>
                <a:latin typeface="Proxima Nova" panose="020B0604020202020204" charset="0"/>
                <a:ea typeface="Times New Roman" panose="02020603050405020304" pitchFamily="18" charset="0"/>
              </a:rPr>
              <a:t>/java/technologies/downloads/</a:t>
            </a: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 Apache Maven 3.5+</a:t>
            </a: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https://</a:t>
            </a:r>
            <a:r>
              <a:rPr lang="en-US" sz="1800" dirty="0" err="1">
                <a:solidFill>
                  <a:srgbClr val="343A40"/>
                </a:solidFill>
                <a:latin typeface="Proxima Nova" panose="020B0604020202020204" charset="0"/>
                <a:ea typeface="Times New Roman" panose="02020603050405020304" pitchFamily="18" charset="0"/>
              </a:rPr>
              <a:t>maven.apache.org</a:t>
            </a:r>
            <a:r>
              <a:rPr lang="en-US" sz="1800" dirty="0">
                <a:solidFill>
                  <a:srgbClr val="343A40"/>
                </a:solidFill>
                <a:latin typeface="Proxima Nova" panose="020B0604020202020204" charset="0"/>
                <a:ea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6815137" y="2887027"/>
            <a:ext cx="2143125" cy="2143125"/>
          </a:xfrm>
          <a:prstGeom prst="rect">
            <a:avLst/>
          </a:prstGeom>
        </p:spPr>
      </p:pic>
      <p:pic>
        <p:nvPicPr>
          <p:cNvPr id="8" name="Picture 7"/>
          <p:cNvPicPr>
            <a:picLocks noChangeAspect="1"/>
          </p:cNvPicPr>
          <p:nvPr/>
        </p:nvPicPr>
        <p:blipFill>
          <a:blip r:embed="rId3"/>
          <a:stretch>
            <a:fillRect/>
          </a:stretch>
        </p:blipFill>
        <p:spPr>
          <a:xfrm>
            <a:off x="3554730" y="3191827"/>
            <a:ext cx="2705100" cy="1685925"/>
          </a:xfrm>
          <a:prstGeom prst="rect">
            <a:avLst/>
          </a:prstGeom>
        </p:spPr>
      </p:pic>
    </p:spTree>
    <p:extLst>
      <p:ext uri="{BB962C8B-B14F-4D97-AF65-F5344CB8AC3E}">
        <p14:creationId xmlns:p14="http://schemas.microsoft.com/office/powerpoint/2010/main" val="8347453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Triển khai ứng dụng Spring Boot với Nginx reverse proxy</a:t>
            </a:r>
            <a:endParaRPr lang="en-US" altLang="en-US" sz="1800" dirty="0"/>
          </a:p>
        </p:txBody>
      </p:sp>
      <p:sp>
        <p:nvSpPr>
          <p:cNvPr id="5" name="Rectangle 4"/>
          <p:cNvSpPr/>
          <p:nvPr/>
        </p:nvSpPr>
        <p:spPr>
          <a:xfrm>
            <a:off x="99060" y="1319277"/>
            <a:ext cx="8923020" cy="1575816"/>
          </a:xfrm>
          <a:prstGeom prst="rect">
            <a:avLst/>
          </a:prstGeom>
        </p:spPr>
        <p:txBody>
          <a:bodyPr wrap="square">
            <a:spAutoFit/>
          </a:bodyPr>
          <a:lstStyle/>
          <a:p>
            <a:pPr algn="just">
              <a:lnSpc>
                <a:spcPct val="120000"/>
              </a:lnSpc>
              <a:spcBef>
                <a:spcPts val="300"/>
              </a:spcBef>
              <a:spcAft>
                <a:spcPts val="300"/>
              </a:spcAft>
            </a:pPr>
            <a:r>
              <a:rPr lang="en-US" sz="1800" b="1" dirty="0">
                <a:solidFill>
                  <a:srgbClr val="343A40"/>
                </a:solidFill>
                <a:latin typeface="Proxima Nova" panose="020B0604020202020204" charset="0"/>
                <a:ea typeface="Times New Roman" panose="02020603050405020304" pitchFamily="18" charset="0"/>
              </a:rPr>
              <a:t>Chuẩn </a:t>
            </a:r>
            <a:r>
              <a:rPr lang="en-US" sz="1800" b="1" dirty="0" err="1">
                <a:solidFill>
                  <a:srgbClr val="343A40"/>
                </a:solidFill>
                <a:latin typeface="Proxima Nova" panose="020B0604020202020204" charset="0"/>
                <a:ea typeface="Times New Roman" panose="02020603050405020304" pitchFamily="18" charset="0"/>
              </a:rPr>
              <a:t>bị</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máy</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chủ</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riêng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ảo</a:t>
            </a:r>
            <a:endParaRPr lang="en-US" sz="1800" b="1" dirty="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Để </a:t>
            </a:r>
            <a:r>
              <a:rPr lang="en-US" sz="1800" dirty="0" err="1">
                <a:solidFill>
                  <a:srgbClr val="343A40"/>
                </a:solidFill>
                <a:latin typeface="Proxima Nova" panose="020B0604020202020204" charset="0"/>
                <a:ea typeface="Times New Roman" panose="02020603050405020304" pitchFamily="18" charset="0"/>
              </a:rPr>
              <a:t>triển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khai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máy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chủ</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đăng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kí</a:t>
            </a:r>
            <a:r>
              <a:rPr lang="en-US" sz="1800" dirty="0">
                <a:solidFill>
                  <a:srgbClr val="343A40"/>
                </a:solidFill>
                <a:latin typeface="Proxima Nova" panose="020B0604020202020204" charset="0"/>
                <a:ea typeface="Times New Roman" panose="02020603050405020304" pitchFamily="18" charset="0"/>
              </a:rPr>
              <a:t> VPS </a:t>
            </a:r>
            <a:r>
              <a:rPr lang="en-US" sz="1800" dirty="0" err="1">
                <a:solidFill>
                  <a:srgbClr val="343A40"/>
                </a:solidFill>
                <a:latin typeface="Proxima Nova" panose="020B0604020202020204" charset="0"/>
                <a:ea typeface="Times New Roman" panose="02020603050405020304" pitchFamily="18" charset="0"/>
              </a:rPr>
              <a:t>trên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DigitalOcean</a:t>
            </a:r>
            <a:r>
              <a:rPr lang="en-US" sz="1800" dirty="0">
                <a:solidFill>
                  <a:srgbClr val="343A40"/>
                </a:solidFill>
                <a:latin typeface="Proxima Nova" panose="020B0604020202020204" charset="0"/>
                <a:ea typeface="Times New Roman" panose="02020603050405020304" pitchFamily="18" charset="0"/>
              </a:rPr>
              <a: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Khi</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tài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khoản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máy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chủ</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xác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máy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chủ</a:t>
            </a:r>
            <a:r>
              <a:rPr lang="en-US" sz="1800" dirty="0">
                <a:solidFill>
                  <a:srgbClr val="343A40"/>
                </a:solidFill>
                <a:latin typeface="Proxima Nova" panose="020B0604020202020204" charset="0"/>
                <a:ea typeface="Times New Roman" panose="02020603050405020304" pitchFamily="18" charset="0"/>
              </a:rPr>
              <a:t> để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web </a:t>
            </a:r>
            <a:r>
              <a:rPr lang="en-US" sz="1800" dirty="0" err="1">
                <a:solidFill>
                  <a:srgbClr val="343A40"/>
                </a:solidFill>
                <a:latin typeface="Proxima Nova" panose="020B0604020202020204" charset="0"/>
                <a:ea typeface="Times New Roman" panose="02020603050405020304" pitchFamily="18" charset="0"/>
              </a:rPr>
              <a:t>có</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thể</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truy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cập</a:t>
            </a:r>
            <a:r>
              <a:rPr lang="en-US" sz="1800" dirty="0">
                <a:solidFill>
                  <a:srgbClr val="343A40"/>
                </a:solidFill>
                <a:latin typeface="Proxima Nova" panose="020B0604020202020204" charset="0"/>
                <a:ea typeface="Times New Roman" panose="02020603050405020304" pitchFamily="18" charset="0"/>
              </a:rPr>
              <a:t> Internet </a:t>
            </a:r>
            <a:r>
              <a:rPr lang="en-US" sz="1800" dirty="0" err="1">
                <a:solidFill>
                  <a:srgbClr val="343A40"/>
                </a:solidFill>
                <a:latin typeface="Proxima Nova" panose="020B0604020202020204" charset="0"/>
                <a:ea typeface="Times New Roman" panose="02020603050405020304" pitchFamily="18" charset="0"/>
              </a:rPr>
              <a:t>đến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máy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chủ</a:t>
            </a:r>
            <a:r>
              <a:rPr lang="en-US" sz="1800" dirty="0">
                <a:solidFill>
                  <a:srgbClr val="343A40"/>
                </a:solidFill>
                <a:latin typeface="Proxima Nova" panose="020B0604020202020204" charset="0"/>
                <a:ea typeface="Times New Roman" panose="02020603050405020304" pitchFamily="18" charset="0"/>
              </a:rPr>
              <a:t>. </a:t>
            </a:r>
          </a:p>
        </p:txBody>
      </p:sp>
      <p:pic>
        <p:nvPicPr>
          <p:cNvPr id="2" name="Picture 1"/>
          <p:cNvPicPr>
            <a:picLocks noChangeAspect="1"/>
          </p:cNvPicPr>
          <p:nvPr/>
        </p:nvPicPr>
        <p:blipFill>
          <a:blip r:embed="rId2"/>
          <a:stretch>
            <a:fillRect/>
          </a:stretch>
        </p:blipFill>
        <p:spPr>
          <a:xfrm>
            <a:off x="4896802" y="3088004"/>
            <a:ext cx="3668101" cy="1910715"/>
          </a:xfrm>
          <a:prstGeom prst="rect">
            <a:avLst/>
          </a:prstGeom>
        </p:spPr>
      </p:pic>
      <p:pic>
        <p:nvPicPr>
          <p:cNvPr id="6" name="Picture 5"/>
          <p:cNvPicPr>
            <a:picLocks noChangeAspect="1"/>
          </p:cNvPicPr>
          <p:nvPr/>
        </p:nvPicPr>
        <p:blipFill>
          <a:blip r:embed="rId3"/>
          <a:stretch>
            <a:fillRect/>
          </a:stretch>
        </p:blipFill>
        <p:spPr>
          <a:xfrm>
            <a:off x="1331595" y="3295438"/>
            <a:ext cx="3316605" cy="1489921"/>
          </a:xfrm>
          <a:prstGeom prst="rect">
            <a:avLst/>
          </a:prstGeom>
        </p:spPr>
      </p:pic>
    </p:spTree>
    <p:extLst>
      <p:ext uri="{BB962C8B-B14F-4D97-AF65-F5344CB8AC3E}">
        <p14:creationId xmlns:p14="http://schemas.microsoft.com/office/powerpoint/2010/main" val="345322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smtClean="0"/>
              <a:t>Triển </a:t>
            </a:r>
            <a:r>
              <a:rPr lang="en-US" altLang="en-US" sz="2200" dirty="0" err="1" smtClean="0"/>
              <a:t>khai</a:t>
            </a:r>
            <a:r>
              <a:rPr lang="en-US" altLang="en-US" sz="2200" dirty="0" smtClean="0"/>
              <a:t> </a:t>
            </a:r>
            <a:r>
              <a:rPr lang="en-US" altLang="en-US" sz="2200" dirty="0" err="1"/>
              <a:t>ứng</a:t>
            </a:r>
            <a:r>
              <a:rPr lang="en-US" altLang="en-US" sz="2200" dirty="0"/>
              <a:t> </a:t>
            </a:r>
            <a:r>
              <a:rPr lang="en-US" altLang="en-US" sz="2200" dirty="0" err="1"/>
              <a:t>dụng</a:t>
            </a:r>
            <a:r>
              <a:rPr lang="en-US" altLang="en-US" sz="2200" dirty="0"/>
              <a:t> lên cloud </a:t>
            </a:r>
          </a:p>
        </p:txBody>
      </p:sp>
      <p:sp>
        <p:nvSpPr>
          <p:cNvPr id="7" name="Rectangle 6"/>
          <p:cNvSpPr/>
          <p:nvPr/>
        </p:nvSpPr>
        <p:spPr>
          <a:xfrm>
            <a:off x="183726" y="1278900"/>
            <a:ext cx="4670214" cy="3570208"/>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Hai </a:t>
            </a:r>
            <a:r>
              <a:rPr lang="vi-VN" sz="1800" dirty="0">
                <a:solidFill>
                  <a:srgbClr val="343A40"/>
                </a:solidFill>
                <a:latin typeface="Proxima Nova" panose="020B0604020202020204" charset="0"/>
                <a:ea typeface="Times New Roman" panose="02020603050405020304" pitchFamily="18" charset="0"/>
              </a:rPr>
              <a:t>nhà cung cấp cloud phổ biến là Heroku và Cloud Foundry, sử dụng cách tiếp cận “buildpack</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Gói </a:t>
            </a:r>
            <a:r>
              <a:rPr lang="vi-VN" sz="1800" dirty="0">
                <a:solidFill>
                  <a:srgbClr val="343A40"/>
                </a:solidFill>
                <a:latin typeface="Proxima Nova" panose="020B0604020202020204" charset="0"/>
                <a:ea typeface="Times New Roman" panose="02020603050405020304" pitchFamily="18" charset="0"/>
              </a:rPr>
              <a:t>xây dựng bao bọc mã đã triển khai của ứng dụng trong bất kỳ thứ gì cần thiết để khởi động ứng dụng.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Một </a:t>
            </a:r>
            <a:r>
              <a:rPr lang="vi-VN" sz="1800" dirty="0">
                <a:solidFill>
                  <a:srgbClr val="343A40"/>
                </a:solidFill>
                <a:latin typeface="Proxima Nova" panose="020B0604020202020204" charset="0"/>
                <a:ea typeface="Times New Roman" panose="02020603050405020304" pitchFamily="18" charset="0"/>
              </a:rPr>
              <a:t>gói xây dựng </a:t>
            </a:r>
            <a:r>
              <a:rPr lang="en-US" sz="1800" dirty="0" err="1" smtClean="0">
                <a:solidFill>
                  <a:srgbClr val="343A40"/>
                </a:solidFill>
                <a:latin typeface="Proxima Nova" panose="020B0604020202020204" charset="0"/>
                <a:ea typeface="Times New Roman" panose="02020603050405020304" pitchFamily="18" charset="0"/>
              </a:rPr>
              <a:t>nên</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càng ít tùy chỉnh càng </a:t>
            </a:r>
            <a:r>
              <a:rPr lang="vi-VN" sz="1800" dirty="0" smtClean="0">
                <a:solidFill>
                  <a:srgbClr val="343A40"/>
                </a:solidFill>
                <a:latin typeface="Proxima Nova" panose="020B0604020202020204" charset="0"/>
                <a:ea typeface="Times New Roman" panose="02020603050405020304" pitchFamily="18" charset="0"/>
              </a:rPr>
              <a:t>tốt</a:t>
            </a:r>
            <a:r>
              <a:rPr lang="en-US" sz="1800" dirty="0" smtClean="0">
                <a:solidFill>
                  <a:srgbClr val="343A40"/>
                </a:solidFill>
                <a:latin typeface="Proxima Nova" panose="020B0604020202020204" charset="0"/>
                <a:ea typeface="Times New Roman" panose="02020603050405020304" pitchFamily="18" charset="0"/>
              </a:rPr>
              <a:t> để </a:t>
            </a:r>
            <a:r>
              <a:rPr lang="vi-VN" sz="1800" dirty="0" smtClean="0">
                <a:solidFill>
                  <a:srgbClr val="343A40"/>
                </a:solidFill>
                <a:latin typeface="Proxima Nova" panose="020B0604020202020204" charset="0"/>
                <a:ea typeface="Times New Roman" panose="02020603050405020304" pitchFamily="18" charset="0"/>
              </a:rPr>
              <a:t>làm </a:t>
            </a:r>
            <a:r>
              <a:rPr lang="vi-VN" sz="1800" dirty="0">
                <a:solidFill>
                  <a:srgbClr val="343A40"/>
                </a:solidFill>
                <a:latin typeface="Proxima Nova" panose="020B0604020202020204" charset="0"/>
                <a:ea typeface="Times New Roman" panose="02020603050405020304" pitchFamily="18" charset="0"/>
              </a:rPr>
              <a:t>giảm dấu vết của chức năng không nằm trong tầm kiểm soát của nhà phát triển dự </a:t>
            </a:r>
            <a:r>
              <a:rPr lang="vi-VN" sz="1800" dirty="0" smtClean="0">
                <a:solidFill>
                  <a:srgbClr val="343A40"/>
                </a:solidFill>
                <a:latin typeface="Proxima Nova" panose="020B0604020202020204" charset="0"/>
                <a:ea typeface="Times New Roman" panose="02020603050405020304" pitchFamily="18" charset="0"/>
              </a:rPr>
              <a:t>án</a:t>
            </a:r>
            <a:endParaRPr lang="vi-VN" sz="1800" dirty="0">
              <a:solidFill>
                <a:srgbClr val="343A4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rotWithShape="1">
          <a:blip r:embed="rId2"/>
          <a:srcRect l="8960" t="10666" r="9040" b="5904"/>
          <a:stretch/>
        </p:blipFill>
        <p:spPr>
          <a:xfrm>
            <a:off x="5189220" y="1278970"/>
            <a:ext cx="3872372" cy="1654730"/>
          </a:xfrm>
          <a:prstGeom prst="rect">
            <a:avLst/>
          </a:prstGeom>
        </p:spPr>
      </p:pic>
      <p:pic>
        <p:nvPicPr>
          <p:cNvPr id="6" name="Picture 5"/>
          <p:cNvPicPr>
            <a:picLocks noChangeAspect="1"/>
          </p:cNvPicPr>
          <p:nvPr/>
        </p:nvPicPr>
        <p:blipFill>
          <a:blip r:embed="rId3"/>
          <a:stretch>
            <a:fillRect/>
          </a:stretch>
        </p:blipFill>
        <p:spPr>
          <a:xfrm>
            <a:off x="6245087" y="3082630"/>
            <a:ext cx="2277533" cy="1832702"/>
          </a:xfrm>
          <a:prstGeom prst="rect">
            <a:avLst/>
          </a:prstGeom>
        </p:spPr>
      </p:pic>
    </p:spTree>
    <p:extLst>
      <p:ext uri="{BB962C8B-B14F-4D97-AF65-F5344CB8AC3E}">
        <p14:creationId xmlns:p14="http://schemas.microsoft.com/office/powerpoint/2010/main" val="2101720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Triển khai ứng dụng Spring Boot với Nginx reverse proxy</a:t>
            </a:r>
            <a:endParaRPr lang="en-US" altLang="en-US" sz="1800" dirty="0"/>
          </a:p>
        </p:txBody>
      </p:sp>
      <p:sp>
        <p:nvSpPr>
          <p:cNvPr id="5" name="Rectangle 4"/>
          <p:cNvSpPr/>
          <p:nvPr/>
        </p:nvSpPr>
        <p:spPr>
          <a:xfrm>
            <a:off x="99060" y="1319277"/>
            <a:ext cx="8923020" cy="1892890"/>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Cài đặt phần mềm cần thiết</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Để chạy tệp JAR, cần cài đặt Java Runtime Engine (JRE); ứng dụng sẽ khởi động máy chủ web trên một cổng cụ thể (8080 theo mặc định).</a:t>
            </a:r>
          </a:p>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Tại bước này, ứng dụng đang chạy trên máy chủ nhưng không thể truy cập Internet; Nginx cho phép thiết lập một proxy ngược.</a:t>
            </a:r>
          </a:p>
        </p:txBody>
      </p:sp>
      <p:pic>
        <p:nvPicPr>
          <p:cNvPr id="7" name="Picture 6"/>
          <p:cNvPicPr>
            <a:picLocks noChangeAspect="1"/>
          </p:cNvPicPr>
          <p:nvPr/>
        </p:nvPicPr>
        <p:blipFill rotWithShape="1">
          <a:blip r:embed="rId2"/>
          <a:srcRect l="2534" t="16905" b="18810"/>
          <a:stretch/>
        </p:blipFill>
        <p:spPr>
          <a:xfrm>
            <a:off x="388620" y="3451859"/>
            <a:ext cx="3817620" cy="1410065"/>
          </a:xfrm>
          <a:prstGeom prst="rect">
            <a:avLst/>
          </a:prstGeom>
        </p:spPr>
      </p:pic>
      <p:pic>
        <p:nvPicPr>
          <p:cNvPr id="8" name="Picture 7"/>
          <p:cNvPicPr>
            <a:picLocks noChangeAspect="1"/>
          </p:cNvPicPr>
          <p:nvPr/>
        </p:nvPicPr>
        <p:blipFill>
          <a:blip r:embed="rId3"/>
          <a:stretch>
            <a:fillRect/>
          </a:stretch>
        </p:blipFill>
        <p:spPr>
          <a:xfrm>
            <a:off x="5471160" y="3383041"/>
            <a:ext cx="2781300" cy="1616631"/>
          </a:xfrm>
          <a:prstGeom prst="rect">
            <a:avLst/>
          </a:prstGeom>
        </p:spPr>
      </p:pic>
    </p:spTree>
    <p:extLst>
      <p:ext uri="{BB962C8B-B14F-4D97-AF65-F5344CB8AC3E}">
        <p14:creationId xmlns:p14="http://schemas.microsoft.com/office/powerpoint/2010/main" val="2575805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1800" dirty="0"/>
              <a:t>Triển khai ứng dụng Spring Boot với Nginx reverse proxy</a:t>
            </a:r>
            <a:endParaRPr lang="en-US" altLang="en-US" sz="1800" dirty="0"/>
          </a:p>
        </p:txBody>
      </p:sp>
      <p:sp>
        <p:nvSpPr>
          <p:cNvPr id="5" name="Rectangle 4"/>
          <p:cNvSpPr/>
          <p:nvPr/>
        </p:nvSpPr>
        <p:spPr>
          <a:xfrm>
            <a:off x="99060" y="1319277"/>
            <a:ext cx="8923020" cy="3699474"/>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Các bước cơ bản để triển khai dự </a:t>
            </a:r>
            <a:r>
              <a:rPr lang="vi-VN" sz="1800" b="1" dirty="0" smtClean="0">
                <a:solidFill>
                  <a:srgbClr val="343A40"/>
                </a:solidFill>
                <a:latin typeface="Proxima Nova" panose="020B0604020202020204" charset="0"/>
                <a:ea typeface="Times New Roman" panose="02020603050405020304" pitchFamily="18" charset="0"/>
              </a:rPr>
              <a:t>án</a:t>
            </a:r>
            <a:endParaRPr lang="en-US" sz="1800" b="1"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1</a:t>
            </a:r>
            <a:r>
              <a:rPr lang="vi-VN" sz="1800" dirty="0">
                <a:solidFill>
                  <a:srgbClr val="343A40"/>
                </a:solidFill>
                <a:latin typeface="Proxima Nova" panose="020B0604020202020204" charset="0"/>
                <a:ea typeface="Times New Roman" panose="02020603050405020304" pitchFamily="18" charset="0"/>
              </a:rPr>
              <a:t>: Cài đặt môi trường thời gian chạy Java</a:t>
            </a: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2</a:t>
            </a:r>
            <a:r>
              <a:rPr lang="vi-VN" sz="1800" dirty="0">
                <a:solidFill>
                  <a:srgbClr val="343A40"/>
                </a:solidFill>
                <a:latin typeface="Proxima Nova" panose="020B0604020202020204" charset="0"/>
                <a:ea typeface="Times New Roman" panose="02020603050405020304" pitchFamily="18" charset="0"/>
              </a:rPr>
              <a:t>: Cài đặt Nginx</a:t>
            </a: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3</a:t>
            </a:r>
            <a:r>
              <a:rPr lang="vi-VN" sz="1800" dirty="0">
                <a:solidFill>
                  <a:srgbClr val="343A40"/>
                </a:solidFill>
                <a:latin typeface="Proxima Nova" panose="020B0604020202020204" charset="0"/>
                <a:ea typeface="Times New Roman" panose="02020603050405020304" pitchFamily="18" charset="0"/>
              </a:rPr>
              <a:t>: Thiết lập dự án cục bộ</a:t>
            </a: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4</a:t>
            </a:r>
            <a:r>
              <a:rPr lang="vi-VN" sz="1800" dirty="0">
                <a:solidFill>
                  <a:srgbClr val="343A40"/>
                </a:solidFill>
                <a:latin typeface="Proxima Nova" panose="020B0604020202020204" charset="0"/>
                <a:ea typeface="Times New Roman" panose="02020603050405020304" pitchFamily="18" charset="0"/>
              </a:rPr>
              <a:t>: Tạo tệp JAR</a:t>
            </a: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5</a:t>
            </a:r>
            <a:r>
              <a:rPr lang="vi-VN" sz="1800" dirty="0">
                <a:solidFill>
                  <a:srgbClr val="343A40"/>
                </a:solidFill>
                <a:latin typeface="Proxima Nova" panose="020B0604020202020204" charset="0"/>
                <a:ea typeface="Times New Roman" panose="02020603050405020304" pitchFamily="18" charset="0"/>
              </a:rPr>
              <a:t>: Sao chép tệp JAR vào máy chủ</a:t>
            </a:r>
          </a:p>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6</a:t>
            </a:r>
            <a:r>
              <a:rPr lang="vi-VN" sz="1800" dirty="0">
                <a:solidFill>
                  <a:srgbClr val="343A40"/>
                </a:solidFill>
                <a:latin typeface="Proxima Nova" panose="020B0604020202020204" charset="0"/>
                <a:ea typeface="Times New Roman" panose="02020603050405020304" pitchFamily="18" charset="0"/>
              </a:rPr>
              <a:t>: Chạy tệp JAR trên máy chủ</a:t>
            </a:r>
          </a:p>
          <a:p>
            <a:pPr algn="just">
              <a:lnSpc>
                <a:spcPct val="120000"/>
              </a:lnSpc>
              <a:spcBef>
                <a:spcPts val="300"/>
              </a:spcBef>
              <a:spcAft>
                <a:spcPts val="300"/>
              </a:spcAft>
            </a:pPr>
            <a:r>
              <a:rPr lang="vi-VN" sz="1800" b="1" dirty="0" smtClean="0">
                <a:solidFill>
                  <a:srgbClr val="343A40"/>
                </a:solidFill>
                <a:latin typeface="Proxima Nova" panose="020B0604020202020204" charset="0"/>
                <a:ea typeface="Times New Roman" panose="02020603050405020304" pitchFamily="18" charset="0"/>
              </a:rPr>
              <a:t>Bước </a:t>
            </a:r>
            <a:r>
              <a:rPr lang="vi-VN" sz="1800" b="1" dirty="0">
                <a:solidFill>
                  <a:srgbClr val="343A40"/>
                </a:solidFill>
                <a:latin typeface="Proxima Nova" panose="020B0604020202020204" charset="0"/>
                <a:ea typeface="Times New Roman" panose="02020603050405020304" pitchFamily="18" charset="0"/>
              </a:rPr>
              <a:t>7</a:t>
            </a:r>
            <a:r>
              <a:rPr lang="vi-VN" sz="1800" dirty="0">
                <a:solidFill>
                  <a:srgbClr val="343A40"/>
                </a:solidFill>
                <a:latin typeface="Proxima Nova" panose="020B0604020202020204" charset="0"/>
                <a:ea typeface="Times New Roman" panose="02020603050405020304" pitchFamily="18" charset="0"/>
              </a:rPr>
              <a:t>: Tạo bản ghi DNS</a:t>
            </a:r>
          </a:p>
          <a:p>
            <a:pPr algn="just">
              <a:lnSpc>
                <a:spcPct val="120000"/>
              </a:lnSpc>
              <a:spcBef>
                <a:spcPts val="300"/>
              </a:spcBef>
              <a:spcAft>
                <a:spcPts val="300"/>
              </a:spcAft>
            </a:pPr>
            <a:r>
              <a:rPr lang="vi-VN" sz="1800" b="1" dirty="0" smtClean="0">
                <a:solidFill>
                  <a:srgbClr val="343A40"/>
                </a:solidFill>
                <a:latin typeface="Proxima Nova" panose="020B0604020202020204" charset="0"/>
                <a:ea typeface="Times New Roman" panose="02020603050405020304" pitchFamily="18" charset="0"/>
              </a:rPr>
              <a:t>Bước </a:t>
            </a:r>
            <a:r>
              <a:rPr lang="vi-VN" sz="1800" b="1" dirty="0">
                <a:solidFill>
                  <a:srgbClr val="343A40"/>
                </a:solidFill>
                <a:latin typeface="Proxima Nova" panose="020B0604020202020204" charset="0"/>
                <a:ea typeface="Times New Roman" panose="02020603050405020304" pitchFamily="18" charset="0"/>
              </a:rPr>
              <a:t>8</a:t>
            </a:r>
            <a:r>
              <a:rPr lang="vi-VN" sz="1800" dirty="0">
                <a:solidFill>
                  <a:srgbClr val="343A40"/>
                </a:solidFill>
                <a:latin typeface="Proxima Nova" panose="020B0604020202020204" charset="0"/>
                <a:ea typeface="Times New Roman" panose="02020603050405020304" pitchFamily="18" charset="0"/>
              </a:rPr>
              <a:t>: Xác định cấu hình proxy ngược với </a:t>
            </a:r>
            <a:r>
              <a:rPr lang="vi-VN" sz="1800" dirty="0" smtClean="0">
                <a:solidFill>
                  <a:srgbClr val="343A40"/>
                </a:solidFill>
                <a:latin typeface="Proxima Nova" panose="020B0604020202020204" charset="0"/>
                <a:ea typeface="Times New Roman" panose="02020603050405020304" pitchFamily="18" charset="0"/>
              </a:rPr>
              <a:t>Nginx</a:t>
            </a:r>
            <a:endParaRPr lang="vi-VN"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22620460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777450" cy="4090800"/>
          </a:xfrm>
          <a:prstGeom prst="rect">
            <a:avLst/>
          </a:prstGeom>
        </p:spPr>
        <p:txBody>
          <a:bodyPr spcFirstLastPara="1" wrap="square" lIns="91425" tIns="91425" rIns="91425" bIns="91425" anchor="ctr" anchorCtr="0">
            <a:normAutofit/>
          </a:bodyPr>
          <a:lstStyle/>
          <a:p>
            <a:pPr lvl="0">
              <a:lnSpc>
                <a:spcPct val="115000"/>
              </a:lnSpc>
            </a:pPr>
            <a:r>
              <a:rPr lang="vi-VN" dirty="0"/>
              <a:t>Triển khai ứng dụng Spring Boot lên Heroku</a:t>
            </a:r>
            <a:endParaRPr lang="vi-VN" dirty="0"/>
          </a:p>
        </p:txBody>
      </p:sp>
    </p:spTree>
    <p:extLst>
      <p:ext uri="{BB962C8B-B14F-4D97-AF65-F5344CB8AC3E}">
        <p14:creationId xmlns:p14="http://schemas.microsoft.com/office/powerpoint/2010/main" val="1682024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T</a:t>
            </a:r>
            <a:r>
              <a:rPr lang="vi-VN" altLang="en-US" sz="2200" dirty="0"/>
              <a:t>ài khoản Heroku </a:t>
            </a:r>
            <a:endParaRPr lang="en-US" altLang="en-US" sz="2200" dirty="0"/>
          </a:p>
        </p:txBody>
      </p:sp>
      <p:sp>
        <p:nvSpPr>
          <p:cNvPr id="5" name="Rectangle 4"/>
          <p:cNvSpPr/>
          <p:nvPr/>
        </p:nvSpPr>
        <p:spPr>
          <a:xfrm>
            <a:off x="99060" y="1319277"/>
            <a:ext cx="8923020" cy="2803844"/>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Mô </a:t>
            </a:r>
            <a:r>
              <a:rPr lang="vi-VN" sz="1800" dirty="0">
                <a:solidFill>
                  <a:srgbClr val="343A40"/>
                </a:solidFill>
                <a:latin typeface="Proxima Nova" panose="020B0604020202020204" charset="0"/>
                <a:ea typeface="Times New Roman" panose="02020603050405020304" pitchFamily="18" charset="0"/>
              </a:rPr>
              <a:t>hình Spring Boot triển khai các ứng dụng độc lập rất phù hợp với Heroku.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S</a:t>
            </a:r>
            <a:r>
              <a:rPr lang="vi-VN" sz="1800" dirty="0" smtClean="0">
                <a:solidFill>
                  <a:srgbClr val="343A40"/>
                </a:solidFill>
                <a:latin typeface="Proxima Nova" panose="020B0604020202020204" charset="0"/>
                <a:ea typeface="Times New Roman" panose="02020603050405020304" pitchFamily="18" charset="0"/>
              </a:rPr>
              <a:t>ử </a:t>
            </a:r>
            <a:r>
              <a:rPr lang="vi-VN" sz="1800" dirty="0">
                <a:solidFill>
                  <a:srgbClr val="343A40"/>
                </a:solidFill>
                <a:latin typeface="Proxima Nova" panose="020B0604020202020204" charset="0"/>
                <a:ea typeface="Times New Roman" panose="02020603050405020304" pitchFamily="18" charset="0"/>
              </a:rPr>
              <a:t>dụng Maven hoặc Gradle để triển khai ứng dụng Spring trên Heroku.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en-US" sz="1800" b="1" dirty="0" err="1" smtClean="0">
                <a:solidFill>
                  <a:srgbClr val="343A40"/>
                </a:solidFill>
                <a:latin typeface="Proxima Nova" panose="020B0604020202020204" charset="0"/>
                <a:ea typeface="Times New Roman" panose="02020603050405020304" pitchFamily="18" charset="0"/>
              </a:rPr>
              <a:t>Các</a:t>
            </a:r>
            <a:r>
              <a:rPr lang="en-US" sz="1800" b="1" dirty="0" smtClean="0">
                <a:solidFill>
                  <a:srgbClr val="343A40"/>
                </a:solidFill>
                <a:latin typeface="Proxima Nova" panose="020B0604020202020204" charset="0"/>
                <a:ea typeface="Times New Roman" panose="02020603050405020304" pitchFamily="18" charset="0"/>
              </a:rPr>
              <a:t> </a:t>
            </a:r>
            <a:r>
              <a:rPr lang="en-US" sz="1800" b="1" dirty="0" err="1" smtClean="0">
                <a:solidFill>
                  <a:srgbClr val="343A40"/>
                </a:solidFill>
                <a:latin typeface="Proxima Nova" panose="020B0604020202020204" charset="0"/>
                <a:ea typeface="Times New Roman" panose="02020603050405020304" pitchFamily="18" charset="0"/>
              </a:rPr>
              <a:t>bước</a:t>
            </a:r>
            <a:r>
              <a:rPr lang="en-US" sz="1800" b="1" dirty="0">
                <a:solidFill>
                  <a:srgbClr val="343A40"/>
                </a:solidFill>
                <a:latin typeface="Proxima Nova" panose="020B0604020202020204" charset="0"/>
                <a:ea typeface="Times New Roman" panose="02020603050405020304" pitchFamily="18" charset="0"/>
              </a:rPr>
              <a:t>:</a:t>
            </a:r>
            <a:endParaRPr lang="en-US" sz="1800" b="1"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ạo </a:t>
            </a:r>
            <a:r>
              <a:rPr lang="vi-VN" sz="1800" dirty="0">
                <a:solidFill>
                  <a:srgbClr val="343A40"/>
                </a:solidFill>
                <a:latin typeface="Proxima Nova" panose="020B0604020202020204" charset="0"/>
                <a:ea typeface="Times New Roman" panose="02020603050405020304" pitchFamily="18" charset="0"/>
              </a:rPr>
              <a:t>một tài khoản Heroku theo đường link </a:t>
            </a:r>
            <a:r>
              <a:rPr lang="vi-VN" sz="1800" dirty="0">
                <a:solidFill>
                  <a:srgbClr val="343A40"/>
                </a:solidFill>
                <a:latin typeface="Proxima Nova" panose="020B0604020202020204" charset="0"/>
                <a:ea typeface="Times New Roman" panose="02020603050405020304" pitchFamily="18" charset="0"/>
                <a:hlinkClick r:id="rId2"/>
              </a:rPr>
              <a:t>https://signup.heroku.com</a:t>
            </a:r>
            <a:r>
              <a:rPr lang="vi-VN" sz="1800" dirty="0" smtClean="0">
                <a:solidFill>
                  <a:srgbClr val="343A40"/>
                </a:solidFill>
                <a:latin typeface="Proxima Nova" panose="020B0604020202020204" charset="0"/>
                <a:ea typeface="Times New Roman" panose="02020603050405020304" pitchFamily="18" charset="0"/>
                <a:hlinkClick r:id="rId2"/>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ải </a:t>
            </a:r>
            <a:r>
              <a:rPr lang="vi-VN" sz="1800" dirty="0">
                <a:solidFill>
                  <a:srgbClr val="343A40"/>
                </a:solidFill>
                <a:latin typeface="Proxima Nova" panose="020B0604020202020204" charset="0"/>
                <a:ea typeface="Times New Roman" panose="02020603050405020304" pitchFamily="18" charset="0"/>
              </a:rPr>
              <a:t>xuống và cài đặt Heroku </a:t>
            </a:r>
            <a:r>
              <a:rPr lang="vi-VN" sz="1800" dirty="0" smtClean="0">
                <a:solidFill>
                  <a:srgbClr val="343A40"/>
                </a:solidFill>
                <a:latin typeface="Proxima Nova" panose="020B0604020202020204" charset="0"/>
                <a:ea typeface="Times New Roman" panose="02020603050405020304" pitchFamily="18" charset="0"/>
              </a:rPr>
              <a:t>CLI</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a:t>
            </a:r>
            <a:r>
              <a:rPr lang="en-US" sz="1800" dirty="0" err="1">
                <a:solidFill>
                  <a:srgbClr val="343A40"/>
                </a:solidFill>
                <a:latin typeface="Proxima Nova" panose="020B0604020202020204" charset="0"/>
                <a:ea typeface="Times New Roman" panose="02020603050405020304" pitchFamily="18" charset="0"/>
              </a:rPr>
              <a:t>ăng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nhập</a:t>
            </a:r>
            <a:r>
              <a:rPr lang="en-US" sz="1800" dirty="0">
                <a:solidFill>
                  <a:srgbClr val="343A40"/>
                </a:solidFill>
                <a:latin typeface="Proxima Nova" panose="020B0604020202020204" charset="0"/>
                <a:ea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rPr>
              <a:t>heroku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địa</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chỉ</a:t>
            </a:r>
            <a:r>
              <a:rPr lang="en-US" sz="1800" dirty="0">
                <a:solidFill>
                  <a:srgbClr val="343A40"/>
                </a:solidFill>
                <a:latin typeface="Proxima Nova" panose="020B0604020202020204" charset="0"/>
                <a:ea typeface="Times New Roman" panose="02020603050405020304" pitchFamily="18" charset="0"/>
              </a:rPr>
              <a:t> email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mật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khẩu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đã</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tạo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tài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khoản</a:t>
            </a:r>
            <a:r>
              <a:rPr lang="en-US" sz="1800" dirty="0">
                <a:solidFill>
                  <a:srgbClr val="343A40"/>
                </a:solidFill>
                <a:latin typeface="Proxima Nova" panose="020B0604020202020204" charset="0"/>
                <a:ea typeface="Times New Roman" panose="02020603050405020304" pitchFamily="18" charset="0"/>
              </a:rPr>
              <a:t> Heroku</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3273750" y="4315328"/>
            <a:ext cx="1838965" cy="383888"/>
          </a:xfrm>
          <a:prstGeom prst="rect">
            <a:avLst/>
          </a:prstGeom>
          <a:ln>
            <a:solidFill>
              <a:srgbClr val="FF0000"/>
            </a:solidFill>
          </a:ln>
        </p:spPr>
        <p:txBody>
          <a:bodyPr wrap="non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heroku login</a:t>
            </a:r>
            <a:endParaRPr lang="en-US" sz="1800" dirty="0">
              <a:solidFill>
                <a:srgbClr val="0070C0"/>
              </a:solidFill>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9523981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Tạo </a:t>
            </a:r>
            <a:r>
              <a:rPr lang="en-US" altLang="en-US" sz="2200" dirty="0" err="1"/>
              <a:t>ứng</a:t>
            </a:r>
            <a:r>
              <a:rPr lang="en-US" altLang="en-US" sz="2200" dirty="0"/>
              <a:t> </a:t>
            </a:r>
            <a:r>
              <a:rPr lang="en-US" altLang="en-US" sz="2200" dirty="0" err="1"/>
              <a:t>dụng</a:t>
            </a:r>
            <a:r>
              <a:rPr lang="en-US" altLang="en-US" sz="2200" dirty="0"/>
              <a:t> Spring Boot</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nl-NL" sz="1800" dirty="0" smtClean="0">
                <a:solidFill>
                  <a:srgbClr val="343A40"/>
                </a:solidFill>
                <a:latin typeface="Proxima Nova" panose="020B0604020202020204" charset="0"/>
                <a:ea typeface="Times New Roman" panose="02020603050405020304" pitchFamily="18" charset="0"/>
              </a:rPr>
              <a:t>- Cài </a:t>
            </a:r>
            <a:r>
              <a:rPr lang="nl-NL" sz="1800" dirty="0">
                <a:solidFill>
                  <a:srgbClr val="343A40"/>
                </a:solidFill>
                <a:latin typeface="Proxima Nova" panose="020B0604020202020204" charset="0"/>
                <a:ea typeface="Times New Roman" panose="02020603050405020304" pitchFamily="18" charset="0"/>
              </a:rPr>
              <a:t>đặt Spring Boot CLI</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1864050" y="1846448"/>
            <a:ext cx="5009705" cy="383888"/>
          </a:xfrm>
          <a:prstGeom prst="rect">
            <a:avLst/>
          </a:prstGeom>
          <a:ln>
            <a:solidFill>
              <a:srgbClr val="FF0000"/>
            </a:solidFill>
          </a:ln>
        </p:spPr>
        <p:txBody>
          <a:bodyPr wrap="non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spring </a:t>
            </a:r>
            <a:r>
              <a:rPr lang="en-US" sz="1800" dirty="0" err="1">
                <a:solidFill>
                  <a:srgbClr val="0070C0"/>
                </a:solidFill>
                <a:latin typeface="Courier New" panose="02070309020205020404" pitchFamily="49" charset="0"/>
                <a:ea typeface="Times New Roman" panose="02020603050405020304" pitchFamily="18" charset="0"/>
                <a:cs typeface="Courier New" panose="02070309020205020404" pitchFamily="49" charset="0"/>
              </a:rPr>
              <a:t>init</a:t>
            </a:r>
            <a:r>
              <a:rPr lang="en-US" sz="18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 --dependencies=web demo</a:t>
            </a:r>
            <a:endParaRPr lang="en-US" sz="1800" dirty="0">
              <a:solidFill>
                <a:srgbClr val="0070C0"/>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6" name="Rectangle 5"/>
          <p:cNvSpPr/>
          <p:nvPr/>
        </p:nvSpPr>
        <p:spPr>
          <a:xfrm>
            <a:off x="91440" y="2408937"/>
            <a:ext cx="8923020" cy="409407"/>
          </a:xfrm>
          <a:prstGeom prst="rect">
            <a:avLst/>
          </a:prstGeom>
        </p:spPr>
        <p:txBody>
          <a:bodyPr wrap="square">
            <a:spAutoFit/>
          </a:bodyPr>
          <a:lstStyle/>
          <a:p>
            <a:pPr algn="just">
              <a:lnSpc>
                <a:spcPct val="120000"/>
              </a:lnSpc>
              <a:spcBef>
                <a:spcPts val="300"/>
              </a:spcBef>
              <a:spcAft>
                <a:spcPts val="300"/>
              </a:spcAft>
            </a:pPr>
            <a:r>
              <a:rPr lang="nl-NL" sz="1800" dirty="0" smtClean="0">
                <a:solidFill>
                  <a:srgbClr val="343A40"/>
                </a:solidFill>
                <a:latin typeface="Proxima Nova" panose="020B0604020202020204" charset="0"/>
                <a:ea typeface="Times New Roman" panose="02020603050405020304" pitchFamily="18" charset="0"/>
              </a:rPr>
              <a:t>- </a:t>
            </a:r>
            <a:r>
              <a:rPr lang="en-US" sz="1800" dirty="0" smtClean="0">
                <a:solidFill>
                  <a:srgbClr val="343A40"/>
                </a:solidFill>
                <a:latin typeface="Proxima Nova" panose="020B0604020202020204" charset="0"/>
                <a:ea typeface="Times New Roman" panose="02020603050405020304" pitchFamily="18" charset="0"/>
              </a:rPr>
              <a:t>D</a:t>
            </a:r>
            <a:r>
              <a:rPr lang="vi-VN" sz="1800" dirty="0" smtClean="0">
                <a:solidFill>
                  <a:srgbClr val="343A40"/>
                </a:solidFill>
                <a:latin typeface="Proxima Nova" panose="020B0604020202020204" charset="0"/>
                <a:ea typeface="Times New Roman" panose="02020603050405020304" pitchFamily="18" charset="0"/>
              </a:rPr>
              <a:t>i </a:t>
            </a:r>
            <a:r>
              <a:rPr lang="vi-VN" sz="1800" dirty="0">
                <a:solidFill>
                  <a:srgbClr val="343A40"/>
                </a:solidFill>
                <a:latin typeface="Proxima Nova" panose="020B0604020202020204" charset="0"/>
                <a:ea typeface="Times New Roman" panose="02020603050405020304" pitchFamily="18" charset="0"/>
              </a:rPr>
              <a:t>chuyển vào thư mục ứng dụng</a:t>
            </a:r>
            <a:endParaRPr lang="vi-VN" sz="1800" dirty="0">
              <a:solidFill>
                <a:srgbClr val="343A40"/>
              </a:solidFill>
              <a:latin typeface="Proxima Nova" panose="020B0604020202020204" charset="0"/>
              <a:ea typeface="Times New Roman" panose="02020603050405020304" pitchFamily="18" charset="0"/>
            </a:endParaRPr>
          </a:p>
        </p:txBody>
      </p:sp>
      <p:sp>
        <p:nvSpPr>
          <p:cNvPr id="7" name="Rectangle 6"/>
          <p:cNvSpPr/>
          <p:nvPr/>
        </p:nvSpPr>
        <p:spPr>
          <a:xfrm>
            <a:off x="3814770" y="2905628"/>
            <a:ext cx="1149674" cy="383888"/>
          </a:xfrm>
          <a:prstGeom prst="rect">
            <a:avLst/>
          </a:prstGeom>
          <a:ln>
            <a:solidFill>
              <a:srgbClr val="FF0000"/>
            </a:solidFill>
          </a:ln>
        </p:spPr>
        <p:txBody>
          <a:bodyPr wrap="non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cd demo</a:t>
            </a:r>
            <a:endParaRPr lang="en-US" sz="1800" dirty="0">
              <a:solidFill>
                <a:srgbClr val="0070C0"/>
              </a:solidFill>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507817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Tạo </a:t>
            </a:r>
            <a:r>
              <a:rPr lang="en-US" altLang="en-US" sz="2200" dirty="0" err="1"/>
              <a:t>ứng</a:t>
            </a:r>
            <a:r>
              <a:rPr lang="en-US" altLang="en-US" sz="2200" dirty="0"/>
              <a:t> </a:t>
            </a:r>
            <a:r>
              <a:rPr lang="en-US" altLang="en-US" sz="2200" dirty="0" err="1"/>
              <a:t>dụng</a:t>
            </a:r>
            <a:r>
              <a:rPr lang="en-US" altLang="en-US" sz="2200" dirty="0"/>
              <a:t> Spring Boot</a:t>
            </a:r>
            <a:endParaRPr lang="en-US" altLang="en-US" sz="2200" dirty="0"/>
          </a:p>
        </p:txBody>
      </p:sp>
      <p:sp>
        <p:nvSpPr>
          <p:cNvPr id="5" name="Rectangle 4"/>
          <p:cNvSpPr/>
          <p:nvPr/>
        </p:nvSpPr>
        <p:spPr>
          <a:xfrm>
            <a:off x="99060" y="1319277"/>
            <a:ext cx="8923020" cy="1151149"/>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Chương </a:t>
            </a:r>
            <a:r>
              <a:rPr lang="vi-VN" sz="1800" dirty="0">
                <a:solidFill>
                  <a:srgbClr val="343A40"/>
                </a:solidFill>
                <a:latin typeface="Proxima Nova" panose="020B0604020202020204" charset="0"/>
                <a:ea typeface="Times New Roman" panose="02020603050405020304" pitchFamily="18" charset="0"/>
              </a:rPr>
              <a:t>trình tạo ra một ánh xạ yêu cầu đơn giản hiển thị “Hello World!” trong trình duyệt.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Ứng </a:t>
            </a:r>
            <a:r>
              <a:rPr lang="vi-VN" sz="1800" dirty="0">
                <a:solidFill>
                  <a:srgbClr val="343A40"/>
                </a:solidFill>
                <a:latin typeface="Proxima Nova" panose="020B0604020202020204" charset="0"/>
                <a:ea typeface="Times New Roman" panose="02020603050405020304" pitchFamily="18" charset="0"/>
              </a:rPr>
              <a:t>dụng này cũng có thể chạy trên Heroku.</a:t>
            </a:r>
            <a:endParaRPr lang="vi-VN" sz="1800" dirty="0">
              <a:solidFill>
                <a:srgbClr val="343A40"/>
              </a:solidFill>
              <a:latin typeface="Proxima Nova" panose="020B0604020202020204"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91102" y="2572722"/>
            <a:ext cx="5165017" cy="2472614"/>
          </a:xfrm>
          <a:prstGeom prst="rect">
            <a:avLst/>
          </a:prstGeom>
          <a:ln>
            <a:solidFill>
              <a:srgbClr val="FF0000"/>
            </a:solidFill>
          </a:ln>
        </p:spPr>
      </p:pic>
    </p:spTree>
    <p:extLst>
      <p:ext uri="{BB962C8B-B14F-4D97-AF65-F5344CB8AC3E}">
        <p14:creationId xmlns:p14="http://schemas.microsoft.com/office/powerpoint/2010/main" val="25752628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Tạo </a:t>
            </a:r>
            <a:r>
              <a:rPr lang="en-US" altLang="en-US" sz="2200" dirty="0" err="1"/>
              <a:t>ứng</a:t>
            </a:r>
            <a:r>
              <a:rPr lang="en-US" altLang="en-US" sz="2200" dirty="0"/>
              <a:t> </a:t>
            </a:r>
            <a:r>
              <a:rPr lang="en-US" altLang="en-US" sz="2200" dirty="0" err="1"/>
              <a:t>dụng</a:t>
            </a:r>
            <a:r>
              <a:rPr lang="en-US" altLang="en-US" sz="2200" dirty="0"/>
              <a:t> Spring Boot</a:t>
            </a:r>
            <a:endParaRPr lang="en-US" altLang="en-US" sz="2200" dirty="0"/>
          </a:p>
        </p:txBody>
      </p:sp>
      <p:sp>
        <p:nvSpPr>
          <p:cNvPr id="5" name="Rectangle 4"/>
          <p:cNvSpPr/>
          <p:nvPr/>
        </p:nvSpPr>
        <p:spPr>
          <a:xfrm>
            <a:off x="99060" y="1319277"/>
            <a:ext cx="8923020" cy="818750"/>
          </a:xfrm>
          <a:prstGeom prst="rect">
            <a:avLst/>
          </a:prstGeom>
        </p:spPr>
        <p:txBody>
          <a:bodyPr wrap="square">
            <a:spAutoFit/>
          </a:bodyPr>
          <a:lstStyle/>
          <a:p>
            <a:pPr algn="just">
              <a:lnSpc>
                <a:spcPct val="120000"/>
              </a:lnSpc>
              <a:spcBef>
                <a:spcPts val="300"/>
              </a:spcBef>
              <a:spcAft>
                <a:spcPts val="300"/>
              </a:spcAft>
            </a:pPr>
            <a:r>
              <a:rPr lang="en-US" sz="1800" b="1" dirty="0">
                <a:solidFill>
                  <a:srgbClr val="343A40"/>
                </a:solidFill>
                <a:latin typeface="Proxima Nova" panose="020B0604020202020204" charset="0"/>
                <a:ea typeface="Times New Roman" panose="02020603050405020304" pitchFamily="18" charset="0"/>
              </a:rPr>
              <a:t>Chuẩn </a:t>
            </a:r>
            <a:r>
              <a:rPr lang="en-US" sz="1800" b="1" dirty="0" err="1">
                <a:solidFill>
                  <a:srgbClr val="343A40"/>
                </a:solidFill>
                <a:latin typeface="Proxima Nova" panose="020B0604020202020204" charset="0"/>
                <a:ea typeface="Times New Roman" panose="02020603050405020304" pitchFamily="18" charset="0"/>
              </a:rPr>
              <a:t>bị</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ứng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dụng</a:t>
            </a:r>
            <a:r>
              <a:rPr lang="en-US" sz="1800" b="1" dirty="0">
                <a:solidFill>
                  <a:srgbClr val="343A40"/>
                </a:solidFill>
                <a:latin typeface="Proxima Nova" panose="020B0604020202020204" charset="0"/>
                <a:ea typeface="Times New Roman" panose="02020603050405020304" pitchFamily="18" charset="0"/>
              </a:rPr>
              <a:t> Spring Boot </a:t>
            </a:r>
            <a:r>
              <a:rPr lang="en-US" sz="1800" b="1" dirty="0" err="1">
                <a:solidFill>
                  <a:srgbClr val="343A40"/>
                </a:solidFill>
                <a:latin typeface="Proxima Nova" panose="020B0604020202020204" charset="0"/>
                <a:ea typeface="Times New Roman" panose="02020603050405020304" pitchFamily="18" charset="0"/>
              </a:rPr>
              <a:t>cho</a:t>
            </a:r>
            <a:r>
              <a:rPr lang="en-US" sz="1800" b="1" dirty="0">
                <a:solidFill>
                  <a:srgbClr val="343A40"/>
                </a:solidFill>
                <a:latin typeface="Proxima Nova" panose="020B0604020202020204" charset="0"/>
                <a:ea typeface="Times New Roman" panose="02020603050405020304" pitchFamily="18" charset="0"/>
              </a:rPr>
              <a:t> </a:t>
            </a:r>
            <a:r>
              <a:rPr lang="en-US" sz="1800" b="1" dirty="0" smtClean="0">
                <a:solidFill>
                  <a:srgbClr val="343A40"/>
                </a:solidFill>
                <a:latin typeface="Proxima Nova" panose="020B0604020202020204" charset="0"/>
                <a:ea typeface="Times New Roman" panose="02020603050405020304" pitchFamily="18" charset="0"/>
              </a:rPr>
              <a:t>Heroku</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T</a:t>
            </a:r>
            <a:r>
              <a:rPr lang="vi-VN" sz="1800" dirty="0" smtClean="0">
                <a:solidFill>
                  <a:srgbClr val="343A40"/>
                </a:solidFill>
                <a:latin typeface="Proxima Nova" panose="020B0604020202020204" charset="0"/>
                <a:ea typeface="Times New Roman" panose="02020603050405020304" pitchFamily="18" charset="0"/>
              </a:rPr>
              <a:t>ạo </a:t>
            </a:r>
            <a:r>
              <a:rPr lang="vi-VN" sz="1800" dirty="0">
                <a:solidFill>
                  <a:srgbClr val="343A40"/>
                </a:solidFill>
                <a:latin typeface="Proxima Nova" panose="020B0604020202020204" charset="0"/>
                <a:ea typeface="Times New Roman" panose="02020603050405020304" pitchFamily="18" charset="0"/>
              </a:rPr>
              <a:t>một kho lưu trữ Git cho ứng dụng và thêm tất cả mã vào </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1905000" y="2316718"/>
            <a:ext cx="4572000" cy="923330"/>
          </a:xfrm>
          <a:prstGeom prst="rect">
            <a:avLst/>
          </a:prstGeom>
          <a:ln>
            <a:solidFill>
              <a:srgbClr val="FF0000"/>
            </a:solidFill>
          </a:ln>
        </p:spPr>
        <p:txBody>
          <a:bodyPr>
            <a:spAutoFit/>
          </a:bodyPr>
          <a:lstStyle/>
          <a:p>
            <a:r>
              <a:rPr lang="en-US" sz="1800" dirty="0">
                <a:solidFill>
                  <a:srgbClr val="0070C0"/>
                </a:solidFill>
                <a:latin typeface="Courier New" panose="02070309020205020404" pitchFamily="49" charset="0"/>
                <a:cs typeface="Courier New" panose="02070309020205020404" pitchFamily="49" charset="0"/>
              </a:rPr>
              <a:t>git </a:t>
            </a:r>
            <a:r>
              <a:rPr lang="en-US" sz="1800" dirty="0" err="1">
                <a:solidFill>
                  <a:srgbClr val="0070C0"/>
                </a:solidFill>
                <a:latin typeface="Courier New" panose="02070309020205020404" pitchFamily="49" charset="0"/>
                <a:cs typeface="Courier New" panose="02070309020205020404" pitchFamily="49" charset="0"/>
              </a:rPr>
              <a:t>init</a:t>
            </a:r>
            <a:endParaRPr lang="en-US" sz="1800" dirty="0">
              <a:solidFill>
                <a:srgbClr val="0070C0"/>
              </a:solidFill>
              <a:latin typeface="Courier New" panose="02070309020205020404" pitchFamily="49" charset="0"/>
              <a:cs typeface="Courier New" panose="02070309020205020404" pitchFamily="49" charset="0"/>
            </a:endParaRPr>
          </a:p>
          <a:p>
            <a:r>
              <a:rPr lang="en-US" sz="1800" dirty="0">
                <a:solidFill>
                  <a:srgbClr val="0070C0"/>
                </a:solidFill>
                <a:latin typeface="Courier New" panose="02070309020205020404" pitchFamily="49" charset="0"/>
                <a:cs typeface="Courier New" panose="02070309020205020404" pitchFamily="49" charset="0"/>
              </a:rPr>
              <a:t>$ git add </a:t>
            </a:r>
          </a:p>
          <a:p>
            <a:r>
              <a:rPr lang="en-US" sz="1800" dirty="0">
                <a:solidFill>
                  <a:srgbClr val="0070C0"/>
                </a:solidFill>
                <a:latin typeface="Courier New" panose="02070309020205020404" pitchFamily="49" charset="0"/>
                <a:cs typeface="Courier New" panose="02070309020205020404" pitchFamily="49" charset="0"/>
              </a:rPr>
              <a:t>$ git commit -m "first commit"</a:t>
            </a:r>
          </a:p>
        </p:txBody>
      </p:sp>
      <p:sp>
        <p:nvSpPr>
          <p:cNvPr id="6" name="Rectangle 5"/>
          <p:cNvSpPr/>
          <p:nvPr/>
        </p:nvSpPr>
        <p:spPr>
          <a:xfrm>
            <a:off x="121920" y="3442292"/>
            <a:ext cx="4572000" cy="1579278"/>
          </a:xfrm>
          <a:prstGeom prst="rect">
            <a:avLst/>
          </a:prstGeom>
        </p:spPr>
        <p:txBody>
          <a:bodyPr>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rPr>
              <a:t>Các</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cách</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triển</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khai</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ứng</a:t>
            </a:r>
            <a:r>
              <a:rPr lang="en-US" sz="1800" b="1" dirty="0">
                <a:solidFill>
                  <a:srgbClr val="343A40"/>
                </a:solidFill>
                <a:latin typeface="Proxima Nova" panose="020B0604020202020204" charset="0"/>
                <a:ea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a:t>
            </a: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Đưa</a:t>
            </a:r>
            <a:r>
              <a:rPr lang="en-US" sz="1800" dirty="0">
                <a:solidFill>
                  <a:srgbClr val="343A40"/>
                </a:solidFill>
                <a:latin typeface="Proxima Nova" panose="020B0604020202020204" charset="0"/>
                <a:ea typeface="Times New Roman" panose="02020603050405020304" pitchFamily="18" charset="0"/>
              </a:rPr>
              <a:t> repo Git </a:t>
            </a:r>
            <a:r>
              <a:rPr lang="en-US" sz="1800" dirty="0" err="1">
                <a:solidFill>
                  <a:srgbClr val="343A40"/>
                </a:solidFill>
                <a:latin typeface="Proxima Nova" panose="020B0604020202020204" charset="0"/>
                <a:ea typeface="Times New Roman" panose="02020603050405020304" pitchFamily="18" charset="0"/>
              </a:rPr>
              <a:t>này</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lên</a:t>
            </a:r>
            <a:r>
              <a:rPr lang="en-US" sz="1800" dirty="0">
                <a:solidFill>
                  <a:srgbClr val="343A40"/>
                </a:solidFill>
                <a:latin typeface="Proxima Nova" panose="020B0604020202020204" charset="0"/>
                <a:ea typeface="Times New Roman" panose="02020603050405020304" pitchFamily="18" charset="0"/>
              </a:rPr>
              <a:t> Heroku</a:t>
            </a: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Bằng</a:t>
            </a:r>
            <a:r>
              <a:rPr lang="en-US" sz="1800" dirty="0">
                <a:solidFill>
                  <a:srgbClr val="343A40"/>
                </a:solidFill>
                <a:latin typeface="Proxima Nova" panose="020B0604020202020204" charset="0"/>
                <a:ea typeface="Times New Roman" panose="02020603050405020304" pitchFamily="18" charset="0"/>
              </a:rPr>
              <a:t> plugin Heroku Maven</a:t>
            </a:r>
          </a:p>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Git </a:t>
            </a:r>
            <a:r>
              <a:rPr lang="en-US" sz="1800" dirty="0" err="1">
                <a:solidFill>
                  <a:srgbClr val="343A40"/>
                </a:solidFill>
                <a:latin typeface="Proxima Nova" panose="020B0604020202020204" charset="0"/>
                <a:ea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rPr>
              <a:t> Heroku CLI.</a:t>
            </a:r>
          </a:p>
        </p:txBody>
      </p:sp>
    </p:spTree>
    <p:extLst>
      <p:ext uri="{BB962C8B-B14F-4D97-AF65-F5344CB8AC3E}">
        <p14:creationId xmlns:p14="http://schemas.microsoft.com/office/powerpoint/2010/main" val="3575106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100" dirty="0"/>
              <a:t>Triển </a:t>
            </a:r>
            <a:r>
              <a:rPr lang="en-US" altLang="en-US" sz="2100" dirty="0" err="1"/>
              <a:t>khai</a:t>
            </a:r>
            <a:r>
              <a:rPr lang="en-US" altLang="en-US" sz="2100" dirty="0"/>
              <a:t> </a:t>
            </a:r>
            <a:r>
              <a:rPr lang="en-US" altLang="en-US" sz="2100" dirty="0" err="1"/>
              <a:t>ứng</a:t>
            </a:r>
            <a:r>
              <a:rPr lang="en-US" altLang="en-US" sz="2100" dirty="0"/>
              <a:t> </a:t>
            </a:r>
            <a:r>
              <a:rPr lang="en-US" altLang="en-US" sz="2100" dirty="0" err="1"/>
              <a:t>dụng</a:t>
            </a:r>
            <a:r>
              <a:rPr lang="en-US" altLang="en-US" sz="2100" dirty="0"/>
              <a:t> </a:t>
            </a:r>
            <a:r>
              <a:rPr lang="en-US" altLang="en-US" sz="2100" dirty="0" err="1"/>
              <a:t>sử</a:t>
            </a:r>
            <a:r>
              <a:rPr lang="en-US" altLang="en-US" sz="2100" dirty="0"/>
              <a:t> </a:t>
            </a:r>
            <a:r>
              <a:rPr lang="en-US" altLang="en-US" sz="2100" dirty="0" err="1"/>
              <a:t>dụng</a:t>
            </a:r>
            <a:r>
              <a:rPr lang="en-US" altLang="en-US" sz="2100" dirty="0"/>
              <a:t> Git </a:t>
            </a:r>
            <a:r>
              <a:rPr lang="en-US" altLang="en-US" sz="2100" dirty="0" err="1"/>
              <a:t>và</a:t>
            </a:r>
            <a:r>
              <a:rPr lang="en-US" altLang="en-US" sz="2100" dirty="0"/>
              <a:t> Heroku CLI</a:t>
            </a:r>
            <a:endParaRPr lang="en-US" altLang="en-US" sz="21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1</a:t>
            </a:r>
            <a:r>
              <a:rPr lang="vi-VN" sz="1800" dirty="0">
                <a:solidFill>
                  <a:srgbClr val="343A40"/>
                </a:solidFill>
                <a:latin typeface="Proxima Nova" panose="020B0604020202020204" charset="0"/>
                <a:ea typeface="Times New Roman" panose="02020603050405020304" pitchFamily="18" charset="0"/>
              </a:rPr>
              <a:t>: Cung cấp một ứng dụng Heroku mới. </a:t>
            </a:r>
            <a:endParaRPr lang="vi-VN" sz="1800" dirty="0">
              <a:solidFill>
                <a:srgbClr val="343A40"/>
              </a:solidFill>
              <a:latin typeface="Proxima Nova" panose="020B0604020202020204" charset="0"/>
              <a:ea typeface="Times New Roman" panose="02020603050405020304" pitchFamily="18" charset="0"/>
            </a:endParaRPr>
          </a:p>
        </p:txBody>
      </p:sp>
      <p:sp>
        <p:nvSpPr>
          <p:cNvPr id="7" name="Rectangle 6"/>
          <p:cNvSpPr/>
          <p:nvPr/>
        </p:nvSpPr>
        <p:spPr>
          <a:xfrm>
            <a:off x="3079603" y="1815882"/>
            <a:ext cx="1976823"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heroku create</a:t>
            </a:r>
          </a:p>
        </p:txBody>
      </p:sp>
      <p:sp>
        <p:nvSpPr>
          <p:cNvPr id="8" name="Rectangle 7"/>
          <p:cNvSpPr/>
          <p:nvPr/>
        </p:nvSpPr>
        <p:spPr>
          <a:xfrm>
            <a:off x="68580" y="2416557"/>
            <a:ext cx="8923020" cy="424732"/>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a:t>
            </a:r>
            <a:r>
              <a:rPr lang="en-US" sz="1800" b="1" dirty="0" smtClean="0">
                <a:solidFill>
                  <a:srgbClr val="343A40"/>
                </a:solidFill>
                <a:latin typeface="Proxima Nova" panose="020B0604020202020204" charset="0"/>
                <a:ea typeface="Times New Roman" panose="02020603050405020304" pitchFamily="18" charset="0"/>
              </a:rPr>
              <a:t>2</a:t>
            </a:r>
            <a:r>
              <a:rPr lang="vi-VN" sz="1800" dirty="0">
                <a:solidFill>
                  <a:srgbClr val="343A40"/>
                </a:solidFill>
                <a:latin typeface="Proxima Nova" panose="020B0604020202020204" charset="0"/>
                <a:ea typeface="Times New Roman" panose="02020603050405020304" pitchFamily="18" charset="0"/>
              </a:rPr>
              <a:t>: Triển khai mã</a:t>
            </a:r>
            <a:endParaRPr lang="vi-VN" sz="1800" dirty="0">
              <a:solidFill>
                <a:srgbClr val="343A40"/>
              </a:solidFill>
              <a:latin typeface="Proxima Nova" panose="020B0604020202020204" charset="0"/>
              <a:ea typeface="Times New Roman" panose="02020603050405020304" pitchFamily="18" charset="0"/>
            </a:endParaRPr>
          </a:p>
        </p:txBody>
      </p:sp>
      <p:sp>
        <p:nvSpPr>
          <p:cNvPr id="11" name="Rectangle 10"/>
          <p:cNvSpPr/>
          <p:nvPr/>
        </p:nvSpPr>
        <p:spPr>
          <a:xfrm>
            <a:off x="2721463" y="3035082"/>
            <a:ext cx="2941831"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git push heroku main</a:t>
            </a:r>
            <a:endParaRPr lang="en-US" sz="1800" dirty="0">
              <a:solidFill>
                <a:srgbClr val="0070C0"/>
              </a:solidFill>
              <a:latin typeface="Courier New" panose="02070309020205020404" pitchFamily="49" charset="0"/>
              <a:cs typeface="Courier New" panose="02070309020205020404" pitchFamily="49" charset="0"/>
            </a:endParaRPr>
          </a:p>
        </p:txBody>
      </p:sp>
      <p:sp>
        <p:nvSpPr>
          <p:cNvPr id="12" name="Rectangle 11"/>
          <p:cNvSpPr/>
          <p:nvPr/>
        </p:nvSpPr>
        <p:spPr>
          <a:xfrm>
            <a:off x="68580" y="3574797"/>
            <a:ext cx="8923020" cy="424732"/>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a:t>
            </a:r>
            <a:r>
              <a:rPr lang="en-US" sz="1800" b="1" dirty="0" smtClean="0">
                <a:solidFill>
                  <a:srgbClr val="343A40"/>
                </a:solidFill>
                <a:latin typeface="Proxima Nova" panose="020B0604020202020204" charset="0"/>
                <a:ea typeface="Times New Roman" panose="02020603050405020304" pitchFamily="18" charset="0"/>
              </a:rPr>
              <a:t>3</a:t>
            </a:r>
            <a:r>
              <a:rPr lang="vi-VN" sz="1800" dirty="0">
                <a:solidFill>
                  <a:srgbClr val="343A40"/>
                </a:solidFill>
                <a:latin typeface="Proxima Nova" panose="020B0604020202020204" charset="0"/>
                <a:ea typeface="Times New Roman" panose="02020603050405020304" pitchFamily="18" charset="0"/>
              </a:rPr>
              <a:t>: Truy cập URL của ứng dụng </a:t>
            </a:r>
            <a:endParaRPr lang="vi-VN" sz="1800" dirty="0">
              <a:solidFill>
                <a:srgbClr val="343A40"/>
              </a:solidFill>
              <a:latin typeface="Proxima Nova" panose="020B0604020202020204" charset="0"/>
              <a:ea typeface="Times New Roman" panose="02020603050405020304" pitchFamily="18" charset="0"/>
            </a:endParaRPr>
          </a:p>
        </p:txBody>
      </p:sp>
      <p:sp>
        <p:nvSpPr>
          <p:cNvPr id="13" name="Rectangle 12"/>
          <p:cNvSpPr/>
          <p:nvPr/>
        </p:nvSpPr>
        <p:spPr>
          <a:xfrm>
            <a:off x="2721463" y="4193322"/>
            <a:ext cx="2666114"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heroku logs --tail</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867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Đ</a:t>
            </a:r>
            <a:r>
              <a:rPr lang="vi-VN" sz="1800" dirty="0" smtClean="0">
                <a:solidFill>
                  <a:srgbClr val="343A40"/>
                </a:solidFill>
                <a:latin typeface="Proxima Nova" panose="020B0604020202020204" charset="0"/>
                <a:ea typeface="Times New Roman" panose="02020603050405020304" pitchFamily="18" charset="0"/>
              </a:rPr>
              <a:t>ính </a:t>
            </a:r>
            <a:r>
              <a:rPr lang="vi-VN" sz="1800" dirty="0">
                <a:solidFill>
                  <a:srgbClr val="343A40"/>
                </a:solidFill>
                <a:latin typeface="Proxima Nova" panose="020B0604020202020204" charset="0"/>
                <a:ea typeface="Times New Roman" panose="02020603050405020304" pitchFamily="18" charset="0"/>
              </a:rPr>
              <a:t>kèm cơ sở dữ liệu PostgreSQL vào ứng dụng </a:t>
            </a:r>
            <a:endParaRPr lang="vi-VN" sz="1800" dirty="0">
              <a:solidFill>
                <a:srgbClr val="343A40"/>
              </a:solidFill>
              <a:latin typeface="Proxima Nova" panose="020B0604020202020204" charset="0"/>
              <a:ea typeface="Times New Roman" panose="02020603050405020304" pitchFamily="18" charset="0"/>
            </a:endParaRPr>
          </a:p>
        </p:txBody>
      </p:sp>
      <p:sp>
        <p:nvSpPr>
          <p:cNvPr id="7" name="Rectangle 6"/>
          <p:cNvSpPr/>
          <p:nvPr/>
        </p:nvSpPr>
        <p:spPr>
          <a:xfrm>
            <a:off x="2089003" y="1861602"/>
            <a:ext cx="5423280"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heroku </a:t>
            </a:r>
            <a:r>
              <a:rPr lang="en-US" sz="1800" dirty="0" err="1">
                <a:solidFill>
                  <a:srgbClr val="0070C0"/>
                </a:solidFill>
                <a:latin typeface="Courier New" panose="02070309020205020404" pitchFamily="49" charset="0"/>
                <a:cs typeface="Courier New" panose="02070309020205020404" pitchFamily="49" charset="0"/>
              </a:rPr>
              <a:t>addons:create</a:t>
            </a:r>
            <a:r>
              <a:rPr lang="en-US" sz="1800" dirty="0">
                <a:solidFill>
                  <a:srgbClr val="0070C0"/>
                </a:solidFill>
                <a:latin typeface="Courier New" panose="02070309020205020404" pitchFamily="49" charset="0"/>
                <a:cs typeface="Courier New" panose="02070309020205020404" pitchFamily="49" charset="0"/>
              </a:rPr>
              <a:t> heroku-</a:t>
            </a:r>
            <a:r>
              <a:rPr lang="en-US" sz="1800" dirty="0" err="1">
                <a:solidFill>
                  <a:srgbClr val="0070C0"/>
                </a:solidFill>
                <a:latin typeface="Courier New" panose="02070309020205020404" pitchFamily="49" charset="0"/>
                <a:cs typeface="Courier New" panose="02070309020205020404" pitchFamily="49" charset="0"/>
              </a:rPr>
              <a:t>postgresql</a:t>
            </a:r>
            <a:endParaRPr lang="en-US" sz="1800" dirty="0">
              <a:solidFill>
                <a:srgbClr val="0070C0"/>
              </a:solidFill>
              <a:latin typeface="Courier New" panose="02070309020205020404" pitchFamily="49" charset="0"/>
              <a:cs typeface="Courier New" panose="02070309020205020404" pitchFamily="49" charset="0"/>
            </a:endParaRPr>
          </a:p>
        </p:txBody>
      </p:sp>
      <p:sp>
        <p:nvSpPr>
          <p:cNvPr id="8" name="Rectangle 7"/>
          <p:cNvSpPr/>
          <p:nvPr/>
        </p:nvSpPr>
        <p:spPr>
          <a:xfrm>
            <a:off x="68580" y="2416557"/>
            <a:ext cx="8923020" cy="424732"/>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Liệt kê các biến cấu hình cho ứng dụng </a:t>
            </a:r>
            <a:endParaRPr lang="vi-VN" sz="1800" dirty="0">
              <a:solidFill>
                <a:srgbClr val="343A40"/>
              </a:solidFill>
              <a:latin typeface="Proxima Nova" panose="020B0604020202020204" charset="0"/>
              <a:ea typeface="Times New Roman" panose="02020603050405020304" pitchFamily="18" charset="0"/>
            </a:endParaRPr>
          </a:p>
        </p:txBody>
      </p:sp>
      <p:sp>
        <p:nvSpPr>
          <p:cNvPr id="11" name="Rectangle 10"/>
          <p:cNvSpPr/>
          <p:nvPr/>
        </p:nvSpPr>
        <p:spPr>
          <a:xfrm>
            <a:off x="3742543" y="2974122"/>
            <a:ext cx="1976823"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heroku </a:t>
            </a:r>
            <a:r>
              <a:rPr lang="en-US" sz="1800" dirty="0" err="1">
                <a:solidFill>
                  <a:srgbClr val="0070C0"/>
                </a:solidFill>
                <a:latin typeface="Courier New" panose="02070309020205020404" pitchFamily="49" charset="0"/>
                <a:cs typeface="Courier New" panose="02070309020205020404" pitchFamily="49" charset="0"/>
              </a:rPr>
              <a:t>config</a:t>
            </a:r>
            <a:endParaRPr lang="en-US" sz="1800" dirty="0">
              <a:solidFill>
                <a:srgbClr val="0070C0"/>
              </a:solidFill>
              <a:latin typeface="Courier New" panose="02070309020205020404" pitchFamily="49" charset="0"/>
              <a:cs typeface="Courier New" panose="02070309020205020404" pitchFamily="49" charset="0"/>
            </a:endParaRPr>
          </a:p>
        </p:txBody>
      </p:sp>
      <p:sp>
        <p:nvSpPr>
          <p:cNvPr id="12" name="Rectangle 11"/>
          <p:cNvSpPr/>
          <p:nvPr/>
        </p:nvSpPr>
        <p:spPr>
          <a:xfrm>
            <a:off x="68580" y="3574797"/>
            <a:ext cx="8923020" cy="424732"/>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Bước </a:t>
            </a:r>
            <a:r>
              <a:rPr lang="en-US" sz="1800" b="1" dirty="0" smtClean="0">
                <a:solidFill>
                  <a:srgbClr val="343A40"/>
                </a:solidFill>
                <a:latin typeface="Proxima Nova" panose="020B0604020202020204" charset="0"/>
                <a:ea typeface="Times New Roman" panose="02020603050405020304" pitchFamily="18" charset="0"/>
              </a:rPr>
              <a:t>3</a:t>
            </a:r>
            <a:r>
              <a:rPr lang="vi-VN" sz="1800" dirty="0">
                <a:solidFill>
                  <a:srgbClr val="343A40"/>
                </a:solidFill>
                <a:latin typeface="Proxima Nova" panose="020B0604020202020204" charset="0"/>
                <a:ea typeface="Times New Roman" panose="02020603050405020304" pitchFamily="18" charset="0"/>
              </a:rPr>
              <a:t>: Truy cập URL của ứng dụng </a:t>
            </a:r>
            <a:endParaRPr lang="vi-VN" sz="1800" dirty="0">
              <a:solidFill>
                <a:srgbClr val="343A40"/>
              </a:solidFill>
              <a:latin typeface="Proxima Nova" panose="020B0604020202020204" charset="0"/>
              <a:ea typeface="Times New Roman" panose="02020603050405020304" pitchFamily="18" charset="0"/>
            </a:endParaRPr>
          </a:p>
        </p:txBody>
      </p:sp>
      <p:sp>
        <p:nvSpPr>
          <p:cNvPr id="13" name="Rectangle 12"/>
          <p:cNvSpPr/>
          <p:nvPr/>
        </p:nvSpPr>
        <p:spPr>
          <a:xfrm>
            <a:off x="2721463" y="4193322"/>
            <a:ext cx="2666114" cy="369332"/>
          </a:xfrm>
          <a:prstGeom prst="rect">
            <a:avLst/>
          </a:prstGeom>
          <a:ln>
            <a:solidFill>
              <a:srgbClr val="FF0000"/>
            </a:solidFill>
          </a:ln>
        </p:spPr>
        <p:txBody>
          <a:bodyPr wrap="none">
            <a:spAutoFit/>
          </a:bodyPr>
          <a:lstStyle/>
          <a:p>
            <a:r>
              <a:rPr lang="en-US" sz="1800" dirty="0">
                <a:solidFill>
                  <a:srgbClr val="0070C0"/>
                </a:solidFill>
                <a:latin typeface="Courier New" panose="02070309020205020404" pitchFamily="49" charset="0"/>
                <a:cs typeface="Courier New" panose="02070309020205020404" pitchFamily="49" charset="0"/>
              </a:rPr>
              <a:t>heroku logs --tail</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38202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Thêm </a:t>
            </a:r>
            <a:r>
              <a:rPr lang="en-US" sz="1800" dirty="0" err="1">
                <a:solidFill>
                  <a:srgbClr val="343A40"/>
                </a:solidFill>
                <a:latin typeface="Proxima Nova" panose="020B0604020202020204" charset="0"/>
                <a:ea typeface="Times New Roman" panose="02020603050405020304" pitchFamily="18" charset="0"/>
              </a:rPr>
              <a:t>trình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điều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khiển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JDBC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PostgreSQL</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phần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phụ</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thuộc</a:t>
            </a:r>
            <a:r>
              <a:rPr lang="en-US" sz="1800" dirty="0">
                <a:solidFill>
                  <a:srgbClr val="343A40"/>
                </a:solidFill>
                <a:latin typeface="Proxima Nova" panose="020B0604020202020204" charset="0"/>
                <a:ea typeface="Times New Roman" panose="02020603050405020304" pitchFamily="18" charset="0"/>
              </a:rPr>
              <a:t> </a:t>
            </a:r>
            <a:endParaRPr lang="vi-VN" sz="1800" dirty="0">
              <a:solidFill>
                <a:srgbClr val="343A4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91183" y="2007737"/>
            <a:ext cx="6011114" cy="1905266"/>
          </a:xfrm>
          <a:prstGeom prst="rect">
            <a:avLst/>
          </a:prstGeom>
          <a:solidFill>
            <a:srgbClr val="FF0000"/>
          </a:solidFill>
          <a:ln>
            <a:solidFill>
              <a:srgbClr val="FF0000"/>
            </a:solidFill>
          </a:ln>
        </p:spPr>
      </p:pic>
    </p:spTree>
    <p:extLst>
      <p:ext uri="{BB962C8B-B14F-4D97-AF65-F5344CB8AC3E}">
        <p14:creationId xmlns:p14="http://schemas.microsoft.com/office/powerpoint/2010/main" val="313034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Cloud Foundry </a:t>
            </a:r>
          </a:p>
        </p:txBody>
      </p:sp>
      <p:sp>
        <p:nvSpPr>
          <p:cNvPr id="7" name="Rectangle 6"/>
          <p:cNvSpPr/>
          <p:nvPr/>
        </p:nvSpPr>
        <p:spPr>
          <a:xfrm>
            <a:off x="136017" y="1565147"/>
            <a:ext cx="8761491" cy="2225289"/>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Cloud </a:t>
            </a:r>
            <a:r>
              <a:rPr lang="vi-VN" sz="1800" dirty="0">
                <a:solidFill>
                  <a:srgbClr val="343A40"/>
                </a:solidFill>
                <a:latin typeface="Proxima Nova" panose="020B0604020202020204" charset="0"/>
                <a:ea typeface="Times New Roman" panose="02020603050405020304" pitchFamily="18" charset="0"/>
              </a:rPr>
              <a:t>Foundry cung cấp các gói xây dựng mặc định sẽ hoạt động nếu không có gói xây dựng nào khác được chỉ định.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Gói </a:t>
            </a:r>
            <a:r>
              <a:rPr lang="vi-VN" sz="1800" dirty="0">
                <a:solidFill>
                  <a:srgbClr val="343A40"/>
                </a:solidFill>
                <a:latin typeface="Proxima Nova" panose="020B0604020202020204" charset="0"/>
                <a:ea typeface="Times New Roman" panose="02020603050405020304" pitchFamily="18" charset="0"/>
              </a:rPr>
              <a:t>xây dựng Java Cloud Foundry hỗ trợ </a:t>
            </a:r>
            <a:r>
              <a:rPr lang="vi-VN" sz="1800" dirty="0" smtClean="0">
                <a:solidFill>
                  <a:srgbClr val="343A40"/>
                </a:solidFill>
                <a:latin typeface="Proxima Nova" panose="020B0604020202020204" charset="0"/>
                <a:ea typeface="Times New Roman" panose="02020603050405020304" pitchFamily="18" charset="0"/>
              </a:rPr>
              <a:t>cho </a:t>
            </a:r>
            <a:r>
              <a:rPr lang="vi-VN" sz="1800" dirty="0">
                <a:solidFill>
                  <a:srgbClr val="343A40"/>
                </a:solidFill>
                <a:latin typeface="Proxima Nova" panose="020B0604020202020204" charset="0"/>
                <a:ea typeface="Times New Roman" panose="02020603050405020304" pitchFamily="18" charset="0"/>
              </a:rPr>
              <a:t>các ứng dụng Spring, bao gồm </a:t>
            </a:r>
            <a:r>
              <a:rPr lang="vi-VN" sz="1800" dirty="0" smtClean="0">
                <a:solidFill>
                  <a:srgbClr val="343A40"/>
                </a:solidFill>
                <a:latin typeface="Proxima Nova" panose="020B0604020202020204" charset="0"/>
                <a:ea typeface="Times New Roman" panose="02020603050405020304" pitchFamily="18" charset="0"/>
              </a:rPr>
              <a:t>cả </a:t>
            </a:r>
            <a:r>
              <a:rPr lang="vi-VN" sz="1800" dirty="0">
                <a:solidFill>
                  <a:srgbClr val="343A40"/>
                </a:solidFill>
                <a:latin typeface="Proxima Nova" panose="020B0604020202020204" charset="0"/>
                <a:ea typeface="Times New Roman" panose="02020603050405020304" pitchFamily="18" charset="0"/>
              </a:rPr>
              <a:t>Spring Boot.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Cloud </a:t>
            </a:r>
            <a:r>
              <a:rPr lang="vi-VN" sz="1800" dirty="0">
                <a:solidFill>
                  <a:srgbClr val="343A40"/>
                </a:solidFill>
                <a:latin typeface="Proxima Nova" panose="020B0604020202020204" charset="0"/>
                <a:ea typeface="Times New Roman" panose="02020603050405020304" pitchFamily="18" charset="0"/>
              </a:rPr>
              <a:t>Foundry cho phép triển khai các ứng dụng jar thực thi độc lập cũng như các ứng dụng đóng gói .war truyền thống.</a:t>
            </a:r>
          </a:p>
        </p:txBody>
      </p:sp>
    </p:spTree>
    <p:extLst>
      <p:ext uri="{BB962C8B-B14F-4D97-AF65-F5344CB8AC3E}">
        <p14:creationId xmlns:p14="http://schemas.microsoft.com/office/powerpoint/2010/main" val="26942857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C</a:t>
            </a:r>
            <a:r>
              <a:rPr lang="vi-VN" sz="1800" dirty="0" smtClean="0">
                <a:solidFill>
                  <a:srgbClr val="343A40"/>
                </a:solidFill>
                <a:latin typeface="Proxima Nova" panose="020B0604020202020204" charset="0"/>
                <a:ea typeface="Times New Roman" panose="02020603050405020304" pitchFamily="18" charset="0"/>
              </a:rPr>
              <a:t>ấu </a:t>
            </a:r>
            <a:r>
              <a:rPr lang="vi-VN" sz="1800" dirty="0">
                <a:solidFill>
                  <a:srgbClr val="343A40"/>
                </a:solidFill>
                <a:latin typeface="Proxima Nova" panose="020B0604020202020204" charset="0"/>
                <a:ea typeface="Times New Roman" panose="02020603050405020304" pitchFamily="18" charset="0"/>
              </a:rPr>
              <a:t>hình cơ sở dữ liệu của ứng dụng trong </a:t>
            </a:r>
            <a:r>
              <a:rPr lang="vi-VN" sz="1800" dirty="0" smtClean="0">
                <a:solidFill>
                  <a:srgbClr val="343A40"/>
                </a:solidFill>
                <a:latin typeface="Proxima Nova" panose="020B0604020202020204" charset="0"/>
                <a:ea typeface="Times New Roman" panose="02020603050405020304" pitchFamily="18" charset="0"/>
              </a:rPr>
              <a:t>file</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FF0000"/>
                </a:solidFill>
                <a:latin typeface="Proxima Nova" panose="020B0604020202020204" charset="0"/>
                <a:ea typeface="Times New Roman" panose="02020603050405020304" pitchFamily="18" charset="0"/>
              </a:rPr>
              <a:t>application.properties </a:t>
            </a:r>
            <a:r>
              <a:rPr lang="en-US" sz="1800" dirty="0" smtClean="0">
                <a:solidFill>
                  <a:srgbClr val="FF0000"/>
                </a:solidFill>
                <a:latin typeface="Proxima Nova" panose="020B0604020202020204" charset="0"/>
                <a:ea typeface="Times New Roman" panose="02020603050405020304" pitchFamily="18" charset="0"/>
              </a:rPr>
              <a:t> </a:t>
            </a:r>
            <a:endParaRPr lang="vi-VN" sz="1800" dirty="0">
              <a:solidFill>
                <a:srgbClr val="FF0000"/>
              </a:solidFill>
              <a:latin typeface="Proxima Nova" panose="020B0604020202020204"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41682" y="2002060"/>
            <a:ext cx="5772956" cy="1352739"/>
          </a:xfrm>
          <a:prstGeom prst="rect">
            <a:avLst/>
          </a:prstGeom>
          <a:ln>
            <a:solidFill>
              <a:srgbClr val="FF0000"/>
            </a:solidFill>
          </a:ln>
        </p:spPr>
      </p:pic>
    </p:spTree>
    <p:extLst>
      <p:ext uri="{BB962C8B-B14F-4D97-AF65-F5344CB8AC3E}">
        <p14:creationId xmlns:p14="http://schemas.microsoft.com/office/powerpoint/2010/main" val="41017495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C</a:t>
            </a:r>
            <a:r>
              <a:rPr lang="vi-VN" sz="1800" dirty="0" smtClean="0">
                <a:solidFill>
                  <a:srgbClr val="343A40"/>
                </a:solidFill>
                <a:latin typeface="Proxima Nova" panose="020B0604020202020204" charset="0"/>
                <a:ea typeface="Times New Roman" panose="02020603050405020304" pitchFamily="18" charset="0"/>
              </a:rPr>
              <a:t>ấu </a:t>
            </a:r>
            <a:r>
              <a:rPr lang="vi-VN" sz="1800" dirty="0">
                <a:solidFill>
                  <a:srgbClr val="343A40"/>
                </a:solidFill>
                <a:latin typeface="Proxima Nova" panose="020B0604020202020204" charset="0"/>
                <a:ea typeface="Times New Roman" panose="02020603050405020304" pitchFamily="18" charset="0"/>
              </a:rPr>
              <a:t>hình cơ sở dữ liệu của ứng dụng trong </a:t>
            </a:r>
            <a:r>
              <a:rPr lang="vi-VN" sz="1800" dirty="0" smtClean="0">
                <a:solidFill>
                  <a:srgbClr val="343A40"/>
                </a:solidFill>
                <a:latin typeface="Proxima Nova" panose="020B0604020202020204" charset="0"/>
                <a:ea typeface="Times New Roman" panose="02020603050405020304" pitchFamily="18" charset="0"/>
              </a:rPr>
              <a:t>file</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FF0000"/>
                </a:solidFill>
                <a:latin typeface="Proxima Nova" panose="020B0604020202020204" charset="0"/>
                <a:ea typeface="Times New Roman" panose="02020603050405020304" pitchFamily="18" charset="0"/>
              </a:rPr>
              <a:t>application.properties </a:t>
            </a:r>
            <a:r>
              <a:rPr lang="en-US" sz="1800" dirty="0" smtClean="0">
                <a:solidFill>
                  <a:srgbClr val="FF0000"/>
                </a:solidFill>
                <a:latin typeface="Proxima Nova" panose="020B0604020202020204" charset="0"/>
                <a:ea typeface="Times New Roman" panose="02020603050405020304" pitchFamily="18" charset="0"/>
              </a:rPr>
              <a:t> </a:t>
            </a:r>
            <a:endParaRPr lang="vi-VN" sz="1800" dirty="0">
              <a:solidFill>
                <a:srgbClr val="FF0000"/>
              </a:solidFill>
              <a:latin typeface="Proxima Nova" panose="020B0604020202020204"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41682" y="2002060"/>
            <a:ext cx="5772956" cy="1352739"/>
          </a:xfrm>
          <a:prstGeom prst="rect">
            <a:avLst/>
          </a:prstGeom>
          <a:ln>
            <a:solidFill>
              <a:srgbClr val="FF0000"/>
            </a:solidFill>
          </a:ln>
        </p:spPr>
      </p:pic>
    </p:spTree>
    <p:extLst>
      <p:ext uri="{BB962C8B-B14F-4D97-AF65-F5344CB8AC3E}">
        <p14:creationId xmlns:p14="http://schemas.microsoft.com/office/powerpoint/2010/main" val="40330604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Thêm bean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endParaRPr lang="vi-VN" sz="1800" dirty="0">
              <a:solidFill>
                <a:srgbClr val="FF000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19661" y="1878477"/>
            <a:ext cx="6317753" cy="3089763"/>
          </a:xfrm>
          <a:prstGeom prst="rect">
            <a:avLst/>
          </a:prstGeom>
          <a:ln>
            <a:solidFill>
              <a:srgbClr val="FF0000"/>
            </a:solidFill>
          </a:ln>
        </p:spPr>
      </p:pic>
    </p:spTree>
    <p:extLst>
      <p:ext uri="{BB962C8B-B14F-4D97-AF65-F5344CB8AC3E}">
        <p14:creationId xmlns:p14="http://schemas.microsoft.com/office/powerpoint/2010/main" val="24565349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Kết nối với cơ sở dữ liệu</a:t>
            </a:r>
            <a:endParaRPr lang="en-US" altLang="en-US" sz="2200" dirty="0"/>
          </a:p>
        </p:txBody>
      </p:sp>
      <p:sp>
        <p:nvSpPr>
          <p:cNvPr id="5" name="Rectangle 4"/>
          <p:cNvSpPr/>
          <p:nvPr/>
        </p:nvSpPr>
        <p:spPr>
          <a:xfrm>
            <a:off x="99060" y="1319277"/>
            <a:ext cx="8923020" cy="409407"/>
          </a:xfrm>
          <a:prstGeom prst="rect">
            <a:avLst/>
          </a:prstGeom>
        </p:spPr>
        <p:txBody>
          <a:bodyPr wrap="square">
            <a:spAutoFit/>
          </a:bodyPr>
          <a:lstStyle/>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Thêm bean </a:t>
            </a:r>
            <a:r>
              <a:rPr lang="en-US" sz="1800" dirty="0" err="1">
                <a:solidFill>
                  <a:srgbClr val="343A40"/>
                </a:solidFill>
                <a:latin typeface="Proxima Nova" panose="020B0604020202020204" charset="0"/>
                <a:ea typeface="Times New Roman" panose="02020603050405020304" pitchFamily="18" charset="0"/>
              </a:rPr>
              <a:t>cấu</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vào</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endParaRPr lang="vi-VN" sz="1800" dirty="0">
              <a:solidFill>
                <a:srgbClr val="FF000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19661" y="1878477"/>
            <a:ext cx="6317753" cy="3089763"/>
          </a:xfrm>
          <a:prstGeom prst="rect">
            <a:avLst/>
          </a:prstGeom>
          <a:ln>
            <a:solidFill>
              <a:srgbClr val="FF0000"/>
            </a:solidFill>
          </a:ln>
        </p:spPr>
      </p:pic>
    </p:spTree>
    <p:extLst>
      <p:ext uri="{BB962C8B-B14F-4D97-AF65-F5344CB8AC3E}">
        <p14:creationId xmlns:p14="http://schemas.microsoft.com/office/powerpoint/2010/main" val="13154847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777450" cy="4090800"/>
          </a:xfrm>
          <a:prstGeom prst="rect">
            <a:avLst/>
          </a:prstGeom>
        </p:spPr>
        <p:txBody>
          <a:bodyPr spcFirstLastPara="1" wrap="square" lIns="91425" tIns="91425" rIns="91425" bIns="91425" anchor="ctr" anchorCtr="0">
            <a:normAutofit/>
          </a:bodyPr>
          <a:lstStyle/>
          <a:p>
            <a:pPr lvl="0">
              <a:lnSpc>
                <a:spcPct val="115000"/>
              </a:lnSpc>
            </a:pPr>
            <a:r>
              <a:rPr lang="vi-VN" dirty="0"/>
              <a:t>Cấu hình TLS </a:t>
            </a:r>
            <a:endParaRPr lang="vi-VN" dirty="0"/>
          </a:p>
        </p:txBody>
      </p:sp>
    </p:spTree>
    <p:extLst>
      <p:ext uri="{BB962C8B-B14F-4D97-AF65-F5344CB8AC3E}">
        <p14:creationId xmlns:p14="http://schemas.microsoft.com/office/powerpoint/2010/main" val="24006399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Khái </a:t>
            </a:r>
            <a:r>
              <a:rPr lang="en-US" altLang="en-US" sz="2200" dirty="0" err="1" smtClean="0"/>
              <a:t>niệm</a:t>
            </a:r>
            <a:endParaRPr lang="en-US" altLang="en-US" sz="2200" dirty="0"/>
          </a:p>
        </p:txBody>
      </p:sp>
      <p:sp>
        <p:nvSpPr>
          <p:cNvPr id="5" name="Rectangle 4"/>
          <p:cNvSpPr/>
          <p:nvPr/>
        </p:nvSpPr>
        <p:spPr>
          <a:xfrm>
            <a:off x="99060" y="1319277"/>
            <a:ext cx="8923020" cy="1575816"/>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Truyền </a:t>
            </a:r>
            <a:r>
              <a:rPr lang="vi-VN" sz="1800" dirty="0">
                <a:solidFill>
                  <a:srgbClr val="343A40"/>
                </a:solidFill>
                <a:latin typeface="Proxima Nova" panose="020B0604020202020204" charset="0"/>
                <a:ea typeface="Times New Roman" panose="02020603050405020304" pitchFamily="18" charset="0"/>
              </a:rPr>
              <a:t>thông an toàn đóng một vai trò quan trọng trong các ứng dụng hiện đại.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Giao </a:t>
            </a:r>
            <a:r>
              <a:rPr lang="vi-VN" sz="1800" dirty="0">
                <a:solidFill>
                  <a:srgbClr val="343A40"/>
                </a:solidFill>
                <a:latin typeface="Proxima Nova" panose="020B0604020202020204" charset="0"/>
                <a:ea typeface="Times New Roman" panose="02020603050405020304" pitchFamily="18" charset="0"/>
              </a:rPr>
              <a:t>tiếp giữa máy khách và máy chủ qua HTTP đơn giản không an toàn.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Đối </a:t>
            </a:r>
            <a:r>
              <a:rPr lang="vi-VN" sz="1800" dirty="0">
                <a:solidFill>
                  <a:srgbClr val="343A40"/>
                </a:solidFill>
                <a:latin typeface="Proxima Nova" panose="020B0604020202020204" charset="0"/>
                <a:ea typeface="Times New Roman" panose="02020603050405020304" pitchFamily="18" charset="0"/>
              </a:rPr>
              <a:t>với ứng dụng sẵn sàng sản xuất thì cần bật HTTPS thông qua giao thức TLS (Transport Layer Security) trong ứng dụng. </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10242" name="Picture 2" descr="TLS 1.2 Transport Layer Security Protocol | Accu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885" y="2961799"/>
            <a:ext cx="2632075" cy="2061792"/>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What is Transport Layer Security (TL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45" y="3016134"/>
            <a:ext cx="3787775" cy="198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395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Giao thức TLS</a:t>
            </a:r>
            <a:endParaRPr lang="en-US" altLang="en-US" sz="2200" dirty="0"/>
          </a:p>
        </p:txBody>
      </p:sp>
      <p:sp>
        <p:nvSpPr>
          <p:cNvPr id="5" name="Rectangle 4"/>
          <p:cNvSpPr/>
          <p:nvPr/>
        </p:nvSpPr>
        <p:spPr>
          <a:xfrm>
            <a:off x="99060" y="1319277"/>
            <a:ext cx="4107180" cy="3647152"/>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TLS </a:t>
            </a:r>
            <a:r>
              <a:rPr lang="vi-VN" sz="1800" dirty="0">
                <a:solidFill>
                  <a:srgbClr val="343A40"/>
                </a:solidFill>
                <a:latin typeface="Proxima Nova" panose="020B0604020202020204" charset="0"/>
                <a:ea typeface="Times New Roman" panose="02020603050405020304" pitchFamily="18" charset="0"/>
              </a:rPr>
              <a:t>cung cấp khả năng bảo vệ dữ liệu truyền giữa máy khách và máy chủ và là thành phần chính của giao thức HTTPS.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SSL </a:t>
            </a:r>
            <a:r>
              <a:rPr lang="vi-VN" sz="1800" dirty="0">
                <a:solidFill>
                  <a:srgbClr val="343A40"/>
                </a:solidFill>
                <a:latin typeface="Proxima Nova" panose="020B0604020202020204" charset="0"/>
                <a:ea typeface="Times New Roman" panose="02020603050405020304" pitchFamily="18" charset="0"/>
              </a:rPr>
              <a:t>(Secure Sockets Layer ) và TLS thường được sử dụng thay thế cho nhau, nhưng chúng không giống nhau.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TLS </a:t>
            </a:r>
            <a:r>
              <a:rPr lang="vi-VN" sz="1800" dirty="0">
                <a:solidFill>
                  <a:srgbClr val="343A40"/>
                </a:solidFill>
                <a:latin typeface="Proxima Nova" panose="020B0604020202020204" charset="0"/>
                <a:ea typeface="Times New Roman" panose="02020603050405020304" pitchFamily="18" charset="0"/>
              </a:rPr>
              <a:t>là sự kế thừa của SSL.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TLS </a:t>
            </a:r>
            <a:r>
              <a:rPr lang="vi-VN" sz="1800" dirty="0">
                <a:solidFill>
                  <a:srgbClr val="343A40"/>
                </a:solidFill>
                <a:latin typeface="Proxima Nova" panose="020B0604020202020204" charset="0"/>
                <a:ea typeface="Times New Roman" panose="02020603050405020304" pitchFamily="18" charset="0"/>
              </a:rPr>
              <a:t>có thể được thực hiện một chiều hoặc hai chiều.</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10244" name="Picture 4" descr="Difference Between TLS and SS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95" y="1834464"/>
            <a:ext cx="4218305" cy="226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734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TLS một chiều</a:t>
            </a:r>
            <a:endParaRPr lang="en-US" altLang="en-US" sz="2200" dirty="0"/>
          </a:p>
        </p:txBody>
      </p:sp>
      <p:sp>
        <p:nvSpPr>
          <p:cNvPr id="5" name="Rectangle 4"/>
          <p:cNvSpPr/>
          <p:nvPr/>
        </p:nvSpPr>
        <p:spPr>
          <a:xfrm>
            <a:off x="83820" y="1250697"/>
            <a:ext cx="8778240" cy="1498872"/>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Trong </a:t>
            </a:r>
            <a:r>
              <a:rPr lang="vi-VN" sz="1800" dirty="0">
                <a:solidFill>
                  <a:srgbClr val="343A40"/>
                </a:solidFill>
                <a:latin typeface="Proxima Nova" panose="020B0604020202020204" charset="0"/>
                <a:ea typeface="Times New Roman" panose="02020603050405020304" pitchFamily="18" charset="0"/>
              </a:rPr>
              <a:t>TLS một chiều, chỉ máy khách xác minh máy chủ để đảm bảo rằng nó nhận được dữ liệu từ máy chủ đáng tin cậy.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Để </a:t>
            </a:r>
            <a:r>
              <a:rPr lang="vi-VN" sz="1800" dirty="0">
                <a:solidFill>
                  <a:srgbClr val="343A40"/>
                </a:solidFill>
                <a:latin typeface="Proxima Nova" panose="020B0604020202020204" charset="0"/>
                <a:ea typeface="Times New Roman" panose="02020603050405020304" pitchFamily="18" charset="0"/>
              </a:rPr>
              <a:t>triển khai TLS một chiều, máy chủ chia sẻ chứng chỉ công khai của nó với máy khách.</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42085" y="2535329"/>
            <a:ext cx="5944020" cy="2501491"/>
          </a:xfrm>
          <a:prstGeom prst="rect">
            <a:avLst/>
          </a:prstGeom>
        </p:spPr>
      </p:pic>
    </p:spTree>
    <p:extLst>
      <p:ext uri="{BB962C8B-B14F-4D97-AF65-F5344CB8AC3E}">
        <p14:creationId xmlns:p14="http://schemas.microsoft.com/office/powerpoint/2010/main" val="17085158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TLS </a:t>
            </a:r>
            <a:r>
              <a:rPr lang="en-US" altLang="en-US" sz="2200" dirty="0" err="1" smtClean="0"/>
              <a:t>hai</a:t>
            </a:r>
            <a:r>
              <a:rPr lang="en-US" altLang="en-US" sz="2200" dirty="0" smtClean="0"/>
              <a:t> </a:t>
            </a:r>
            <a:r>
              <a:rPr lang="vi-VN" altLang="en-US" sz="2200" dirty="0" smtClean="0"/>
              <a:t>chiều</a:t>
            </a:r>
            <a:endParaRPr lang="en-US" altLang="en-US" sz="2200" dirty="0"/>
          </a:p>
        </p:txBody>
      </p:sp>
      <p:sp>
        <p:nvSpPr>
          <p:cNvPr id="5" name="Rectangle 4"/>
          <p:cNvSpPr/>
          <p:nvPr/>
        </p:nvSpPr>
        <p:spPr>
          <a:xfrm>
            <a:off x="83820" y="1250697"/>
            <a:ext cx="8778240" cy="1147622"/>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Trong </a:t>
            </a:r>
            <a:r>
              <a:rPr lang="vi-VN" sz="1800" dirty="0">
                <a:solidFill>
                  <a:srgbClr val="343A40"/>
                </a:solidFill>
                <a:latin typeface="Proxima Nova" panose="020B0604020202020204" charset="0"/>
                <a:ea typeface="Times New Roman" panose="02020603050405020304" pitchFamily="18" charset="0"/>
              </a:rPr>
              <a:t>TLS hai chiều hoặc TLS tương hỗ (mTLS), cả máy khách và máy chủ đều xác thực lẫn nhau để đảm bảo rằng cả hai bên tham gia giao tiếp đều đáng tin cậy.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Để </a:t>
            </a:r>
            <a:r>
              <a:rPr lang="vi-VN" sz="1800" dirty="0">
                <a:solidFill>
                  <a:srgbClr val="343A40"/>
                </a:solidFill>
                <a:latin typeface="Proxima Nova" panose="020B0604020202020204" charset="0"/>
                <a:ea typeface="Times New Roman" panose="02020603050405020304" pitchFamily="18" charset="0"/>
              </a:rPr>
              <a:t>triển khai mTLS, cả hai bên chia sẻ chứng chỉ công khai của họ với nhau.</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18434" name="Picture 2" descr="One-Way SSL and Two-Way SSL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 y="2442436"/>
            <a:ext cx="7223761" cy="26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677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1243417"/>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Tạo cặp khóa</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Để </a:t>
            </a:r>
            <a:r>
              <a:rPr lang="vi-VN" sz="1800" dirty="0">
                <a:solidFill>
                  <a:srgbClr val="343A40"/>
                </a:solidFill>
                <a:latin typeface="Proxima Nova" panose="020B0604020202020204" charset="0"/>
                <a:ea typeface="Times New Roman" panose="02020603050405020304" pitchFamily="18" charset="0"/>
              </a:rPr>
              <a:t>kích hoạt TLS, cần tạo một cặp khóa công khai/riêng tư.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Sử </a:t>
            </a:r>
            <a:r>
              <a:rPr lang="vi-VN" sz="1800" dirty="0">
                <a:solidFill>
                  <a:srgbClr val="343A40"/>
                </a:solidFill>
                <a:latin typeface="Proxima Nova" panose="020B0604020202020204" charset="0"/>
                <a:ea typeface="Times New Roman" panose="02020603050405020304" pitchFamily="18" charset="0"/>
              </a:rPr>
              <a:t>dụng lệnh keytool để tạo một cặp khóa và lưu trữ nó trong tệp keystore.p12</a:t>
            </a:r>
            <a:r>
              <a:rPr lang="vi-VN"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
        <p:nvSpPr>
          <p:cNvPr id="6" name="Rectangle 5"/>
          <p:cNvSpPr/>
          <p:nvPr/>
        </p:nvSpPr>
        <p:spPr>
          <a:xfrm>
            <a:off x="298304" y="2882683"/>
            <a:ext cx="8601856" cy="1304203"/>
          </a:xfrm>
          <a:prstGeom prst="rect">
            <a:avLst/>
          </a:prstGeom>
          <a:ln>
            <a:solidFill>
              <a:srgbClr val="FF0000"/>
            </a:solidFill>
          </a:ln>
        </p:spPr>
        <p:txBody>
          <a:bodyPr wrap="square">
            <a:spAutoFit/>
          </a:bodyPr>
          <a:lstStyle/>
          <a:p>
            <a:pPr>
              <a:lnSpc>
                <a:spcPct val="150000"/>
              </a:lnSpc>
            </a:pPr>
            <a:r>
              <a:rPr lang="en-US" sz="1800" dirty="0" err="1">
                <a:solidFill>
                  <a:srgbClr val="0070C0"/>
                </a:solidFill>
                <a:latin typeface="Courier New" panose="02070309020205020404" pitchFamily="49" charset="0"/>
                <a:cs typeface="Courier New" panose="02070309020205020404" pitchFamily="49" charset="0"/>
              </a:rPr>
              <a:t>keytool</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genkeypair</a:t>
            </a:r>
            <a:r>
              <a:rPr lang="en-US" sz="1800" dirty="0">
                <a:solidFill>
                  <a:srgbClr val="0070C0"/>
                </a:solidFill>
                <a:latin typeface="Courier New" panose="02070309020205020404" pitchFamily="49" charset="0"/>
                <a:cs typeface="Courier New" panose="02070309020205020404" pitchFamily="49" charset="0"/>
              </a:rPr>
              <a:t> -alias </a:t>
            </a:r>
            <a:r>
              <a:rPr lang="en-US" sz="1800" dirty="0" err="1">
                <a:solidFill>
                  <a:srgbClr val="0070C0"/>
                </a:solidFill>
                <a:latin typeface="Courier New" panose="02070309020205020404" pitchFamily="49" charset="0"/>
                <a:cs typeface="Courier New" panose="02070309020205020404" pitchFamily="49" charset="0"/>
              </a:rPr>
              <a:t>baeldung</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keyalg</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RSA</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keysize</a:t>
            </a:r>
            <a:r>
              <a:rPr lang="en-US" sz="1800" dirty="0">
                <a:solidFill>
                  <a:srgbClr val="0070C0"/>
                </a:solidFill>
                <a:latin typeface="Courier New" panose="02070309020205020404" pitchFamily="49" charset="0"/>
                <a:cs typeface="Courier New" panose="02070309020205020404" pitchFamily="49" charset="0"/>
              </a:rPr>
              <a:t> 4096 \ -validity 3650 -</a:t>
            </a:r>
            <a:r>
              <a:rPr lang="en-US" sz="1800" dirty="0" err="1">
                <a:solidFill>
                  <a:srgbClr val="0070C0"/>
                </a:solidFill>
                <a:latin typeface="Courier New" panose="02070309020205020404" pitchFamily="49" charset="0"/>
                <a:cs typeface="Courier New" panose="02070309020205020404" pitchFamily="49" charset="0"/>
              </a:rPr>
              <a:t>dname</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CN</a:t>
            </a:r>
            <a:r>
              <a:rPr lang="en-US" sz="1800" dirty="0">
                <a:solidFill>
                  <a:srgbClr val="0070C0"/>
                </a:solidFill>
                <a:latin typeface="Courier New" panose="02070309020205020404" pitchFamily="49" charset="0"/>
                <a:cs typeface="Courier New" panose="02070309020205020404" pitchFamily="49" charset="0"/>
              </a:rPr>
              <a:t>=</a:t>
            </a:r>
            <a:r>
              <a:rPr lang="en-US" sz="1800" dirty="0" err="1">
                <a:solidFill>
                  <a:srgbClr val="0070C0"/>
                </a:solidFill>
                <a:latin typeface="Courier New" panose="02070309020205020404" pitchFamily="49" charset="0"/>
                <a:cs typeface="Courier New" panose="02070309020205020404" pitchFamily="49" charset="0"/>
              </a:rPr>
              <a:t>localhost</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keypass</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changeit</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keystore</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keystore.p12</a:t>
            </a:r>
            <a:r>
              <a:rPr lang="en-US" sz="1800" dirty="0">
                <a:solidFill>
                  <a:srgbClr val="0070C0"/>
                </a:solidFill>
                <a:latin typeface="Courier New" panose="02070309020205020404" pitchFamily="49" charset="0"/>
                <a:cs typeface="Courier New" panose="02070309020205020404" pitchFamily="49" charset="0"/>
              </a:rPr>
              <a:t> \ -</a:t>
            </a:r>
            <a:r>
              <a:rPr lang="en-US" sz="1800" dirty="0" err="1">
                <a:solidFill>
                  <a:srgbClr val="0070C0"/>
                </a:solidFill>
                <a:latin typeface="Courier New" panose="02070309020205020404" pitchFamily="49" charset="0"/>
                <a:cs typeface="Courier New" panose="02070309020205020404" pitchFamily="49" charset="0"/>
              </a:rPr>
              <a:t>storeType</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PKCS12</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storepass</a:t>
            </a: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changeit</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63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Cloud Foundry </a:t>
            </a:r>
          </a:p>
        </p:txBody>
      </p:sp>
      <p:sp>
        <p:nvSpPr>
          <p:cNvPr id="7" name="Rectangle 6"/>
          <p:cNvSpPr/>
          <p:nvPr/>
        </p:nvSpPr>
        <p:spPr>
          <a:xfrm>
            <a:off x="113157" y="1260347"/>
            <a:ext cx="8761491" cy="1908215"/>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Sau khi </a:t>
            </a:r>
            <a:r>
              <a:rPr lang="vi-VN" sz="1800" dirty="0" smtClean="0">
                <a:solidFill>
                  <a:srgbClr val="343A40"/>
                </a:solidFill>
                <a:latin typeface="Proxima Nova" panose="020B0604020202020204" charset="0"/>
                <a:ea typeface="Times New Roman" panose="02020603050405020304" pitchFamily="18" charset="0"/>
              </a:rPr>
              <a:t>xây </a:t>
            </a:r>
            <a:r>
              <a:rPr lang="vi-VN" sz="1800" dirty="0">
                <a:solidFill>
                  <a:srgbClr val="343A40"/>
                </a:solidFill>
                <a:latin typeface="Proxima Nova" panose="020B0604020202020204" charset="0"/>
                <a:ea typeface="Times New Roman" panose="02020603050405020304" pitchFamily="18" charset="0"/>
              </a:rPr>
              <a:t>dựng xong ứng </a:t>
            </a:r>
            <a:r>
              <a:rPr lang="vi-VN" sz="1800" dirty="0" smtClean="0">
                <a:solidFill>
                  <a:srgbClr val="343A40"/>
                </a:solidFill>
                <a:latin typeface="Proxima Nova" panose="020B0604020202020204" charset="0"/>
                <a:ea typeface="Times New Roman" panose="02020603050405020304" pitchFamily="18" charset="0"/>
              </a:rPr>
              <a:t>dụn</a:t>
            </a:r>
            <a:r>
              <a:rPr lang="en-US" sz="1800" dirty="0" smtClean="0">
                <a:solidFill>
                  <a:srgbClr val="343A40"/>
                </a:solidFill>
                <a:latin typeface="Proxima Nova" panose="020B0604020202020204" charset="0"/>
                <a:ea typeface="Times New Roman" panose="02020603050405020304" pitchFamily="18" charset="0"/>
              </a:rPr>
              <a:t>g</a:t>
            </a:r>
            <a:r>
              <a:rPr lang="vi-VN" sz="1800" dirty="0" smtClean="0">
                <a:solidFill>
                  <a:srgbClr val="343A40"/>
                </a:solidFill>
                <a:latin typeface="Proxima Nova" panose="020B0604020202020204" charset="0"/>
                <a:ea typeface="Times New Roman" panose="02020603050405020304" pitchFamily="18" charset="0"/>
              </a:rPr>
              <a:t> và </a:t>
            </a:r>
            <a:r>
              <a:rPr lang="vi-VN" sz="1800" dirty="0">
                <a:solidFill>
                  <a:srgbClr val="343A40"/>
                </a:solidFill>
                <a:latin typeface="Proxima Nova" panose="020B0604020202020204" charset="0"/>
                <a:ea typeface="Times New Roman" panose="02020603050405020304" pitchFamily="18" charset="0"/>
              </a:rPr>
              <a:t>đã cài đặt công cụ dòng lệnh cf, </a:t>
            </a:r>
            <a:r>
              <a:rPr lang="vi-VN" sz="1800" dirty="0" smtClean="0">
                <a:solidFill>
                  <a:srgbClr val="343A40"/>
                </a:solidFill>
                <a:latin typeface="Proxima Nova" panose="020B0604020202020204" charset="0"/>
                <a:ea typeface="Times New Roman" panose="02020603050405020304" pitchFamily="18" charset="0"/>
              </a:rPr>
              <a:t>sử </a:t>
            </a:r>
            <a:r>
              <a:rPr lang="vi-VN" sz="1800" dirty="0">
                <a:solidFill>
                  <a:srgbClr val="343A40"/>
                </a:solidFill>
                <a:latin typeface="Proxima Nova" panose="020B0604020202020204" charset="0"/>
                <a:ea typeface="Times New Roman" panose="02020603050405020304" pitchFamily="18" charset="0"/>
              </a:rPr>
              <a:t>dụng lệnh cf </a:t>
            </a:r>
            <a:r>
              <a:rPr lang="vi-VN" sz="1800" dirty="0" smtClean="0">
                <a:solidFill>
                  <a:srgbClr val="343A40"/>
                </a:solidFill>
                <a:latin typeface="Proxima Nova" panose="020B0604020202020204" charset="0"/>
                <a:ea typeface="Times New Roman" panose="02020603050405020304" pitchFamily="18" charset="0"/>
              </a:rPr>
              <a:t>push</a:t>
            </a:r>
            <a:r>
              <a:rPr lang="en-US" sz="1800" dirty="0" smtClean="0">
                <a:solidFill>
                  <a:srgbClr val="343A40"/>
                </a:solidFill>
                <a:latin typeface="Proxima Nova" panose="020B0604020202020204" charset="0"/>
                <a:ea typeface="Times New Roman" panose="02020603050405020304" pitchFamily="18" charset="0"/>
              </a:rPr>
              <a:t> để </a:t>
            </a:r>
            <a:r>
              <a:rPr lang="vi-VN" sz="1800" dirty="0" smtClean="0">
                <a:solidFill>
                  <a:srgbClr val="343A40"/>
                </a:solidFill>
                <a:latin typeface="Proxima Nova" panose="020B0604020202020204" charset="0"/>
                <a:ea typeface="Times New Roman" panose="02020603050405020304" pitchFamily="18" charset="0"/>
              </a:rPr>
              <a:t>triển </a:t>
            </a:r>
            <a:r>
              <a:rPr lang="vi-VN" sz="1800" dirty="0">
                <a:solidFill>
                  <a:srgbClr val="343A40"/>
                </a:solidFill>
                <a:latin typeface="Proxima Nova" panose="020B0604020202020204" charset="0"/>
                <a:ea typeface="Times New Roman" panose="02020603050405020304" pitchFamily="18" charset="0"/>
              </a:rPr>
              <a:t>khai ứng dụng </a:t>
            </a:r>
            <a:r>
              <a:rPr lang="en-US" sz="1800" dirty="0" err="1" smtClean="0">
                <a:solidFill>
                  <a:srgbClr val="343A40"/>
                </a:solidFill>
                <a:latin typeface="Proxima Nova" panose="020B0604020202020204" charset="0"/>
                <a:ea typeface="Times New Roman" panose="02020603050405020304" pitchFamily="18" charset="0"/>
              </a:rPr>
              <a:t>bằng</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cách</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thay </a:t>
            </a:r>
            <a:r>
              <a:rPr lang="vi-VN" sz="1800" dirty="0">
                <a:solidFill>
                  <a:srgbClr val="343A40"/>
                </a:solidFill>
                <a:latin typeface="Proxima Nova" panose="020B0604020202020204" charset="0"/>
                <a:ea typeface="Times New Roman" panose="02020603050405020304" pitchFamily="18" charset="0"/>
              </a:rPr>
              <a:t>thế đường dẫn tới tệp .jar đã biên dịch.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vi-VN" sz="1800" dirty="0" smtClean="0">
                <a:solidFill>
                  <a:srgbClr val="343A40"/>
                </a:solidFill>
                <a:latin typeface="Proxima Nova" panose="020B0604020202020204" charset="0"/>
                <a:ea typeface="Times New Roman" panose="02020603050405020304" pitchFamily="18" charset="0"/>
              </a:rPr>
              <a:t>Đảm </a:t>
            </a:r>
            <a:r>
              <a:rPr lang="vi-VN" sz="1800" dirty="0">
                <a:solidFill>
                  <a:srgbClr val="343A40"/>
                </a:solidFill>
                <a:latin typeface="Proxima Nova" panose="020B0604020202020204" charset="0"/>
                <a:ea typeface="Times New Roman" panose="02020603050405020304" pitchFamily="18" charset="0"/>
              </a:rPr>
              <a:t>bảo đã đăng nhập với tài khoản khách bằng dòng lệnh cf trước khi đẩy một ứng </a:t>
            </a:r>
            <a:r>
              <a:rPr lang="vi-VN" sz="1800" dirty="0" smtClean="0">
                <a:solidFill>
                  <a:srgbClr val="343A40"/>
                </a:solidFill>
                <a:latin typeface="Proxima Nova" panose="020B0604020202020204" charset="0"/>
                <a:ea typeface="Times New Roman" panose="02020603050405020304" pitchFamily="18" charset="0"/>
              </a:rPr>
              <a:t>dụng</a:t>
            </a:r>
            <a:r>
              <a:rPr lang="en-US" sz="1800" dirty="0" smtClean="0">
                <a:solidFill>
                  <a:srgbClr val="343A40"/>
                </a:solidFill>
                <a:latin typeface="Proxima Nova" panose="020B0604020202020204" charset="0"/>
                <a:ea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rPr>
              <a:t>lên </a:t>
            </a:r>
            <a:r>
              <a:rPr lang="en-US" sz="1800" dirty="0" smtClean="0">
                <a:solidFill>
                  <a:srgbClr val="343A40"/>
                </a:solidFill>
                <a:latin typeface="Proxima Nova" panose="020B0604020202020204" charset="0"/>
                <a:ea typeface="Times New Roman" panose="02020603050405020304" pitchFamily="18" charset="0"/>
              </a:rPr>
              <a:t>Cloud </a:t>
            </a:r>
            <a:r>
              <a:rPr lang="en-US" sz="1800" dirty="0">
                <a:solidFill>
                  <a:srgbClr val="343A40"/>
                </a:solidFill>
                <a:latin typeface="Proxima Nova" panose="020B0604020202020204" charset="0"/>
                <a:ea typeface="Times New Roman" panose="02020603050405020304" pitchFamily="18" charset="0"/>
              </a:rPr>
              <a:t>Foundry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err="1" smtClean="0">
                <a:solidFill>
                  <a:srgbClr val="343A40"/>
                </a:solidFill>
                <a:latin typeface="Proxima Nova" panose="020B0604020202020204" charset="0"/>
                <a:ea typeface="Times New Roman" panose="02020603050405020304" pitchFamily="18" charset="0"/>
              </a:rPr>
              <a:t>Cú</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pháp</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1203960" y="3338840"/>
            <a:ext cx="6713220" cy="338554"/>
          </a:xfrm>
          <a:prstGeom prst="rect">
            <a:avLst/>
          </a:prstGeom>
          <a:ln>
            <a:solidFill>
              <a:srgbClr val="FF0000"/>
            </a:solidFill>
          </a:ln>
        </p:spPr>
        <p:txBody>
          <a:bodyPr wrap="square">
            <a:spAutoFit/>
          </a:bodyPr>
          <a:lstStyle/>
          <a:p>
            <a:r>
              <a:rPr lang="en-US" sz="1600" dirty="0">
                <a:solidFill>
                  <a:srgbClr val="343A40"/>
                </a:solidFill>
                <a:latin typeface="Courier New" panose="02070309020205020404" pitchFamily="49" charset="0"/>
                <a:ea typeface="Times New Roman" panose="02020603050405020304" pitchFamily="18" charset="0"/>
                <a:cs typeface="Courier New" panose="02070309020205020404" pitchFamily="49" charset="0"/>
              </a:rPr>
              <a:t>cf push </a:t>
            </a:r>
            <a:r>
              <a:rPr lang="en-US" sz="1600" dirty="0" smtClean="0">
                <a:solidFill>
                  <a:srgbClr val="343A40"/>
                </a:solidFill>
                <a:latin typeface="Courier New" panose="02070309020205020404" pitchFamily="49" charset="0"/>
                <a:ea typeface="Times New Roman" panose="02020603050405020304" pitchFamily="18" charset="0"/>
                <a:cs typeface="Courier New" panose="02070309020205020404" pitchFamily="49" charset="0"/>
              </a:rPr>
              <a:t>&lt;App-Name&gt; </a:t>
            </a:r>
            <a:r>
              <a:rPr lang="en-US" sz="1600" dirty="0">
                <a:solidFill>
                  <a:srgbClr val="343A40"/>
                </a:solidFill>
                <a:latin typeface="Courier New" panose="02070309020205020404" pitchFamily="49" charset="0"/>
                <a:ea typeface="Times New Roman" panose="02020603050405020304" pitchFamily="18" charset="0"/>
                <a:cs typeface="Courier New" panose="02070309020205020404" pitchFamily="49" charset="0"/>
              </a:rPr>
              <a:t>-p target/demo-0.0.1-</a:t>
            </a:r>
            <a:r>
              <a:rPr lang="en-US" sz="1600" dirty="0" err="1">
                <a:solidFill>
                  <a:srgbClr val="343A40"/>
                </a:solidFill>
                <a:latin typeface="Courier New" panose="02070309020205020404" pitchFamily="49" charset="0"/>
                <a:ea typeface="Times New Roman" panose="02020603050405020304" pitchFamily="18" charset="0"/>
                <a:cs typeface="Courier New" panose="02070309020205020404" pitchFamily="49" charset="0"/>
              </a:rPr>
              <a:t>SNAPSHOT.ja</a:t>
            </a:r>
            <a:endParaRPr lang="en-US" sz="1600" dirty="0">
              <a:latin typeface="Courier New" panose="02070309020205020404" pitchFamily="49" charset="0"/>
              <a:cs typeface="Courier New" panose="02070309020205020404" pitchFamily="49" charset="0"/>
            </a:endParaRPr>
          </a:p>
        </p:txBody>
      </p:sp>
      <p:sp>
        <p:nvSpPr>
          <p:cNvPr id="3" name="Rectangle 2"/>
          <p:cNvSpPr/>
          <p:nvPr/>
        </p:nvSpPr>
        <p:spPr>
          <a:xfrm>
            <a:off x="119174" y="3957188"/>
            <a:ext cx="3945311" cy="388696"/>
          </a:xfrm>
          <a:prstGeom prst="rect">
            <a:avLst/>
          </a:prstGeom>
        </p:spPr>
        <p:txBody>
          <a:bodyPr wrap="non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Trong </a:t>
            </a:r>
            <a:r>
              <a:rPr lang="en-US" sz="1800" dirty="0" err="1">
                <a:solidFill>
                  <a:srgbClr val="343A40"/>
                </a:solidFill>
                <a:latin typeface="Proxima Nova" panose="020B0604020202020204" charset="0"/>
                <a:ea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rPr>
              <a:t>: App-Name là </a:t>
            </a:r>
            <a:r>
              <a:rPr lang="en-US" sz="1800" dirty="0" err="1">
                <a:solidFill>
                  <a:srgbClr val="343A40"/>
                </a:solidFill>
                <a:latin typeface="Proxima Nova" panose="020B0604020202020204" charset="0"/>
                <a:ea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endParaRPr lang="en-US"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8256983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1985159"/>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Tạo cặp khóa</a:t>
            </a: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Tệp </a:t>
            </a:r>
            <a:r>
              <a:rPr lang="vi-VN" sz="1800" dirty="0">
                <a:solidFill>
                  <a:srgbClr val="343A40"/>
                </a:solidFill>
                <a:latin typeface="Proxima Nova" panose="020B0604020202020204" charset="0"/>
                <a:ea typeface="Times New Roman" panose="02020603050405020304" pitchFamily="18" charset="0"/>
              </a:rPr>
              <a:t>kho khóa có thể ở các định dạng khác nhau.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Hai </a:t>
            </a:r>
            <a:r>
              <a:rPr lang="vi-VN" sz="1800" dirty="0">
                <a:solidFill>
                  <a:srgbClr val="343A40"/>
                </a:solidFill>
                <a:latin typeface="Proxima Nova" panose="020B0604020202020204" charset="0"/>
                <a:ea typeface="Times New Roman" panose="02020603050405020304" pitchFamily="18" charset="0"/>
              </a:rPr>
              <a:t>định dạng phổ biến nhất là Java KeyStore (JKS) và PKCS#12. </a:t>
            </a:r>
            <a:r>
              <a:rPr lang="vi-VN" sz="1800" dirty="0" smtClean="0">
                <a:solidFill>
                  <a:srgbClr val="343A40"/>
                </a:solidFill>
                <a:latin typeface="Proxima Nova" panose="020B0604020202020204" charset="0"/>
                <a:ea typeface="Times New Roman" panose="02020603050405020304" pitchFamily="18" charset="0"/>
              </a:rPr>
              <a:t>J</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KS </a:t>
            </a:r>
            <a:r>
              <a:rPr lang="vi-VN" sz="1800" dirty="0">
                <a:solidFill>
                  <a:srgbClr val="343A40"/>
                </a:solidFill>
                <a:latin typeface="Proxima Nova" panose="020B0604020202020204" charset="0"/>
                <a:ea typeface="Times New Roman" panose="02020603050405020304" pitchFamily="18" charset="0"/>
              </a:rPr>
              <a:t>dành riêng cho Java, trong khi PKCS#12 là định dạng tiêu chuẩn ngành thuộc nhóm tiêu chuẩn được xác định trong Tiêu chuẩn mã hóa khóa công khai (PKCS).</a:t>
            </a:r>
          </a:p>
        </p:txBody>
      </p:sp>
    </p:spTree>
    <p:extLst>
      <p:ext uri="{BB962C8B-B14F-4D97-AF65-F5344CB8AC3E}">
        <p14:creationId xmlns:p14="http://schemas.microsoft.com/office/powerpoint/2010/main" val="37328397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1166473"/>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Cấu hình TLS vào </a:t>
            </a:r>
            <a:r>
              <a:rPr lang="vi-VN" sz="1800" b="1" dirty="0" smtClean="0">
                <a:solidFill>
                  <a:srgbClr val="343A40"/>
                </a:solidFill>
                <a:latin typeface="Proxima Nova" panose="020B0604020202020204" charset="0"/>
                <a:ea typeface="Times New Roman" panose="02020603050405020304" pitchFamily="18" charset="0"/>
              </a:rPr>
              <a:t>Spring</a:t>
            </a:r>
            <a:endParaRPr lang="en-US" sz="1800" b="1" dirty="0" smtClean="0">
              <a:solidFill>
                <a:srgbClr val="343A40"/>
              </a:solidFill>
              <a:latin typeface="Proxima Nova" panose="020B0604020202020204" charset="0"/>
              <a:ea typeface="Times New Roman" panose="02020603050405020304" pitchFamily="18" charset="0"/>
            </a:endParaRPr>
          </a:p>
          <a:p>
            <a:pPr marL="285750" indent="-285750" algn="just">
              <a:lnSpc>
                <a:spcPct val="120000"/>
              </a:lnSpc>
              <a:spcBef>
                <a:spcPts val="300"/>
              </a:spcBef>
              <a:spcAft>
                <a:spcPts val="300"/>
              </a:spcAft>
              <a:buFontTx/>
              <a:buChar char="-"/>
            </a:pPr>
            <a:r>
              <a:rPr lang="vi-VN" sz="1800" dirty="0" smtClean="0">
                <a:solidFill>
                  <a:srgbClr val="343A40"/>
                </a:solidFill>
                <a:latin typeface="Proxima Nova" panose="020B0604020202020204" charset="0"/>
                <a:ea typeface="Times New Roman" panose="02020603050405020304" pitchFamily="18" charset="0"/>
              </a:rPr>
              <a:t>Xác </a:t>
            </a:r>
            <a:r>
              <a:rPr lang="vi-VN" sz="1800" dirty="0">
                <a:solidFill>
                  <a:srgbClr val="343A40"/>
                </a:solidFill>
                <a:latin typeface="Proxima Nova" panose="020B0604020202020204" charset="0"/>
                <a:ea typeface="Times New Roman" panose="02020603050405020304" pitchFamily="18" charset="0"/>
              </a:rPr>
              <a:t>định cấu hình các thuộc tính liên quan đến TLS trong tệp application.properties</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784860" y="2535615"/>
            <a:ext cx="7520940" cy="2308324"/>
          </a:xfrm>
          <a:prstGeom prst="rect">
            <a:avLst/>
          </a:prstGeom>
          <a:ln>
            <a:solidFill>
              <a:srgbClr val="FF0000"/>
            </a:solidFill>
          </a:ln>
        </p:spPr>
        <p:txBody>
          <a:bodyPr wrap="square">
            <a:spAutoFit/>
          </a:bodyPr>
          <a:lstStyle/>
          <a:p>
            <a:pPr algn="just"/>
            <a:r>
              <a:rPr lang="en-US" sz="1800" dirty="0">
                <a:solidFill>
                  <a:srgbClr val="0070C0"/>
                </a:solidFill>
                <a:latin typeface="Courier New" panose="02070309020205020404" pitchFamily="49" charset="0"/>
                <a:cs typeface="Courier New" panose="02070309020205020404" pitchFamily="49" charset="0"/>
              </a:rPr>
              <a:t># enable/disable </a:t>
            </a:r>
            <a:endParaRPr lang="en-US" sz="1800" dirty="0" smtClean="0">
              <a:solidFill>
                <a:srgbClr val="0070C0"/>
              </a:solidFill>
              <a:latin typeface="Courier New" panose="02070309020205020404" pitchFamily="49" charset="0"/>
              <a:cs typeface="Courier New" panose="02070309020205020404" pitchFamily="49" charset="0"/>
            </a:endParaRPr>
          </a:p>
          <a:p>
            <a:pPr algn="just"/>
            <a:r>
              <a:rPr lang="en-US" sz="1800" dirty="0" smtClean="0">
                <a:solidFill>
                  <a:srgbClr val="0070C0"/>
                </a:solidFill>
                <a:latin typeface="Courier New" panose="02070309020205020404" pitchFamily="49" charset="0"/>
                <a:cs typeface="Courier New" panose="02070309020205020404" pitchFamily="49" charset="0"/>
              </a:rPr>
              <a:t>https </a:t>
            </a:r>
            <a:r>
              <a:rPr lang="en-US" sz="1800" dirty="0" err="1">
                <a:solidFill>
                  <a:srgbClr val="0070C0"/>
                </a:solidFill>
                <a:latin typeface="Courier New" panose="02070309020205020404" pitchFamily="49" charset="0"/>
                <a:cs typeface="Courier New" panose="02070309020205020404" pitchFamily="49" charset="0"/>
              </a:rPr>
              <a:t>server.ssl.enabled</a:t>
            </a:r>
            <a:r>
              <a:rPr lang="en-US" sz="1800" dirty="0">
                <a:solidFill>
                  <a:srgbClr val="0070C0"/>
                </a:solidFill>
                <a:latin typeface="Courier New" panose="02070309020205020404" pitchFamily="49" charset="0"/>
                <a:cs typeface="Courier New" panose="02070309020205020404" pitchFamily="49" charset="0"/>
              </a:rPr>
              <a:t>=true </a:t>
            </a:r>
            <a:endParaRPr lang="en-US" sz="1800" dirty="0" smtClean="0">
              <a:solidFill>
                <a:srgbClr val="0070C0"/>
              </a:solidFill>
              <a:latin typeface="Courier New" panose="02070309020205020404" pitchFamily="49" charset="0"/>
              <a:cs typeface="Courier New" panose="02070309020205020404" pitchFamily="49" charset="0"/>
            </a:endParaRPr>
          </a:p>
          <a:p>
            <a:pPr algn="just"/>
            <a:r>
              <a:rPr lang="en-US" sz="1800" dirty="0" smtClean="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keystore</a:t>
            </a:r>
            <a:r>
              <a:rPr lang="en-US" sz="1800" dirty="0">
                <a:solidFill>
                  <a:srgbClr val="0070C0"/>
                </a:solidFill>
                <a:latin typeface="Courier New" panose="02070309020205020404" pitchFamily="49" charset="0"/>
                <a:cs typeface="Courier New" panose="02070309020205020404" pitchFamily="49" charset="0"/>
              </a:rPr>
              <a:t> format </a:t>
            </a:r>
            <a:endParaRPr lang="en-US" sz="1800" dirty="0" smtClean="0">
              <a:solidFill>
                <a:srgbClr val="0070C0"/>
              </a:solidFill>
              <a:latin typeface="Courier New" panose="02070309020205020404" pitchFamily="49" charset="0"/>
              <a:cs typeface="Courier New" panose="02070309020205020404" pitchFamily="49" charset="0"/>
            </a:endParaRPr>
          </a:p>
          <a:p>
            <a:pPr algn="just"/>
            <a:r>
              <a:rPr lang="en-US" sz="1800" dirty="0" err="1" smtClean="0">
                <a:solidFill>
                  <a:srgbClr val="0070C0"/>
                </a:solidFill>
                <a:latin typeface="Courier New" panose="02070309020205020404" pitchFamily="49" charset="0"/>
                <a:cs typeface="Courier New" panose="02070309020205020404" pitchFamily="49" charset="0"/>
              </a:rPr>
              <a:t>server.ssl.key</a:t>
            </a:r>
            <a:r>
              <a:rPr lang="en-US" sz="1800" dirty="0" smtClean="0">
                <a:solidFill>
                  <a:srgbClr val="0070C0"/>
                </a:solidFill>
                <a:latin typeface="Courier New" panose="02070309020205020404" pitchFamily="49" charset="0"/>
                <a:cs typeface="Courier New" panose="02070309020205020404" pitchFamily="49" charset="0"/>
              </a:rPr>
              <a:t>-store-type=</a:t>
            </a:r>
            <a:r>
              <a:rPr lang="en-US" sz="1800" dirty="0" err="1" smtClean="0">
                <a:solidFill>
                  <a:srgbClr val="0070C0"/>
                </a:solidFill>
                <a:latin typeface="Courier New" panose="02070309020205020404" pitchFamily="49" charset="0"/>
                <a:cs typeface="Courier New" panose="02070309020205020404" pitchFamily="49" charset="0"/>
              </a:rPr>
              <a:t>PKCS12</a:t>
            </a:r>
            <a:r>
              <a:rPr lang="en-US" sz="1800" dirty="0" smtClean="0">
                <a:solidFill>
                  <a:srgbClr val="0070C0"/>
                </a:solidFill>
                <a:latin typeface="Courier New" panose="02070309020205020404" pitchFamily="49" charset="0"/>
                <a:cs typeface="Courier New" panose="02070309020205020404" pitchFamily="49" charset="0"/>
              </a:rPr>
              <a:t> </a:t>
            </a:r>
          </a:p>
          <a:p>
            <a:pPr algn="just"/>
            <a:r>
              <a:rPr lang="en-US" sz="1800" dirty="0" smtClean="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keystore</a:t>
            </a:r>
            <a:r>
              <a:rPr lang="en-US" sz="1800" dirty="0">
                <a:solidFill>
                  <a:srgbClr val="0070C0"/>
                </a:solidFill>
                <a:latin typeface="Courier New" panose="02070309020205020404" pitchFamily="49" charset="0"/>
                <a:cs typeface="Courier New" panose="02070309020205020404" pitchFamily="49" charset="0"/>
              </a:rPr>
              <a:t> </a:t>
            </a:r>
            <a:r>
              <a:rPr lang="en-US" sz="1800" dirty="0" smtClean="0">
                <a:solidFill>
                  <a:srgbClr val="0070C0"/>
                </a:solidFill>
                <a:latin typeface="Courier New" panose="02070309020205020404" pitchFamily="49" charset="0"/>
                <a:cs typeface="Courier New" panose="02070309020205020404" pitchFamily="49" charset="0"/>
              </a:rPr>
              <a:t>location</a:t>
            </a:r>
          </a:p>
          <a:p>
            <a:pPr algn="just"/>
            <a:r>
              <a:rPr lang="en-US" sz="1800" dirty="0" err="1" smtClean="0">
                <a:solidFill>
                  <a:srgbClr val="0070C0"/>
                </a:solidFill>
                <a:latin typeface="Courier New" panose="02070309020205020404" pitchFamily="49" charset="0"/>
                <a:cs typeface="Courier New" panose="02070309020205020404" pitchFamily="49" charset="0"/>
              </a:rPr>
              <a:t>server.ssl.key</a:t>
            </a:r>
            <a:r>
              <a:rPr lang="en-US" sz="1800" dirty="0" smtClean="0">
                <a:solidFill>
                  <a:srgbClr val="0070C0"/>
                </a:solidFill>
                <a:latin typeface="Courier New" panose="02070309020205020404" pitchFamily="49" charset="0"/>
                <a:cs typeface="Courier New" panose="02070309020205020404" pitchFamily="49" charset="0"/>
              </a:rPr>
              <a:t>-store=</a:t>
            </a:r>
            <a:r>
              <a:rPr lang="en-US" sz="1800" dirty="0" err="1" smtClean="0">
                <a:solidFill>
                  <a:srgbClr val="0070C0"/>
                </a:solidFill>
                <a:latin typeface="Courier New" panose="02070309020205020404" pitchFamily="49" charset="0"/>
                <a:cs typeface="Courier New" panose="02070309020205020404" pitchFamily="49" charset="0"/>
              </a:rPr>
              <a:t>classpath:keystore</a:t>
            </a:r>
            <a:r>
              <a:rPr lang="en-US" sz="1800" dirty="0" smtClean="0">
                <a:solidFill>
                  <a:srgbClr val="0070C0"/>
                </a:solidFill>
                <a:latin typeface="Courier New" panose="02070309020205020404" pitchFamily="49" charset="0"/>
                <a:cs typeface="Courier New" panose="02070309020205020404" pitchFamily="49" charset="0"/>
              </a:rPr>
              <a:t>/</a:t>
            </a:r>
            <a:r>
              <a:rPr lang="en-US" sz="1800" dirty="0" err="1" smtClean="0">
                <a:solidFill>
                  <a:srgbClr val="0070C0"/>
                </a:solidFill>
                <a:latin typeface="Courier New" panose="02070309020205020404" pitchFamily="49" charset="0"/>
                <a:cs typeface="Courier New" panose="02070309020205020404" pitchFamily="49" charset="0"/>
              </a:rPr>
              <a:t>keystore.p12</a:t>
            </a:r>
            <a:r>
              <a:rPr lang="en-US" sz="1800" dirty="0" smtClean="0">
                <a:solidFill>
                  <a:srgbClr val="0070C0"/>
                </a:solidFill>
                <a:latin typeface="Courier New" panose="02070309020205020404" pitchFamily="49" charset="0"/>
                <a:cs typeface="Courier New" panose="02070309020205020404" pitchFamily="49" charset="0"/>
              </a:rPr>
              <a:t> </a:t>
            </a:r>
          </a:p>
          <a:p>
            <a:pPr algn="just"/>
            <a:r>
              <a:rPr lang="en-US" sz="1800" dirty="0" smtClean="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keystore</a:t>
            </a:r>
            <a:r>
              <a:rPr lang="en-US" sz="1800" dirty="0">
                <a:solidFill>
                  <a:srgbClr val="0070C0"/>
                </a:solidFill>
                <a:latin typeface="Courier New" panose="02070309020205020404" pitchFamily="49" charset="0"/>
                <a:cs typeface="Courier New" panose="02070309020205020404" pitchFamily="49" charset="0"/>
              </a:rPr>
              <a:t> password </a:t>
            </a:r>
            <a:endParaRPr lang="en-US" sz="1800" dirty="0" smtClean="0">
              <a:solidFill>
                <a:srgbClr val="0070C0"/>
              </a:solidFill>
              <a:latin typeface="Courier New" panose="02070309020205020404" pitchFamily="49" charset="0"/>
              <a:cs typeface="Courier New" panose="02070309020205020404" pitchFamily="49" charset="0"/>
            </a:endParaRPr>
          </a:p>
          <a:p>
            <a:pPr algn="just"/>
            <a:r>
              <a:rPr lang="en-US" sz="1800" dirty="0" err="1" smtClean="0">
                <a:solidFill>
                  <a:srgbClr val="0070C0"/>
                </a:solidFill>
                <a:latin typeface="Courier New" panose="02070309020205020404" pitchFamily="49" charset="0"/>
                <a:cs typeface="Courier New" panose="02070309020205020404" pitchFamily="49" charset="0"/>
              </a:rPr>
              <a:t>server.ssl.key</a:t>
            </a:r>
            <a:r>
              <a:rPr lang="en-US" sz="1800" dirty="0" smtClean="0">
                <a:solidFill>
                  <a:srgbClr val="0070C0"/>
                </a:solidFill>
                <a:latin typeface="Courier New" panose="02070309020205020404" pitchFamily="49" charset="0"/>
                <a:cs typeface="Courier New" panose="02070309020205020404" pitchFamily="49" charset="0"/>
              </a:rPr>
              <a:t>-store-password=</a:t>
            </a:r>
            <a:r>
              <a:rPr lang="en-US" sz="1800" dirty="0" err="1" smtClean="0">
                <a:solidFill>
                  <a:srgbClr val="0070C0"/>
                </a:solidFill>
                <a:latin typeface="Courier New" panose="02070309020205020404" pitchFamily="49" charset="0"/>
                <a:cs typeface="Courier New" panose="02070309020205020404" pitchFamily="49" charset="0"/>
              </a:rPr>
              <a:t>changeit</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19277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834074"/>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Cấu hình TLS vào </a:t>
            </a:r>
            <a:r>
              <a:rPr lang="vi-VN" sz="1800" b="1" dirty="0" smtClean="0">
                <a:solidFill>
                  <a:srgbClr val="343A40"/>
                </a:solidFill>
                <a:latin typeface="Proxima Nova" panose="020B0604020202020204" charset="0"/>
                <a:ea typeface="Times New Roman" panose="02020603050405020304" pitchFamily="18" charset="0"/>
              </a:rPr>
              <a:t>Spring</a:t>
            </a:r>
            <a:endParaRPr lang="en-US" sz="1800" b="1" dirty="0" smtClean="0">
              <a:solidFill>
                <a:srgbClr val="343A40"/>
              </a:solidFill>
              <a:latin typeface="Proxima Nova" panose="020B0604020202020204" charset="0"/>
              <a:ea typeface="Times New Roman" panose="02020603050405020304" pitchFamily="18" charset="0"/>
            </a:endParaRPr>
          </a:p>
          <a:p>
            <a:pPr marL="285750" indent="-285750" algn="just">
              <a:lnSpc>
                <a:spcPct val="120000"/>
              </a:lnSpc>
              <a:spcBef>
                <a:spcPts val="300"/>
              </a:spcBef>
              <a:spcAft>
                <a:spcPts val="300"/>
              </a:spcAft>
              <a:buFontTx/>
              <a:buChar char="-"/>
            </a:pPr>
            <a:r>
              <a:rPr lang="vi-VN" sz="1800" dirty="0">
                <a:solidFill>
                  <a:srgbClr val="343A40"/>
                </a:solidFill>
                <a:latin typeface="Proxima Nova" panose="020B0604020202020204" charset="0"/>
                <a:ea typeface="Times New Roman" panose="02020603050405020304" pitchFamily="18" charset="0"/>
              </a:rPr>
              <a:t>Sử dụng TLS và yêu cầu máy chủ sử dụng TLS 1.2 khi định cấu hình giao thức SSL</a:t>
            </a:r>
            <a:endParaRPr lang="en-US" sz="1800" dirty="0" smtClean="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1554480" y="2261295"/>
            <a:ext cx="5318760" cy="1719702"/>
          </a:xfrm>
          <a:prstGeom prst="rect">
            <a:avLst/>
          </a:prstGeom>
          <a:ln>
            <a:solidFill>
              <a:srgbClr val="FF0000"/>
            </a:solidFill>
          </a:ln>
        </p:spPr>
        <p:txBody>
          <a:bodyPr wrap="square">
            <a:spAutoFit/>
          </a:bodyPr>
          <a:lstStyle/>
          <a:p>
            <a:pPr algn="just">
              <a:lnSpc>
                <a:spcPct val="150000"/>
              </a:lnSpc>
            </a:pPr>
            <a:r>
              <a:rPr lang="en-US" sz="1800" dirty="0">
                <a:solidFill>
                  <a:srgbClr val="0070C0"/>
                </a:solidFill>
                <a:latin typeface="Courier New" panose="02070309020205020404" pitchFamily="49" charset="0"/>
                <a:cs typeface="Courier New" panose="02070309020205020404" pitchFamily="49" charset="0"/>
              </a:rPr>
              <a:t># </a:t>
            </a:r>
            <a:r>
              <a:rPr lang="en-US" sz="1800" dirty="0" err="1">
                <a:solidFill>
                  <a:srgbClr val="0070C0"/>
                </a:solidFill>
                <a:latin typeface="Courier New" panose="02070309020205020404" pitchFamily="49" charset="0"/>
                <a:cs typeface="Courier New" panose="02070309020205020404" pitchFamily="49" charset="0"/>
              </a:rPr>
              <a:t>SSL</a:t>
            </a:r>
            <a:r>
              <a:rPr lang="en-US" sz="1800" dirty="0">
                <a:solidFill>
                  <a:srgbClr val="0070C0"/>
                </a:solidFill>
                <a:latin typeface="Courier New" panose="02070309020205020404" pitchFamily="49" charset="0"/>
                <a:cs typeface="Courier New" panose="02070309020205020404" pitchFamily="49" charset="0"/>
              </a:rPr>
              <a:t> protocol to use </a:t>
            </a:r>
          </a:p>
          <a:p>
            <a:pPr algn="just">
              <a:lnSpc>
                <a:spcPct val="150000"/>
              </a:lnSpc>
            </a:pPr>
            <a:r>
              <a:rPr lang="en-US" sz="1800" dirty="0" err="1">
                <a:solidFill>
                  <a:srgbClr val="0070C0"/>
                </a:solidFill>
                <a:latin typeface="Courier New" panose="02070309020205020404" pitchFamily="49" charset="0"/>
                <a:cs typeface="Courier New" panose="02070309020205020404" pitchFamily="49" charset="0"/>
              </a:rPr>
              <a:t>server.ssl.protocol</a:t>
            </a:r>
            <a:r>
              <a:rPr lang="en-US" sz="1800" dirty="0">
                <a:solidFill>
                  <a:srgbClr val="0070C0"/>
                </a:solidFill>
                <a:latin typeface="Courier New" panose="02070309020205020404" pitchFamily="49" charset="0"/>
                <a:cs typeface="Courier New" panose="02070309020205020404" pitchFamily="49" charset="0"/>
              </a:rPr>
              <a:t>=TLS </a:t>
            </a:r>
          </a:p>
          <a:p>
            <a:pPr algn="just">
              <a:lnSpc>
                <a:spcPct val="150000"/>
              </a:lnSpc>
            </a:pPr>
            <a:r>
              <a:rPr lang="en-US" sz="1800" dirty="0">
                <a:solidFill>
                  <a:srgbClr val="0070C0"/>
                </a:solidFill>
                <a:latin typeface="Courier New" panose="02070309020205020404" pitchFamily="49" charset="0"/>
                <a:cs typeface="Courier New" panose="02070309020205020404" pitchFamily="49" charset="0"/>
              </a:rPr>
              <a:t># Enabled </a:t>
            </a:r>
            <a:r>
              <a:rPr lang="en-US" sz="1800" dirty="0" err="1">
                <a:solidFill>
                  <a:srgbClr val="0070C0"/>
                </a:solidFill>
                <a:latin typeface="Courier New" panose="02070309020205020404" pitchFamily="49" charset="0"/>
                <a:cs typeface="Courier New" panose="02070309020205020404" pitchFamily="49" charset="0"/>
              </a:rPr>
              <a:t>SSL</a:t>
            </a:r>
            <a:r>
              <a:rPr lang="en-US" sz="1800" dirty="0">
                <a:solidFill>
                  <a:srgbClr val="0070C0"/>
                </a:solidFill>
                <a:latin typeface="Courier New" panose="02070309020205020404" pitchFamily="49" charset="0"/>
                <a:cs typeface="Courier New" panose="02070309020205020404" pitchFamily="49" charset="0"/>
              </a:rPr>
              <a:t> protocols </a:t>
            </a:r>
          </a:p>
          <a:p>
            <a:pPr algn="just">
              <a:lnSpc>
                <a:spcPct val="150000"/>
              </a:lnSpc>
            </a:pPr>
            <a:r>
              <a:rPr lang="en-US" sz="1800" dirty="0" err="1">
                <a:solidFill>
                  <a:srgbClr val="0070C0"/>
                </a:solidFill>
                <a:latin typeface="Courier New" panose="02070309020205020404" pitchFamily="49" charset="0"/>
                <a:cs typeface="Courier New" panose="02070309020205020404" pitchFamily="49" charset="0"/>
              </a:rPr>
              <a:t>server.ssl.enabled</a:t>
            </a:r>
            <a:r>
              <a:rPr lang="en-US" sz="1800" dirty="0">
                <a:solidFill>
                  <a:srgbClr val="0070C0"/>
                </a:solidFill>
                <a:latin typeface="Courier New" panose="02070309020205020404" pitchFamily="49" charset="0"/>
                <a:cs typeface="Courier New" panose="02070309020205020404" pitchFamily="49" charset="0"/>
              </a:rPr>
              <a:t>-protocols=</a:t>
            </a:r>
            <a:r>
              <a:rPr lang="en-US" sz="1800" dirty="0" err="1">
                <a:solidFill>
                  <a:srgbClr val="0070C0"/>
                </a:solidFill>
                <a:latin typeface="Courier New" panose="02070309020205020404" pitchFamily="49" charset="0"/>
                <a:cs typeface="Courier New" panose="02070309020205020404" pitchFamily="49" charset="0"/>
              </a:rPr>
              <a:t>TLSv1.2</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13241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834074"/>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Cấu hình TLS vào </a:t>
            </a:r>
            <a:r>
              <a:rPr lang="vi-VN" sz="1800" b="1" dirty="0" smtClean="0">
                <a:solidFill>
                  <a:srgbClr val="343A40"/>
                </a:solidFill>
                <a:latin typeface="Proxima Nova" panose="020B0604020202020204" charset="0"/>
                <a:ea typeface="Times New Roman" panose="02020603050405020304" pitchFamily="18" charset="0"/>
              </a:rPr>
              <a:t>Spring</a:t>
            </a:r>
            <a:endParaRPr lang="en-US" sz="1800" b="1" dirty="0" smtClean="0">
              <a:solidFill>
                <a:srgbClr val="343A40"/>
              </a:solidFill>
              <a:latin typeface="Proxima Nova" panose="020B0604020202020204" charset="0"/>
              <a:ea typeface="Times New Roman" panose="02020603050405020304" pitchFamily="18" charset="0"/>
            </a:endParaRPr>
          </a:p>
          <a:p>
            <a:pPr marL="285750" indent="-285750" algn="just">
              <a:lnSpc>
                <a:spcPct val="120000"/>
              </a:lnSpc>
              <a:spcBef>
                <a:spcPts val="300"/>
              </a:spcBef>
              <a:spcAft>
                <a:spcPts val="300"/>
              </a:spcAft>
              <a:buFontTx/>
              <a:buChar char="-"/>
            </a:pPr>
            <a:r>
              <a:rPr lang="en-US" sz="1800" dirty="0" smtClean="0">
                <a:solidFill>
                  <a:srgbClr val="343A40"/>
                </a:solidFill>
                <a:latin typeface="Proxima Nova" panose="020B0604020202020204" charset="0"/>
                <a:ea typeface="Times New Roman" panose="02020603050405020304" pitchFamily="18" charset="0"/>
              </a:rPr>
              <a:t>C</a:t>
            </a:r>
            <a:r>
              <a:rPr lang="vi-VN" sz="1800" dirty="0" smtClean="0">
                <a:solidFill>
                  <a:srgbClr val="343A40"/>
                </a:solidFill>
                <a:latin typeface="Proxima Nova" panose="020B0604020202020204" charset="0"/>
                <a:ea typeface="Times New Roman" panose="02020603050405020304" pitchFamily="18" charset="0"/>
              </a:rPr>
              <a:t>hạy </a:t>
            </a:r>
            <a:r>
              <a:rPr lang="vi-VN" sz="1800" dirty="0">
                <a:solidFill>
                  <a:srgbClr val="343A40"/>
                </a:solidFill>
                <a:latin typeface="Proxima Nova" panose="020B0604020202020204" charset="0"/>
                <a:ea typeface="Times New Roman" panose="02020603050405020304" pitchFamily="18" charset="0"/>
              </a:rPr>
              <a:t>ứng dụng Spring </a:t>
            </a:r>
            <a:r>
              <a:rPr lang="vi-VN" sz="1800" dirty="0" smtClean="0">
                <a:solidFill>
                  <a:srgbClr val="343A40"/>
                </a:solidFill>
                <a:latin typeface="Proxima Nova" panose="020B0604020202020204" charset="0"/>
                <a:ea typeface="Times New Roman" panose="02020603050405020304" pitchFamily="18" charset="0"/>
              </a:rPr>
              <a:t>Boot</a:t>
            </a:r>
            <a:r>
              <a:rPr lang="en-US" sz="1800" dirty="0">
                <a:solidFill>
                  <a:srgbClr val="343A40"/>
                </a:solidFill>
                <a:latin typeface="Proxima Nova" panose="020B0604020202020204" charset="0"/>
                <a:ea typeface="Times New Roman" panose="02020603050405020304" pitchFamily="18" charset="0"/>
              </a:rPr>
              <a:t> </a:t>
            </a:r>
            <a:r>
              <a:rPr lang="en-US" sz="1800" dirty="0" smtClean="0">
                <a:solidFill>
                  <a:srgbClr val="343A40"/>
                </a:solidFill>
                <a:latin typeface="Proxima Nova" panose="020B0604020202020204" charset="0"/>
                <a:ea typeface="Times New Roman" panose="02020603050405020304" pitchFamily="18" charset="0"/>
              </a:rPr>
              <a:t>để </a:t>
            </a:r>
            <a:r>
              <a:rPr lang="en-US" sz="1800" dirty="0" err="1" smtClean="0">
                <a:solidFill>
                  <a:srgbClr val="343A40"/>
                </a:solidFill>
                <a:latin typeface="Proxima Nova" panose="020B0604020202020204" charset="0"/>
                <a:ea typeface="Times New Roman" panose="02020603050405020304" pitchFamily="18" charset="0"/>
              </a:rPr>
              <a:t>xác</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thực</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hoạt</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động</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6" name="Picture 5" descr="tls"/>
          <p:cNvPicPr/>
          <p:nvPr/>
        </p:nvPicPr>
        <p:blipFill>
          <a:blip r:embed="rId2">
            <a:extLst>
              <a:ext uri="{28A0092B-C50C-407E-A947-70E740481C1C}">
                <a14:useLocalDpi xmlns:a14="http://schemas.microsoft.com/office/drawing/2010/main" val="0"/>
              </a:ext>
            </a:extLst>
          </a:blip>
          <a:srcRect/>
          <a:stretch>
            <a:fillRect/>
          </a:stretch>
        </p:blipFill>
        <p:spPr bwMode="auto">
          <a:xfrm>
            <a:off x="426720" y="2471102"/>
            <a:ext cx="8397240" cy="1300798"/>
          </a:xfrm>
          <a:prstGeom prst="rect">
            <a:avLst/>
          </a:prstGeom>
          <a:noFill/>
          <a:ln>
            <a:solidFill>
              <a:srgbClr val="FF0000"/>
            </a:solidFill>
          </a:ln>
        </p:spPr>
      </p:pic>
    </p:spTree>
    <p:extLst>
      <p:ext uri="{BB962C8B-B14F-4D97-AF65-F5344CB8AC3E}">
        <p14:creationId xmlns:p14="http://schemas.microsoft.com/office/powerpoint/2010/main" val="18970316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vi-VN" altLang="en-US" sz="2200" dirty="0"/>
              <a:t>Cấu hình TLS trong Spring Boot</a:t>
            </a:r>
            <a:endParaRPr lang="en-US" altLang="en-US" sz="2200" dirty="0"/>
          </a:p>
        </p:txBody>
      </p:sp>
      <p:sp>
        <p:nvSpPr>
          <p:cNvPr id="5" name="Rectangle 4"/>
          <p:cNvSpPr/>
          <p:nvPr/>
        </p:nvSpPr>
        <p:spPr>
          <a:xfrm>
            <a:off x="83820" y="1250697"/>
            <a:ext cx="8778240" cy="818750"/>
          </a:xfrm>
          <a:prstGeom prst="rect">
            <a:avLst/>
          </a:prstGeom>
        </p:spPr>
        <p:txBody>
          <a:bodyPr wrap="square">
            <a:spAutoFit/>
          </a:bodyPr>
          <a:lstStyle/>
          <a:p>
            <a:pPr algn="just">
              <a:lnSpc>
                <a:spcPct val="120000"/>
              </a:lnSpc>
              <a:spcBef>
                <a:spcPts val="300"/>
              </a:spcBef>
              <a:spcAft>
                <a:spcPts val="300"/>
              </a:spcAft>
            </a:pPr>
            <a:r>
              <a:rPr lang="vi-VN" sz="1800" b="1" dirty="0">
                <a:solidFill>
                  <a:srgbClr val="343A40"/>
                </a:solidFill>
                <a:latin typeface="Proxima Nova" panose="020B0604020202020204" charset="0"/>
                <a:ea typeface="Times New Roman" panose="02020603050405020304" pitchFamily="18" charset="0"/>
              </a:rPr>
              <a:t>Định cấu hình mTLS vào </a:t>
            </a:r>
            <a:r>
              <a:rPr lang="vi-VN" sz="1800" b="1" dirty="0" smtClean="0">
                <a:solidFill>
                  <a:srgbClr val="343A40"/>
                </a:solidFill>
                <a:latin typeface="Proxima Nova" panose="020B0604020202020204" charset="0"/>
                <a:ea typeface="Times New Roman" panose="02020603050405020304" pitchFamily="18" charset="0"/>
              </a:rPr>
              <a:t>Spring</a:t>
            </a:r>
            <a:endParaRPr lang="en-US" sz="1800" b="1"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a:solidFill>
                  <a:srgbClr val="343A40"/>
                </a:solidFill>
                <a:latin typeface="Proxima Nova" panose="020B0604020202020204" charset="0"/>
                <a:ea typeface="Times New Roman" panose="02020603050405020304" pitchFamily="18" charset="0"/>
              </a:rPr>
              <a:t>Để </a:t>
            </a:r>
            <a:r>
              <a:rPr lang="en-US" sz="1800" dirty="0" err="1">
                <a:solidFill>
                  <a:srgbClr val="343A40"/>
                </a:solidFill>
                <a:latin typeface="Proxima Nova" panose="020B0604020202020204" charset="0"/>
                <a:ea typeface="Times New Roman" panose="02020603050405020304" pitchFamily="18" charset="0"/>
              </a:rPr>
              <a:t>bật</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mTLS</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sử</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thuộc</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tính</a:t>
            </a:r>
            <a:r>
              <a:rPr lang="en-US" sz="1800" dirty="0">
                <a:solidFill>
                  <a:srgbClr val="343A40"/>
                </a:solidFill>
                <a:latin typeface="Proxima Nova" panose="020B0604020202020204" charset="0"/>
                <a:ea typeface="Times New Roman" panose="02020603050405020304" pitchFamily="18" charset="0"/>
              </a:rPr>
              <a:t> client-</a:t>
            </a:r>
            <a:r>
              <a:rPr lang="en-US" sz="1800" dirty="0" err="1">
                <a:solidFill>
                  <a:srgbClr val="343A40"/>
                </a:solidFill>
                <a:latin typeface="Proxima Nova" panose="020B0604020202020204" charset="0"/>
                <a:ea typeface="Times New Roman" panose="02020603050405020304" pitchFamily="18" charset="0"/>
              </a:rPr>
              <a:t>auth</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với</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giá</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trị</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cần</a:t>
            </a:r>
            <a:r>
              <a:rPr lang="en-US" sz="1800" dirty="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p:txBody>
      </p:sp>
      <p:sp>
        <p:nvSpPr>
          <p:cNvPr id="7" name="Rectangle 6"/>
          <p:cNvSpPr/>
          <p:nvPr/>
        </p:nvSpPr>
        <p:spPr>
          <a:xfrm>
            <a:off x="2057400" y="2146995"/>
            <a:ext cx="4053840" cy="507831"/>
          </a:xfrm>
          <a:prstGeom prst="rect">
            <a:avLst/>
          </a:prstGeom>
          <a:ln>
            <a:solidFill>
              <a:srgbClr val="FF0000"/>
            </a:solidFill>
          </a:ln>
        </p:spPr>
        <p:txBody>
          <a:bodyPr wrap="square">
            <a:spAutoFit/>
          </a:bodyPr>
          <a:lstStyle/>
          <a:p>
            <a:pPr algn="just">
              <a:lnSpc>
                <a:spcPct val="150000"/>
              </a:lnSpc>
            </a:pPr>
            <a:r>
              <a:rPr lang="en-US" sz="1800" dirty="0" err="1">
                <a:solidFill>
                  <a:srgbClr val="0070C0"/>
                </a:solidFill>
                <a:latin typeface="Courier New" panose="02070309020205020404" pitchFamily="49" charset="0"/>
                <a:cs typeface="Courier New" panose="02070309020205020404" pitchFamily="49" charset="0"/>
              </a:rPr>
              <a:t>server.ssl.client-auth</a:t>
            </a:r>
            <a:r>
              <a:rPr lang="en-US" sz="1800" dirty="0">
                <a:solidFill>
                  <a:srgbClr val="0070C0"/>
                </a:solidFill>
                <a:latin typeface="Courier New" panose="02070309020205020404" pitchFamily="49" charset="0"/>
                <a:cs typeface="Courier New" panose="02070309020205020404" pitchFamily="49" charset="0"/>
              </a:rPr>
              <a:t>=need</a:t>
            </a:r>
            <a:endParaRPr lang="en-US" sz="1800" dirty="0">
              <a:solidFill>
                <a:srgbClr val="0070C0"/>
              </a:solidFill>
              <a:latin typeface="Courier New" panose="02070309020205020404" pitchFamily="49" charset="0"/>
              <a:cs typeface="Courier New" panose="02070309020205020404" pitchFamily="49" charset="0"/>
            </a:endParaRPr>
          </a:p>
        </p:txBody>
      </p:sp>
      <p:sp>
        <p:nvSpPr>
          <p:cNvPr id="8" name="Rectangle 7"/>
          <p:cNvSpPr/>
          <p:nvPr/>
        </p:nvSpPr>
        <p:spPr>
          <a:xfrm>
            <a:off x="0" y="2789937"/>
            <a:ext cx="8778240" cy="409407"/>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Cấu </a:t>
            </a:r>
            <a:r>
              <a:rPr lang="en-US" sz="1800" dirty="0" err="1">
                <a:solidFill>
                  <a:srgbClr val="343A40"/>
                </a:solidFill>
                <a:latin typeface="Proxima Nova" panose="020B0604020202020204" charset="0"/>
                <a:ea typeface="Times New Roman" panose="02020603050405020304" pitchFamily="18" charset="0"/>
              </a:rPr>
              <a:t>hình</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tệp</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application.properties</a:t>
            </a:r>
            <a:endParaRPr lang="en-US" sz="1800" dirty="0" smtClean="0">
              <a:solidFill>
                <a:srgbClr val="343A40"/>
              </a:solidFill>
              <a:latin typeface="Proxima Nova" panose="020B0604020202020204" charset="0"/>
              <a:ea typeface="Times New Roman" panose="02020603050405020304" pitchFamily="18" charset="0"/>
            </a:endParaRPr>
          </a:p>
        </p:txBody>
      </p:sp>
      <p:sp>
        <p:nvSpPr>
          <p:cNvPr id="9" name="Rectangle 8"/>
          <p:cNvSpPr/>
          <p:nvPr/>
        </p:nvSpPr>
        <p:spPr>
          <a:xfrm>
            <a:off x="525780" y="3350955"/>
            <a:ext cx="8130540" cy="1421928"/>
          </a:xfrm>
          <a:prstGeom prst="rect">
            <a:avLst/>
          </a:prstGeom>
          <a:ln>
            <a:solidFill>
              <a:srgbClr val="FF0000"/>
            </a:solidFill>
          </a:ln>
        </p:spPr>
        <p:txBody>
          <a:bodyPr wrap="square">
            <a:spAutoFit/>
          </a:bodyPr>
          <a:lstStyle/>
          <a:p>
            <a:pPr algn="just">
              <a:lnSpc>
                <a:spcPct val="120000"/>
              </a:lnSpc>
            </a:pPr>
            <a:r>
              <a:rPr lang="en-US" sz="1800" dirty="0">
                <a:solidFill>
                  <a:srgbClr val="0070C0"/>
                </a:solidFill>
                <a:latin typeface="Courier New" panose="02070309020205020404" pitchFamily="49" charset="0"/>
                <a:cs typeface="Courier New" panose="02070309020205020404" pitchFamily="49" charset="0"/>
              </a:rPr>
              <a:t>#trust store location </a:t>
            </a:r>
          </a:p>
          <a:p>
            <a:pPr algn="just">
              <a:lnSpc>
                <a:spcPct val="120000"/>
              </a:lnSpc>
            </a:pPr>
            <a:r>
              <a:rPr lang="en-US" sz="1800" dirty="0" err="1" smtClean="0">
                <a:solidFill>
                  <a:srgbClr val="0070C0"/>
                </a:solidFill>
                <a:latin typeface="Courier New" panose="02070309020205020404" pitchFamily="49" charset="0"/>
                <a:cs typeface="Courier New" panose="02070309020205020404" pitchFamily="49" charset="0"/>
              </a:rPr>
              <a:t>server.ssl.trust</a:t>
            </a:r>
            <a:r>
              <a:rPr lang="en-US" sz="1800" dirty="0" smtClean="0">
                <a:solidFill>
                  <a:srgbClr val="0070C0"/>
                </a:solidFill>
                <a:latin typeface="Courier New" panose="02070309020205020404" pitchFamily="49" charset="0"/>
                <a:cs typeface="Courier New" panose="02070309020205020404" pitchFamily="49" charset="0"/>
              </a:rPr>
              <a:t>-store=</a:t>
            </a:r>
            <a:r>
              <a:rPr lang="en-US" sz="1800" dirty="0" err="1" smtClean="0">
                <a:solidFill>
                  <a:srgbClr val="0070C0"/>
                </a:solidFill>
                <a:latin typeface="Courier New" panose="02070309020205020404" pitchFamily="49" charset="0"/>
                <a:cs typeface="Courier New" panose="02070309020205020404" pitchFamily="49" charset="0"/>
              </a:rPr>
              <a:t>classpath:keystore</a:t>
            </a:r>
            <a:r>
              <a:rPr lang="en-US" sz="1800" dirty="0" smtClean="0">
                <a:solidFill>
                  <a:srgbClr val="0070C0"/>
                </a:solidFill>
                <a:latin typeface="Courier New" panose="02070309020205020404" pitchFamily="49" charset="0"/>
                <a:cs typeface="Courier New" panose="02070309020205020404" pitchFamily="49" charset="0"/>
              </a:rPr>
              <a:t>/</a:t>
            </a:r>
            <a:r>
              <a:rPr lang="en-US" sz="1800" dirty="0" err="1" smtClean="0">
                <a:solidFill>
                  <a:srgbClr val="0070C0"/>
                </a:solidFill>
                <a:latin typeface="Courier New" panose="02070309020205020404" pitchFamily="49" charset="0"/>
                <a:cs typeface="Courier New" panose="02070309020205020404" pitchFamily="49" charset="0"/>
              </a:rPr>
              <a:t>truststore.p12</a:t>
            </a:r>
            <a:r>
              <a:rPr lang="en-US" sz="1800" dirty="0" smtClean="0">
                <a:solidFill>
                  <a:srgbClr val="0070C0"/>
                </a:solidFill>
                <a:latin typeface="Courier New" panose="02070309020205020404" pitchFamily="49" charset="0"/>
                <a:cs typeface="Courier New" panose="02070309020205020404" pitchFamily="49" charset="0"/>
              </a:rPr>
              <a:t> </a:t>
            </a:r>
            <a:endParaRPr lang="en-US" sz="1800" dirty="0">
              <a:solidFill>
                <a:srgbClr val="0070C0"/>
              </a:solidFill>
              <a:latin typeface="Courier New" panose="02070309020205020404" pitchFamily="49" charset="0"/>
              <a:cs typeface="Courier New" panose="02070309020205020404" pitchFamily="49" charset="0"/>
            </a:endParaRPr>
          </a:p>
          <a:p>
            <a:pPr algn="just">
              <a:lnSpc>
                <a:spcPct val="120000"/>
              </a:lnSpc>
            </a:pPr>
            <a:r>
              <a:rPr lang="en-US" sz="1800" dirty="0">
                <a:solidFill>
                  <a:srgbClr val="0070C0"/>
                </a:solidFill>
                <a:latin typeface="Courier New" panose="02070309020205020404" pitchFamily="49" charset="0"/>
                <a:cs typeface="Courier New" panose="02070309020205020404" pitchFamily="49" charset="0"/>
              </a:rPr>
              <a:t>#trust store password </a:t>
            </a:r>
          </a:p>
          <a:p>
            <a:pPr algn="just">
              <a:lnSpc>
                <a:spcPct val="120000"/>
              </a:lnSpc>
            </a:pPr>
            <a:r>
              <a:rPr lang="en-US" sz="1800" dirty="0" err="1">
                <a:solidFill>
                  <a:srgbClr val="0070C0"/>
                </a:solidFill>
                <a:latin typeface="Courier New" panose="02070309020205020404" pitchFamily="49" charset="0"/>
                <a:cs typeface="Courier New" panose="02070309020205020404" pitchFamily="49" charset="0"/>
              </a:rPr>
              <a:t>server.ssl.trust</a:t>
            </a:r>
            <a:r>
              <a:rPr lang="en-US" sz="1800" dirty="0">
                <a:solidFill>
                  <a:srgbClr val="0070C0"/>
                </a:solidFill>
                <a:latin typeface="Courier New" panose="02070309020205020404" pitchFamily="49" charset="0"/>
                <a:cs typeface="Courier New" panose="02070309020205020404" pitchFamily="49" charset="0"/>
              </a:rPr>
              <a:t>-store-password=</a:t>
            </a:r>
            <a:r>
              <a:rPr lang="en-US" sz="1800" dirty="0" err="1">
                <a:solidFill>
                  <a:srgbClr val="0070C0"/>
                </a:solidFill>
                <a:latin typeface="Courier New" panose="02070309020205020404" pitchFamily="49" charset="0"/>
                <a:cs typeface="Courier New" panose="02070309020205020404" pitchFamily="49" charset="0"/>
              </a:rPr>
              <a:t>changeit</a:t>
            </a:r>
            <a:endParaRPr lang="en-US" sz="18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74590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100" y="42978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Cấu </a:t>
            </a:r>
            <a:r>
              <a:rPr lang="en-US" altLang="en-US" sz="2200" dirty="0" err="1"/>
              <a:t>hình</a:t>
            </a:r>
            <a:r>
              <a:rPr lang="en-US" altLang="en-US" sz="2200" dirty="0"/>
              <a:t> TLS </a:t>
            </a:r>
            <a:r>
              <a:rPr lang="en-US" altLang="en-US" sz="2200" dirty="0" err="1"/>
              <a:t>trong</a:t>
            </a:r>
            <a:r>
              <a:rPr lang="en-US" altLang="en-US" sz="2200" dirty="0"/>
              <a:t> Tomcat</a:t>
            </a:r>
          </a:p>
        </p:txBody>
      </p:sp>
      <p:sp>
        <p:nvSpPr>
          <p:cNvPr id="5" name="Rectangle 4"/>
          <p:cNvSpPr/>
          <p:nvPr/>
        </p:nvSpPr>
        <p:spPr>
          <a:xfrm>
            <a:off x="83820" y="1250697"/>
            <a:ext cx="8778240" cy="1166473"/>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 G</a:t>
            </a:r>
            <a:r>
              <a:rPr lang="vi-VN" sz="1800" dirty="0" smtClean="0">
                <a:solidFill>
                  <a:srgbClr val="343A40"/>
                </a:solidFill>
                <a:latin typeface="Proxima Nova" panose="020B0604020202020204" charset="0"/>
                <a:ea typeface="Times New Roman" panose="02020603050405020304" pitchFamily="18" charset="0"/>
              </a:rPr>
              <a:t>iao </a:t>
            </a:r>
            <a:r>
              <a:rPr lang="vi-VN" sz="1800" dirty="0">
                <a:solidFill>
                  <a:srgbClr val="343A40"/>
                </a:solidFill>
                <a:latin typeface="Proxima Nova" panose="020B0604020202020204" charset="0"/>
                <a:ea typeface="Times New Roman" panose="02020603050405020304" pitchFamily="18" charset="0"/>
              </a:rPr>
              <a:t>thức HTTP không có bất kỳ khả năng TLS nào được sử dụng khi khởi động Tomcat</a:t>
            </a:r>
            <a:r>
              <a:rPr lang="vi-VN" sz="1800" dirty="0" smtClean="0">
                <a:solidFill>
                  <a:srgbClr val="343A40"/>
                </a:solidFill>
                <a:latin typeface="Proxima Nova" panose="020B0604020202020204" charset="0"/>
                <a:ea typeface="Times New Roman" panose="02020603050405020304" pitchFamily="18" charset="0"/>
              </a:rPr>
              <a: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Để bật TLS trong Tomcat, xác định cấu hình tệp server.xml:</a:t>
            </a:r>
            <a:endParaRPr lang="en-US" sz="1800" dirty="0" smtClean="0">
              <a:solidFill>
                <a:srgbClr val="343A40"/>
              </a:solidFill>
              <a:latin typeface="Proxima Nova" panose="020B060402020202020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21920" y="2700616"/>
            <a:ext cx="8862804" cy="1566584"/>
          </a:xfrm>
          <a:prstGeom prst="rect">
            <a:avLst/>
          </a:prstGeom>
          <a:ln>
            <a:solidFill>
              <a:srgbClr val="FF0000"/>
            </a:solidFill>
          </a:ln>
        </p:spPr>
      </p:pic>
    </p:spTree>
    <p:extLst>
      <p:ext uri="{BB962C8B-B14F-4D97-AF65-F5344CB8AC3E}">
        <p14:creationId xmlns:p14="http://schemas.microsoft.com/office/powerpoint/2010/main" val="10959966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vi-VN" dirty="0"/>
              <a:t>Môi trường triển khai ứng dụng Spring </a:t>
            </a:r>
            <a:r>
              <a:rPr lang="vi-VN" dirty="0" smtClean="0"/>
              <a:t>Boot</a:t>
            </a:r>
            <a:endParaRPr lang="en-US" dirty="0" smtClean="0"/>
          </a:p>
          <a:p>
            <a:pPr lvl="0"/>
            <a:r>
              <a:rPr lang="en-US" dirty="0" smtClean="0"/>
              <a:t>A </a:t>
            </a:r>
            <a:r>
              <a:rPr lang="en-US" dirty="0"/>
              <a:t>reverse </a:t>
            </a:r>
            <a:r>
              <a:rPr lang="en-US" dirty="0" smtClean="0"/>
              <a:t>proxy</a:t>
            </a:r>
          </a:p>
          <a:p>
            <a:pPr lvl="0"/>
            <a:r>
              <a:rPr lang="en-US" dirty="0" smtClean="0"/>
              <a:t>Triển </a:t>
            </a:r>
            <a:r>
              <a:rPr lang="en-US" dirty="0" err="1"/>
              <a:t>khai</a:t>
            </a:r>
            <a:r>
              <a:rPr lang="en-US" dirty="0"/>
              <a:t> </a:t>
            </a:r>
            <a:r>
              <a:rPr lang="en-US" dirty="0" err="1"/>
              <a:t>ứng</a:t>
            </a:r>
            <a:r>
              <a:rPr lang="en-US" dirty="0"/>
              <a:t> </a:t>
            </a:r>
            <a:r>
              <a:rPr lang="en-US" dirty="0" err="1"/>
              <a:t>dụng</a:t>
            </a:r>
            <a:r>
              <a:rPr lang="en-US" dirty="0"/>
              <a:t> Spring Boot </a:t>
            </a:r>
            <a:r>
              <a:rPr lang="en-US" dirty="0" err="1"/>
              <a:t>với</a:t>
            </a:r>
            <a:r>
              <a:rPr lang="en-US" dirty="0"/>
              <a:t> </a:t>
            </a:r>
            <a:r>
              <a:rPr lang="en-US" dirty="0" err="1"/>
              <a:t>Nginx</a:t>
            </a:r>
            <a:r>
              <a:rPr lang="en-US" dirty="0"/>
              <a:t> reverse </a:t>
            </a:r>
            <a:r>
              <a:rPr lang="en-US" dirty="0" smtClean="0"/>
              <a:t>proxy</a:t>
            </a:r>
          </a:p>
          <a:p>
            <a:pPr lvl="0"/>
            <a:r>
              <a:rPr lang="vi-VN" dirty="0" smtClean="0"/>
              <a:t>Triển </a:t>
            </a:r>
            <a:r>
              <a:rPr lang="vi-VN" dirty="0"/>
              <a:t>khai ứng dụng Spring Boot lên </a:t>
            </a:r>
            <a:r>
              <a:rPr lang="vi-VN" dirty="0" smtClean="0"/>
              <a:t>Heroku</a:t>
            </a:r>
            <a:endParaRPr lang="en-US" dirty="0" smtClean="0"/>
          </a:p>
          <a:p>
            <a:pPr lvl="0"/>
            <a:r>
              <a:rPr lang="en-US" dirty="0" smtClean="0"/>
              <a:t>Cấu </a:t>
            </a:r>
            <a:r>
              <a:rPr lang="en-US" dirty="0" err="1"/>
              <a:t>hình</a:t>
            </a:r>
            <a:r>
              <a:rPr lang="en-US" dirty="0"/>
              <a:t> TLS </a:t>
            </a:r>
            <a:endParaRPr lang="en-US" dirty="0"/>
          </a:p>
        </p:txBody>
      </p:sp>
    </p:spTree>
    <p:extLst>
      <p:ext uri="{BB962C8B-B14F-4D97-AF65-F5344CB8AC3E}">
        <p14:creationId xmlns:p14="http://schemas.microsoft.com/office/powerpoint/2010/main" val="38032318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0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Cloud Foundry </a:t>
            </a:r>
          </a:p>
        </p:txBody>
      </p:sp>
      <p:sp>
        <p:nvSpPr>
          <p:cNvPr id="7" name="Rectangle 6"/>
          <p:cNvSpPr/>
          <p:nvPr/>
        </p:nvSpPr>
        <p:spPr>
          <a:xfrm>
            <a:off x="113157" y="1260347"/>
            <a:ext cx="8761491" cy="1908215"/>
          </a:xfrm>
          <a:prstGeom prst="rect">
            <a:avLst/>
          </a:prstGeom>
        </p:spPr>
        <p:txBody>
          <a:bodyPr wrap="square">
            <a:spAutoFit/>
          </a:bodyPr>
          <a:lstStyle/>
          <a:p>
            <a:pPr algn="just">
              <a:lnSpc>
                <a:spcPct val="120000"/>
              </a:lnSpc>
              <a:spcBef>
                <a:spcPts val="300"/>
              </a:spcBef>
              <a:spcAft>
                <a:spcPts val="300"/>
              </a:spcAft>
            </a:pPr>
            <a:r>
              <a:rPr lang="vi-VN" sz="1800" dirty="0">
                <a:solidFill>
                  <a:srgbClr val="343A40"/>
                </a:solidFill>
                <a:latin typeface="Proxima Nova" panose="020B0604020202020204" charset="0"/>
                <a:ea typeface="Times New Roman" panose="02020603050405020304" pitchFamily="18" charset="0"/>
              </a:rPr>
              <a:t>Sau khi </a:t>
            </a:r>
            <a:r>
              <a:rPr lang="vi-VN" sz="1800" dirty="0" smtClean="0">
                <a:solidFill>
                  <a:srgbClr val="343A40"/>
                </a:solidFill>
                <a:latin typeface="Proxima Nova" panose="020B0604020202020204" charset="0"/>
                <a:ea typeface="Times New Roman" panose="02020603050405020304" pitchFamily="18" charset="0"/>
              </a:rPr>
              <a:t>xây </a:t>
            </a:r>
            <a:r>
              <a:rPr lang="vi-VN" sz="1800" dirty="0">
                <a:solidFill>
                  <a:srgbClr val="343A40"/>
                </a:solidFill>
                <a:latin typeface="Proxima Nova" panose="020B0604020202020204" charset="0"/>
                <a:ea typeface="Times New Roman" panose="02020603050405020304" pitchFamily="18" charset="0"/>
              </a:rPr>
              <a:t>dựng xong ứng </a:t>
            </a:r>
            <a:r>
              <a:rPr lang="vi-VN" sz="1800" dirty="0" smtClean="0">
                <a:solidFill>
                  <a:srgbClr val="343A40"/>
                </a:solidFill>
                <a:latin typeface="Proxima Nova" panose="020B0604020202020204" charset="0"/>
                <a:ea typeface="Times New Roman" panose="02020603050405020304" pitchFamily="18" charset="0"/>
              </a:rPr>
              <a:t>dụn</a:t>
            </a:r>
            <a:r>
              <a:rPr lang="en-US" sz="1800" dirty="0" smtClean="0">
                <a:solidFill>
                  <a:srgbClr val="343A40"/>
                </a:solidFill>
                <a:latin typeface="Proxima Nova" panose="020B0604020202020204" charset="0"/>
                <a:ea typeface="Times New Roman" panose="02020603050405020304" pitchFamily="18" charset="0"/>
              </a:rPr>
              <a:t>g</a:t>
            </a:r>
            <a:r>
              <a:rPr lang="vi-VN" sz="1800" dirty="0" smtClean="0">
                <a:solidFill>
                  <a:srgbClr val="343A40"/>
                </a:solidFill>
                <a:latin typeface="Proxima Nova" panose="020B0604020202020204" charset="0"/>
                <a:ea typeface="Times New Roman" panose="02020603050405020304" pitchFamily="18" charset="0"/>
              </a:rPr>
              <a:t> và </a:t>
            </a:r>
            <a:r>
              <a:rPr lang="vi-VN" sz="1800" dirty="0">
                <a:solidFill>
                  <a:srgbClr val="343A40"/>
                </a:solidFill>
                <a:latin typeface="Proxima Nova" panose="020B0604020202020204" charset="0"/>
                <a:ea typeface="Times New Roman" panose="02020603050405020304" pitchFamily="18" charset="0"/>
              </a:rPr>
              <a:t>đã cài đặt công cụ dòng lệnh cf, </a:t>
            </a:r>
            <a:r>
              <a:rPr lang="vi-VN" sz="1800" dirty="0" smtClean="0">
                <a:solidFill>
                  <a:srgbClr val="343A40"/>
                </a:solidFill>
                <a:latin typeface="Proxima Nova" panose="020B0604020202020204" charset="0"/>
                <a:ea typeface="Times New Roman" panose="02020603050405020304" pitchFamily="18" charset="0"/>
              </a:rPr>
              <a:t>sử </a:t>
            </a:r>
            <a:r>
              <a:rPr lang="vi-VN" sz="1800" dirty="0">
                <a:solidFill>
                  <a:srgbClr val="343A40"/>
                </a:solidFill>
                <a:latin typeface="Proxima Nova" panose="020B0604020202020204" charset="0"/>
                <a:ea typeface="Times New Roman" panose="02020603050405020304" pitchFamily="18" charset="0"/>
              </a:rPr>
              <a:t>dụng lệnh cf </a:t>
            </a:r>
            <a:r>
              <a:rPr lang="vi-VN" sz="1800" dirty="0" smtClean="0">
                <a:solidFill>
                  <a:srgbClr val="343A40"/>
                </a:solidFill>
                <a:latin typeface="Proxima Nova" panose="020B0604020202020204" charset="0"/>
                <a:ea typeface="Times New Roman" panose="02020603050405020304" pitchFamily="18" charset="0"/>
              </a:rPr>
              <a:t>push</a:t>
            </a:r>
            <a:r>
              <a:rPr lang="en-US" sz="1800" dirty="0" smtClean="0">
                <a:solidFill>
                  <a:srgbClr val="343A40"/>
                </a:solidFill>
                <a:latin typeface="Proxima Nova" panose="020B0604020202020204" charset="0"/>
                <a:ea typeface="Times New Roman" panose="02020603050405020304" pitchFamily="18" charset="0"/>
              </a:rPr>
              <a:t> để </a:t>
            </a:r>
            <a:r>
              <a:rPr lang="vi-VN" sz="1800" dirty="0" smtClean="0">
                <a:solidFill>
                  <a:srgbClr val="343A40"/>
                </a:solidFill>
                <a:latin typeface="Proxima Nova" panose="020B0604020202020204" charset="0"/>
                <a:ea typeface="Times New Roman" panose="02020603050405020304" pitchFamily="18" charset="0"/>
              </a:rPr>
              <a:t>triển </a:t>
            </a:r>
            <a:r>
              <a:rPr lang="vi-VN" sz="1800" dirty="0">
                <a:solidFill>
                  <a:srgbClr val="343A40"/>
                </a:solidFill>
                <a:latin typeface="Proxima Nova" panose="020B0604020202020204" charset="0"/>
                <a:ea typeface="Times New Roman" panose="02020603050405020304" pitchFamily="18" charset="0"/>
              </a:rPr>
              <a:t>khai ứng dụng </a:t>
            </a:r>
            <a:r>
              <a:rPr lang="en-US" sz="1800" dirty="0" err="1" smtClean="0">
                <a:solidFill>
                  <a:srgbClr val="343A40"/>
                </a:solidFill>
                <a:latin typeface="Proxima Nova" panose="020B0604020202020204" charset="0"/>
                <a:ea typeface="Times New Roman" panose="02020603050405020304" pitchFamily="18" charset="0"/>
              </a:rPr>
              <a:t>bằng</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cách</a:t>
            </a:r>
            <a:r>
              <a:rPr lang="en-US" sz="1800" dirty="0" smtClean="0">
                <a:solidFill>
                  <a:srgbClr val="343A40"/>
                </a:solidFill>
                <a:latin typeface="Proxima Nova" panose="020B0604020202020204" charset="0"/>
                <a:ea typeface="Times New Roman" panose="02020603050405020304" pitchFamily="18" charset="0"/>
              </a:rPr>
              <a:t> </a:t>
            </a:r>
            <a:r>
              <a:rPr lang="vi-VN" sz="1800" dirty="0" smtClean="0">
                <a:solidFill>
                  <a:srgbClr val="343A40"/>
                </a:solidFill>
                <a:latin typeface="Proxima Nova" panose="020B0604020202020204" charset="0"/>
                <a:ea typeface="Times New Roman" panose="02020603050405020304" pitchFamily="18" charset="0"/>
              </a:rPr>
              <a:t>thay </a:t>
            </a:r>
            <a:r>
              <a:rPr lang="vi-VN" sz="1800" dirty="0">
                <a:solidFill>
                  <a:srgbClr val="343A40"/>
                </a:solidFill>
                <a:latin typeface="Proxima Nova" panose="020B0604020202020204" charset="0"/>
                <a:ea typeface="Times New Roman" panose="02020603050405020304" pitchFamily="18" charset="0"/>
              </a:rPr>
              <a:t>thế đường dẫn tới tệp .jar đã biên dịch.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vi-VN" sz="1800" dirty="0" smtClean="0">
                <a:solidFill>
                  <a:srgbClr val="343A40"/>
                </a:solidFill>
                <a:latin typeface="Proxima Nova" panose="020B0604020202020204" charset="0"/>
                <a:ea typeface="Times New Roman" panose="02020603050405020304" pitchFamily="18" charset="0"/>
              </a:rPr>
              <a:t>Đảm </a:t>
            </a:r>
            <a:r>
              <a:rPr lang="vi-VN" sz="1800" dirty="0">
                <a:solidFill>
                  <a:srgbClr val="343A40"/>
                </a:solidFill>
                <a:latin typeface="Proxima Nova" panose="020B0604020202020204" charset="0"/>
                <a:ea typeface="Times New Roman" panose="02020603050405020304" pitchFamily="18" charset="0"/>
              </a:rPr>
              <a:t>bảo đã đăng nhập với tài khoản khách bằng dòng lệnh cf trước khi đẩy một ứng </a:t>
            </a:r>
            <a:r>
              <a:rPr lang="vi-VN" sz="1800" dirty="0" smtClean="0">
                <a:solidFill>
                  <a:srgbClr val="343A40"/>
                </a:solidFill>
                <a:latin typeface="Proxima Nova" panose="020B0604020202020204" charset="0"/>
                <a:ea typeface="Times New Roman" panose="02020603050405020304" pitchFamily="18" charset="0"/>
              </a:rPr>
              <a:t>dụng</a:t>
            </a:r>
            <a:r>
              <a:rPr lang="en-US" sz="1800" dirty="0" smtClean="0">
                <a:solidFill>
                  <a:srgbClr val="343A40"/>
                </a:solidFill>
                <a:latin typeface="Proxima Nova" panose="020B0604020202020204" charset="0"/>
                <a:ea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rPr>
              <a:t>lên </a:t>
            </a:r>
            <a:r>
              <a:rPr lang="en-US" sz="1800" dirty="0" smtClean="0">
                <a:solidFill>
                  <a:srgbClr val="343A40"/>
                </a:solidFill>
                <a:latin typeface="Proxima Nova" panose="020B0604020202020204" charset="0"/>
                <a:ea typeface="Times New Roman" panose="02020603050405020304" pitchFamily="18" charset="0"/>
              </a:rPr>
              <a:t>Cloud </a:t>
            </a:r>
            <a:r>
              <a:rPr lang="en-US" sz="1800" dirty="0">
                <a:solidFill>
                  <a:srgbClr val="343A40"/>
                </a:solidFill>
                <a:latin typeface="Proxima Nova" panose="020B0604020202020204" charset="0"/>
                <a:ea typeface="Times New Roman" panose="02020603050405020304" pitchFamily="18" charset="0"/>
              </a:rPr>
              <a:t>Foundry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err="1" smtClean="0">
                <a:solidFill>
                  <a:srgbClr val="343A40"/>
                </a:solidFill>
                <a:latin typeface="Proxima Nova" panose="020B0604020202020204" charset="0"/>
                <a:ea typeface="Times New Roman" panose="02020603050405020304" pitchFamily="18" charset="0"/>
              </a:rPr>
              <a:t>Cú</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pháp</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1135380" y="3323600"/>
            <a:ext cx="7231380" cy="369332"/>
          </a:xfrm>
          <a:prstGeom prst="rect">
            <a:avLst/>
          </a:prstGeom>
          <a:ln>
            <a:solidFill>
              <a:srgbClr val="FF0000"/>
            </a:solidFill>
          </a:ln>
        </p:spPr>
        <p:txBody>
          <a:bodyPr wrap="square">
            <a:spAutoFit/>
          </a:bodyPr>
          <a:lstStyle/>
          <a:p>
            <a:r>
              <a:rPr lang="en-US" sz="1800" dirty="0">
                <a:solidFill>
                  <a:srgbClr val="343A40"/>
                </a:solidFill>
                <a:latin typeface="Courier New" panose="02070309020205020404" pitchFamily="49" charset="0"/>
                <a:ea typeface="Times New Roman" panose="02020603050405020304" pitchFamily="18" charset="0"/>
                <a:cs typeface="Courier New" panose="02070309020205020404" pitchFamily="49" charset="0"/>
              </a:rPr>
              <a:t>cf push </a:t>
            </a:r>
            <a:r>
              <a:rPr lang="en-US" sz="1800" dirty="0" smtClean="0">
                <a:solidFill>
                  <a:srgbClr val="343A40"/>
                </a:solidFill>
                <a:latin typeface="Courier New" panose="02070309020205020404" pitchFamily="49" charset="0"/>
                <a:ea typeface="Times New Roman" panose="02020603050405020304" pitchFamily="18" charset="0"/>
                <a:cs typeface="Courier New" panose="02070309020205020404" pitchFamily="49" charset="0"/>
              </a:rPr>
              <a:t>&lt;App-Name&gt; </a:t>
            </a:r>
            <a:r>
              <a:rPr lang="en-US" sz="1800" dirty="0">
                <a:solidFill>
                  <a:srgbClr val="343A40"/>
                </a:solidFill>
                <a:latin typeface="Courier New" panose="02070309020205020404" pitchFamily="49" charset="0"/>
                <a:ea typeface="Times New Roman" panose="02020603050405020304" pitchFamily="18" charset="0"/>
                <a:cs typeface="Courier New" panose="02070309020205020404" pitchFamily="49" charset="0"/>
              </a:rPr>
              <a:t>-p target/demo-0.0.1-</a:t>
            </a:r>
            <a:r>
              <a:rPr lang="en-US" sz="1800" dirty="0" err="1">
                <a:solidFill>
                  <a:srgbClr val="343A40"/>
                </a:solidFill>
                <a:latin typeface="Courier New" panose="02070309020205020404" pitchFamily="49" charset="0"/>
                <a:ea typeface="Times New Roman" panose="02020603050405020304" pitchFamily="18" charset="0"/>
                <a:cs typeface="Courier New" panose="02070309020205020404" pitchFamily="49" charset="0"/>
              </a:rPr>
              <a:t>SNAPSHOT.ja</a:t>
            </a:r>
            <a:endParaRPr lang="en-US" sz="1800" dirty="0">
              <a:latin typeface="Courier New" panose="02070309020205020404" pitchFamily="49" charset="0"/>
              <a:cs typeface="Courier New" panose="02070309020205020404" pitchFamily="49" charset="0"/>
            </a:endParaRPr>
          </a:p>
        </p:txBody>
      </p:sp>
      <p:sp>
        <p:nvSpPr>
          <p:cNvPr id="3" name="Rectangle 2"/>
          <p:cNvSpPr/>
          <p:nvPr/>
        </p:nvSpPr>
        <p:spPr>
          <a:xfrm>
            <a:off x="119174" y="3957188"/>
            <a:ext cx="3945311" cy="388696"/>
          </a:xfrm>
          <a:prstGeom prst="rect">
            <a:avLst/>
          </a:prstGeom>
        </p:spPr>
        <p:txBody>
          <a:bodyPr wrap="none">
            <a:spAutoFit/>
          </a:bodyPr>
          <a:lstStyle/>
          <a:p>
            <a:pPr>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rPr>
              <a:t>Trong </a:t>
            </a:r>
            <a:r>
              <a:rPr lang="en-US" sz="1800" dirty="0" err="1">
                <a:solidFill>
                  <a:srgbClr val="343A40"/>
                </a:solidFill>
                <a:latin typeface="Proxima Nova" panose="020B0604020202020204" charset="0"/>
                <a:ea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rPr>
              <a:t>: App-Name là </a:t>
            </a:r>
            <a:r>
              <a:rPr lang="en-US" sz="1800" dirty="0" err="1">
                <a:solidFill>
                  <a:srgbClr val="343A40"/>
                </a:solidFill>
                <a:latin typeface="Proxima Nova" panose="020B0604020202020204" charset="0"/>
                <a:ea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ứng</a:t>
            </a:r>
            <a:r>
              <a:rPr lang="en-US" sz="1800" dirty="0">
                <a:solidFill>
                  <a:srgbClr val="343A40"/>
                </a:solidFill>
                <a:latin typeface="Proxima Nova" panose="020B0604020202020204" charset="0"/>
                <a:ea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rPr>
              <a:t>dụng</a:t>
            </a:r>
            <a:endParaRPr lang="en-US"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281285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35500" y="445025"/>
            <a:ext cx="8520600" cy="572700"/>
          </a:xfrm>
          <a:extLst>
            <a:ext uri="{FAA26D3D-D897-4be2-8F04-BA451C77F1D7}">
              <ma14:placeholderFlag xmlns:ma14="http://schemas.microsoft.com/office/mac/drawingml/2011/main" xmlns="" val="1"/>
            </a:ext>
          </a:extLst>
        </p:spPr>
        <p:txBody>
          <a:bodyPr anchor="b">
            <a:noAutofit/>
          </a:bodyPr>
          <a:lstStyle/>
          <a:p>
            <a:r>
              <a:rPr lang="en-US" altLang="en-US" sz="2200" dirty="0"/>
              <a:t>Cloud Foundry </a:t>
            </a:r>
          </a:p>
        </p:txBody>
      </p:sp>
      <p:sp>
        <p:nvSpPr>
          <p:cNvPr id="7" name="Rectangle 6"/>
          <p:cNvSpPr/>
          <p:nvPr/>
        </p:nvSpPr>
        <p:spPr>
          <a:xfrm>
            <a:off x="113157" y="1260347"/>
            <a:ext cx="8761491" cy="818750"/>
          </a:xfrm>
          <a:prstGeom prst="rect">
            <a:avLst/>
          </a:prstGeom>
        </p:spPr>
        <p:txBody>
          <a:bodyPr wrap="square">
            <a:spAutoFit/>
          </a:bodyPr>
          <a:lstStyle/>
          <a:p>
            <a:pPr algn="just">
              <a:lnSpc>
                <a:spcPct val="120000"/>
              </a:lnSpc>
              <a:spcBef>
                <a:spcPts val="300"/>
              </a:spcBef>
              <a:spcAft>
                <a:spcPts val="300"/>
              </a:spcAft>
            </a:pPr>
            <a:r>
              <a:rPr lang="en-US" sz="1800" dirty="0" smtClean="0">
                <a:solidFill>
                  <a:srgbClr val="343A40"/>
                </a:solidFill>
                <a:latin typeface="Proxima Nova" panose="020B0604020202020204" charset="0"/>
                <a:ea typeface="Times New Roman" panose="02020603050405020304" pitchFamily="18" charset="0"/>
              </a:rPr>
              <a:t>X</a:t>
            </a:r>
            <a:r>
              <a:rPr lang="vi-VN" sz="1800" dirty="0" smtClean="0">
                <a:solidFill>
                  <a:srgbClr val="343A40"/>
                </a:solidFill>
                <a:latin typeface="Proxima Nova" panose="020B0604020202020204" charset="0"/>
                <a:ea typeface="Times New Roman" panose="02020603050405020304" pitchFamily="18" charset="0"/>
              </a:rPr>
              <a:t>ác </a:t>
            </a:r>
            <a:r>
              <a:rPr lang="vi-VN" sz="1800" dirty="0">
                <a:solidFill>
                  <a:srgbClr val="343A40"/>
                </a:solidFill>
                <a:latin typeface="Proxima Nova" panose="020B0604020202020204" charset="0"/>
                <a:ea typeface="Times New Roman" panose="02020603050405020304" pitchFamily="18" charset="0"/>
              </a:rPr>
              <a:t>minh trạng thái của ứng dụng đã triển khai </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20000"/>
              </a:lnSpc>
              <a:spcBef>
                <a:spcPts val="300"/>
              </a:spcBef>
              <a:spcAft>
                <a:spcPts val="300"/>
              </a:spcAft>
            </a:pPr>
            <a:r>
              <a:rPr lang="en-US" sz="1800" dirty="0" err="1" smtClean="0">
                <a:solidFill>
                  <a:srgbClr val="343A40"/>
                </a:solidFill>
                <a:latin typeface="Proxima Nova" panose="020B0604020202020204" charset="0"/>
                <a:ea typeface="Times New Roman" panose="02020603050405020304" pitchFamily="18" charset="0"/>
              </a:rPr>
              <a:t>Cú</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pháp</a:t>
            </a:r>
            <a:r>
              <a:rPr lang="en-US" sz="1800" dirty="0" smtClean="0">
                <a:solidFill>
                  <a:srgbClr val="343A40"/>
                </a:solidFill>
                <a:latin typeface="Proxima Nova" panose="020B0604020202020204" charset="0"/>
                <a:ea typeface="Times New Roman" panose="02020603050405020304" pitchFamily="18" charset="0"/>
              </a:rPr>
              <a:t>:</a:t>
            </a:r>
            <a:endParaRPr lang="vi-VN" sz="1800" dirty="0">
              <a:solidFill>
                <a:srgbClr val="343A40"/>
              </a:solidFill>
              <a:latin typeface="Proxima Nova" panose="020B0604020202020204" charset="0"/>
              <a:ea typeface="Times New Roman" panose="02020603050405020304" pitchFamily="18" charset="0"/>
            </a:endParaRPr>
          </a:p>
        </p:txBody>
      </p:sp>
      <p:sp>
        <p:nvSpPr>
          <p:cNvPr id="2" name="Rectangle 1"/>
          <p:cNvSpPr/>
          <p:nvPr/>
        </p:nvSpPr>
        <p:spPr>
          <a:xfrm>
            <a:off x="3718560" y="2218700"/>
            <a:ext cx="1203960" cy="369332"/>
          </a:xfrm>
          <a:prstGeom prst="rect">
            <a:avLst/>
          </a:prstGeom>
          <a:ln>
            <a:solidFill>
              <a:srgbClr val="FF0000"/>
            </a:solidFill>
          </a:ln>
        </p:spPr>
        <p:txBody>
          <a:bodyPr wrap="square">
            <a:spAutoFit/>
          </a:bodyPr>
          <a:lstStyle/>
          <a:p>
            <a:r>
              <a:rPr lang="en-US" sz="1800" dirty="0">
                <a:solidFill>
                  <a:srgbClr val="343A40"/>
                </a:solidFill>
                <a:latin typeface="Courier New" panose="02070309020205020404" pitchFamily="49" charset="0"/>
                <a:ea typeface="Times New Roman" panose="02020603050405020304" pitchFamily="18" charset="0"/>
                <a:cs typeface="Courier New" panose="02070309020205020404" pitchFamily="49" charset="0"/>
              </a:rPr>
              <a:t>cf apps</a:t>
            </a:r>
            <a:endParaRPr lang="en-US" sz="1800" dirty="0">
              <a:latin typeface="Courier New" panose="02070309020205020404" pitchFamily="49" charset="0"/>
              <a:cs typeface="Courier New" panose="02070309020205020404" pitchFamily="49" charset="0"/>
            </a:endParaRPr>
          </a:p>
        </p:txBody>
      </p:sp>
      <p:sp>
        <p:nvSpPr>
          <p:cNvPr id="3" name="Rectangle 2"/>
          <p:cNvSpPr/>
          <p:nvPr/>
        </p:nvSpPr>
        <p:spPr>
          <a:xfrm>
            <a:off x="157274" y="2875147"/>
            <a:ext cx="8872426" cy="1374094"/>
          </a:xfrm>
          <a:prstGeom prst="rect">
            <a:avLst/>
          </a:prstGeom>
        </p:spPr>
        <p:txBody>
          <a:bodyPr wrap="square">
            <a:spAutoFit/>
          </a:bodyPr>
          <a:lstStyle/>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rPr>
              <a:t>Sau khi Cloud Foundry xác nhận rằng ứng dụng đã được triển khai, có thể tìm thấy ứng dụng tại URI đã cho. </a:t>
            </a:r>
            <a:r>
              <a:rPr lang="vi-VN" sz="1800" dirty="0" smtClean="0">
                <a:solidFill>
                  <a:srgbClr val="343A40"/>
                </a:solidFill>
                <a:latin typeface="Proxima Nova" panose="020B0604020202020204" charset="0"/>
                <a:ea typeface="Times New Roman" panose="02020603050405020304" pitchFamily="18" charset="0"/>
              </a:rPr>
              <a:t>T</a:t>
            </a:r>
            <a:endParaRPr lang="en-US" sz="1800" dirty="0" smtClean="0">
              <a:solidFill>
                <a:srgbClr val="343A40"/>
              </a:solidFill>
              <a:latin typeface="Proxima Nova" panose="020B0604020202020204" charset="0"/>
              <a:ea typeface="Times New Roman" panose="02020603050405020304" pitchFamily="18" charset="0"/>
            </a:endParaRPr>
          </a:p>
          <a:p>
            <a:pPr algn="just">
              <a:lnSpc>
                <a:spcPct val="107000"/>
              </a:lnSpc>
              <a:spcAft>
                <a:spcPts val="800"/>
              </a:spcAft>
            </a:pPr>
            <a:r>
              <a:rPr lang="en-US" sz="1800" dirty="0" err="1" smtClean="0">
                <a:solidFill>
                  <a:srgbClr val="343A40"/>
                </a:solidFill>
                <a:latin typeface="Proxima Nova" panose="020B0604020202020204" charset="0"/>
                <a:ea typeface="Times New Roman" panose="02020603050405020304" pitchFamily="18" charset="0"/>
              </a:rPr>
              <a:t>Ví</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dụ</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Với</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ứng</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dụng</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có</a:t>
            </a:r>
            <a:r>
              <a:rPr lang="en-US" sz="1800" dirty="0" smtClean="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rPr>
              <a:t> </a:t>
            </a:r>
            <a:r>
              <a:rPr lang="en-US" sz="1800" b="1" dirty="0" err="1">
                <a:solidFill>
                  <a:srgbClr val="FF0000"/>
                </a:solidFill>
                <a:latin typeface="Proxima Nova" panose="020B0604020202020204" charset="0"/>
                <a:ea typeface="Times New Roman" panose="02020603050405020304" pitchFamily="18" charset="0"/>
              </a:rPr>
              <a:t>accloudyspringtime</a:t>
            </a:r>
            <a:r>
              <a:rPr lang="en-US" sz="1800" dirty="0">
                <a:solidFill>
                  <a:srgbClr val="343A40"/>
                </a:solidFill>
                <a:latin typeface="Proxima Nova" panose="020B0604020202020204" charset="0"/>
                <a:ea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rPr>
              <a:t>thì</a:t>
            </a:r>
            <a:r>
              <a:rPr lang="vi-VN" sz="1800" dirty="0" smtClean="0">
                <a:solidFill>
                  <a:srgbClr val="343A40"/>
                </a:solidFill>
                <a:latin typeface="Proxima Nova" panose="020B0604020202020204" charset="0"/>
                <a:ea typeface="Times New Roman" panose="02020603050405020304" pitchFamily="18" charset="0"/>
              </a:rPr>
              <a:t> </a:t>
            </a:r>
            <a:r>
              <a:rPr lang="vi-VN" sz="1800" dirty="0">
                <a:solidFill>
                  <a:srgbClr val="343A40"/>
                </a:solidFill>
                <a:latin typeface="Proxima Nova" panose="020B0604020202020204" charset="0"/>
                <a:ea typeface="Times New Roman" panose="02020603050405020304" pitchFamily="18" charset="0"/>
              </a:rPr>
              <a:t>có thể tìm thấy ứng dụng tại https://accloudyspringtime.cfapps.io/.</a:t>
            </a:r>
            <a:endParaRPr lang="en-US" sz="1800" dirty="0">
              <a:solidFill>
                <a:srgbClr val="343A40"/>
              </a:solidFill>
              <a:latin typeface="Proxima Nova" panose="020B0604020202020204" charset="0"/>
              <a:ea typeface="Times New Roman" panose="02020603050405020304" pitchFamily="18" charset="0"/>
            </a:endParaRPr>
          </a:p>
        </p:txBody>
      </p:sp>
    </p:spTree>
    <p:extLst>
      <p:ext uri="{BB962C8B-B14F-4D97-AF65-F5344CB8AC3E}">
        <p14:creationId xmlns:p14="http://schemas.microsoft.com/office/powerpoint/2010/main" val="124826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4970</Words>
  <Application>Microsoft Office PowerPoint</Application>
  <PresentationFormat>On-screen Show (16:9)</PresentationFormat>
  <Paragraphs>413</Paragraphs>
  <Slides>77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Alfa Slab One</vt:lpstr>
      <vt:lpstr>Consolas</vt:lpstr>
      <vt:lpstr>Courier New</vt:lpstr>
      <vt:lpstr>Calibri</vt:lpstr>
      <vt:lpstr>Proxima Nova</vt:lpstr>
      <vt:lpstr>Times New Roman</vt:lpstr>
      <vt:lpstr>Gameday</vt:lpstr>
      <vt:lpstr>Triển khai ứng dụng </vt:lpstr>
      <vt:lpstr>Mục tiêu bài học</vt:lpstr>
      <vt:lpstr>Môi trường triển khai ứng dụng Spring Boot</vt:lpstr>
      <vt:lpstr>Dạng file triển khai đóng gói</vt:lpstr>
      <vt:lpstr>Triển khai ứng dụng lên cloud </vt:lpstr>
      <vt:lpstr>Cloud Foundry </vt:lpstr>
      <vt:lpstr>Cloud Foundry </vt:lpstr>
      <vt:lpstr>Cloud Foundry </vt:lpstr>
      <vt:lpstr>Cloud Foundry </vt:lpstr>
      <vt:lpstr>Ràng buộc với Dịch vụ</vt:lpstr>
      <vt:lpstr>Ràng buộc với Dịch vụ</vt:lpstr>
      <vt:lpstr>Kubernetes</vt:lpstr>
      <vt:lpstr>Kubernetes</vt:lpstr>
      <vt:lpstr>Kubernetes</vt:lpstr>
      <vt:lpstr>Heroku</vt:lpstr>
      <vt:lpstr>Heroku</vt:lpstr>
      <vt:lpstr>Heroku</vt:lpstr>
      <vt:lpstr>OpenShift</vt:lpstr>
      <vt:lpstr>Dịch vụ web Amazon </vt:lpstr>
      <vt:lpstr>Dịch vụ web Amazon </vt:lpstr>
      <vt:lpstr>Dịch vụ web Amazon </vt:lpstr>
      <vt:lpstr>Dịch vụ web của CloudCaptain và Amazon</vt:lpstr>
      <vt:lpstr>Dịch vụ web của CloudCaptain và Amazon</vt:lpstr>
      <vt:lpstr>Azure</vt:lpstr>
      <vt:lpstr>Google Cloud </vt:lpstr>
      <vt:lpstr>Google Cloud </vt:lpstr>
      <vt:lpstr>Google Cloud </vt:lpstr>
      <vt:lpstr>A Reverse Proxy</vt:lpstr>
      <vt:lpstr>Khái niệm</vt:lpstr>
      <vt:lpstr>Khái niệm</vt:lpstr>
      <vt:lpstr>Ưu điểm của Reverse Proxy</vt:lpstr>
      <vt:lpstr>Ưu điểm của Reverse Proxy</vt:lpstr>
      <vt:lpstr>Ưu điểm của Reverse Proxy</vt:lpstr>
      <vt:lpstr>Luồng reverse proxy</vt:lpstr>
      <vt:lpstr>Cách triển khai reverse proxy</vt:lpstr>
      <vt:lpstr>Triển khai ứng dụng Spring Boot với Nginx reverse proxy</vt:lpstr>
      <vt:lpstr>NGINX Reverse Proxy</vt:lpstr>
      <vt:lpstr>Chuyển một yêu cầu đến một máy chủ được ủy quyền</vt:lpstr>
      <vt:lpstr>Chuyển một yêu cầu đến một máy chủ được ủy quyền</vt:lpstr>
      <vt:lpstr>Xử lý tiêu đề yêu cầu</vt:lpstr>
      <vt:lpstr>Xử lý tiêu đề yêu cầu</vt:lpstr>
      <vt:lpstr>Định cấu hình bộ đệm</vt:lpstr>
      <vt:lpstr>Định cấu hình bộ đệm</vt:lpstr>
      <vt:lpstr>Định cấu hình bộ đệm</vt:lpstr>
      <vt:lpstr>Chọn một địa chỉ IP gửi đi</vt:lpstr>
      <vt:lpstr>Chọn một địa chỉ IP gửi đi</vt:lpstr>
      <vt:lpstr>Triển khai ứng dụng Spring Boot với Nginx reverse proxy</vt:lpstr>
      <vt:lpstr>Triển khai ứng dụng Spring Boot với Nginx reverse proxy</vt:lpstr>
      <vt:lpstr>Triển khai ứng dụng Spring Boot với Nginx reverse proxy</vt:lpstr>
      <vt:lpstr>Triển khai ứng dụng Spring Boot với Nginx reverse proxy</vt:lpstr>
      <vt:lpstr>Triển khai ứng dụng Spring Boot với Nginx reverse proxy</vt:lpstr>
      <vt:lpstr>Triển khai ứng dụng Spring Boot lên Heroku</vt:lpstr>
      <vt:lpstr>Tài khoản Heroku </vt:lpstr>
      <vt:lpstr>Tạo ứng dụng Spring Boot</vt:lpstr>
      <vt:lpstr>Tạo ứng dụng Spring Boot</vt:lpstr>
      <vt:lpstr>Tạo ứng dụng Spring Boot</vt:lpstr>
      <vt:lpstr>Triển khai ứng dụng sử dụng Git và Heroku CLI</vt:lpstr>
      <vt:lpstr>Kết nối với cơ sở dữ liệu</vt:lpstr>
      <vt:lpstr>Kết nối với cơ sở dữ liệu</vt:lpstr>
      <vt:lpstr>Kết nối với cơ sở dữ liệu</vt:lpstr>
      <vt:lpstr>Kết nối với cơ sở dữ liệu</vt:lpstr>
      <vt:lpstr>Kết nối với cơ sở dữ liệu</vt:lpstr>
      <vt:lpstr>Kết nối với cơ sở dữ liệu</vt:lpstr>
      <vt:lpstr>Cấu hình TLS </vt:lpstr>
      <vt:lpstr>Khái niệm</vt:lpstr>
      <vt:lpstr>Giao thức TLS</vt:lpstr>
      <vt:lpstr>TLS một chiều</vt:lpstr>
      <vt:lpstr>TLS hai chiều</vt:lpstr>
      <vt:lpstr>Cấu hình TLS trong Spring Boot</vt:lpstr>
      <vt:lpstr>Cấu hình TLS trong Spring Boot</vt:lpstr>
      <vt:lpstr>Cấu hình TLS trong Spring Boot</vt:lpstr>
      <vt:lpstr>Cấu hình TLS trong Spring Boot</vt:lpstr>
      <vt:lpstr>Cấu hình TLS trong Spring Boot</vt:lpstr>
      <vt:lpstr>Cấu hình TLS trong Spring Boot</vt:lpstr>
      <vt:lpstr>Cấu hình TLS trong Tomcat</vt:lpstr>
      <vt:lpstr>Tóm tắt bài học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dc:title>
  <cp:lastModifiedBy>user</cp:lastModifiedBy>
  <cp:revision>114</cp:revision>
  <dcterms:modified xsi:type="dcterms:W3CDTF">2023-04-25T16:29:42Z</dcterms:modified>
</cp:coreProperties>
</file>