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67"/>
  </p:notesMasterIdLst>
  <p:sldIdLst>
    <p:sldId id="283" r:id="rId2"/>
    <p:sldId id="284" r:id="rId3"/>
    <p:sldId id="285" r:id="rId4"/>
    <p:sldId id="286" r:id="rId5"/>
    <p:sldId id="287" r:id="rId6"/>
    <p:sldId id="288" r:id="rId7"/>
    <p:sldId id="289" r:id="rId8"/>
    <p:sldId id="290" r:id="rId9"/>
    <p:sldId id="291" r:id="rId10"/>
    <p:sldId id="292" r:id="rId11"/>
    <p:sldId id="293" r:id="rId12"/>
    <p:sldId id="294" r:id="rId13"/>
    <p:sldId id="295" r:id="rId14"/>
    <p:sldId id="296" r:id="rId15"/>
    <p:sldId id="297" r:id="rId16"/>
    <p:sldId id="298" r:id="rId17"/>
    <p:sldId id="299" r:id="rId18"/>
    <p:sldId id="300" r:id="rId19"/>
    <p:sldId id="301" r:id="rId20"/>
    <p:sldId id="302" r:id="rId21"/>
    <p:sldId id="303" r:id="rId22"/>
    <p:sldId id="304" r:id="rId23"/>
    <p:sldId id="305" r:id="rId24"/>
    <p:sldId id="306" r:id="rId25"/>
    <p:sldId id="307" r:id="rId26"/>
    <p:sldId id="308" r:id="rId27"/>
    <p:sldId id="309" r:id="rId28"/>
    <p:sldId id="310" r:id="rId29"/>
    <p:sldId id="311" r:id="rId30"/>
    <p:sldId id="312" r:id="rId31"/>
    <p:sldId id="313" r:id="rId32"/>
    <p:sldId id="314" r:id="rId33"/>
    <p:sldId id="315" r:id="rId34"/>
    <p:sldId id="316" r:id="rId35"/>
    <p:sldId id="317" r:id="rId36"/>
    <p:sldId id="318" r:id="rId37"/>
    <p:sldId id="319" r:id="rId38"/>
    <p:sldId id="320" r:id="rId39"/>
    <p:sldId id="321" r:id="rId40"/>
    <p:sldId id="322" r:id="rId41"/>
    <p:sldId id="323" r:id="rId42"/>
    <p:sldId id="324" r:id="rId43"/>
    <p:sldId id="325" r:id="rId44"/>
    <p:sldId id="326" r:id="rId45"/>
    <p:sldId id="327" r:id="rId46"/>
    <p:sldId id="328" r:id="rId47"/>
    <p:sldId id="329" r:id="rId48"/>
    <p:sldId id="330" r:id="rId49"/>
    <p:sldId id="331" r:id="rId50"/>
    <p:sldId id="332" r:id="rId51"/>
    <p:sldId id="333" r:id="rId52"/>
    <p:sldId id="334" r:id="rId53"/>
    <p:sldId id="335" r:id="rId54"/>
    <p:sldId id="336" r:id="rId55"/>
    <p:sldId id="337" r:id="rId56"/>
    <p:sldId id="338" r:id="rId57"/>
    <p:sldId id="339" r:id="rId58"/>
    <p:sldId id="340" r:id="rId59"/>
    <p:sldId id="341" r:id="rId60"/>
    <p:sldId id="342" r:id="rId61"/>
    <p:sldId id="343" r:id="rId62"/>
    <p:sldId id="344" r:id="rId63"/>
    <p:sldId id="345" r:id="rId64"/>
    <p:sldId id="346" r:id="rId65"/>
    <p:sldId id="347" r:id="rId66"/>
  </p:sldIdLst>
  <p:sldSz cx="9144000" cy="5143500" type="screen16x9"/>
  <p:notesSz cx="6858000" cy="9144000"/>
  <p:embeddedFontLst>
    <p:embeddedFont>
      <p:font typeface="Proxima Nova" panose="020B0604020202020204" charset="0"/>
      <p:regular r:id="rId68"/>
      <p:bold r:id="rId69"/>
      <p:italic r:id="rId70"/>
      <p:boldItalic r:id="rId71"/>
    </p:embeddedFont>
    <p:embeddedFont>
      <p:font typeface="Calibri" panose="020F0502020204030204" pitchFamily="34" charset="0"/>
      <p:regular r:id="rId72"/>
      <p:bold r:id="rId73"/>
      <p:italic r:id="rId74"/>
      <p:boldItalic r:id="rId75"/>
    </p:embeddedFont>
    <p:embeddedFont>
      <p:font typeface="Segoe UI" panose="020B0502040204020203" pitchFamily="34" charset="0"/>
      <p:regular r:id="rId76"/>
      <p:bold r:id="rId77"/>
      <p:italic r:id="rId78"/>
      <p:boldItalic r:id="rId79"/>
    </p:embeddedFont>
    <p:embeddedFont>
      <p:font typeface="Alfa Slab One" panose="020B0604020202020204" charset="0"/>
      <p:regular r:id="rId8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708" y="4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font" Target="fonts/font1.fntdata"/><Relationship Id="rId84"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font" Target="fonts/font7.fntdata"/><Relationship Id="rId79" Type="http://schemas.openxmlformats.org/officeDocument/2006/relationships/font" Target="fonts/font12.fntdata"/><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font" Target="fonts/font2.fntdata"/><Relationship Id="rId77" Type="http://schemas.openxmlformats.org/officeDocument/2006/relationships/font" Target="fonts/font10.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5.fntdata"/><Relationship Id="rId80" Type="http://schemas.openxmlformats.org/officeDocument/2006/relationships/font" Target="fonts/font13.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font" Target="fonts/font3.fntdata"/><Relationship Id="rId75" Type="http://schemas.openxmlformats.org/officeDocument/2006/relationships/font" Target="fonts/font8.fntdata"/><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font" Target="fonts/font6.fntdata"/><Relationship Id="rId78" Type="http://schemas.openxmlformats.org/officeDocument/2006/relationships/font" Target="fonts/font11.fntdata"/><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font" Target="fonts/font9.fntdata"/><Relationship Id="rId7" Type="http://schemas.openxmlformats.org/officeDocument/2006/relationships/slide" Target="slides/slide6.xml"/><Relationship Id="rId71" Type="http://schemas.openxmlformats.org/officeDocument/2006/relationships/font" Target="fonts/font4.fntdata"/><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1080204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217830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658efc2617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658efc2617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812500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02918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658efc2617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658efc2617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957769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658efc2617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658efc2617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167823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1659731c0f4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1659731c0f4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371921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306885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658efc2617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658efc2617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228188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928234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711733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728791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949018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658efc2617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658efc2617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28609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658efc2617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658efc2617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731986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cxnSp>
        <p:nvCxnSpPr>
          <p:cNvPr id="11" name="Google Shape;11;p2"/>
          <p:cNvCxnSpPr/>
          <p:nvPr/>
        </p:nvCxnSpPr>
        <p:spPr>
          <a:xfrm>
            <a:off x="4278300" y="2751163"/>
            <a:ext cx="587400" cy="0"/>
          </a:xfrm>
          <a:prstGeom prst="straightConnector1">
            <a:avLst/>
          </a:prstGeom>
          <a:noFill/>
          <a:ln w="76200" cap="flat" cmpd="sng">
            <a:solidFill>
              <a:srgbClr val="F48121"/>
            </a:solidFill>
            <a:prstDash val="solid"/>
            <a:round/>
            <a:headEnd type="none" w="sm" len="sm"/>
            <a:tailEnd type="none" w="sm" len="sm"/>
          </a:ln>
        </p:spPr>
      </p:cxnSp>
      <p:sp>
        <p:nvSpPr>
          <p:cNvPr id="12" name="Google Shape;12;p2"/>
          <p:cNvSpPr txBox="1">
            <a:spLocks noGrp="1"/>
          </p:cNvSpPr>
          <p:nvPr>
            <p:ph type="ctrTitle"/>
          </p:nvPr>
        </p:nvSpPr>
        <p:spPr>
          <a:xfrm>
            <a:off x="311700" y="595975"/>
            <a:ext cx="8520600" cy="19578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3" name="Google Shape;13;p2"/>
          <p:cNvSpPr txBox="1">
            <a:spLocks noGrp="1"/>
          </p:cNvSpPr>
          <p:nvPr>
            <p:ph type="subTitle" idx="1"/>
          </p:nvPr>
        </p:nvSpPr>
        <p:spPr>
          <a:xfrm>
            <a:off x="311700" y="3165823"/>
            <a:ext cx="8520600" cy="733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rgbClr val="F48121"/>
              </a:buClr>
              <a:buSzPts val="2400"/>
              <a:buNone/>
              <a:defRPr sz="2400">
                <a:solidFill>
                  <a:srgbClr val="F48121"/>
                </a:solidFill>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
        <p:nvSpPr>
          <p:cNvPr id="56" name="Google Shape;56;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lt2"/>
        </a:solidFill>
        <a:effectLst/>
      </p:bgPr>
    </p:bg>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311700" y="2480550"/>
            <a:ext cx="8114400" cy="2445900"/>
          </a:xfrm>
          <a:prstGeom prst="rect">
            <a:avLst/>
          </a:prstGeom>
        </p:spPr>
        <p:txBody>
          <a:bodyPr spcFirstLastPara="1" wrap="square" lIns="91425" tIns="91425" rIns="91425" bIns="91425" anchor="b" anchorCtr="0">
            <a:normAutofit/>
          </a:bodyPr>
          <a:lstStyle>
            <a:lvl1pPr lvl="0">
              <a:spcBef>
                <a:spcPts val="0"/>
              </a:spcBef>
              <a:spcAft>
                <a:spcPts val="0"/>
              </a:spcAft>
              <a:buClr>
                <a:srgbClr val="0361AE"/>
              </a:buClr>
              <a:buSzPts val="6800"/>
              <a:buNone/>
              <a:defRPr sz="6800">
                <a:solidFill>
                  <a:srgbClr val="0361AE"/>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0" name="Google Shape;20;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1" name="Google Shape;21;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22" name="Google Shape;22;p4"/>
          <p:cNvCxnSpPr/>
          <p:nvPr/>
        </p:nvCxnSpPr>
        <p:spPr>
          <a:xfrm>
            <a:off x="397650" y="1152475"/>
            <a:ext cx="8348700" cy="1200"/>
          </a:xfrm>
          <a:prstGeom prst="straightConnector1">
            <a:avLst/>
          </a:prstGeom>
          <a:noFill/>
          <a:ln w="19050" cap="flat" cmpd="sng">
            <a:solidFill>
              <a:srgbClr val="F48121"/>
            </a:solidFill>
            <a:prstDash val="solid"/>
            <a:round/>
            <a:headEnd type="none" w="sm" len="sm"/>
            <a:tailEnd type="none" w="sm" len="sm"/>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32" name="Google Shape;32;p6"/>
          <p:cNvCxnSpPr/>
          <p:nvPr/>
        </p:nvCxnSpPr>
        <p:spPr>
          <a:xfrm>
            <a:off x="397650" y="1152475"/>
            <a:ext cx="8348700" cy="1200"/>
          </a:xfrm>
          <a:prstGeom prst="straightConnector1">
            <a:avLst/>
          </a:prstGeom>
          <a:noFill/>
          <a:ln w="19050" cap="flat" cmpd="sng">
            <a:solidFill>
              <a:srgbClr val="F48121"/>
            </a:solidFill>
            <a:prstDash val="solid"/>
            <a:round/>
            <a:headEnd type="none" w="sm" len="sm"/>
            <a:tailEnd type="none" w="sm" len="sm"/>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311700" y="371275"/>
            <a:ext cx="42123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5" name="Google Shape;35;p7"/>
          <p:cNvSpPr txBox="1">
            <a:spLocks noGrp="1"/>
          </p:cNvSpPr>
          <p:nvPr>
            <p:ph type="body" idx="1"/>
          </p:nvPr>
        </p:nvSpPr>
        <p:spPr>
          <a:xfrm>
            <a:off x="311700" y="1490875"/>
            <a:ext cx="3911100" cy="30780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6" name="Google Shape;36;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37" name="Google Shape;37;p7"/>
          <p:cNvCxnSpPr/>
          <p:nvPr/>
        </p:nvCxnSpPr>
        <p:spPr>
          <a:xfrm>
            <a:off x="397650" y="1152475"/>
            <a:ext cx="3911100" cy="0"/>
          </a:xfrm>
          <a:prstGeom prst="straightConnector1">
            <a:avLst/>
          </a:prstGeom>
          <a:noFill/>
          <a:ln w="19050" cap="flat" cmpd="sng">
            <a:solidFill>
              <a:srgbClr val="F48121"/>
            </a:solidFill>
            <a:prstDash val="solid"/>
            <a:round/>
            <a:headEnd type="none" w="sm" len="sm"/>
            <a:tailEnd type="none" w="sm" len="sm"/>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8"/>
        <p:cNvGrpSpPr/>
        <p:nvPr/>
      </p:nvGrpSpPr>
      <p:grpSpPr>
        <a:xfrm>
          <a:off x="0" y="0"/>
          <a:ext cx="0" cy="0"/>
          <a:chOff x="0" y="0"/>
          <a:chExt cx="0" cy="0"/>
        </a:xfrm>
      </p:grpSpPr>
      <p:sp>
        <p:nvSpPr>
          <p:cNvPr id="39" name="Google Shape;39;p8"/>
          <p:cNvSpPr txBox="1">
            <a:spLocks noGrp="1"/>
          </p:cNvSpPr>
          <p:nvPr>
            <p:ph type="title"/>
          </p:nvPr>
        </p:nvSpPr>
        <p:spPr>
          <a:xfrm>
            <a:off x="490250" y="526350"/>
            <a:ext cx="5683800" cy="4090800"/>
          </a:xfrm>
          <a:prstGeom prst="rect">
            <a:avLst/>
          </a:prstGeom>
        </p:spPr>
        <p:txBody>
          <a:bodyPr spcFirstLastPara="1" wrap="square" lIns="91425" tIns="91425" rIns="91425" bIns="91425" anchor="ctr" anchorCtr="0">
            <a:normAutofit/>
          </a:bodyPr>
          <a:lstStyle>
            <a:lvl1pPr lvl="0">
              <a:spcBef>
                <a:spcPts val="0"/>
              </a:spcBef>
              <a:spcAft>
                <a:spcPts val="0"/>
              </a:spcAft>
              <a:buClr>
                <a:srgbClr val="0361AE"/>
              </a:buClr>
              <a:buSzPts val="4800"/>
              <a:buNone/>
              <a:defRPr sz="4800">
                <a:solidFill>
                  <a:srgbClr val="0361AE"/>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40" name="Google Shape;4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p9"/>
          <p:cNvSpPr/>
          <p:nvPr/>
        </p:nvSpPr>
        <p:spPr>
          <a:xfrm>
            <a:off x="4572000" y="100"/>
            <a:ext cx="4572000" cy="5143500"/>
          </a:xfrm>
          <a:prstGeom prst="rect">
            <a:avLst/>
          </a:prstGeom>
          <a:solidFill>
            <a:srgbClr val="0361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 name="Google Shape;43;p9"/>
          <p:cNvCxnSpPr/>
          <p:nvPr/>
        </p:nvCxnSpPr>
        <p:spPr>
          <a:xfrm>
            <a:off x="5029675" y="4495500"/>
            <a:ext cx="468300" cy="0"/>
          </a:xfrm>
          <a:prstGeom prst="straightConnector1">
            <a:avLst/>
          </a:prstGeom>
          <a:noFill/>
          <a:ln w="19050" cap="flat" cmpd="sng">
            <a:solidFill>
              <a:srgbClr val="F48121"/>
            </a:solidFill>
            <a:prstDash val="solid"/>
            <a:round/>
            <a:headEnd type="none" w="sm" len="sm"/>
            <a:tailEnd type="none" w="sm" len="sm"/>
          </a:ln>
        </p:spPr>
      </p:cxnSp>
      <p:sp>
        <p:nvSpPr>
          <p:cNvPr id="44" name="Google Shape;44;p9"/>
          <p:cNvSpPr txBox="1">
            <a:spLocks noGrp="1"/>
          </p:cNvSpPr>
          <p:nvPr>
            <p:ph type="title"/>
          </p:nvPr>
        </p:nvSpPr>
        <p:spPr>
          <a:xfrm>
            <a:off x="265500" y="1375599"/>
            <a:ext cx="4045200" cy="1551900"/>
          </a:xfrm>
          <a:prstGeom prst="rect">
            <a:avLst/>
          </a:prstGeom>
        </p:spPr>
        <p:txBody>
          <a:bodyPr spcFirstLastPara="1" wrap="square" lIns="91425" tIns="91425" rIns="91425" bIns="91425" anchor="b"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5" name="Google Shape;45;p9"/>
          <p:cNvSpPr txBox="1">
            <a:spLocks noGrp="1"/>
          </p:cNvSpPr>
          <p:nvPr>
            <p:ph type="subTitle" idx="1"/>
          </p:nvPr>
        </p:nvSpPr>
        <p:spPr>
          <a:xfrm>
            <a:off x="265500" y="2981125"/>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46" name="Google Shape;46;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7" name="Google Shape;47;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rgbClr val="0361AE"/>
              </a:buClr>
              <a:buSzPts val="1800"/>
              <a:buFont typeface="Alfa Slab One"/>
              <a:buNone/>
              <a:defRPr>
                <a:solidFill>
                  <a:srgbClr val="0361AE"/>
                </a:solidFill>
                <a:latin typeface="Alfa Slab One"/>
                <a:ea typeface="Alfa Slab One"/>
                <a:cs typeface="Alfa Slab One"/>
                <a:sym typeface="Alfa Slab One"/>
              </a:defRPr>
            </a:lvl1pPr>
          </a:lstStyle>
          <a:p>
            <a:endParaRPr/>
          </a:p>
        </p:txBody>
      </p:sp>
      <p:sp>
        <p:nvSpPr>
          <p:cNvPr id="50" name="Google Shape;50;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p11"/>
          <p:cNvSpPr txBox="1">
            <a:spLocks noGrp="1"/>
          </p:cNvSpPr>
          <p:nvPr>
            <p:ph type="title" hasCustomPrompt="1"/>
          </p:nvPr>
        </p:nvSpPr>
        <p:spPr>
          <a:xfrm>
            <a:off x="311700" y="1167925"/>
            <a:ext cx="8520600" cy="1980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11000"/>
              <a:buNone/>
              <a:defRPr sz="11000"/>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53" name="Google Shape;53;p11"/>
          <p:cNvSpPr txBox="1">
            <a:spLocks noGrp="1"/>
          </p:cNvSpPr>
          <p:nvPr>
            <p:ph type="body" idx="1"/>
          </p:nvPr>
        </p:nvSpPr>
        <p:spPr>
          <a:xfrm>
            <a:off x="311700" y="32242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4" name="Google Shape;54;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ameday">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rgbClr val="0361AE"/>
              </a:buClr>
              <a:buSzPts val="3000"/>
              <a:buFont typeface="Alfa Slab One"/>
              <a:buNone/>
              <a:defRPr sz="3000">
                <a:solidFill>
                  <a:srgbClr val="0361AE"/>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marL="914400" lvl="1"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marL="1371600" lvl="2"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marL="1828800" lvl="3"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marL="2286000" lvl="4"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marL="2743200" lvl="5"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marL="3200400" lvl="6"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marL="3657600" lvl="7"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marL="4114800" lvl="8"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pic>
        <p:nvPicPr>
          <p:cNvPr id="9" name="Google Shape;9;p1"/>
          <p:cNvPicPr preferRelativeResize="0"/>
          <p:nvPr/>
        </p:nvPicPr>
        <p:blipFill>
          <a:blip r:embed="rId12">
            <a:alphaModFix/>
          </a:blip>
          <a:stretch>
            <a:fillRect/>
          </a:stretch>
        </p:blipFill>
        <p:spPr>
          <a:xfrm>
            <a:off x="6993362" y="509500"/>
            <a:ext cx="2150640" cy="50822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3"/>
          <p:cNvSpPr txBox="1">
            <a:spLocks noGrp="1"/>
          </p:cNvSpPr>
          <p:nvPr>
            <p:ph type="ctrTitle"/>
          </p:nvPr>
        </p:nvSpPr>
        <p:spPr>
          <a:xfrm>
            <a:off x="311700" y="1089659"/>
            <a:ext cx="8520600" cy="1464115"/>
          </a:xfrm>
          <a:prstGeom prst="rect">
            <a:avLst/>
          </a:prstGeom>
        </p:spPr>
        <p:txBody>
          <a:bodyPr spcFirstLastPara="1" wrap="square" lIns="91425" tIns="91425" rIns="91425" bIns="91425" anchor="b" anchorCtr="0">
            <a:noAutofit/>
          </a:bodyPr>
          <a:lstStyle/>
          <a:p>
            <a:pPr lvl="0"/>
            <a:r>
              <a:rPr lang="en-US" sz="4800" dirty="0" err="1" smtClean="0"/>
              <a:t>Giao</a:t>
            </a:r>
            <a:r>
              <a:rPr lang="en-US" sz="4800" dirty="0" smtClean="0"/>
              <a:t> </a:t>
            </a:r>
            <a:r>
              <a:rPr lang="en-US" sz="4800" dirty="0" err="1" smtClean="0"/>
              <a:t>diện</a:t>
            </a:r>
            <a:endParaRPr lang="en-US" sz="4800" dirty="0"/>
          </a:p>
        </p:txBody>
      </p:sp>
      <p:sp>
        <p:nvSpPr>
          <p:cNvPr id="62" name="Google Shape;62;p13"/>
          <p:cNvSpPr txBox="1">
            <a:spLocks noGrp="1"/>
          </p:cNvSpPr>
          <p:nvPr>
            <p:ph type="subTitle" idx="1"/>
          </p:nvPr>
        </p:nvSpPr>
        <p:spPr>
          <a:xfrm>
            <a:off x="311700" y="3165823"/>
            <a:ext cx="8520600" cy="7335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dirty="0"/>
              <a:t>Khóa học </a:t>
            </a:r>
            <a:r>
              <a:rPr lang="en" dirty="0" smtClean="0"/>
              <a:t>Java</a:t>
            </a:r>
            <a:endParaRPr dirty="0"/>
          </a:p>
        </p:txBody>
      </p:sp>
    </p:spTree>
    <p:extLst>
      <p:ext uri="{BB962C8B-B14F-4D97-AF65-F5344CB8AC3E}">
        <p14:creationId xmlns:p14="http://schemas.microsoft.com/office/powerpoint/2010/main" val="14693070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ma14="http://schemas.microsoft.com/office/mac/drawingml/2011/main" xmlns="" val="1"/>
            </a:ext>
          </a:extLst>
        </p:spPr>
        <p:txBody>
          <a:bodyPr anchor="b">
            <a:noAutofit/>
          </a:bodyPr>
          <a:lstStyle/>
          <a:p>
            <a:r>
              <a:rPr lang="vi-VN" altLang="en-US" sz="2700" dirty="0" smtClean="0"/>
              <a:t>Phương thức tĩnh</a:t>
            </a:r>
            <a:endParaRPr lang="en-US" altLang="en-US" sz="2700" dirty="0"/>
          </a:p>
        </p:txBody>
      </p:sp>
      <p:sp>
        <p:nvSpPr>
          <p:cNvPr id="2" name="Rectangle 1"/>
          <p:cNvSpPr/>
          <p:nvPr/>
        </p:nvSpPr>
        <p:spPr>
          <a:xfrm>
            <a:off x="236220" y="1257403"/>
            <a:ext cx="8595360" cy="579646"/>
          </a:xfrm>
          <a:prstGeom prst="rect">
            <a:avLst/>
          </a:prstGeom>
        </p:spPr>
        <p:txBody>
          <a:bodyPr wrap="square">
            <a:spAutoFit/>
          </a:bodyPr>
          <a:lstStyle/>
          <a:p>
            <a:pPr algn="just">
              <a:lnSpc>
                <a:spcPts val="1875"/>
              </a:lnSpc>
              <a:spcBef>
                <a:spcPts val="300"/>
              </a:spcBef>
              <a:spcAft>
                <a:spcPts val="800"/>
              </a:spcAft>
            </a:pPr>
            <a:r>
              <a:rPr lang="en-US" sz="1800" b="1" dirty="0">
                <a:latin typeface="Proxima Nova" panose="020B0604020202020204" charset="0"/>
                <a:ea typeface="Times New Roman" panose="02020603050405020304" pitchFamily="18" charset="0"/>
                <a:cs typeface="Times New Roman" panose="02020603050405020304" pitchFamily="18" charset="0"/>
              </a:rPr>
              <a:t>Ý </a:t>
            </a:r>
            <a:r>
              <a:rPr lang="en-US" sz="1800" b="1" dirty="0" err="1">
                <a:latin typeface="Proxima Nova" panose="020B0604020202020204" charset="0"/>
                <a:ea typeface="Times New Roman" panose="02020603050405020304" pitchFamily="18" charset="0"/>
                <a:cs typeface="Times New Roman" panose="02020603050405020304" pitchFamily="18" charset="0"/>
              </a:rPr>
              <a:t>nghĩa</a:t>
            </a:r>
            <a:r>
              <a:rPr lang="en-US" sz="1800" b="1" dirty="0">
                <a:latin typeface="Proxima Nova" panose="020B0604020202020204" charset="0"/>
                <a:ea typeface="Times New Roman" panose="02020603050405020304" pitchFamily="18" charset="0"/>
                <a:cs typeface="Times New Roman" panose="02020603050405020304" pitchFamily="18" charset="0"/>
              </a:rPr>
              <a:t>:  </a:t>
            </a:r>
            <a:r>
              <a:rPr lang="en-US" sz="1800" dirty="0">
                <a:latin typeface="Proxima Nova" panose="020B0604020202020204" charset="0"/>
                <a:ea typeface="Times New Roman" panose="02020603050405020304" pitchFamily="18" charset="0"/>
                <a:cs typeface="Times New Roman" panose="02020603050405020304" pitchFamily="18" charset="0"/>
              </a:rPr>
              <a:t>Các </a:t>
            </a:r>
            <a:r>
              <a:rPr lang="en-US" sz="1800" dirty="0" err="1">
                <a:latin typeface="Proxima Nova" panose="020B0604020202020204" charset="0"/>
                <a:ea typeface="Times New Roman" panose="02020603050405020304" pitchFamily="18" charset="0"/>
                <a:cs typeface="Times New Roman" panose="02020603050405020304" pitchFamily="18" charset="0"/>
              </a:rPr>
              <a:t>lớp</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khác</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sử</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dụng</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các</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phương</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thức</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tĩnh</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mà</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không</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cần</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tạo</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một</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thể</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hiện</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của</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lớp</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chứa</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phương</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thức</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tĩnh</a:t>
            </a:r>
            <a:r>
              <a:rPr lang="en-US" sz="1800" dirty="0">
                <a:latin typeface="Proxima Nova" panose="020B0604020202020204" charset="0"/>
                <a:ea typeface="Times New Roman" panose="02020603050405020304" pitchFamily="18" charset="0"/>
                <a:cs typeface="Times New Roman" panose="02020603050405020304" pitchFamily="18" charset="0"/>
              </a:rPr>
              <a:t>. </a:t>
            </a:r>
            <a:endParaRPr lang="en-US" sz="1800" dirty="0">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p:cNvSpPr/>
          <p:nvPr/>
        </p:nvSpPr>
        <p:spPr>
          <a:xfrm>
            <a:off x="257369" y="2022756"/>
            <a:ext cx="1207382" cy="335989"/>
          </a:xfrm>
          <a:prstGeom prst="rect">
            <a:avLst/>
          </a:prstGeom>
        </p:spPr>
        <p:txBody>
          <a:bodyPr wrap="none">
            <a:spAutoFit/>
          </a:bodyPr>
          <a:lstStyle/>
          <a:p>
            <a:pPr algn="just">
              <a:lnSpc>
                <a:spcPts val="1875"/>
              </a:lnSpc>
              <a:spcBef>
                <a:spcPts val="300"/>
              </a:spcBef>
              <a:spcAft>
                <a:spcPts val="800"/>
              </a:spcAft>
            </a:pPr>
            <a:r>
              <a:rPr lang="en-US" sz="1800" b="1" dirty="0" err="1">
                <a:latin typeface="Proxima Nova" panose="020B0604020202020204" charset="0"/>
                <a:ea typeface="Times New Roman" panose="02020603050405020304" pitchFamily="18" charset="0"/>
                <a:cs typeface="Times New Roman" panose="02020603050405020304" pitchFamily="18" charset="0"/>
              </a:rPr>
              <a:t>Cú</a:t>
            </a:r>
            <a:r>
              <a:rPr lang="en-US" sz="1800" b="1" dirty="0">
                <a:latin typeface="Proxima Nova" panose="020B0604020202020204" charset="0"/>
                <a:ea typeface="Times New Roman" panose="02020603050405020304" pitchFamily="18" charset="0"/>
                <a:cs typeface="Times New Roman" panose="02020603050405020304" pitchFamily="18" charset="0"/>
              </a:rPr>
              <a:t> </a:t>
            </a:r>
            <a:r>
              <a:rPr lang="en-US" sz="1800" b="1" dirty="0" err="1">
                <a:latin typeface="Proxima Nova" panose="020B0604020202020204" charset="0"/>
                <a:ea typeface="Times New Roman" panose="02020603050405020304" pitchFamily="18" charset="0"/>
                <a:cs typeface="Times New Roman" panose="02020603050405020304" pitchFamily="18" charset="0"/>
              </a:rPr>
              <a:t>pháp</a:t>
            </a:r>
            <a:r>
              <a:rPr lang="en-US" sz="1800" b="1" dirty="0">
                <a:latin typeface="Proxima Nova" panose="020B0604020202020204" charset="0"/>
                <a:ea typeface="Times New Roman" panose="02020603050405020304" pitchFamily="18" charset="0"/>
                <a:cs typeface="Times New Roman" panose="02020603050405020304" pitchFamily="18" charset="0"/>
              </a:rPr>
              <a:t>: </a:t>
            </a:r>
            <a:endParaRPr lang="en-US" sz="1800"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30480" y="2428805"/>
            <a:ext cx="9075420" cy="1569660"/>
          </a:xfrm>
          <a:prstGeom prst="rect">
            <a:avLst/>
          </a:prstGeom>
          <a:ln>
            <a:solidFill>
              <a:srgbClr val="FF0000"/>
            </a:solidFill>
          </a:ln>
        </p:spPr>
        <p:txBody>
          <a:bodyPr wrap="square">
            <a:spAutoFit/>
          </a:bodyPr>
          <a:lstStyle/>
          <a:p>
            <a:pPr fontAlgn="base">
              <a:lnSpc>
                <a:spcPct val="15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chemeClr val="bg2">
                    <a:lumMod val="50000"/>
                  </a:schemeClr>
                </a:solidFill>
                <a:latin typeface="Courier New" panose="02070309020205020404" pitchFamily="49" charset="0"/>
                <a:ea typeface="Times New Roman" panose="02020603050405020304" pitchFamily="18" charset="0"/>
                <a:cs typeface="Courier New" panose="02070309020205020404" pitchFamily="49" charset="0"/>
              </a:rPr>
              <a:t>&lt;</a:t>
            </a:r>
            <a:r>
              <a:rPr lang="en-US" sz="1600" dirty="0" err="1">
                <a:solidFill>
                  <a:schemeClr val="bg2">
                    <a:lumMod val="50000"/>
                  </a:schemeClr>
                </a:solidFill>
                <a:latin typeface="Courier New" panose="02070309020205020404" pitchFamily="49" charset="0"/>
                <a:ea typeface="Times New Roman" panose="02020603050405020304" pitchFamily="18" charset="0"/>
                <a:cs typeface="Courier New" panose="02070309020205020404" pitchFamily="49" charset="0"/>
              </a:rPr>
              <a:t>access_modifier</a:t>
            </a:r>
            <a:r>
              <a:rPr lang="en-US" sz="1600" dirty="0">
                <a:solidFill>
                  <a:schemeClr val="bg2">
                    <a:lumMod val="50000"/>
                  </a:schemeClr>
                </a:solidFill>
                <a:latin typeface="Courier New" panose="02070309020205020404" pitchFamily="49" charset="0"/>
                <a:ea typeface="Times New Roman" panose="02020603050405020304" pitchFamily="18" charset="0"/>
                <a:cs typeface="Courier New" panose="02070309020205020404" pitchFamily="49" charset="0"/>
              </a:rPr>
              <a:t>&gt; </a:t>
            </a:r>
            <a:r>
              <a:rPr lang="en-US" sz="1600" b="1" dirty="0">
                <a:solidFill>
                  <a:srgbClr val="FF0000"/>
                </a:solidFill>
                <a:latin typeface="Courier New" panose="02070309020205020404" pitchFamily="49" charset="0"/>
                <a:ea typeface="Times New Roman" panose="02020603050405020304" pitchFamily="18" charset="0"/>
                <a:cs typeface="Courier New" panose="02070309020205020404" pitchFamily="49" charset="0"/>
              </a:rPr>
              <a:t>static</a:t>
            </a:r>
            <a:r>
              <a:rPr lang="en-US" sz="1600" dirty="0">
                <a:solidFill>
                  <a:srgbClr val="FF0000"/>
                </a:solidFill>
                <a:latin typeface="Courier New" panose="02070309020205020404" pitchFamily="49" charset="0"/>
                <a:ea typeface="Times New Roman" panose="02020603050405020304" pitchFamily="18" charset="0"/>
                <a:cs typeface="Courier New" panose="02070309020205020404" pitchFamily="49" charset="0"/>
              </a:rPr>
              <a:t> </a:t>
            </a:r>
            <a:r>
              <a:rPr lang="en-US" sz="1600" dirty="0">
                <a:solidFill>
                  <a:schemeClr val="bg2">
                    <a:lumMod val="50000"/>
                  </a:schemeClr>
                </a:solidFill>
                <a:latin typeface="Courier New" panose="02070309020205020404" pitchFamily="49" charset="0"/>
                <a:ea typeface="Times New Roman" panose="02020603050405020304" pitchFamily="18" charset="0"/>
                <a:cs typeface="Courier New" panose="02070309020205020404" pitchFamily="49" charset="0"/>
              </a:rPr>
              <a:t>&lt;</a:t>
            </a:r>
            <a:r>
              <a:rPr lang="en-US" sz="1600" dirty="0" err="1">
                <a:solidFill>
                  <a:schemeClr val="bg2">
                    <a:lumMod val="50000"/>
                  </a:schemeClr>
                </a:solidFill>
                <a:latin typeface="Courier New" panose="02070309020205020404" pitchFamily="49" charset="0"/>
                <a:ea typeface="Times New Roman" panose="02020603050405020304" pitchFamily="18" charset="0"/>
                <a:cs typeface="Courier New" panose="02070309020205020404" pitchFamily="49" charset="0"/>
              </a:rPr>
              <a:t>return_type</a:t>
            </a:r>
            <a:r>
              <a:rPr lang="en-US" sz="1600" dirty="0">
                <a:solidFill>
                  <a:schemeClr val="bg2">
                    <a:lumMod val="50000"/>
                  </a:schemeClr>
                </a:solidFill>
                <a:latin typeface="Courier New" panose="02070309020205020404" pitchFamily="49" charset="0"/>
                <a:ea typeface="Times New Roman" panose="02020603050405020304" pitchFamily="18" charset="0"/>
                <a:cs typeface="Courier New" panose="02070309020205020404" pitchFamily="49" charset="0"/>
              </a:rPr>
              <a:t>&gt; &lt;</a:t>
            </a:r>
            <a:r>
              <a:rPr lang="en-US" sz="1600" dirty="0" err="1">
                <a:solidFill>
                  <a:schemeClr val="bg2">
                    <a:lumMod val="50000"/>
                  </a:schemeClr>
                </a:solidFill>
                <a:latin typeface="Courier New" panose="02070309020205020404" pitchFamily="49" charset="0"/>
                <a:ea typeface="Times New Roman" panose="02020603050405020304" pitchFamily="18" charset="0"/>
                <a:cs typeface="Courier New" panose="02070309020205020404" pitchFamily="49" charset="0"/>
              </a:rPr>
              <a:t>method_name</a:t>
            </a:r>
            <a:r>
              <a:rPr lang="en-US" sz="1600" dirty="0" smtClean="0">
                <a:solidFill>
                  <a:schemeClr val="bg2">
                    <a:lumMod val="50000"/>
                  </a:schemeClr>
                </a:solidFill>
                <a:latin typeface="Courier New" panose="02070309020205020404" pitchFamily="49" charset="0"/>
                <a:ea typeface="Times New Roman" panose="02020603050405020304" pitchFamily="18" charset="0"/>
                <a:cs typeface="Courier New" panose="02070309020205020404" pitchFamily="49" charset="0"/>
              </a:rPr>
              <a:t>&gt;(</a:t>
            </a:r>
            <a:r>
              <a:rPr lang="en-US" sz="1600" dirty="0" err="1" smtClean="0">
                <a:solidFill>
                  <a:schemeClr val="bg2">
                    <a:lumMod val="50000"/>
                  </a:schemeClr>
                </a:solidFill>
                <a:latin typeface="Courier New" panose="02070309020205020404" pitchFamily="49" charset="0"/>
                <a:ea typeface="Times New Roman" panose="02020603050405020304" pitchFamily="18" charset="0"/>
                <a:cs typeface="Courier New" panose="02070309020205020404" pitchFamily="49" charset="0"/>
              </a:rPr>
              <a:t>list_of_parameters</a:t>
            </a:r>
            <a:r>
              <a:rPr lang="en-US" sz="1600" dirty="0">
                <a:solidFill>
                  <a:schemeClr val="bg2">
                    <a:lumMod val="50000"/>
                  </a:schemeClr>
                </a:solidFill>
                <a:latin typeface="Courier New" panose="02070309020205020404" pitchFamily="49" charset="0"/>
                <a:ea typeface="Times New Roman" panose="02020603050405020304" pitchFamily="18" charset="0"/>
                <a:cs typeface="Courier New" panose="02070309020205020404" pitchFamily="49" charset="0"/>
              </a:rPr>
              <a:t>)</a:t>
            </a:r>
          </a:p>
          <a:p>
            <a:pPr fontAlgn="base">
              <a:lnSpc>
                <a:spcPct val="15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smtClean="0">
                <a:solidFill>
                  <a:schemeClr val="bg2">
                    <a:lumMod val="50000"/>
                  </a:schemeClr>
                </a:solidFill>
                <a:latin typeface="Courier New" panose="02070309020205020404" pitchFamily="49" charset="0"/>
                <a:ea typeface="Times New Roman" panose="02020603050405020304" pitchFamily="18" charset="0"/>
                <a:cs typeface="Courier New" panose="02070309020205020404" pitchFamily="49" charset="0"/>
              </a:rPr>
              <a:t>{</a:t>
            </a:r>
          </a:p>
          <a:p>
            <a:pPr fontAlgn="base">
              <a:lnSpc>
                <a:spcPct val="15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smtClean="0">
                <a:solidFill>
                  <a:schemeClr val="bg2">
                    <a:lumMod val="50000"/>
                  </a:schemeClr>
                </a:solidFill>
                <a:latin typeface="Courier New" panose="02070309020205020404" pitchFamily="49" charset="0"/>
                <a:ea typeface="Times New Roman" panose="02020603050405020304" pitchFamily="18" charset="0"/>
                <a:cs typeface="Courier New" panose="02070309020205020404" pitchFamily="49" charset="0"/>
              </a:rPr>
              <a:t>//body</a:t>
            </a:r>
          </a:p>
          <a:p>
            <a:pPr fontAlgn="base">
              <a:lnSpc>
                <a:spcPct val="15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smtClean="0">
                <a:solidFill>
                  <a:schemeClr val="bg2">
                    <a:lumMod val="50000"/>
                  </a:schemeClr>
                </a:solidFill>
                <a:latin typeface="Courier New" panose="02070309020205020404" pitchFamily="49" charset="0"/>
                <a:ea typeface="Times New Roman" panose="02020603050405020304" pitchFamily="18" charset="0"/>
                <a:cs typeface="Courier New" panose="02070309020205020404" pitchFamily="49" charset="0"/>
              </a:rPr>
              <a:t>}</a:t>
            </a:r>
            <a:endParaRPr lang="en-US" sz="1600" dirty="0">
              <a:solidFill>
                <a:schemeClr val="bg2">
                  <a:lumMod val="50000"/>
                </a:schemeClr>
              </a:solidFill>
              <a:latin typeface="Courier New" panose="02070309020205020404" pitchFamily="49" charset="0"/>
              <a:ea typeface="Times New Roman" panose="02020603050405020304" pitchFamily="18" charset="0"/>
              <a:cs typeface="Courier New" panose="02070309020205020404" pitchFamily="49" charset="0"/>
            </a:endParaRPr>
          </a:p>
        </p:txBody>
      </p:sp>
    </p:spTree>
    <p:extLst>
      <p:ext uri="{BB962C8B-B14F-4D97-AF65-F5344CB8AC3E}">
        <p14:creationId xmlns:p14="http://schemas.microsoft.com/office/powerpoint/2010/main" val="19291390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ma14="http://schemas.microsoft.com/office/mac/drawingml/2011/main" xmlns="" val="1"/>
            </a:ext>
          </a:extLst>
        </p:spPr>
        <p:txBody>
          <a:bodyPr anchor="b">
            <a:noAutofit/>
          </a:bodyPr>
          <a:lstStyle/>
          <a:p>
            <a:r>
              <a:rPr lang="vi-VN" altLang="en-US" sz="2700" dirty="0" smtClean="0"/>
              <a:t>Phương thức tĩnh</a:t>
            </a:r>
            <a:endParaRPr lang="en-US" altLang="en-US" sz="2700" dirty="0"/>
          </a:p>
        </p:txBody>
      </p:sp>
      <p:pic>
        <p:nvPicPr>
          <p:cNvPr id="4" name="Picture 3"/>
          <p:cNvPicPr>
            <a:picLocks noChangeAspect="1"/>
          </p:cNvPicPr>
          <p:nvPr/>
        </p:nvPicPr>
        <p:blipFill>
          <a:blip r:embed="rId3"/>
          <a:stretch>
            <a:fillRect/>
          </a:stretch>
        </p:blipFill>
        <p:spPr>
          <a:xfrm>
            <a:off x="1210262" y="1253330"/>
            <a:ext cx="6493320" cy="2838610"/>
          </a:xfrm>
          <a:prstGeom prst="rect">
            <a:avLst/>
          </a:prstGeom>
          <a:ln>
            <a:solidFill>
              <a:srgbClr val="FF0000"/>
            </a:solidFill>
          </a:ln>
        </p:spPr>
      </p:pic>
      <p:grpSp>
        <p:nvGrpSpPr>
          <p:cNvPr id="7" name="Group 6"/>
          <p:cNvGrpSpPr/>
          <p:nvPr/>
        </p:nvGrpSpPr>
        <p:grpSpPr>
          <a:xfrm>
            <a:off x="2598420" y="4198620"/>
            <a:ext cx="3992880" cy="853440"/>
            <a:chOff x="2400300" y="3680460"/>
            <a:chExt cx="3992880" cy="853440"/>
          </a:xfrm>
        </p:grpSpPr>
        <p:pic>
          <p:nvPicPr>
            <p:cNvPr id="6" name="Picture 5"/>
            <p:cNvPicPr>
              <a:picLocks noChangeAspect="1"/>
            </p:cNvPicPr>
            <p:nvPr/>
          </p:nvPicPr>
          <p:blipFill>
            <a:blip r:embed="rId4"/>
            <a:stretch>
              <a:fillRect/>
            </a:stretch>
          </p:blipFill>
          <p:spPr>
            <a:xfrm>
              <a:off x="2540061" y="4051909"/>
              <a:ext cx="3667637" cy="362001"/>
            </a:xfrm>
            <a:prstGeom prst="rect">
              <a:avLst/>
            </a:prstGeom>
          </p:spPr>
        </p:pic>
        <p:grpSp>
          <p:nvGrpSpPr>
            <p:cNvPr id="8" name="Group 7"/>
            <p:cNvGrpSpPr/>
            <p:nvPr/>
          </p:nvGrpSpPr>
          <p:grpSpPr>
            <a:xfrm>
              <a:off x="2400300" y="3680460"/>
              <a:ext cx="3992880" cy="853440"/>
              <a:chOff x="6362700" y="3093720"/>
              <a:chExt cx="1348740" cy="914400"/>
            </a:xfrm>
          </p:grpSpPr>
          <p:sp>
            <p:nvSpPr>
              <p:cNvPr id="9" name="Rectangle 8"/>
              <p:cNvSpPr/>
              <p:nvPr/>
            </p:nvSpPr>
            <p:spPr>
              <a:xfrm>
                <a:off x="6425550" y="3111282"/>
                <a:ext cx="246478" cy="329761"/>
              </a:xfrm>
              <a:prstGeom prst="rect">
                <a:avLst/>
              </a:prstGeom>
            </p:spPr>
            <p:txBody>
              <a:bodyPr wrap="none">
                <a:spAutoFit/>
              </a:bodyPr>
              <a:lstStyle/>
              <a:p>
                <a:r>
                  <a:rPr lang="en-US" dirty="0" smtClean="0">
                    <a:solidFill>
                      <a:srgbClr val="343A40"/>
                    </a:solidFill>
                    <a:latin typeface="Proxima Nova" panose="020B0604020202020204" charset="0"/>
                    <a:ea typeface="Times New Roman" panose="02020603050405020304" pitchFamily="18" charset="0"/>
                    <a:cs typeface="Times New Roman" panose="02020603050405020304" pitchFamily="18" charset="0"/>
                  </a:rPr>
                  <a:t>Output</a:t>
                </a:r>
                <a:endParaRPr lang="en-US" dirty="0"/>
              </a:p>
            </p:txBody>
          </p:sp>
          <p:sp>
            <p:nvSpPr>
              <p:cNvPr id="10" name="Rectangle 9"/>
              <p:cNvSpPr/>
              <p:nvPr/>
            </p:nvSpPr>
            <p:spPr>
              <a:xfrm>
                <a:off x="6362700" y="3093720"/>
                <a:ext cx="1348740" cy="914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4346068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6220" y="1257403"/>
            <a:ext cx="8595360" cy="1105431"/>
          </a:xfrm>
          <a:prstGeom prst="rect">
            <a:avLst/>
          </a:prstGeom>
        </p:spPr>
        <p:txBody>
          <a:bodyPr wrap="square">
            <a:spAutoFit/>
          </a:bodyPr>
          <a:lstStyle/>
          <a:p>
            <a:pPr algn="just">
              <a:lnSpc>
                <a:spcPts val="1875"/>
              </a:lnSpc>
              <a:spcBef>
                <a:spcPts val="300"/>
              </a:spcBef>
              <a:spcAft>
                <a:spcPts val="800"/>
              </a:spcAft>
            </a:pPr>
            <a:r>
              <a:rPr lang="en-US" sz="1800" b="1" dirty="0">
                <a:latin typeface="Proxima Nova" panose="020B0604020202020204" charset="0"/>
                <a:ea typeface="Times New Roman" panose="02020603050405020304" pitchFamily="18" charset="0"/>
                <a:cs typeface="Times New Roman" panose="02020603050405020304" pitchFamily="18" charset="0"/>
              </a:rPr>
              <a:t>Ý </a:t>
            </a:r>
            <a:r>
              <a:rPr lang="en-US" sz="1800" b="1" dirty="0" err="1">
                <a:latin typeface="Proxima Nova" panose="020B0604020202020204" charset="0"/>
                <a:ea typeface="Times New Roman" panose="02020603050405020304" pitchFamily="18" charset="0"/>
                <a:cs typeface="Times New Roman" panose="02020603050405020304" pitchFamily="18" charset="0"/>
              </a:rPr>
              <a:t>nghĩa</a:t>
            </a:r>
            <a:r>
              <a:rPr lang="en-US" sz="1800" b="1" dirty="0" smtClean="0">
                <a:latin typeface="Proxima Nova" panose="020B0604020202020204" charset="0"/>
                <a:ea typeface="Times New Roman" panose="02020603050405020304" pitchFamily="18" charset="0"/>
                <a:cs typeface="Times New Roman" panose="02020603050405020304" pitchFamily="18" charset="0"/>
              </a:rPr>
              <a:t>:</a:t>
            </a:r>
          </a:p>
          <a:p>
            <a:pPr algn="just">
              <a:lnSpc>
                <a:spcPts val="1875"/>
              </a:lnSpc>
              <a:spcBef>
                <a:spcPts val="300"/>
              </a:spcBef>
              <a:spcAft>
                <a:spcPts val="800"/>
              </a:spcAft>
            </a:pPr>
            <a:r>
              <a:rPr lang="vi-VN" sz="1800" dirty="0">
                <a:latin typeface="Proxima Nova" panose="020B0604020202020204" charset="0"/>
                <a:ea typeface="Times New Roman" panose="02020603050405020304" pitchFamily="18" charset="0"/>
                <a:cs typeface="Times New Roman" panose="02020603050405020304" pitchFamily="18" charset="0"/>
              </a:rPr>
              <a:t>- </a:t>
            </a:r>
            <a:r>
              <a:rPr lang="vi-VN" sz="1800" dirty="0">
                <a:latin typeface="Proxima Nova" panose="020B0604020202020204" charset="0"/>
                <a:ea typeface="Times New Roman" panose="02020603050405020304" pitchFamily="18" charset="0"/>
                <a:cs typeface="Times New Roman" panose="02020603050405020304" pitchFamily="18" charset="0"/>
              </a:rPr>
              <a:t>Sử dụng để khởi tạo thành viên dữ liệu tĩnh.</a:t>
            </a:r>
          </a:p>
          <a:p>
            <a:pPr algn="just">
              <a:lnSpc>
                <a:spcPts val="1875"/>
              </a:lnSpc>
              <a:spcBef>
                <a:spcPts val="300"/>
              </a:spcBef>
              <a:spcAft>
                <a:spcPts val="800"/>
              </a:spcAft>
            </a:pPr>
            <a:r>
              <a:rPr lang="vi-VN" sz="1800" dirty="0">
                <a:latin typeface="Proxima Nova" panose="020B0604020202020204" charset="0"/>
                <a:ea typeface="Times New Roman" panose="02020603050405020304" pitchFamily="18" charset="0"/>
                <a:cs typeface="Times New Roman" panose="02020603050405020304" pitchFamily="18" charset="0"/>
              </a:rPr>
              <a:t>- Thực thi trước phương thức chính tại thời điểm nạp lớp.</a:t>
            </a:r>
          </a:p>
        </p:txBody>
      </p:sp>
      <p:sp>
        <p:nvSpPr>
          <p:cNvPr id="3" name="Rectangle 2"/>
          <p:cNvSpPr/>
          <p:nvPr/>
        </p:nvSpPr>
        <p:spPr>
          <a:xfrm>
            <a:off x="249749" y="2449476"/>
            <a:ext cx="1207382" cy="335989"/>
          </a:xfrm>
          <a:prstGeom prst="rect">
            <a:avLst/>
          </a:prstGeom>
        </p:spPr>
        <p:txBody>
          <a:bodyPr wrap="none">
            <a:spAutoFit/>
          </a:bodyPr>
          <a:lstStyle/>
          <a:p>
            <a:pPr algn="just">
              <a:lnSpc>
                <a:spcPts val="1875"/>
              </a:lnSpc>
              <a:spcBef>
                <a:spcPts val="300"/>
              </a:spcBef>
              <a:spcAft>
                <a:spcPts val="800"/>
              </a:spcAft>
            </a:pPr>
            <a:r>
              <a:rPr lang="en-US" sz="1800" b="1" dirty="0" err="1">
                <a:latin typeface="Proxima Nova" panose="020B0604020202020204" charset="0"/>
                <a:ea typeface="Times New Roman" panose="02020603050405020304" pitchFamily="18" charset="0"/>
                <a:cs typeface="Times New Roman" panose="02020603050405020304" pitchFamily="18" charset="0"/>
              </a:rPr>
              <a:t>Cú</a:t>
            </a:r>
            <a:r>
              <a:rPr lang="en-US" sz="1800" b="1" dirty="0">
                <a:latin typeface="Proxima Nova" panose="020B0604020202020204" charset="0"/>
                <a:ea typeface="Times New Roman" panose="02020603050405020304" pitchFamily="18" charset="0"/>
                <a:cs typeface="Times New Roman" panose="02020603050405020304" pitchFamily="18" charset="0"/>
              </a:rPr>
              <a:t> </a:t>
            </a:r>
            <a:r>
              <a:rPr lang="en-US" sz="1800" b="1" dirty="0" err="1">
                <a:latin typeface="Proxima Nova" panose="020B0604020202020204" charset="0"/>
                <a:ea typeface="Times New Roman" panose="02020603050405020304" pitchFamily="18" charset="0"/>
                <a:cs typeface="Times New Roman" panose="02020603050405020304" pitchFamily="18" charset="0"/>
              </a:rPr>
              <a:t>pháp</a:t>
            </a:r>
            <a:r>
              <a:rPr lang="en-US" sz="1800" b="1" dirty="0">
                <a:latin typeface="Proxima Nova" panose="020B0604020202020204" charset="0"/>
                <a:ea typeface="Times New Roman" panose="02020603050405020304" pitchFamily="18" charset="0"/>
                <a:cs typeface="Times New Roman" panose="02020603050405020304" pitchFamily="18" charset="0"/>
              </a:rPr>
              <a:t>: </a:t>
            </a:r>
            <a:endParaRPr lang="en-US" sz="1800"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3013710" y="2916485"/>
            <a:ext cx="2731770" cy="1338828"/>
          </a:xfrm>
          <a:prstGeom prst="rect">
            <a:avLst/>
          </a:prstGeom>
          <a:ln>
            <a:solidFill>
              <a:srgbClr val="FF0000"/>
            </a:solidFill>
          </a:ln>
        </p:spPr>
        <p:txBody>
          <a:bodyPr wrap="square">
            <a:spAutoFit/>
          </a:bodyPr>
          <a:lstStyle/>
          <a:p>
            <a:pPr fontAlgn="base">
              <a:lnSpc>
                <a:spcPct val="15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dirty="0">
                <a:solidFill>
                  <a:srgbClr val="FF0000"/>
                </a:solidFill>
                <a:latin typeface="Courier New" panose="02070309020205020404" pitchFamily="49" charset="0"/>
                <a:ea typeface="Times New Roman" panose="02020603050405020304" pitchFamily="18" charset="0"/>
                <a:cs typeface="Courier New" panose="02070309020205020404" pitchFamily="49" charset="0"/>
              </a:rPr>
              <a:t>static</a:t>
            </a:r>
            <a:r>
              <a:rPr lang="en-US" sz="1800" dirty="0">
                <a:solidFill>
                  <a:schemeClr val="bg2">
                    <a:lumMod val="50000"/>
                  </a:schemeClr>
                </a:solidFill>
                <a:latin typeface="Courier New" panose="02070309020205020404" pitchFamily="49" charset="0"/>
                <a:ea typeface="Times New Roman" panose="02020603050405020304" pitchFamily="18" charset="0"/>
                <a:cs typeface="Courier New" panose="02070309020205020404" pitchFamily="49" charset="0"/>
              </a:rPr>
              <a:t>{</a:t>
            </a:r>
          </a:p>
          <a:p>
            <a:pPr fontAlgn="base">
              <a:lnSpc>
                <a:spcPct val="15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chemeClr val="bg2">
                    <a:lumMod val="50000"/>
                  </a:schemeClr>
                </a:solidFill>
                <a:latin typeface="Courier New" panose="02070309020205020404" pitchFamily="49" charset="0"/>
                <a:ea typeface="Times New Roman" panose="02020603050405020304" pitchFamily="18" charset="0"/>
                <a:cs typeface="Courier New" panose="02070309020205020404" pitchFamily="49" charset="0"/>
              </a:rPr>
              <a:t>//body</a:t>
            </a:r>
          </a:p>
          <a:p>
            <a:pPr fontAlgn="base">
              <a:lnSpc>
                <a:spcPct val="15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chemeClr val="bg2">
                    <a:lumMod val="50000"/>
                  </a:schemeClr>
                </a:solidFill>
                <a:latin typeface="Courier New" panose="02070309020205020404" pitchFamily="49" charset="0"/>
                <a:ea typeface="Times New Roman" panose="02020603050405020304" pitchFamily="18" charset="0"/>
                <a:cs typeface="Courier New" panose="02070309020205020404" pitchFamily="49" charset="0"/>
              </a:rPr>
              <a:t>}  </a:t>
            </a:r>
          </a:p>
        </p:txBody>
      </p:sp>
      <p:sp>
        <p:nvSpPr>
          <p:cNvPr id="4" name="Title 3"/>
          <p:cNvSpPr>
            <a:spLocks noGrp="1"/>
          </p:cNvSpPr>
          <p:nvPr>
            <p:ph type="title"/>
          </p:nvPr>
        </p:nvSpPr>
        <p:spPr>
          <a:xfrm>
            <a:off x="265980" y="406925"/>
            <a:ext cx="8520600" cy="572700"/>
          </a:xfrm>
        </p:spPr>
        <p:txBody>
          <a:bodyPr>
            <a:normAutofit fontScale="90000"/>
          </a:bodyPr>
          <a:lstStyle/>
          <a:p>
            <a:r>
              <a:rPr lang="en-US" dirty="0" err="1" smtClean="0"/>
              <a:t>Khối</a:t>
            </a:r>
            <a:r>
              <a:rPr lang="en-US" dirty="0" smtClean="0"/>
              <a:t> </a:t>
            </a:r>
            <a:r>
              <a:rPr lang="en-US" dirty="0" err="1" smtClean="0"/>
              <a:t>tĩnh</a:t>
            </a:r>
            <a:endParaRPr lang="en-US" dirty="0"/>
          </a:p>
        </p:txBody>
      </p:sp>
    </p:spTree>
    <p:extLst>
      <p:ext uri="{BB962C8B-B14F-4D97-AF65-F5344CB8AC3E}">
        <p14:creationId xmlns:p14="http://schemas.microsoft.com/office/powerpoint/2010/main" val="16549651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ma14="http://schemas.microsoft.com/office/mac/drawingml/2011/main" xmlns="" val="1"/>
            </a:ext>
          </a:extLst>
        </p:spPr>
        <p:txBody>
          <a:bodyPr anchor="b">
            <a:noAutofit/>
          </a:bodyPr>
          <a:lstStyle/>
          <a:p>
            <a:r>
              <a:rPr lang="vi-VN" altLang="en-US" sz="2700" dirty="0" smtClean="0"/>
              <a:t>Khối tĩnh</a:t>
            </a:r>
            <a:endParaRPr lang="en-US" altLang="en-US" sz="2700" dirty="0"/>
          </a:p>
        </p:txBody>
      </p:sp>
      <p:pic>
        <p:nvPicPr>
          <p:cNvPr id="2" name="Picture 1"/>
          <p:cNvPicPr>
            <a:picLocks noChangeAspect="1"/>
          </p:cNvPicPr>
          <p:nvPr/>
        </p:nvPicPr>
        <p:blipFill>
          <a:blip r:embed="rId3"/>
          <a:stretch>
            <a:fillRect/>
          </a:stretch>
        </p:blipFill>
        <p:spPr>
          <a:xfrm>
            <a:off x="1729341" y="1308202"/>
            <a:ext cx="5441079" cy="3636454"/>
          </a:xfrm>
          <a:prstGeom prst="rect">
            <a:avLst/>
          </a:prstGeom>
          <a:ln>
            <a:solidFill>
              <a:srgbClr val="FF0000"/>
            </a:solidFill>
          </a:ln>
        </p:spPr>
      </p:pic>
    </p:spTree>
    <p:extLst>
      <p:ext uri="{BB962C8B-B14F-4D97-AF65-F5344CB8AC3E}">
        <p14:creationId xmlns:p14="http://schemas.microsoft.com/office/powerpoint/2010/main" val="21351235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ma14="http://schemas.microsoft.com/office/mac/drawingml/2011/main" xmlns="" val="1"/>
            </a:ext>
          </a:extLst>
        </p:spPr>
        <p:txBody>
          <a:bodyPr anchor="b">
            <a:noAutofit/>
          </a:bodyPr>
          <a:lstStyle/>
          <a:p>
            <a:r>
              <a:rPr lang="vi-VN" altLang="en-US" sz="2700" dirty="0" smtClean="0"/>
              <a:t>Lớp lồng tĩnh</a:t>
            </a:r>
            <a:endParaRPr lang="en-US" altLang="en-US" sz="2700" dirty="0"/>
          </a:p>
        </p:txBody>
      </p:sp>
      <p:sp>
        <p:nvSpPr>
          <p:cNvPr id="6" name="Rectangle 5"/>
          <p:cNvSpPr/>
          <p:nvPr/>
        </p:nvSpPr>
        <p:spPr>
          <a:xfrm>
            <a:off x="160020" y="1248289"/>
            <a:ext cx="8763000" cy="3640997"/>
          </a:xfrm>
          <a:prstGeom prst="rect">
            <a:avLst/>
          </a:prstGeom>
        </p:spPr>
        <p:txBody>
          <a:bodyPr wrap="square">
            <a:spAutoFit/>
          </a:bodyPr>
          <a:lstStyle/>
          <a:p>
            <a:pPr algn="just">
              <a:lnSpc>
                <a:spcPct val="130000"/>
              </a:lnSpc>
              <a:spcBef>
                <a:spcPts val="200"/>
              </a:spcBef>
              <a:spcAft>
                <a:spcPts val="200"/>
              </a:spcAft>
            </a:pPr>
            <a:r>
              <a:rPr lang="en-US" sz="1800" b="1" dirty="0" err="1">
                <a:latin typeface="Proxima Nova" panose="020B0604020202020204" charset="0"/>
                <a:ea typeface="Times New Roman" panose="02020603050405020304" pitchFamily="18" charset="0"/>
                <a:cs typeface="Times New Roman" panose="02020603050405020304" pitchFamily="18" charset="0"/>
              </a:rPr>
              <a:t>Đặc</a:t>
            </a:r>
            <a:r>
              <a:rPr lang="en-US" sz="1800" b="1" dirty="0">
                <a:latin typeface="Proxima Nova" panose="020B0604020202020204" charset="0"/>
                <a:ea typeface="Times New Roman" panose="02020603050405020304" pitchFamily="18" charset="0"/>
                <a:cs typeface="Times New Roman" panose="02020603050405020304" pitchFamily="18" charset="0"/>
              </a:rPr>
              <a:t> </a:t>
            </a:r>
            <a:r>
              <a:rPr lang="en-US" sz="1800" b="1" dirty="0" err="1">
                <a:latin typeface="Proxima Nova" panose="020B0604020202020204" charset="0"/>
                <a:ea typeface="Times New Roman" panose="02020603050405020304" pitchFamily="18" charset="0"/>
                <a:cs typeface="Times New Roman" panose="02020603050405020304" pitchFamily="18" charset="0"/>
              </a:rPr>
              <a:t>điểm</a:t>
            </a:r>
            <a:r>
              <a:rPr lang="en-US" sz="1800" b="1" dirty="0">
                <a:latin typeface="Proxima Nova" panose="020B0604020202020204" charset="0"/>
                <a:ea typeface="Times New Roman" panose="02020603050405020304" pitchFamily="18" charset="0"/>
                <a:cs typeface="Times New Roman" panose="02020603050405020304" pitchFamily="18" charset="0"/>
              </a:rPr>
              <a: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30000"/>
              </a:lnSpc>
              <a:spcBef>
                <a:spcPts val="200"/>
              </a:spcBef>
              <a:spcAft>
                <a:spcPts val="200"/>
              </a:spcAft>
            </a:pPr>
            <a:r>
              <a:rPr lang="en-US" sz="1800" dirty="0">
                <a:latin typeface="Proxima Nova" panose="020B0604020202020204" charset="0"/>
                <a:ea typeface="Times New Roman" panose="02020603050405020304" pitchFamily="18" charset="0"/>
                <a:cs typeface="Times New Roman" panose="02020603050405020304" pitchFamily="18" charset="0"/>
              </a:rPr>
              <a:t>- Một </a:t>
            </a:r>
            <a:r>
              <a:rPr lang="en-US" sz="1800" dirty="0" err="1">
                <a:latin typeface="Proxima Nova" panose="020B0604020202020204" charset="0"/>
                <a:ea typeface="Times New Roman" panose="02020603050405020304" pitchFamily="18" charset="0"/>
                <a:cs typeface="Times New Roman" panose="02020603050405020304" pitchFamily="18" charset="0"/>
              </a:rPr>
              <a:t>lớp</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chỉ</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có</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thể</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lớp</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tĩnh</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nếu</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nó</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là</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một</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lớp</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lồng</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nhau</a:t>
            </a:r>
            <a:r>
              <a:rPr lang="en-US" sz="1800" dirty="0">
                <a:latin typeface="Proxima Nova" panose="020B0604020202020204" charset="0"/>
                <a:ea typeface="Times New Roman" panose="02020603050405020304" pitchFamily="18" charset="0"/>
                <a:cs typeface="Times New Roman" panose="02020603050405020304" pitchFamily="18" charset="0"/>
              </a:rPr>
              <a: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30000"/>
              </a:lnSpc>
              <a:spcBef>
                <a:spcPts val="200"/>
              </a:spcBef>
              <a:spcAft>
                <a:spcPts val="200"/>
              </a:spcAft>
            </a:pPr>
            <a:r>
              <a:rPr lang="en-US" sz="1800" dirty="0">
                <a:latin typeface="Proxima Nova" panose="020B0604020202020204" charset="0"/>
                <a:ea typeface="Times New Roman" panose="02020603050405020304" pitchFamily="18" charset="0"/>
                <a:cs typeface="Times New Roman" panose="02020603050405020304" pitchFamily="18" charset="0"/>
              </a:rPr>
              <a:t>- Lớp </a:t>
            </a:r>
            <a:r>
              <a:rPr lang="en-US" sz="1800" dirty="0" err="1">
                <a:latin typeface="Proxima Nova" panose="020B0604020202020204" charset="0"/>
                <a:ea typeface="Times New Roman" panose="02020603050405020304" pitchFamily="18" charset="0"/>
                <a:cs typeface="Times New Roman" panose="02020603050405020304" pitchFamily="18" charset="0"/>
              </a:rPr>
              <a:t>tĩnh</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không</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thể</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truy</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cập</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các</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thành</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viên</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không</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tĩnh</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của</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lớp</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Bên</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ngoài</a:t>
            </a:r>
            <a:r>
              <a:rPr lang="en-US" sz="1800" dirty="0">
                <a:latin typeface="Proxima Nova" panose="020B0604020202020204" charset="0"/>
                <a:ea typeface="Times New Roman" panose="02020603050405020304" pitchFamily="18" charset="0"/>
                <a:cs typeface="Times New Roman" panose="02020603050405020304" pitchFamily="18" charset="0"/>
              </a:rPr>
              <a: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30000"/>
              </a:lnSpc>
              <a:spcBef>
                <a:spcPts val="200"/>
              </a:spcBef>
              <a:spcAft>
                <a:spcPts val="200"/>
              </a:spcAft>
            </a:pPr>
            <a:r>
              <a:rPr lang="en-US" sz="1800" b="1" dirty="0">
                <a:latin typeface="Proxima Nova" panose="020B0604020202020204" charset="0"/>
                <a:ea typeface="Times New Roman" panose="02020603050405020304" pitchFamily="18" charset="0"/>
                <a:cs typeface="Times New Roman" panose="02020603050405020304" pitchFamily="18" charset="0"/>
              </a:rPr>
              <a:t>Ý </a:t>
            </a:r>
            <a:r>
              <a:rPr lang="en-US" sz="1800" b="1" dirty="0" err="1">
                <a:latin typeface="Proxima Nova" panose="020B0604020202020204" charset="0"/>
                <a:ea typeface="Times New Roman" panose="02020603050405020304" pitchFamily="18" charset="0"/>
                <a:cs typeface="Times New Roman" panose="02020603050405020304" pitchFamily="18" charset="0"/>
              </a:rPr>
              <a:t>nghĩa</a:t>
            </a:r>
            <a:r>
              <a:rPr lang="en-US" sz="1800" b="1" dirty="0">
                <a:latin typeface="Proxima Nova" panose="020B0604020202020204" charset="0"/>
                <a:ea typeface="Times New Roman" panose="02020603050405020304" pitchFamily="18" charset="0"/>
                <a:cs typeface="Times New Roman" panose="02020603050405020304" pitchFamily="18" charset="0"/>
              </a:rPr>
              <a:t>: </a:t>
            </a:r>
            <a:endParaRPr lang="en-US" sz="1800" b="1" dirty="0" smtClean="0">
              <a:latin typeface="Proxima Nova" panose="020B0604020202020204" charset="0"/>
              <a:ea typeface="Times New Roman" panose="02020603050405020304" pitchFamily="18" charset="0"/>
              <a:cs typeface="Times New Roman" panose="02020603050405020304" pitchFamily="18" charset="0"/>
            </a:endParaRPr>
          </a:p>
          <a:p>
            <a:pPr algn="just">
              <a:lnSpc>
                <a:spcPct val="130000"/>
              </a:lnSpc>
              <a:spcBef>
                <a:spcPts val="200"/>
              </a:spcBef>
              <a:spcAft>
                <a:spcPts val="200"/>
              </a:spcAft>
            </a:pPr>
            <a:r>
              <a:rPr lang="en-US" sz="1800" dirty="0" smtClean="0">
                <a:latin typeface="Proxima Nova" panose="020B0604020202020204" charset="0"/>
                <a:ea typeface="Times New Roman" panose="02020603050405020304" pitchFamily="18" charset="0"/>
                <a:cs typeface="Times New Roman" panose="02020603050405020304" pitchFamily="18" charset="0"/>
              </a:rPr>
              <a:t>- Một </a:t>
            </a:r>
            <a:r>
              <a:rPr lang="en-US" sz="1800" dirty="0" err="1">
                <a:latin typeface="Proxima Nova" panose="020B0604020202020204" charset="0"/>
                <a:ea typeface="Times New Roman" panose="02020603050405020304" pitchFamily="18" charset="0"/>
                <a:cs typeface="Times New Roman" panose="02020603050405020304" pitchFamily="18" charset="0"/>
              </a:rPr>
              <a:t>thể</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hiện</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của</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lớp</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bên</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trong</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không</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thể</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được</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tạo</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mà</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không</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có</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một</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thể</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hiện</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của</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lớp</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bên</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ngoài</a:t>
            </a:r>
            <a:r>
              <a:rPr lang="en-US" sz="1800" dirty="0">
                <a:latin typeface="Proxima Nova" panose="020B0604020202020204" charset="0"/>
                <a:ea typeface="Times New Roman" panose="02020603050405020304" pitchFamily="18" charset="0"/>
                <a:cs typeface="Times New Roman" panose="02020603050405020304" pitchFamily="18" charset="0"/>
              </a:rPr>
              <a:t>. </a:t>
            </a:r>
            <a:endParaRPr lang="en-US" sz="1800" dirty="0" smtClean="0">
              <a:latin typeface="Proxima Nova" panose="020B0604020202020204" charset="0"/>
              <a:ea typeface="Times New Roman" panose="02020603050405020304" pitchFamily="18" charset="0"/>
              <a:cs typeface="Times New Roman" panose="02020603050405020304" pitchFamily="18" charset="0"/>
            </a:endParaRPr>
          </a:p>
          <a:p>
            <a:pPr algn="just">
              <a:lnSpc>
                <a:spcPct val="130000"/>
              </a:lnSpc>
              <a:spcBef>
                <a:spcPts val="200"/>
              </a:spcBef>
              <a:spcAft>
                <a:spcPts val="200"/>
              </a:spcAft>
            </a:pPr>
            <a:r>
              <a:rPr lang="en-US" sz="1800" dirty="0" smtClean="0">
                <a:latin typeface="Proxima Nova" panose="020B0604020202020204" charset="0"/>
                <a:ea typeface="Times New Roman" panose="02020603050405020304" pitchFamily="18" charset="0"/>
                <a:cs typeface="Times New Roman" panose="02020603050405020304" pitchFamily="18" charset="0"/>
              </a:rPr>
              <a:t>- Một </a:t>
            </a:r>
            <a:r>
              <a:rPr lang="en-US" sz="1800" dirty="0" err="1">
                <a:latin typeface="Proxima Nova" panose="020B0604020202020204" charset="0"/>
                <a:ea typeface="Times New Roman" panose="02020603050405020304" pitchFamily="18" charset="0"/>
                <a:cs typeface="Times New Roman" panose="02020603050405020304" pitchFamily="18" charset="0"/>
              </a:rPr>
              <a:t>thể</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hiện</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của</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lớp</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bên</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trong</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có</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thể</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truy</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cập</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tất</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cả</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các</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thành</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viên</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của</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lớp</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bên</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ngoài</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của</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nó</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mà</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không</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cần</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sử</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dụng</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tham</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chiếu</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đến</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thể</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hiện</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của</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lớp</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bên</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ngoài</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smtClean="0">
                <a:latin typeface="Proxima Nova" panose="020B0604020202020204" charset="0"/>
                <a:ea typeface="Times New Roman" panose="02020603050405020304" pitchFamily="18" charset="0"/>
                <a:cs typeface="Times New Roman" panose="02020603050405020304" pitchFamily="18" charset="0"/>
              </a:rPr>
              <a:t> </a:t>
            </a:r>
          </a:p>
          <a:p>
            <a:pPr algn="just">
              <a:lnSpc>
                <a:spcPct val="130000"/>
              </a:lnSpc>
              <a:spcBef>
                <a:spcPts val="200"/>
              </a:spcBef>
              <a:spcAft>
                <a:spcPts val="200"/>
              </a:spcAft>
            </a:pPr>
            <a:r>
              <a:rPr lang="en-US" sz="1800" dirty="0" smtClean="0">
                <a:latin typeface="Proxima Nova" panose="020B0604020202020204" charset="0"/>
                <a:ea typeface="Times New Roman" panose="02020603050405020304" pitchFamily="18" charset="0"/>
                <a:cs typeface="Times New Roman" panose="02020603050405020304" pitchFamily="18" charset="0"/>
              </a:rPr>
              <a:t>- Các </a:t>
            </a:r>
            <a:r>
              <a:rPr lang="en-US" sz="1800" dirty="0" err="1">
                <a:latin typeface="Proxima Nova" panose="020B0604020202020204" charset="0"/>
                <a:ea typeface="Times New Roman" panose="02020603050405020304" pitchFamily="18" charset="0"/>
                <a:cs typeface="Times New Roman" panose="02020603050405020304" pitchFamily="18" charset="0"/>
              </a:rPr>
              <a:t>lớp</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bên</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trong</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có</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thể</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giúp</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làm</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cho</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chương</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trình</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trở</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nên</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đơn</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giản</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và</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ngắn</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gọn</a:t>
            </a:r>
            <a:r>
              <a:rPr lang="en-US" sz="1800" dirty="0">
                <a:latin typeface="Proxima Nova" panose="020B0604020202020204" charset="0"/>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585781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ma14="http://schemas.microsoft.com/office/mac/drawingml/2011/main" xmlns="" val="1"/>
            </a:ext>
          </a:extLst>
        </p:spPr>
        <p:txBody>
          <a:bodyPr anchor="b">
            <a:noAutofit/>
          </a:bodyPr>
          <a:lstStyle/>
          <a:p>
            <a:r>
              <a:rPr lang="vi-VN" altLang="en-US" sz="2700" dirty="0" smtClean="0"/>
              <a:t>Lớp lồng tĩnh</a:t>
            </a:r>
            <a:endParaRPr lang="en-US" altLang="en-US" sz="2700" dirty="0"/>
          </a:p>
        </p:txBody>
      </p:sp>
      <p:sp>
        <p:nvSpPr>
          <p:cNvPr id="4" name="Rectangle 3"/>
          <p:cNvSpPr/>
          <p:nvPr/>
        </p:nvSpPr>
        <p:spPr>
          <a:xfrm>
            <a:off x="196409" y="1268376"/>
            <a:ext cx="1207382" cy="335989"/>
          </a:xfrm>
          <a:prstGeom prst="rect">
            <a:avLst/>
          </a:prstGeom>
        </p:spPr>
        <p:txBody>
          <a:bodyPr wrap="none">
            <a:spAutoFit/>
          </a:bodyPr>
          <a:lstStyle/>
          <a:p>
            <a:pPr algn="just">
              <a:lnSpc>
                <a:spcPts val="1875"/>
              </a:lnSpc>
              <a:spcBef>
                <a:spcPts val="300"/>
              </a:spcBef>
              <a:spcAft>
                <a:spcPts val="800"/>
              </a:spcAft>
            </a:pPr>
            <a:r>
              <a:rPr lang="en-US" sz="1800" b="1" dirty="0" err="1">
                <a:latin typeface="Proxima Nova" panose="020B0604020202020204" charset="0"/>
                <a:ea typeface="Times New Roman" panose="02020603050405020304" pitchFamily="18" charset="0"/>
                <a:cs typeface="Times New Roman" panose="02020603050405020304" pitchFamily="18" charset="0"/>
              </a:rPr>
              <a:t>Cú</a:t>
            </a:r>
            <a:r>
              <a:rPr lang="en-US" sz="1800" b="1" dirty="0">
                <a:latin typeface="Proxima Nova" panose="020B0604020202020204" charset="0"/>
                <a:ea typeface="Times New Roman" panose="02020603050405020304" pitchFamily="18" charset="0"/>
                <a:cs typeface="Times New Roman" panose="02020603050405020304" pitchFamily="18" charset="0"/>
              </a:rPr>
              <a:t> </a:t>
            </a:r>
            <a:r>
              <a:rPr lang="en-US" sz="1800" b="1" dirty="0" err="1">
                <a:latin typeface="Proxima Nova" panose="020B0604020202020204" charset="0"/>
                <a:ea typeface="Times New Roman" panose="02020603050405020304" pitchFamily="18" charset="0"/>
                <a:cs typeface="Times New Roman" panose="02020603050405020304" pitchFamily="18" charset="0"/>
              </a:rPr>
              <a:t>pháp</a:t>
            </a:r>
            <a:r>
              <a:rPr lang="en-US" sz="1800" b="1" dirty="0">
                <a:latin typeface="Proxima Nova" panose="020B0604020202020204" charset="0"/>
                <a:ea typeface="Times New Roman" panose="02020603050405020304" pitchFamily="18" charset="0"/>
                <a:cs typeface="Times New Roman" panose="02020603050405020304" pitchFamily="18" charset="0"/>
              </a:rPr>
              <a:t>: </a:t>
            </a:r>
            <a:endParaRPr lang="en-US" sz="1800"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453390" y="1796345"/>
            <a:ext cx="8256270" cy="2751522"/>
          </a:xfrm>
          <a:prstGeom prst="rect">
            <a:avLst/>
          </a:prstGeom>
          <a:ln>
            <a:solidFill>
              <a:srgbClr val="FF0000"/>
            </a:solidFill>
          </a:ln>
        </p:spPr>
        <p:txBody>
          <a:bodyPr wrap="square">
            <a:spAutoFit/>
          </a:bodyPr>
          <a:lstStyle/>
          <a:p>
            <a:pPr fontAlgn="base">
              <a:lnSpc>
                <a:spcPct val="12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dirty="0">
                <a:solidFill>
                  <a:srgbClr val="FF0000"/>
                </a:solidFill>
                <a:latin typeface="Courier New" panose="02070309020205020404" pitchFamily="49" charset="0"/>
                <a:ea typeface="Times New Roman" panose="02020603050405020304" pitchFamily="18" charset="0"/>
                <a:cs typeface="Courier New" panose="02070309020205020404" pitchFamily="49" charset="0"/>
              </a:rPr>
              <a:t>class</a:t>
            </a:r>
            <a:r>
              <a:rPr lang="en-US" sz="1800" dirty="0">
                <a:solidFill>
                  <a:srgbClr val="FF0000"/>
                </a:solidFill>
                <a:latin typeface="Courier New" panose="02070309020205020404" pitchFamily="49" charset="0"/>
                <a:ea typeface="Times New Roman" panose="02020603050405020304" pitchFamily="18" charset="0"/>
                <a:cs typeface="Courier New" panose="02070309020205020404" pitchFamily="49" charset="0"/>
              </a:rPr>
              <a:t> </a:t>
            </a:r>
            <a:r>
              <a:rPr lang="en-US" sz="1800" dirty="0">
                <a:solidFill>
                  <a:schemeClr val="bg2">
                    <a:lumMod val="50000"/>
                  </a:schemeClr>
                </a:solidFill>
                <a:latin typeface="Courier New" panose="02070309020205020404" pitchFamily="49" charset="0"/>
                <a:ea typeface="Times New Roman" panose="02020603050405020304" pitchFamily="18" charset="0"/>
                <a:cs typeface="Courier New" panose="02070309020205020404" pitchFamily="49" charset="0"/>
              </a:rPr>
              <a:t>&lt;</a:t>
            </a:r>
            <a:r>
              <a:rPr lang="en-US" sz="1800" dirty="0" err="1">
                <a:solidFill>
                  <a:schemeClr val="bg2">
                    <a:lumMod val="50000"/>
                  </a:schemeClr>
                </a:solidFill>
                <a:latin typeface="Courier New" panose="02070309020205020404" pitchFamily="49" charset="0"/>
                <a:ea typeface="Times New Roman" panose="02020603050405020304" pitchFamily="18" charset="0"/>
                <a:cs typeface="Courier New" panose="02070309020205020404" pitchFamily="49" charset="0"/>
              </a:rPr>
              <a:t>OuterClass_Name</a:t>
            </a:r>
            <a:r>
              <a:rPr lang="en-US" sz="1800" dirty="0">
                <a:solidFill>
                  <a:schemeClr val="bg2">
                    <a:lumMod val="50000"/>
                  </a:schemeClr>
                </a:solidFill>
                <a:latin typeface="Courier New" panose="02070309020205020404" pitchFamily="49" charset="0"/>
                <a:ea typeface="Times New Roman" panose="02020603050405020304" pitchFamily="18" charset="0"/>
                <a:cs typeface="Courier New" panose="02070309020205020404" pitchFamily="49" charset="0"/>
              </a:rPr>
              <a:t>&gt; </a:t>
            </a:r>
            <a:r>
              <a:rPr lang="en-US" sz="1800" dirty="0" smtClean="0">
                <a:solidFill>
                  <a:schemeClr val="bg2">
                    <a:lumMod val="50000"/>
                  </a:schemeClr>
                </a:solidFill>
                <a:latin typeface="Courier New" panose="02070309020205020404" pitchFamily="49" charset="0"/>
                <a:ea typeface="Times New Roman" panose="02020603050405020304" pitchFamily="18" charset="0"/>
                <a:cs typeface="Courier New" panose="02070309020205020404" pitchFamily="49" charset="0"/>
              </a:rPr>
              <a:t>{ </a:t>
            </a:r>
            <a:endParaRPr lang="en-US" sz="1800" dirty="0">
              <a:solidFill>
                <a:schemeClr val="bg2">
                  <a:lumMod val="50000"/>
                </a:schemeClr>
              </a:solidFill>
              <a:latin typeface="Courier New" panose="02070309020205020404" pitchFamily="49" charset="0"/>
              <a:ea typeface="Times New Roman" panose="02020603050405020304" pitchFamily="18" charset="0"/>
              <a:cs typeface="Courier New" panose="02070309020205020404" pitchFamily="49" charset="0"/>
            </a:endParaRPr>
          </a:p>
          <a:p>
            <a:pPr fontAlgn="base">
              <a:lnSpc>
                <a:spcPct val="12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chemeClr val="bg2">
                    <a:lumMod val="50000"/>
                  </a:schemeClr>
                </a:solidFill>
                <a:latin typeface="Courier New" panose="02070309020205020404" pitchFamily="49" charset="0"/>
                <a:ea typeface="Times New Roman" panose="02020603050405020304" pitchFamily="18" charset="0"/>
                <a:cs typeface="Courier New" panose="02070309020205020404" pitchFamily="49" charset="0"/>
              </a:rPr>
              <a:t>	//body of the </a:t>
            </a:r>
            <a:r>
              <a:rPr lang="en-US" sz="1800" dirty="0" err="1" smtClean="0">
                <a:solidFill>
                  <a:schemeClr val="bg2">
                    <a:lumMod val="50000"/>
                  </a:schemeClr>
                </a:solidFill>
                <a:latin typeface="Courier New" panose="02070309020205020404" pitchFamily="49" charset="0"/>
                <a:ea typeface="Times New Roman" panose="02020603050405020304" pitchFamily="18" charset="0"/>
                <a:cs typeface="Courier New" panose="02070309020205020404" pitchFamily="49" charset="0"/>
              </a:rPr>
              <a:t>outerclass</a:t>
            </a:r>
            <a:endParaRPr lang="en-US" sz="1800" dirty="0">
              <a:solidFill>
                <a:schemeClr val="bg2">
                  <a:lumMod val="50000"/>
                </a:schemeClr>
              </a:solidFill>
              <a:latin typeface="Courier New" panose="02070309020205020404" pitchFamily="49" charset="0"/>
              <a:ea typeface="Times New Roman" panose="02020603050405020304" pitchFamily="18" charset="0"/>
              <a:cs typeface="Courier New" panose="02070309020205020404" pitchFamily="49" charset="0"/>
            </a:endParaRPr>
          </a:p>
          <a:p>
            <a:pPr fontAlgn="base">
              <a:lnSpc>
                <a:spcPct val="12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chemeClr val="bg2">
                    <a:lumMod val="50000"/>
                  </a:schemeClr>
                </a:solidFill>
                <a:latin typeface="Courier New" panose="02070309020205020404" pitchFamily="49" charset="0"/>
                <a:ea typeface="Times New Roman" panose="02020603050405020304" pitchFamily="18" charset="0"/>
                <a:cs typeface="Courier New" panose="02070309020205020404" pitchFamily="49" charset="0"/>
              </a:rPr>
              <a:t>  	// Static nested class</a:t>
            </a:r>
          </a:p>
          <a:p>
            <a:pPr fontAlgn="base">
              <a:lnSpc>
                <a:spcPct val="12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chemeClr val="bg2">
                    <a:lumMod val="50000"/>
                  </a:schemeClr>
                </a:solidFill>
                <a:latin typeface="Courier New" panose="02070309020205020404" pitchFamily="49" charset="0"/>
                <a:ea typeface="Times New Roman" panose="02020603050405020304" pitchFamily="18" charset="0"/>
                <a:cs typeface="Courier New" panose="02070309020205020404" pitchFamily="49" charset="0"/>
              </a:rPr>
              <a:t>&lt;</a:t>
            </a:r>
            <a:r>
              <a:rPr lang="en-US" sz="1800" dirty="0" err="1">
                <a:solidFill>
                  <a:schemeClr val="bg2">
                    <a:lumMod val="50000"/>
                  </a:schemeClr>
                </a:solidFill>
                <a:latin typeface="Courier New" panose="02070309020205020404" pitchFamily="49" charset="0"/>
                <a:ea typeface="Times New Roman" panose="02020603050405020304" pitchFamily="18" charset="0"/>
                <a:cs typeface="Courier New" panose="02070309020205020404" pitchFamily="49" charset="0"/>
              </a:rPr>
              <a:t>access_modifier</a:t>
            </a:r>
            <a:r>
              <a:rPr lang="en-US" sz="1800" dirty="0">
                <a:solidFill>
                  <a:schemeClr val="bg2">
                    <a:lumMod val="50000"/>
                  </a:schemeClr>
                </a:solidFill>
                <a:latin typeface="Courier New" panose="02070309020205020404" pitchFamily="49" charset="0"/>
                <a:ea typeface="Times New Roman" panose="02020603050405020304" pitchFamily="18" charset="0"/>
                <a:cs typeface="Courier New" panose="02070309020205020404" pitchFamily="49" charset="0"/>
              </a:rPr>
              <a:t>&gt; </a:t>
            </a:r>
            <a:r>
              <a:rPr lang="en-US" sz="1800" b="1" dirty="0">
                <a:solidFill>
                  <a:srgbClr val="FF0000"/>
                </a:solidFill>
                <a:latin typeface="Courier New" panose="02070309020205020404" pitchFamily="49" charset="0"/>
                <a:ea typeface="Times New Roman" panose="02020603050405020304" pitchFamily="18" charset="0"/>
                <a:cs typeface="Courier New" panose="02070309020205020404" pitchFamily="49" charset="0"/>
              </a:rPr>
              <a:t>static class </a:t>
            </a:r>
            <a:r>
              <a:rPr lang="en-US" sz="1800" dirty="0">
                <a:solidFill>
                  <a:schemeClr val="bg2">
                    <a:lumMod val="50000"/>
                  </a:schemeClr>
                </a:solidFill>
                <a:latin typeface="Courier New" panose="02070309020205020404" pitchFamily="49" charset="0"/>
                <a:ea typeface="Times New Roman" panose="02020603050405020304" pitchFamily="18" charset="0"/>
                <a:cs typeface="Courier New" panose="02070309020205020404" pitchFamily="49" charset="0"/>
              </a:rPr>
              <a:t>&lt;</a:t>
            </a:r>
            <a:r>
              <a:rPr lang="en-US" sz="1800" dirty="0" err="1">
                <a:solidFill>
                  <a:schemeClr val="bg2">
                    <a:lumMod val="50000"/>
                  </a:schemeClr>
                </a:solidFill>
                <a:latin typeface="Courier New" panose="02070309020205020404" pitchFamily="49" charset="0"/>
                <a:ea typeface="Times New Roman" panose="02020603050405020304" pitchFamily="18" charset="0"/>
                <a:cs typeface="Courier New" panose="02070309020205020404" pitchFamily="49" charset="0"/>
              </a:rPr>
              <a:t>NestedClass_Name</a:t>
            </a:r>
            <a:r>
              <a:rPr lang="en-US" sz="1800" dirty="0">
                <a:solidFill>
                  <a:schemeClr val="bg2">
                    <a:lumMod val="50000"/>
                  </a:schemeClr>
                </a:solidFill>
                <a:latin typeface="Courier New" panose="02070309020205020404" pitchFamily="49" charset="0"/>
                <a:ea typeface="Times New Roman" panose="02020603050405020304" pitchFamily="18" charset="0"/>
                <a:cs typeface="Courier New" panose="02070309020205020404" pitchFamily="49" charset="0"/>
              </a:rPr>
              <a:t>&gt;</a:t>
            </a:r>
          </a:p>
          <a:p>
            <a:pPr lvl="1" fontAlgn="base">
              <a:lnSpc>
                <a:spcPct val="12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smtClean="0">
                <a:solidFill>
                  <a:schemeClr val="bg2">
                    <a:lumMod val="50000"/>
                  </a:schemeClr>
                </a:solidFill>
                <a:latin typeface="Courier New" panose="02070309020205020404" pitchFamily="49" charset="0"/>
                <a:ea typeface="Times New Roman" panose="02020603050405020304" pitchFamily="18" charset="0"/>
                <a:cs typeface="Courier New" panose="02070309020205020404" pitchFamily="49" charset="0"/>
              </a:rPr>
              <a:t>	{</a:t>
            </a:r>
            <a:endParaRPr lang="en-US" sz="1800" dirty="0">
              <a:solidFill>
                <a:schemeClr val="bg2">
                  <a:lumMod val="50000"/>
                </a:schemeClr>
              </a:solidFill>
              <a:latin typeface="Courier New" panose="02070309020205020404" pitchFamily="49" charset="0"/>
              <a:ea typeface="Times New Roman" panose="02020603050405020304" pitchFamily="18" charset="0"/>
              <a:cs typeface="Courier New" panose="02070309020205020404" pitchFamily="49" charset="0"/>
            </a:endParaRPr>
          </a:p>
          <a:p>
            <a:pPr lvl="1" fontAlgn="base">
              <a:lnSpc>
                <a:spcPct val="12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smtClean="0">
                <a:solidFill>
                  <a:schemeClr val="bg2">
                    <a:lumMod val="50000"/>
                  </a:schemeClr>
                </a:solidFill>
                <a:latin typeface="Courier New" panose="02070309020205020404" pitchFamily="49" charset="0"/>
                <a:ea typeface="Times New Roman" panose="02020603050405020304" pitchFamily="18" charset="0"/>
                <a:cs typeface="Courier New" panose="02070309020205020404" pitchFamily="49" charset="0"/>
              </a:rPr>
              <a:t>		//</a:t>
            </a:r>
            <a:r>
              <a:rPr lang="en-US" sz="1800" dirty="0">
                <a:solidFill>
                  <a:schemeClr val="bg2">
                    <a:lumMod val="50000"/>
                  </a:schemeClr>
                </a:solidFill>
                <a:latin typeface="Courier New" panose="02070309020205020404" pitchFamily="49" charset="0"/>
                <a:ea typeface="Times New Roman" panose="02020603050405020304" pitchFamily="18" charset="0"/>
                <a:cs typeface="Courier New" panose="02070309020205020404" pitchFamily="49" charset="0"/>
              </a:rPr>
              <a:t>body of the nested class</a:t>
            </a:r>
          </a:p>
          <a:p>
            <a:pPr lvl="1" fontAlgn="base">
              <a:lnSpc>
                <a:spcPct val="12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smtClean="0">
                <a:solidFill>
                  <a:schemeClr val="bg2">
                    <a:lumMod val="50000"/>
                  </a:schemeClr>
                </a:solidFill>
                <a:latin typeface="Courier New" panose="02070309020205020404" pitchFamily="49" charset="0"/>
                <a:ea typeface="Times New Roman" panose="02020603050405020304" pitchFamily="18" charset="0"/>
                <a:cs typeface="Courier New" panose="02070309020205020404" pitchFamily="49" charset="0"/>
              </a:rPr>
              <a:t>	}</a:t>
            </a:r>
            <a:endParaRPr lang="en-US" sz="1800" dirty="0">
              <a:solidFill>
                <a:schemeClr val="bg2">
                  <a:lumMod val="50000"/>
                </a:schemeClr>
              </a:solidFill>
              <a:latin typeface="Courier New" panose="02070309020205020404" pitchFamily="49" charset="0"/>
              <a:ea typeface="Times New Roman" panose="02020603050405020304" pitchFamily="18" charset="0"/>
              <a:cs typeface="Courier New" panose="02070309020205020404" pitchFamily="49" charset="0"/>
            </a:endParaRPr>
          </a:p>
          <a:p>
            <a:pPr fontAlgn="base">
              <a:lnSpc>
                <a:spcPct val="12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smtClean="0">
                <a:solidFill>
                  <a:schemeClr val="bg2">
                    <a:lumMod val="50000"/>
                  </a:schemeClr>
                </a:solidFill>
                <a:latin typeface="Courier New" panose="02070309020205020404" pitchFamily="49" charset="0"/>
                <a:ea typeface="Times New Roman" panose="02020603050405020304" pitchFamily="18" charset="0"/>
                <a:cs typeface="Courier New" panose="02070309020205020404" pitchFamily="49" charset="0"/>
              </a:rPr>
              <a:t>}</a:t>
            </a:r>
            <a:endParaRPr lang="en-US" sz="1800" dirty="0">
              <a:solidFill>
                <a:schemeClr val="bg2">
                  <a:lumMod val="50000"/>
                </a:schemeClr>
              </a:solidFill>
              <a:latin typeface="Courier New" panose="02070309020205020404" pitchFamily="49" charset="0"/>
              <a:ea typeface="Times New Roman" panose="02020603050405020304" pitchFamily="18" charset="0"/>
              <a:cs typeface="Courier New" panose="02070309020205020404" pitchFamily="49" charset="0"/>
            </a:endParaRPr>
          </a:p>
        </p:txBody>
      </p:sp>
    </p:spTree>
    <p:extLst>
      <p:ext uri="{BB962C8B-B14F-4D97-AF65-F5344CB8AC3E}">
        <p14:creationId xmlns:p14="http://schemas.microsoft.com/office/powerpoint/2010/main" val="20092966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ma14="http://schemas.microsoft.com/office/mac/drawingml/2011/main" xmlns="" val="1"/>
            </a:ext>
          </a:extLst>
        </p:spPr>
        <p:txBody>
          <a:bodyPr anchor="b">
            <a:noAutofit/>
          </a:bodyPr>
          <a:lstStyle/>
          <a:p>
            <a:r>
              <a:rPr lang="vi-VN" altLang="en-US" sz="2700" dirty="0" smtClean="0"/>
              <a:t>Lớp lồng tĩnh</a:t>
            </a:r>
            <a:endParaRPr lang="en-US" altLang="en-US" sz="2700" dirty="0"/>
          </a:p>
        </p:txBody>
      </p:sp>
      <p:pic>
        <p:nvPicPr>
          <p:cNvPr id="2" name="Picture 1"/>
          <p:cNvPicPr>
            <a:picLocks noChangeAspect="1"/>
          </p:cNvPicPr>
          <p:nvPr/>
        </p:nvPicPr>
        <p:blipFill>
          <a:blip r:embed="rId3"/>
          <a:stretch>
            <a:fillRect/>
          </a:stretch>
        </p:blipFill>
        <p:spPr>
          <a:xfrm>
            <a:off x="837673" y="1271400"/>
            <a:ext cx="7544853" cy="2676899"/>
          </a:xfrm>
          <a:prstGeom prst="rect">
            <a:avLst/>
          </a:prstGeom>
          <a:ln>
            <a:solidFill>
              <a:srgbClr val="FF0000"/>
            </a:solidFill>
          </a:ln>
        </p:spPr>
      </p:pic>
      <p:grpSp>
        <p:nvGrpSpPr>
          <p:cNvPr id="6" name="Group 5"/>
          <p:cNvGrpSpPr/>
          <p:nvPr/>
        </p:nvGrpSpPr>
        <p:grpSpPr>
          <a:xfrm>
            <a:off x="3543300" y="4221480"/>
            <a:ext cx="2026920" cy="792480"/>
            <a:chOff x="2598420" y="4198620"/>
            <a:chExt cx="2026920" cy="792480"/>
          </a:xfrm>
        </p:grpSpPr>
        <p:pic>
          <p:nvPicPr>
            <p:cNvPr id="3" name="Picture 2"/>
            <p:cNvPicPr>
              <a:picLocks noChangeAspect="1"/>
            </p:cNvPicPr>
            <p:nvPr/>
          </p:nvPicPr>
          <p:blipFill>
            <a:blip r:embed="rId4"/>
            <a:stretch>
              <a:fillRect/>
            </a:stretch>
          </p:blipFill>
          <p:spPr>
            <a:xfrm>
              <a:off x="2943136" y="4566262"/>
              <a:ext cx="1276528" cy="323895"/>
            </a:xfrm>
            <a:prstGeom prst="rect">
              <a:avLst/>
            </a:prstGeom>
          </p:spPr>
        </p:pic>
        <p:grpSp>
          <p:nvGrpSpPr>
            <p:cNvPr id="9" name="Group 8"/>
            <p:cNvGrpSpPr/>
            <p:nvPr/>
          </p:nvGrpSpPr>
          <p:grpSpPr>
            <a:xfrm>
              <a:off x="2598420" y="4198620"/>
              <a:ext cx="2026920" cy="792480"/>
              <a:chOff x="6362700" y="3093720"/>
              <a:chExt cx="1348740" cy="914400"/>
            </a:xfrm>
          </p:grpSpPr>
          <p:sp>
            <p:nvSpPr>
              <p:cNvPr id="10" name="Rectangle 9"/>
              <p:cNvSpPr/>
              <p:nvPr/>
            </p:nvSpPr>
            <p:spPr>
              <a:xfrm>
                <a:off x="6425550" y="3111282"/>
                <a:ext cx="485544" cy="355127"/>
              </a:xfrm>
              <a:prstGeom prst="rect">
                <a:avLst/>
              </a:prstGeom>
            </p:spPr>
            <p:txBody>
              <a:bodyPr wrap="none">
                <a:spAutoFit/>
              </a:bodyPr>
              <a:lstStyle/>
              <a:p>
                <a:r>
                  <a:rPr lang="en-US" dirty="0" smtClean="0">
                    <a:solidFill>
                      <a:srgbClr val="343A40"/>
                    </a:solidFill>
                    <a:latin typeface="Proxima Nova" panose="020B0604020202020204" charset="0"/>
                    <a:ea typeface="Times New Roman" panose="02020603050405020304" pitchFamily="18" charset="0"/>
                    <a:cs typeface="Times New Roman" panose="02020603050405020304" pitchFamily="18" charset="0"/>
                  </a:rPr>
                  <a:t>Output</a:t>
                </a:r>
                <a:endParaRPr lang="en-US" dirty="0"/>
              </a:p>
            </p:txBody>
          </p:sp>
          <p:sp>
            <p:nvSpPr>
              <p:cNvPr id="11" name="Rectangle 10"/>
              <p:cNvSpPr/>
              <p:nvPr/>
            </p:nvSpPr>
            <p:spPr>
              <a:xfrm>
                <a:off x="6362700" y="3093720"/>
                <a:ext cx="1348740" cy="914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337587690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5"/>
          <p:cNvSpPr txBox="1">
            <a:spLocks noGrp="1"/>
          </p:cNvSpPr>
          <p:nvPr>
            <p:ph type="title"/>
          </p:nvPr>
        </p:nvSpPr>
        <p:spPr>
          <a:xfrm>
            <a:off x="490250" y="526350"/>
            <a:ext cx="6710650" cy="4090800"/>
          </a:xfrm>
          <a:prstGeom prst="rect">
            <a:avLst/>
          </a:prstGeom>
        </p:spPr>
        <p:txBody>
          <a:bodyPr spcFirstLastPara="1" wrap="square" lIns="91425" tIns="91425" rIns="91425" bIns="91425" anchor="ctr" anchorCtr="0">
            <a:normAutofit/>
          </a:bodyPr>
          <a:lstStyle/>
          <a:p>
            <a:pPr lvl="0">
              <a:lnSpc>
                <a:spcPct val="115000"/>
              </a:lnSpc>
            </a:pPr>
            <a:r>
              <a:rPr lang="vi-VN" dirty="0"/>
              <a:t>Từ khóa final</a:t>
            </a:r>
          </a:p>
        </p:txBody>
      </p:sp>
    </p:spTree>
    <p:extLst>
      <p:ext uri="{BB962C8B-B14F-4D97-AF65-F5344CB8AC3E}">
        <p14:creationId xmlns:p14="http://schemas.microsoft.com/office/powerpoint/2010/main" val="388178657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5260" y="1146601"/>
            <a:ext cx="8740140" cy="883640"/>
          </a:xfrm>
          <a:prstGeom prst="rect">
            <a:avLst/>
          </a:prstGeom>
        </p:spPr>
        <p:txBody>
          <a:bodyPr wrap="square">
            <a:spAutoFit/>
          </a:bodyPr>
          <a:lstStyle/>
          <a:p>
            <a:pPr algn="just">
              <a:lnSpc>
                <a:spcPct val="150000"/>
              </a:lnSpc>
              <a:spcBef>
                <a:spcPts val="800"/>
              </a:spcBef>
              <a:spcAft>
                <a:spcPts val="800"/>
              </a:spcAft>
            </a:pPr>
            <a:r>
              <a:rPr lang="en-US" sz="1800" dirty="0" err="1" smtClean="0">
                <a:solidFill>
                  <a:srgbClr val="343A40"/>
                </a:solidFill>
                <a:latin typeface="Proxima Nova" panose="020B0604020202020204" charset="0"/>
                <a:ea typeface="Times New Roman" panose="02020603050405020304" pitchFamily="18" charset="0"/>
                <a:cs typeface="Times New Roman" panose="02020603050405020304" pitchFamily="18" charset="0"/>
              </a:rPr>
              <a:t>Tính</a:t>
            </a:r>
            <a:r>
              <a:rPr lang="en-US" sz="1800" dirty="0" smtClean="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kế</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thừa</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cho</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phép</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sử</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dụng</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lại</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mã</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hiện</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có</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đôi</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khi</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cần</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giới</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hạn</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về</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khả</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năng</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mở</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rộng</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vì</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nhiều</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lý</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do;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từ</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khóa</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final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cho</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phép</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làm</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chính</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xác</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điều</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đó</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a:t>
            </a:r>
            <a:endPar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endParaRPr>
          </a:p>
        </p:txBody>
      </p:sp>
      <p:sp>
        <p:nvSpPr>
          <p:cNvPr id="5" name="Rectangle 4"/>
          <p:cNvSpPr/>
          <p:nvPr/>
        </p:nvSpPr>
        <p:spPr>
          <a:xfrm>
            <a:off x="198120" y="2242866"/>
            <a:ext cx="4572000" cy="1542858"/>
          </a:xfrm>
          <a:prstGeom prst="rect">
            <a:avLst/>
          </a:prstGeom>
        </p:spPr>
        <p:txBody>
          <a:bodyPr>
            <a:spAutoFit/>
          </a:bodyPr>
          <a:lstStyle/>
          <a:p>
            <a:pPr algn="just">
              <a:lnSpc>
                <a:spcPct val="107000"/>
              </a:lnSpc>
              <a:spcAft>
                <a:spcPts val="800"/>
              </a:spcAft>
            </a:pPr>
            <a:r>
              <a:rPr lang="en-US" sz="1800" dirty="0">
                <a:solidFill>
                  <a:srgbClr val="333333"/>
                </a:solidFill>
                <a:latin typeface="Proxima Nova" panose="020B0604020202020204" charset="0"/>
                <a:ea typeface="Times New Roman" panose="02020603050405020304" pitchFamily="18" charset="0"/>
                <a:cs typeface="Times New Roman" panose="02020603050405020304" pitchFamily="18" charset="0"/>
              </a:rPr>
              <a:t>Các </a:t>
            </a:r>
            <a:r>
              <a:rPr lang="en-US" sz="1800" dirty="0" err="1">
                <a:solidFill>
                  <a:srgbClr val="333333"/>
                </a:solidFill>
                <a:latin typeface="Proxima Nova" panose="020B0604020202020204" charset="0"/>
                <a:ea typeface="Times New Roman" panose="02020603050405020304" pitchFamily="18" charset="0"/>
                <a:cs typeface="Times New Roman" panose="02020603050405020304" pitchFamily="18" charset="0"/>
              </a:rPr>
              <a:t>trường</a:t>
            </a:r>
            <a:r>
              <a:rPr lang="en-US" sz="1800" dirty="0">
                <a:solidFill>
                  <a:srgbClr val="333333"/>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33333"/>
                </a:solidFill>
                <a:latin typeface="Proxima Nova" panose="020B0604020202020204" charset="0"/>
                <a:ea typeface="Times New Roman" panose="02020603050405020304" pitchFamily="18" charset="0"/>
                <a:cs typeface="Times New Roman" panose="02020603050405020304" pitchFamily="18" charset="0"/>
              </a:rPr>
              <a:t>hợp</a:t>
            </a:r>
            <a:r>
              <a:rPr lang="en-US" sz="1800" dirty="0">
                <a:solidFill>
                  <a:srgbClr val="333333"/>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33333"/>
                </a:solidFill>
                <a:latin typeface="Proxima Nova" panose="020B0604020202020204" charset="0"/>
                <a:ea typeface="Times New Roman" panose="02020603050405020304" pitchFamily="18" charset="0"/>
                <a:cs typeface="Times New Roman" panose="02020603050405020304" pitchFamily="18" charset="0"/>
              </a:rPr>
              <a:t>dùng</a:t>
            </a:r>
            <a:r>
              <a:rPr lang="en-US" sz="1800" dirty="0">
                <a:solidFill>
                  <a:srgbClr val="333333"/>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33333"/>
                </a:solidFill>
                <a:latin typeface="Proxima Nova" panose="020B0604020202020204" charset="0"/>
                <a:ea typeface="Times New Roman" panose="02020603050405020304" pitchFamily="18" charset="0"/>
                <a:cs typeface="Times New Roman" panose="02020603050405020304" pitchFamily="18" charset="0"/>
              </a:rPr>
              <a:t>với</a:t>
            </a:r>
            <a:r>
              <a:rPr lang="en-US" sz="1800" dirty="0">
                <a:solidFill>
                  <a:srgbClr val="333333"/>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33333"/>
                </a:solidFill>
                <a:latin typeface="Proxima Nova" panose="020B0604020202020204" charset="0"/>
                <a:ea typeface="Times New Roman" panose="02020603050405020304" pitchFamily="18" charset="0"/>
                <a:cs typeface="Times New Roman" panose="02020603050405020304" pitchFamily="18" charset="0"/>
              </a:rPr>
              <a:t>từ</a:t>
            </a:r>
            <a:r>
              <a:rPr lang="en-US" sz="1800" dirty="0">
                <a:solidFill>
                  <a:srgbClr val="333333"/>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33333"/>
                </a:solidFill>
                <a:latin typeface="Proxima Nova" panose="020B0604020202020204" charset="0"/>
                <a:ea typeface="Times New Roman" panose="02020603050405020304" pitchFamily="18" charset="0"/>
                <a:cs typeface="Times New Roman" panose="02020603050405020304" pitchFamily="18" charset="0"/>
              </a:rPr>
              <a:t>khóa</a:t>
            </a:r>
            <a:r>
              <a:rPr lang="en-US" sz="1800" dirty="0">
                <a:solidFill>
                  <a:srgbClr val="333333"/>
                </a:solidFill>
                <a:latin typeface="Proxima Nova" panose="020B0604020202020204" charset="0"/>
                <a:ea typeface="Times New Roman" panose="02020603050405020304" pitchFamily="18" charset="0"/>
                <a:cs typeface="Times New Roman" panose="02020603050405020304" pitchFamily="18" charset="0"/>
              </a:rPr>
              <a:t> </a:t>
            </a:r>
            <a:r>
              <a:rPr lang="en-US" sz="1800" dirty="0" smtClean="0">
                <a:solidFill>
                  <a:srgbClr val="333333"/>
                </a:solidFill>
                <a:latin typeface="Proxima Nova" panose="020B0604020202020204" charset="0"/>
                <a:ea typeface="Times New Roman" panose="02020603050405020304" pitchFamily="18" charset="0"/>
                <a:cs typeface="Times New Roman" panose="02020603050405020304" pitchFamily="18" charset="0"/>
              </a:rPr>
              <a:t>final</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gn="just">
              <a:lnSpc>
                <a:spcPts val="1875"/>
              </a:lnSpc>
              <a:spcBef>
                <a:spcPts val="300"/>
              </a:spcBef>
              <a:spcAft>
                <a:spcPts val="800"/>
              </a:spcAft>
            </a:pPr>
            <a:r>
              <a:rPr lang="vi-VN" sz="1800" dirty="0">
                <a:solidFill>
                  <a:srgbClr val="333333"/>
                </a:solidFill>
                <a:latin typeface="Proxima Nova" panose="020B0604020202020204" charset="0"/>
                <a:ea typeface="Times New Roman" panose="02020603050405020304" pitchFamily="18" charset="0"/>
                <a:cs typeface="Times New Roman" panose="02020603050405020304" pitchFamily="18" charset="0"/>
              </a:rPr>
              <a:t>- Biến final  (final variables)</a:t>
            </a:r>
          </a:p>
          <a:p>
            <a:pPr algn="just">
              <a:lnSpc>
                <a:spcPts val="1875"/>
              </a:lnSpc>
              <a:spcBef>
                <a:spcPts val="300"/>
              </a:spcBef>
              <a:spcAft>
                <a:spcPts val="800"/>
              </a:spcAft>
            </a:pPr>
            <a:r>
              <a:rPr lang="vi-VN" sz="1800" dirty="0">
                <a:solidFill>
                  <a:srgbClr val="333333"/>
                </a:solidFill>
                <a:latin typeface="Proxima Nova" panose="020B0604020202020204" charset="0"/>
                <a:ea typeface="Times New Roman" panose="02020603050405020304" pitchFamily="18" charset="0"/>
                <a:cs typeface="Times New Roman" panose="02020603050405020304" pitchFamily="18" charset="0"/>
              </a:rPr>
              <a:t>- Phương thức final (final methods)</a:t>
            </a:r>
          </a:p>
          <a:p>
            <a:pPr algn="just">
              <a:lnSpc>
                <a:spcPts val="1875"/>
              </a:lnSpc>
              <a:spcBef>
                <a:spcPts val="300"/>
              </a:spcBef>
              <a:spcAft>
                <a:spcPts val="800"/>
              </a:spcAft>
            </a:pPr>
            <a:r>
              <a:rPr lang="vi-VN" sz="1800" dirty="0">
                <a:solidFill>
                  <a:srgbClr val="333333"/>
                </a:solidFill>
                <a:latin typeface="Proxima Nova" panose="020B0604020202020204" charset="0"/>
                <a:ea typeface="Times New Roman" panose="02020603050405020304" pitchFamily="18" charset="0"/>
                <a:cs typeface="Times New Roman" panose="02020603050405020304" pitchFamily="18" charset="0"/>
              </a:rPr>
              <a:t>- Lớp final (final class)</a:t>
            </a:r>
          </a:p>
        </p:txBody>
      </p:sp>
      <p:pic>
        <p:nvPicPr>
          <p:cNvPr id="6" name="Picture 5"/>
          <p:cNvPicPr>
            <a:picLocks noChangeAspect="1"/>
          </p:cNvPicPr>
          <p:nvPr/>
        </p:nvPicPr>
        <p:blipFill>
          <a:blip r:embed="rId2"/>
          <a:stretch>
            <a:fillRect/>
          </a:stretch>
        </p:blipFill>
        <p:spPr>
          <a:xfrm>
            <a:off x="4212907" y="2291144"/>
            <a:ext cx="4847273" cy="2638995"/>
          </a:xfrm>
          <a:prstGeom prst="rect">
            <a:avLst/>
          </a:prstGeom>
        </p:spPr>
      </p:pic>
      <p:sp>
        <p:nvSpPr>
          <p:cNvPr id="2" name="Title 1"/>
          <p:cNvSpPr>
            <a:spLocks noGrp="1"/>
          </p:cNvSpPr>
          <p:nvPr>
            <p:ph type="title"/>
          </p:nvPr>
        </p:nvSpPr>
        <p:spPr/>
        <p:txBody>
          <a:bodyPr>
            <a:normAutofit fontScale="90000"/>
          </a:bodyPr>
          <a:lstStyle/>
          <a:p>
            <a:r>
              <a:rPr lang="en-US" dirty="0" err="1" smtClean="0"/>
              <a:t>Giới</a:t>
            </a:r>
            <a:r>
              <a:rPr lang="en-US" dirty="0" smtClean="0"/>
              <a:t> </a:t>
            </a:r>
            <a:r>
              <a:rPr lang="en-US" dirty="0" err="1" smtClean="0"/>
              <a:t>thiệu</a:t>
            </a:r>
            <a:endParaRPr lang="en-US" dirty="0"/>
          </a:p>
        </p:txBody>
      </p:sp>
    </p:spTree>
    <p:extLst>
      <p:ext uri="{BB962C8B-B14F-4D97-AF65-F5344CB8AC3E}">
        <p14:creationId xmlns:p14="http://schemas.microsoft.com/office/powerpoint/2010/main" val="373320852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342900" y="1316684"/>
            <a:ext cx="8488680" cy="3239861"/>
          </a:xfrm>
          <a:prstGeom prst="rect">
            <a:avLst/>
          </a:prstGeom>
        </p:spPr>
        <p:txBody>
          <a:bodyPr wrap="square">
            <a:spAutoFit/>
          </a:bodyPr>
          <a:lstStyle/>
          <a:p>
            <a:pPr algn="just">
              <a:lnSpc>
                <a:spcPct val="140000"/>
              </a:lnSpc>
              <a:spcBef>
                <a:spcPts val="800"/>
              </a:spcBef>
              <a:spcAft>
                <a:spcPts val="800"/>
              </a:spcAft>
            </a:pPr>
            <a:r>
              <a:rPr lang="en-US" sz="1800" b="1" dirty="0" err="1">
                <a:latin typeface="Proxima Nova" panose="020B0604020202020204" charset="0"/>
                <a:ea typeface="Times New Roman" panose="02020603050405020304" pitchFamily="18" charset="0"/>
                <a:cs typeface="Times New Roman" panose="02020603050405020304" pitchFamily="18" charset="0"/>
              </a:rPr>
              <a:t>Đặc</a:t>
            </a:r>
            <a:r>
              <a:rPr lang="en-US" sz="1800" b="1" dirty="0">
                <a:latin typeface="Proxima Nova" panose="020B0604020202020204" charset="0"/>
                <a:ea typeface="Times New Roman" panose="02020603050405020304" pitchFamily="18" charset="0"/>
                <a:cs typeface="Times New Roman" panose="02020603050405020304" pitchFamily="18" charset="0"/>
              </a:rPr>
              <a:t> </a:t>
            </a:r>
            <a:r>
              <a:rPr lang="en-US" sz="1800" b="1" dirty="0" err="1">
                <a:latin typeface="Proxima Nova" panose="020B0604020202020204" charset="0"/>
                <a:ea typeface="Times New Roman" panose="02020603050405020304" pitchFamily="18" charset="0"/>
                <a:cs typeface="Times New Roman" panose="02020603050405020304" pitchFamily="18" charset="0"/>
              </a:rPr>
              <a:t>điểm</a:t>
            </a:r>
            <a:r>
              <a:rPr lang="en-US" sz="1800" b="1" dirty="0">
                <a:latin typeface="Proxima Nova" panose="020B0604020202020204" charset="0"/>
                <a:ea typeface="Times New Roman" panose="02020603050405020304" pitchFamily="18"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40000"/>
              </a:lnSpc>
              <a:spcBef>
                <a:spcPts val="800"/>
              </a:spcBef>
              <a:spcAft>
                <a:spcPts val="800"/>
              </a:spcAft>
            </a:pP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Giá</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trị</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của</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biến</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không</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thể</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sửa</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đổi</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được</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tức</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là</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là</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một</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hằng</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số</a:t>
            </a:r>
            <a:r>
              <a:rPr lang="en-US" sz="1800" dirty="0">
                <a:latin typeface="Proxima Nova" panose="020B0604020202020204" charset="0"/>
                <a:ea typeface="Times New Roman" panose="02020603050405020304" pitchFamily="18" charset="0"/>
                <a:cs typeface="Times New Roman" panose="02020603050405020304" pitchFamily="18"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40000"/>
              </a:lnSpc>
              <a:spcBef>
                <a:spcPts val="800"/>
              </a:spcBef>
              <a:spcAft>
                <a:spcPts val="800"/>
              </a:spcAft>
            </a:pP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Phải</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khởi</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tạo</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giá</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trị</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cho</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biến</a:t>
            </a:r>
            <a:r>
              <a:rPr lang="en-US" sz="1800" dirty="0">
                <a:latin typeface="Proxima Nova" panose="020B0604020202020204" charset="0"/>
                <a:ea typeface="Times New Roman" panose="02020603050405020304" pitchFamily="18" charset="0"/>
                <a:cs typeface="Times New Roman" panose="02020603050405020304" pitchFamily="18"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40000"/>
              </a:lnSpc>
              <a:spcBef>
                <a:spcPts val="800"/>
              </a:spcBef>
              <a:spcAft>
                <a:spcPts val="800"/>
              </a:spcAft>
            </a:pPr>
            <a:r>
              <a:rPr lang="en-US" sz="1800" dirty="0" smtClean="0">
                <a:latin typeface="Proxima Nova" panose="020B0604020202020204" charset="0"/>
                <a:ea typeface="Times New Roman" panose="02020603050405020304" pitchFamily="18" charset="0"/>
                <a:cs typeface="Times New Roman" panose="02020603050405020304" pitchFamily="18" charset="0"/>
              </a:rPr>
              <a:t>- </a:t>
            </a:r>
            <a:r>
              <a:rPr lang="en-US" sz="1800" dirty="0" err="1" smtClean="0">
                <a:latin typeface="Proxima Nova" panose="020B0604020202020204" charset="0"/>
                <a:ea typeface="Times New Roman" panose="02020603050405020304" pitchFamily="18" charset="0"/>
                <a:cs typeface="Times New Roman" panose="02020603050405020304" pitchFamily="18" charset="0"/>
              </a:rPr>
              <a:t>Nếu</a:t>
            </a:r>
            <a:r>
              <a:rPr lang="en-US" sz="1800" dirty="0" smtClean="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biến</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smtClean="0">
                <a:latin typeface="Proxima Nova" panose="020B0604020202020204" charset="0"/>
                <a:ea typeface="Times New Roman" panose="02020603050405020304" pitchFamily="18" charset="0"/>
                <a:cs typeface="Times New Roman" panose="02020603050405020304" pitchFamily="18" charset="0"/>
              </a:rPr>
              <a:t>final </a:t>
            </a:r>
            <a:r>
              <a:rPr lang="en-US" sz="1800" dirty="0" err="1">
                <a:latin typeface="Proxima Nova" panose="020B0604020202020204" charset="0"/>
                <a:ea typeface="Times New Roman" panose="02020603050405020304" pitchFamily="18" charset="0"/>
                <a:cs typeface="Times New Roman" panose="02020603050405020304" pitchFamily="18" charset="0"/>
              </a:rPr>
              <a:t>là</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một</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tham</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smtClean="0">
                <a:latin typeface="Proxima Nova" panose="020B0604020202020204" charset="0"/>
                <a:ea typeface="Times New Roman" panose="02020603050405020304" pitchFamily="18" charset="0"/>
                <a:cs typeface="Times New Roman" panose="02020603050405020304" pitchFamily="18" charset="0"/>
              </a:rPr>
              <a:t>chiếu</a:t>
            </a:r>
            <a:r>
              <a:rPr lang="en-US" sz="1800" dirty="0" smtClean="0">
                <a:latin typeface="Proxima Nova" panose="020B0604020202020204" charset="0"/>
                <a:ea typeface="Times New Roman" panose="02020603050405020304" pitchFamily="18" charset="0"/>
                <a:cs typeface="Times New Roman" panose="02020603050405020304" pitchFamily="18" charset="0"/>
              </a:rPr>
              <a:t> </a:t>
            </a:r>
            <a:r>
              <a:rPr lang="en-US" sz="1800" dirty="0" err="1" smtClean="0">
                <a:latin typeface="Proxima Nova" panose="020B0604020202020204" charset="0"/>
                <a:ea typeface="Times New Roman" panose="02020603050405020304" pitchFamily="18" charset="0"/>
                <a:cs typeface="Times New Roman" panose="02020603050405020304" pitchFamily="18" charset="0"/>
              </a:rPr>
              <a:t>thì</a:t>
            </a:r>
            <a:r>
              <a:rPr lang="en-US" sz="1800" dirty="0" smtClean="0">
                <a:latin typeface="Proxima Nova" panose="020B0604020202020204" charset="0"/>
                <a:ea typeface="Times New Roman" panose="02020603050405020304" pitchFamily="18" charset="0"/>
                <a:cs typeface="Times New Roman" panose="02020603050405020304" pitchFamily="18" charset="0"/>
              </a:rPr>
              <a:t> </a:t>
            </a:r>
            <a:r>
              <a:rPr lang="en-US" sz="1800" dirty="0" err="1" smtClean="0">
                <a:latin typeface="Proxima Nova" panose="020B0604020202020204" charset="0"/>
                <a:ea typeface="Times New Roman" panose="02020603050405020304" pitchFamily="18" charset="0"/>
                <a:cs typeface="Times New Roman" panose="02020603050405020304" pitchFamily="18" charset="0"/>
              </a:rPr>
              <a:t>biến</a:t>
            </a:r>
            <a:r>
              <a:rPr lang="en-US" sz="1800" dirty="0" smtClean="0">
                <a:latin typeface="Proxima Nova" panose="020B0604020202020204" charset="0"/>
                <a:ea typeface="Times New Roman" panose="02020603050405020304" pitchFamily="18" charset="0"/>
                <a:cs typeface="Times New Roman" panose="02020603050405020304" pitchFamily="18" charset="0"/>
              </a:rPr>
              <a:t> </a:t>
            </a:r>
            <a:r>
              <a:rPr lang="en-US" sz="1800" dirty="0" err="1" smtClean="0">
                <a:latin typeface="Proxima Nova" panose="020B0604020202020204" charset="0"/>
                <a:ea typeface="Times New Roman" panose="02020603050405020304" pitchFamily="18" charset="0"/>
                <a:cs typeface="Times New Roman" panose="02020603050405020304" pitchFamily="18" charset="0"/>
              </a:rPr>
              <a:t>bị</a:t>
            </a:r>
            <a:r>
              <a:rPr lang="en-US" sz="1800" dirty="0" smtClean="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ràng</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buộc</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lại</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để</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tham</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chiếu</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một</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đối</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tượng</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smtClean="0">
                <a:latin typeface="Proxima Nova" panose="020B0604020202020204" charset="0"/>
                <a:ea typeface="Times New Roman" panose="02020603050405020304" pitchFamily="18" charset="0"/>
                <a:cs typeface="Times New Roman" panose="02020603050405020304" pitchFamily="18" charset="0"/>
              </a:rPr>
              <a:t>khá</a:t>
            </a:r>
            <a:endParaRPr lang="en-US" sz="1800" dirty="0" smtClean="0">
              <a:latin typeface="Proxima Nova" panose="020B0604020202020204" charset="0"/>
              <a:ea typeface="Times New Roman" panose="02020603050405020304" pitchFamily="18" charset="0"/>
              <a:cs typeface="Times New Roman" panose="02020603050405020304" pitchFamily="18" charset="0"/>
            </a:endParaRPr>
          </a:p>
          <a:p>
            <a:pPr algn="just">
              <a:lnSpc>
                <a:spcPct val="140000"/>
              </a:lnSpc>
              <a:spcBef>
                <a:spcPts val="800"/>
              </a:spcBef>
              <a:spcAft>
                <a:spcPts val="800"/>
              </a:spcAft>
            </a:pPr>
            <a:r>
              <a:rPr lang="en-US" sz="1800" dirty="0" smtClean="0">
                <a:latin typeface="Proxima Nova" panose="020B0604020202020204" charset="0"/>
                <a:ea typeface="Times New Roman" panose="02020603050405020304" pitchFamily="18" charset="0"/>
                <a:cs typeface="Times New Roman" panose="02020603050405020304" pitchFamily="18" charset="0"/>
              </a:rPr>
              <a:t>- </a:t>
            </a:r>
            <a:r>
              <a:rPr lang="en-US" sz="1800" dirty="0" err="1" smtClean="0">
                <a:latin typeface="Proxima Nova" panose="020B0604020202020204" charset="0"/>
                <a:ea typeface="Times New Roman" panose="02020603050405020304" pitchFamily="18" charset="0"/>
                <a:cs typeface="Times New Roman" panose="02020603050405020304" pitchFamily="18" charset="0"/>
              </a:rPr>
              <a:t>Có</a:t>
            </a:r>
            <a:r>
              <a:rPr lang="en-US" sz="1800" dirty="0" smtClean="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thể</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thêm</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hoặc</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xóa</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các</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phần</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tử</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khỏi</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mảng</a:t>
            </a:r>
            <a:r>
              <a:rPr lang="en-US" sz="1800" dirty="0">
                <a:latin typeface="Proxima Nova" panose="020B0604020202020204" charset="0"/>
                <a:ea typeface="Times New Roman" panose="02020603050405020304" pitchFamily="18" charset="0"/>
                <a:cs typeface="Times New Roman" panose="02020603050405020304" pitchFamily="18" charset="0"/>
              </a:rPr>
              <a:t> final </a:t>
            </a:r>
            <a:r>
              <a:rPr lang="en-US" sz="1800" dirty="0" err="1">
                <a:latin typeface="Proxima Nova" panose="020B0604020202020204" charset="0"/>
                <a:ea typeface="Times New Roman" panose="02020603050405020304" pitchFamily="18" charset="0"/>
                <a:cs typeface="Times New Roman" panose="02020603050405020304" pitchFamily="18" charset="0"/>
              </a:rPr>
              <a:t>hoặc</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bộ</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sưu</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tập</a:t>
            </a:r>
            <a:r>
              <a:rPr lang="en-US" sz="1800" dirty="0">
                <a:latin typeface="Proxima Nova" panose="020B0604020202020204" charset="0"/>
                <a:ea typeface="Times New Roman" panose="02020603050405020304" pitchFamily="18" charset="0"/>
                <a:cs typeface="Times New Roman" panose="02020603050405020304" pitchFamily="18" charset="0"/>
              </a:rPr>
              <a:t> final.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2"/>
          <p:cNvSpPr txBox="1">
            <a:spLocks noChangeArrowheads="1"/>
          </p:cNvSpPr>
          <p:nvPr/>
        </p:nvSpPr>
        <p:spPr>
          <a:xfrm>
            <a:off x="357420" y="521225"/>
            <a:ext cx="8520600" cy="572700"/>
          </a:xfrm>
          <a:prstGeom prst="rect">
            <a:avLst/>
          </a:prstGeom>
          <a:noFill/>
          <a:ln>
            <a:noFill/>
          </a:ln>
          <a:extLst>
            <a:ext uri="{FAA26D3D-D897-4be2-8F04-BA451C77F1D7}">
              <ma14:placeholderFlag xmlns:ma14="http://schemas.microsoft.com/office/mac/drawingml/2011/main" xmlns="" val="1"/>
            </a:ext>
          </a:extLst>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361AE"/>
              </a:buClr>
              <a:buSzPts val="3000"/>
              <a:buFont typeface="Alfa Slab One"/>
              <a:buNone/>
              <a:defRPr sz="3000" b="0" i="0" u="none" strike="noStrike" cap="none">
                <a:solidFill>
                  <a:srgbClr val="0361AE"/>
                </a:solidFill>
                <a:latin typeface="Alfa Slab One"/>
                <a:ea typeface="Alfa Slab One"/>
                <a:cs typeface="Alfa Slab One"/>
                <a:sym typeface="Alfa Slab One"/>
              </a:defRPr>
            </a:lvl1pPr>
            <a:lvl2pPr marR="0" lvl="1" algn="l" rtl="0">
              <a:lnSpc>
                <a:spcPct val="100000"/>
              </a:lnSpc>
              <a:spcBef>
                <a:spcPts val="0"/>
              </a:spcBef>
              <a:spcAft>
                <a:spcPts val="0"/>
              </a:spcAft>
              <a:buClr>
                <a:schemeClr val="accent3"/>
              </a:buClr>
              <a:buSzPts val="3000"/>
              <a:buFont typeface="Alfa Slab One"/>
              <a:buNone/>
              <a:defRPr sz="3000" b="0" i="0" u="none" strike="noStrike" cap="none">
                <a:solidFill>
                  <a:schemeClr val="accent3"/>
                </a:solidFill>
                <a:latin typeface="Alfa Slab One"/>
                <a:ea typeface="Alfa Slab One"/>
                <a:cs typeface="Alfa Slab One"/>
                <a:sym typeface="Alfa Slab One"/>
              </a:defRPr>
            </a:lvl2pPr>
            <a:lvl3pPr marR="0" lvl="2" algn="l" rtl="0">
              <a:lnSpc>
                <a:spcPct val="100000"/>
              </a:lnSpc>
              <a:spcBef>
                <a:spcPts val="0"/>
              </a:spcBef>
              <a:spcAft>
                <a:spcPts val="0"/>
              </a:spcAft>
              <a:buClr>
                <a:schemeClr val="accent3"/>
              </a:buClr>
              <a:buSzPts val="3000"/>
              <a:buFont typeface="Alfa Slab One"/>
              <a:buNone/>
              <a:defRPr sz="3000" b="0" i="0" u="none" strike="noStrike" cap="none">
                <a:solidFill>
                  <a:schemeClr val="accent3"/>
                </a:solidFill>
                <a:latin typeface="Alfa Slab One"/>
                <a:ea typeface="Alfa Slab One"/>
                <a:cs typeface="Alfa Slab One"/>
                <a:sym typeface="Alfa Slab One"/>
              </a:defRPr>
            </a:lvl3pPr>
            <a:lvl4pPr marR="0" lvl="3" algn="l" rtl="0">
              <a:lnSpc>
                <a:spcPct val="100000"/>
              </a:lnSpc>
              <a:spcBef>
                <a:spcPts val="0"/>
              </a:spcBef>
              <a:spcAft>
                <a:spcPts val="0"/>
              </a:spcAft>
              <a:buClr>
                <a:schemeClr val="accent3"/>
              </a:buClr>
              <a:buSzPts val="3000"/>
              <a:buFont typeface="Alfa Slab One"/>
              <a:buNone/>
              <a:defRPr sz="3000" b="0" i="0" u="none" strike="noStrike" cap="none">
                <a:solidFill>
                  <a:schemeClr val="accent3"/>
                </a:solidFill>
                <a:latin typeface="Alfa Slab One"/>
                <a:ea typeface="Alfa Slab One"/>
                <a:cs typeface="Alfa Slab One"/>
                <a:sym typeface="Alfa Slab One"/>
              </a:defRPr>
            </a:lvl4pPr>
            <a:lvl5pPr marR="0" lvl="4" algn="l" rtl="0">
              <a:lnSpc>
                <a:spcPct val="100000"/>
              </a:lnSpc>
              <a:spcBef>
                <a:spcPts val="0"/>
              </a:spcBef>
              <a:spcAft>
                <a:spcPts val="0"/>
              </a:spcAft>
              <a:buClr>
                <a:schemeClr val="accent3"/>
              </a:buClr>
              <a:buSzPts val="3000"/>
              <a:buFont typeface="Alfa Slab One"/>
              <a:buNone/>
              <a:defRPr sz="3000" b="0" i="0" u="none" strike="noStrike" cap="none">
                <a:solidFill>
                  <a:schemeClr val="accent3"/>
                </a:solidFill>
                <a:latin typeface="Alfa Slab One"/>
                <a:ea typeface="Alfa Slab One"/>
                <a:cs typeface="Alfa Slab One"/>
                <a:sym typeface="Alfa Slab One"/>
              </a:defRPr>
            </a:lvl5pPr>
            <a:lvl6pPr marR="0" lvl="5" algn="l" rtl="0">
              <a:lnSpc>
                <a:spcPct val="100000"/>
              </a:lnSpc>
              <a:spcBef>
                <a:spcPts val="0"/>
              </a:spcBef>
              <a:spcAft>
                <a:spcPts val="0"/>
              </a:spcAft>
              <a:buClr>
                <a:schemeClr val="accent3"/>
              </a:buClr>
              <a:buSzPts val="3000"/>
              <a:buFont typeface="Alfa Slab One"/>
              <a:buNone/>
              <a:defRPr sz="3000" b="0" i="0" u="none" strike="noStrike" cap="none">
                <a:solidFill>
                  <a:schemeClr val="accent3"/>
                </a:solidFill>
                <a:latin typeface="Alfa Slab One"/>
                <a:ea typeface="Alfa Slab One"/>
                <a:cs typeface="Alfa Slab One"/>
                <a:sym typeface="Alfa Slab One"/>
              </a:defRPr>
            </a:lvl6pPr>
            <a:lvl7pPr marR="0" lvl="6" algn="l" rtl="0">
              <a:lnSpc>
                <a:spcPct val="100000"/>
              </a:lnSpc>
              <a:spcBef>
                <a:spcPts val="0"/>
              </a:spcBef>
              <a:spcAft>
                <a:spcPts val="0"/>
              </a:spcAft>
              <a:buClr>
                <a:schemeClr val="accent3"/>
              </a:buClr>
              <a:buSzPts val="3000"/>
              <a:buFont typeface="Alfa Slab One"/>
              <a:buNone/>
              <a:defRPr sz="3000" b="0" i="0" u="none" strike="noStrike" cap="none">
                <a:solidFill>
                  <a:schemeClr val="accent3"/>
                </a:solidFill>
                <a:latin typeface="Alfa Slab One"/>
                <a:ea typeface="Alfa Slab One"/>
                <a:cs typeface="Alfa Slab One"/>
                <a:sym typeface="Alfa Slab One"/>
              </a:defRPr>
            </a:lvl7pPr>
            <a:lvl8pPr marR="0" lvl="7" algn="l" rtl="0">
              <a:lnSpc>
                <a:spcPct val="100000"/>
              </a:lnSpc>
              <a:spcBef>
                <a:spcPts val="0"/>
              </a:spcBef>
              <a:spcAft>
                <a:spcPts val="0"/>
              </a:spcAft>
              <a:buClr>
                <a:schemeClr val="accent3"/>
              </a:buClr>
              <a:buSzPts val="3000"/>
              <a:buFont typeface="Alfa Slab One"/>
              <a:buNone/>
              <a:defRPr sz="3000" b="0" i="0" u="none" strike="noStrike" cap="none">
                <a:solidFill>
                  <a:schemeClr val="accent3"/>
                </a:solidFill>
                <a:latin typeface="Alfa Slab One"/>
                <a:ea typeface="Alfa Slab One"/>
                <a:cs typeface="Alfa Slab One"/>
                <a:sym typeface="Alfa Slab One"/>
              </a:defRPr>
            </a:lvl8pPr>
            <a:lvl9pPr marR="0" lvl="8" algn="l" rtl="0">
              <a:lnSpc>
                <a:spcPct val="100000"/>
              </a:lnSpc>
              <a:spcBef>
                <a:spcPts val="0"/>
              </a:spcBef>
              <a:spcAft>
                <a:spcPts val="0"/>
              </a:spcAft>
              <a:buClr>
                <a:schemeClr val="accent3"/>
              </a:buClr>
              <a:buSzPts val="3000"/>
              <a:buFont typeface="Alfa Slab One"/>
              <a:buNone/>
              <a:defRPr sz="3000" b="0" i="0" u="none" strike="noStrike" cap="none">
                <a:solidFill>
                  <a:schemeClr val="accent3"/>
                </a:solidFill>
                <a:latin typeface="Alfa Slab One"/>
                <a:ea typeface="Alfa Slab One"/>
                <a:cs typeface="Alfa Slab One"/>
                <a:sym typeface="Alfa Slab One"/>
              </a:defRPr>
            </a:lvl9pPr>
          </a:lstStyle>
          <a:p>
            <a:r>
              <a:rPr lang="en-US" altLang="en-US" sz="2700" dirty="0" err="1" smtClean="0"/>
              <a:t>Biến</a:t>
            </a:r>
            <a:r>
              <a:rPr lang="en-US" altLang="en-US" sz="2700" dirty="0" smtClean="0"/>
              <a:t> </a:t>
            </a:r>
            <a:r>
              <a:rPr lang="vi-VN" altLang="en-US" sz="2700" dirty="0" smtClean="0"/>
              <a:t>final</a:t>
            </a:r>
            <a:endParaRPr lang="en-US" altLang="en-US" sz="2700" dirty="0"/>
          </a:p>
        </p:txBody>
      </p:sp>
    </p:spTree>
    <p:extLst>
      <p:ext uri="{BB962C8B-B14F-4D97-AF65-F5344CB8AC3E}">
        <p14:creationId xmlns:p14="http://schemas.microsoft.com/office/powerpoint/2010/main" val="7524356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265980" y="1350595"/>
            <a:ext cx="8520600" cy="3396665"/>
          </a:xfrm>
          <a:prstGeom prst="rect">
            <a:avLst/>
          </a:prstGeom>
        </p:spPr>
        <p:txBody>
          <a:bodyPr spcFirstLastPara="1" wrap="square" lIns="91425" tIns="91425" rIns="91425" bIns="91425" anchor="t" anchorCtr="0">
            <a:noAutofit/>
          </a:bodyPr>
          <a:lstStyle/>
          <a:p>
            <a:pPr lvl="0">
              <a:spcBef>
                <a:spcPts val="600"/>
              </a:spcBef>
              <a:spcAft>
                <a:spcPts val="600"/>
              </a:spcAft>
            </a:pPr>
            <a:r>
              <a:rPr lang="en-US" dirty="0" err="1" smtClean="0"/>
              <a:t>Biết</a:t>
            </a:r>
            <a:r>
              <a:rPr lang="en-US" dirty="0" smtClean="0"/>
              <a:t> </a:t>
            </a:r>
            <a:r>
              <a:rPr lang="en-US" dirty="0" err="1" smtClean="0"/>
              <a:t>cách</a:t>
            </a:r>
            <a:r>
              <a:rPr lang="en-US" dirty="0" smtClean="0"/>
              <a:t> </a:t>
            </a:r>
            <a:r>
              <a:rPr lang="en-US" dirty="0" err="1" smtClean="0"/>
              <a:t>dùng</a:t>
            </a:r>
            <a:r>
              <a:rPr lang="en-US" dirty="0" smtClean="0"/>
              <a:t> </a:t>
            </a:r>
            <a:r>
              <a:rPr lang="en-US" dirty="0" err="1" smtClean="0"/>
              <a:t>từ</a:t>
            </a:r>
            <a:r>
              <a:rPr lang="en-US" dirty="0" smtClean="0"/>
              <a:t> </a:t>
            </a:r>
            <a:r>
              <a:rPr lang="en-US" dirty="0" err="1" smtClean="0"/>
              <a:t>khóa</a:t>
            </a:r>
            <a:r>
              <a:rPr lang="en-US" dirty="0" smtClean="0"/>
              <a:t> static</a:t>
            </a:r>
            <a:endParaRPr lang="en-US" dirty="0"/>
          </a:p>
          <a:p>
            <a:pPr lvl="0">
              <a:spcBef>
                <a:spcPts val="600"/>
              </a:spcBef>
              <a:spcAft>
                <a:spcPts val="600"/>
              </a:spcAft>
            </a:pPr>
            <a:r>
              <a:rPr lang="en-US" dirty="0" err="1"/>
              <a:t>Biết</a:t>
            </a:r>
            <a:r>
              <a:rPr lang="en-US" dirty="0"/>
              <a:t> </a:t>
            </a:r>
            <a:r>
              <a:rPr lang="en-US" dirty="0" err="1"/>
              <a:t>cách</a:t>
            </a:r>
            <a:r>
              <a:rPr lang="en-US" dirty="0"/>
              <a:t> </a:t>
            </a:r>
            <a:r>
              <a:rPr lang="en-US" dirty="0" err="1"/>
              <a:t>dùng</a:t>
            </a:r>
            <a:r>
              <a:rPr lang="en-US" dirty="0"/>
              <a:t> </a:t>
            </a:r>
            <a:r>
              <a:rPr lang="en-US" dirty="0" err="1"/>
              <a:t>từ</a:t>
            </a:r>
            <a:r>
              <a:rPr lang="en-US" dirty="0"/>
              <a:t> </a:t>
            </a:r>
            <a:r>
              <a:rPr lang="en-US" dirty="0" err="1"/>
              <a:t>khóa</a:t>
            </a:r>
            <a:r>
              <a:rPr lang="en-US" dirty="0"/>
              <a:t> </a:t>
            </a:r>
            <a:r>
              <a:rPr lang="en-US" dirty="0" smtClean="0"/>
              <a:t>final</a:t>
            </a:r>
            <a:endParaRPr lang="en-US" dirty="0"/>
          </a:p>
          <a:p>
            <a:pPr>
              <a:spcBef>
                <a:spcPts val="600"/>
              </a:spcBef>
              <a:spcAft>
                <a:spcPts val="600"/>
              </a:spcAft>
            </a:pPr>
            <a:r>
              <a:rPr lang="en-US" dirty="0" err="1" smtClean="0"/>
              <a:t>Biết</a:t>
            </a:r>
            <a:r>
              <a:rPr lang="en-US" dirty="0" smtClean="0"/>
              <a:t> </a:t>
            </a:r>
            <a:r>
              <a:rPr lang="en-US" dirty="0" err="1" smtClean="0"/>
              <a:t>cách</a:t>
            </a:r>
            <a:r>
              <a:rPr lang="en-US" dirty="0" smtClean="0"/>
              <a:t> </a:t>
            </a:r>
            <a:r>
              <a:rPr lang="en-US" dirty="0" err="1" smtClean="0"/>
              <a:t>tạo</a:t>
            </a:r>
            <a:r>
              <a:rPr lang="en-US" dirty="0" smtClean="0"/>
              <a:t> </a:t>
            </a:r>
            <a:r>
              <a:rPr lang="en-US" dirty="0" err="1" smtClean="0"/>
              <a:t>giao</a:t>
            </a:r>
            <a:r>
              <a:rPr lang="en-US" dirty="0" smtClean="0"/>
              <a:t> </a:t>
            </a:r>
            <a:r>
              <a:rPr lang="en-US" dirty="0" err="1" smtClean="0"/>
              <a:t>diện</a:t>
            </a:r>
            <a:r>
              <a:rPr lang="en-US" dirty="0" smtClean="0"/>
              <a:t> </a:t>
            </a:r>
            <a:endParaRPr lang="vi-VN" dirty="0"/>
          </a:p>
          <a:p>
            <a:pPr>
              <a:spcBef>
                <a:spcPts val="600"/>
              </a:spcBef>
              <a:spcAft>
                <a:spcPts val="600"/>
              </a:spcAft>
            </a:pPr>
            <a:r>
              <a:rPr lang="en-US" dirty="0" err="1"/>
              <a:t>Biết</a:t>
            </a:r>
            <a:r>
              <a:rPr lang="en-US" dirty="0"/>
              <a:t> </a:t>
            </a:r>
            <a:r>
              <a:rPr lang="en-US" dirty="0" err="1" smtClean="0"/>
              <a:t>cách</a:t>
            </a:r>
            <a:r>
              <a:rPr lang="en-US" dirty="0" smtClean="0"/>
              <a:t> </a:t>
            </a:r>
            <a:r>
              <a:rPr lang="en-US" dirty="0" err="1" smtClean="0"/>
              <a:t>thực</a:t>
            </a:r>
            <a:r>
              <a:rPr lang="en-US" dirty="0" smtClean="0"/>
              <a:t> </a:t>
            </a:r>
            <a:r>
              <a:rPr lang="en-US" dirty="0" err="1" smtClean="0"/>
              <a:t>thi</a:t>
            </a:r>
            <a:r>
              <a:rPr lang="en-US" dirty="0" smtClean="0"/>
              <a:t> </a:t>
            </a:r>
            <a:r>
              <a:rPr lang="en-US" dirty="0" err="1" smtClean="0"/>
              <a:t>giao</a:t>
            </a:r>
            <a:r>
              <a:rPr lang="en-US" dirty="0" smtClean="0"/>
              <a:t> </a:t>
            </a:r>
            <a:r>
              <a:rPr lang="en-US" dirty="0" err="1" smtClean="0"/>
              <a:t>diện</a:t>
            </a:r>
            <a:endParaRPr lang="en-US" dirty="0" smtClean="0"/>
          </a:p>
          <a:p>
            <a:pPr>
              <a:spcBef>
                <a:spcPts val="600"/>
              </a:spcBef>
              <a:spcAft>
                <a:spcPts val="600"/>
              </a:spcAft>
            </a:pPr>
            <a:r>
              <a:rPr lang="en-US" dirty="0" err="1" smtClean="0"/>
              <a:t>Biết</a:t>
            </a:r>
            <a:r>
              <a:rPr lang="en-US" dirty="0" smtClean="0"/>
              <a:t> </a:t>
            </a:r>
            <a:r>
              <a:rPr lang="en-US" dirty="0" err="1" smtClean="0"/>
              <a:t>cách</a:t>
            </a:r>
            <a:r>
              <a:rPr lang="en-US" dirty="0" smtClean="0"/>
              <a:t> </a:t>
            </a:r>
            <a:r>
              <a:rPr lang="en-US" dirty="0" err="1" smtClean="0"/>
              <a:t>tạo</a:t>
            </a:r>
            <a:r>
              <a:rPr lang="en-US" dirty="0" smtClean="0"/>
              <a:t> </a:t>
            </a:r>
            <a:r>
              <a:rPr lang="en-US" dirty="0" err="1" smtClean="0"/>
              <a:t>giao</a:t>
            </a:r>
            <a:r>
              <a:rPr lang="en-US" dirty="0" smtClean="0"/>
              <a:t> </a:t>
            </a:r>
            <a:r>
              <a:rPr lang="en-US" dirty="0" err="1" smtClean="0"/>
              <a:t>diện</a:t>
            </a:r>
            <a:r>
              <a:rPr lang="en-US" dirty="0" smtClean="0"/>
              <a:t> </a:t>
            </a:r>
            <a:r>
              <a:rPr lang="en-US" dirty="0" err="1" smtClean="0"/>
              <a:t>kế</a:t>
            </a:r>
            <a:r>
              <a:rPr lang="en-US" dirty="0" smtClean="0"/>
              <a:t> </a:t>
            </a:r>
            <a:r>
              <a:rPr lang="en-US" dirty="0" err="1" smtClean="0"/>
              <a:t>thừa</a:t>
            </a:r>
            <a:endParaRPr lang="en-US" dirty="0" smtClean="0"/>
          </a:p>
          <a:p>
            <a:pPr>
              <a:spcBef>
                <a:spcPts val="600"/>
              </a:spcBef>
              <a:spcAft>
                <a:spcPts val="600"/>
              </a:spcAft>
            </a:pPr>
            <a:r>
              <a:rPr lang="en-US" dirty="0" err="1" smtClean="0"/>
              <a:t>Hiểu</a:t>
            </a:r>
            <a:r>
              <a:rPr lang="en-US" dirty="0" smtClean="0"/>
              <a:t> </a:t>
            </a:r>
            <a:r>
              <a:rPr lang="en-US" dirty="0" err="1" smtClean="0"/>
              <a:t>về</a:t>
            </a:r>
            <a:r>
              <a:rPr lang="en-US" dirty="0" smtClean="0"/>
              <a:t> </a:t>
            </a:r>
            <a:r>
              <a:rPr lang="en-US" dirty="0" err="1" smtClean="0"/>
              <a:t>gắn</a:t>
            </a:r>
            <a:r>
              <a:rPr lang="en-US" dirty="0" smtClean="0"/>
              <a:t> </a:t>
            </a:r>
            <a:r>
              <a:rPr lang="en-US" dirty="0" err="1" smtClean="0"/>
              <a:t>kết</a:t>
            </a:r>
            <a:endParaRPr lang="vi-VN" dirty="0"/>
          </a:p>
          <a:p>
            <a:pPr>
              <a:spcBef>
                <a:spcPts val="600"/>
              </a:spcBef>
              <a:spcAft>
                <a:spcPts val="600"/>
              </a:spcAft>
            </a:pPr>
            <a:r>
              <a:rPr lang="en-US" dirty="0" err="1" smtClean="0"/>
              <a:t>Biết</a:t>
            </a:r>
            <a:r>
              <a:rPr lang="en-US" dirty="0" smtClean="0"/>
              <a:t> </a:t>
            </a:r>
            <a:r>
              <a:rPr lang="en-US" dirty="0" err="1" smtClean="0"/>
              <a:t>cách</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các</a:t>
            </a:r>
            <a:r>
              <a:rPr lang="en-US" dirty="0" smtClean="0"/>
              <a:t> </a:t>
            </a:r>
            <a:r>
              <a:rPr lang="en-US" dirty="0" err="1" smtClean="0"/>
              <a:t>phương</a:t>
            </a:r>
            <a:r>
              <a:rPr lang="en-US" dirty="0" smtClean="0"/>
              <a:t> </a:t>
            </a:r>
            <a:r>
              <a:rPr lang="en-US" dirty="0" err="1" smtClean="0"/>
              <a:t>thức</a:t>
            </a:r>
            <a:r>
              <a:rPr lang="en-US" dirty="0" smtClean="0"/>
              <a:t> </a:t>
            </a:r>
            <a:r>
              <a:rPr lang="en-US" dirty="0" err="1" smtClean="0"/>
              <a:t>trong</a:t>
            </a:r>
            <a:r>
              <a:rPr lang="en-US" dirty="0" smtClean="0"/>
              <a:t> </a:t>
            </a:r>
            <a:r>
              <a:rPr lang="en-US" dirty="0" err="1" smtClean="0"/>
              <a:t>lớp</a:t>
            </a:r>
            <a:r>
              <a:rPr lang="en-US" dirty="0" smtClean="0"/>
              <a:t> Object</a:t>
            </a:r>
            <a:endParaRPr lang="vi-VN" dirty="0"/>
          </a:p>
          <a:p>
            <a:pPr lvl="0">
              <a:spcBef>
                <a:spcPts val="600"/>
              </a:spcBef>
              <a:spcAft>
                <a:spcPts val="600"/>
              </a:spcAft>
            </a:pPr>
            <a:endParaRPr lang="en-US" dirty="0" smtClean="0"/>
          </a:p>
          <a:p>
            <a:pPr lvl="0">
              <a:spcBef>
                <a:spcPts val="600"/>
              </a:spcBef>
              <a:spcAft>
                <a:spcPts val="600"/>
              </a:spcAft>
            </a:pPr>
            <a:endParaRPr dirty="0"/>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Mục tiêu bài học</a:t>
            </a:r>
            <a:endParaRPr dirty="0"/>
          </a:p>
        </p:txBody>
      </p:sp>
    </p:spTree>
    <p:extLst>
      <p:ext uri="{BB962C8B-B14F-4D97-AF65-F5344CB8AC3E}">
        <p14:creationId xmlns:p14="http://schemas.microsoft.com/office/powerpoint/2010/main" val="7345369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342900" y="1316684"/>
            <a:ext cx="8488680" cy="3239861"/>
          </a:xfrm>
          <a:prstGeom prst="rect">
            <a:avLst/>
          </a:prstGeom>
        </p:spPr>
        <p:txBody>
          <a:bodyPr wrap="square">
            <a:spAutoFit/>
          </a:bodyPr>
          <a:lstStyle/>
          <a:p>
            <a:pPr algn="just">
              <a:lnSpc>
                <a:spcPct val="140000"/>
              </a:lnSpc>
              <a:spcBef>
                <a:spcPts val="800"/>
              </a:spcBef>
              <a:spcAft>
                <a:spcPts val="800"/>
              </a:spcAft>
            </a:pPr>
            <a:r>
              <a:rPr lang="en-US" sz="1800" b="1" dirty="0" err="1">
                <a:latin typeface="Proxima Nova" panose="020B0604020202020204" charset="0"/>
                <a:ea typeface="Times New Roman" panose="02020603050405020304" pitchFamily="18" charset="0"/>
                <a:cs typeface="Times New Roman" panose="02020603050405020304" pitchFamily="18" charset="0"/>
              </a:rPr>
              <a:t>Đặc</a:t>
            </a:r>
            <a:r>
              <a:rPr lang="en-US" sz="1800" b="1" dirty="0">
                <a:latin typeface="Proxima Nova" panose="020B0604020202020204" charset="0"/>
                <a:ea typeface="Times New Roman" panose="02020603050405020304" pitchFamily="18" charset="0"/>
                <a:cs typeface="Times New Roman" panose="02020603050405020304" pitchFamily="18" charset="0"/>
              </a:rPr>
              <a:t> </a:t>
            </a:r>
            <a:r>
              <a:rPr lang="en-US" sz="1800" b="1" dirty="0" err="1">
                <a:latin typeface="Proxima Nova" panose="020B0604020202020204" charset="0"/>
                <a:ea typeface="Times New Roman" panose="02020603050405020304" pitchFamily="18" charset="0"/>
                <a:cs typeface="Times New Roman" panose="02020603050405020304" pitchFamily="18" charset="0"/>
              </a:rPr>
              <a:t>điểm</a:t>
            </a:r>
            <a:r>
              <a:rPr lang="en-US" sz="1800" b="1" dirty="0">
                <a:latin typeface="Proxima Nova" panose="020B0604020202020204" charset="0"/>
                <a:ea typeface="Times New Roman" panose="02020603050405020304" pitchFamily="18"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40000"/>
              </a:lnSpc>
              <a:spcBef>
                <a:spcPts val="800"/>
              </a:spcBef>
              <a:spcAft>
                <a:spcPts val="800"/>
              </a:spcAft>
            </a:pP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Giá</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trị</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của</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biến</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không</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thể</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sửa</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đổi</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được</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tức</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là</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là</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một</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hằng</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số</a:t>
            </a:r>
            <a:r>
              <a:rPr lang="en-US" sz="1800" dirty="0">
                <a:latin typeface="Proxima Nova" panose="020B0604020202020204" charset="0"/>
                <a:ea typeface="Times New Roman" panose="02020603050405020304" pitchFamily="18" charset="0"/>
                <a:cs typeface="Times New Roman" panose="02020603050405020304" pitchFamily="18"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40000"/>
              </a:lnSpc>
              <a:spcBef>
                <a:spcPts val="800"/>
              </a:spcBef>
              <a:spcAft>
                <a:spcPts val="800"/>
              </a:spcAft>
            </a:pP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Phải</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khởi</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tạo</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giá</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trị</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cho</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biến</a:t>
            </a:r>
            <a:r>
              <a:rPr lang="en-US" sz="1800" dirty="0">
                <a:latin typeface="Proxima Nova" panose="020B0604020202020204" charset="0"/>
                <a:ea typeface="Times New Roman" panose="02020603050405020304" pitchFamily="18" charset="0"/>
                <a:cs typeface="Times New Roman" panose="02020603050405020304" pitchFamily="18"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40000"/>
              </a:lnSpc>
              <a:spcBef>
                <a:spcPts val="800"/>
              </a:spcBef>
              <a:spcAft>
                <a:spcPts val="800"/>
              </a:spcAft>
            </a:pPr>
            <a:r>
              <a:rPr lang="en-US" sz="1800" dirty="0" smtClean="0">
                <a:latin typeface="Proxima Nova" panose="020B0604020202020204" charset="0"/>
                <a:ea typeface="Times New Roman" panose="02020603050405020304" pitchFamily="18" charset="0"/>
                <a:cs typeface="Times New Roman" panose="02020603050405020304" pitchFamily="18" charset="0"/>
              </a:rPr>
              <a:t>- </a:t>
            </a:r>
            <a:r>
              <a:rPr lang="en-US" sz="1800" dirty="0" err="1" smtClean="0">
                <a:latin typeface="Proxima Nova" panose="020B0604020202020204" charset="0"/>
                <a:ea typeface="Times New Roman" panose="02020603050405020304" pitchFamily="18" charset="0"/>
                <a:cs typeface="Times New Roman" panose="02020603050405020304" pitchFamily="18" charset="0"/>
              </a:rPr>
              <a:t>Nếu</a:t>
            </a:r>
            <a:r>
              <a:rPr lang="en-US" sz="1800" dirty="0" smtClean="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biến</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smtClean="0">
                <a:latin typeface="Proxima Nova" panose="020B0604020202020204" charset="0"/>
                <a:ea typeface="Times New Roman" panose="02020603050405020304" pitchFamily="18" charset="0"/>
                <a:cs typeface="Times New Roman" panose="02020603050405020304" pitchFamily="18" charset="0"/>
              </a:rPr>
              <a:t>final </a:t>
            </a:r>
            <a:r>
              <a:rPr lang="en-US" sz="1800" dirty="0" err="1">
                <a:latin typeface="Proxima Nova" panose="020B0604020202020204" charset="0"/>
                <a:ea typeface="Times New Roman" panose="02020603050405020304" pitchFamily="18" charset="0"/>
                <a:cs typeface="Times New Roman" panose="02020603050405020304" pitchFamily="18" charset="0"/>
              </a:rPr>
              <a:t>là</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một</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tham</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smtClean="0">
                <a:latin typeface="Proxima Nova" panose="020B0604020202020204" charset="0"/>
                <a:ea typeface="Times New Roman" panose="02020603050405020304" pitchFamily="18" charset="0"/>
                <a:cs typeface="Times New Roman" panose="02020603050405020304" pitchFamily="18" charset="0"/>
              </a:rPr>
              <a:t>chiếu</a:t>
            </a:r>
            <a:r>
              <a:rPr lang="en-US" sz="1800" dirty="0" smtClean="0">
                <a:latin typeface="Proxima Nova" panose="020B0604020202020204" charset="0"/>
                <a:ea typeface="Times New Roman" panose="02020603050405020304" pitchFamily="18" charset="0"/>
                <a:cs typeface="Times New Roman" panose="02020603050405020304" pitchFamily="18" charset="0"/>
              </a:rPr>
              <a:t> </a:t>
            </a:r>
            <a:r>
              <a:rPr lang="en-US" sz="1800" dirty="0" err="1" smtClean="0">
                <a:latin typeface="Proxima Nova" panose="020B0604020202020204" charset="0"/>
                <a:ea typeface="Times New Roman" panose="02020603050405020304" pitchFamily="18" charset="0"/>
                <a:cs typeface="Times New Roman" panose="02020603050405020304" pitchFamily="18" charset="0"/>
              </a:rPr>
              <a:t>thì</a:t>
            </a:r>
            <a:r>
              <a:rPr lang="en-US" sz="1800" dirty="0" smtClean="0">
                <a:latin typeface="Proxima Nova" panose="020B0604020202020204" charset="0"/>
                <a:ea typeface="Times New Roman" panose="02020603050405020304" pitchFamily="18" charset="0"/>
                <a:cs typeface="Times New Roman" panose="02020603050405020304" pitchFamily="18" charset="0"/>
              </a:rPr>
              <a:t> </a:t>
            </a:r>
            <a:r>
              <a:rPr lang="en-US" sz="1800" dirty="0" err="1" smtClean="0">
                <a:latin typeface="Proxima Nova" panose="020B0604020202020204" charset="0"/>
                <a:ea typeface="Times New Roman" panose="02020603050405020304" pitchFamily="18" charset="0"/>
                <a:cs typeface="Times New Roman" panose="02020603050405020304" pitchFamily="18" charset="0"/>
              </a:rPr>
              <a:t>biến</a:t>
            </a:r>
            <a:r>
              <a:rPr lang="en-US" sz="1800" dirty="0" smtClean="0">
                <a:latin typeface="Proxima Nova" panose="020B0604020202020204" charset="0"/>
                <a:ea typeface="Times New Roman" panose="02020603050405020304" pitchFamily="18" charset="0"/>
                <a:cs typeface="Times New Roman" panose="02020603050405020304" pitchFamily="18" charset="0"/>
              </a:rPr>
              <a:t> </a:t>
            </a:r>
            <a:r>
              <a:rPr lang="en-US" sz="1800" dirty="0" err="1" smtClean="0">
                <a:latin typeface="Proxima Nova" panose="020B0604020202020204" charset="0"/>
                <a:ea typeface="Times New Roman" panose="02020603050405020304" pitchFamily="18" charset="0"/>
                <a:cs typeface="Times New Roman" panose="02020603050405020304" pitchFamily="18" charset="0"/>
              </a:rPr>
              <a:t>bị</a:t>
            </a:r>
            <a:r>
              <a:rPr lang="en-US" sz="1800" dirty="0" smtClean="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ràng</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buộc</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lại</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để</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tham</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chiếu</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một</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đối</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tượng</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smtClean="0">
                <a:latin typeface="Proxima Nova" panose="020B0604020202020204" charset="0"/>
                <a:ea typeface="Times New Roman" panose="02020603050405020304" pitchFamily="18" charset="0"/>
                <a:cs typeface="Times New Roman" panose="02020603050405020304" pitchFamily="18" charset="0"/>
              </a:rPr>
              <a:t>khá</a:t>
            </a:r>
            <a:endParaRPr lang="en-US" sz="1800" dirty="0" smtClean="0">
              <a:latin typeface="Proxima Nova" panose="020B0604020202020204" charset="0"/>
              <a:ea typeface="Times New Roman" panose="02020603050405020304" pitchFamily="18" charset="0"/>
              <a:cs typeface="Times New Roman" panose="02020603050405020304" pitchFamily="18" charset="0"/>
            </a:endParaRPr>
          </a:p>
          <a:p>
            <a:pPr algn="just">
              <a:lnSpc>
                <a:spcPct val="140000"/>
              </a:lnSpc>
              <a:spcBef>
                <a:spcPts val="800"/>
              </a:spcBef>
              <a:spcAft>
                <a:spcPts val="800"/>
              </a:spcAft>
            </a:pPr>
            <a:r>
              <a:rPr lang="en-US" sz="1800" dirty="0" smtClean="0">
                <a:latin typeface="Proxima Nova" panose="020B0604020202020204" charset="0"/>
                <a:ea typeface="Times New Roman" panose="02020603050405020304" pitchFamily="18" charset="0"/>
                <a:cs typeface="Times New Roman" panose="02020603050405020304" pitchFamily="18" charset="0"/>
              </a:rPr>
              <a:t>- </a:t>
            </a:r>
            <a:r>
              <a:rPr lang="en-US" sz="1800" dirty="0" err="1" smtClean="0">
                <a:latin typeface="Proxima Nova" panose="020B0604020202020204" charset="0"/>
                <a:ea typeface="Times New Roman" panose="02020603050405020304" pitchFamily="18" charset="0"/>
                <a:cs typeface="Times New Roman" panose="02020603050405020304" pitchFamily="18" charset="0"/>
              </a:rPr>
              <a:t>Có</a:t>
            </a:r>
            <a:r>
              <a:rPr lang="en-US" sz="1800" dirty="0" smtClean="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thể</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thêm</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hoặc</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xóa</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các</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phần</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tử</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khỏi</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mảng</a:t>
            </a:r>
            <a:r>
              <a:rPr lang="en-US" sz="1800" dirty="0">
                <a:latin typeface="Proxima Nova" panose="020B0604020202020204" charset="0"/>
                <a:ea typeface="Times New Roman" panose="02020603050405020304" pitchFamily="18" charset="0"/>
                <a:cs typeface="Times New Roman" panose="02020603050405020304" pitchFamily="18" charset="0"/>
              </a:rPr>
              <a:t> final </a:t>
            </a:r>
            <a:r>
              <a:rPr lang="en-US" sz="1800" dirty="0" err="1">
                <a:latin typeface="Proxima Nova" panose="020B0604020202020204" charset="0"/>
                <a:ea typeface="Times New Roman" panose="02020603050405020304" pitchFamily="18" charset="0"/>
                <a:cs typeface="Times New Roman" panose="02020603050405020304" pitchFamily="18" charset="0"/>
              </a:rPr>
              <a:t>hoặc</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bộ</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sưu</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tập</a:t>
            </a:r>
            <a:r>
              <a:rPr lang="en-US" sz="1800" dirty="0">
                <a:latin typeface="Proxima Nova" panose="020B0604020202020204" charset="0"/>
                <a:ea typeface="Times New Roman" panose="02020603050405020304" pitchFamily="18" charset="0"/>
                <a:cs typeface="Times New Roman" panose="02020603050405020304" pitchFamily="18" charset="0"/>
              </a:rPr>
              <a:t> final.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2"/>
          <p:cNvSpPr txBox="1">
            <a:spLocks noChangeArrowheads="1"/>
          </p:cNvSpPr>
          <p:nvPr/>
        </p:nvSpPr>
        <p:spPr>
          <a:xfrm>
            <a:off x="357420" y="521225"/>
            <a:ext cx="8520600" cy="572700"/>
          </a:xfrm>
          <a:prstGeom prst="rect">
            <a:avLst/>
          </a:prstGeom>
          <a:noFill/>
          <a:ln>
            <a:noFill/>
          </a:ln>
          <a:extLst>
            <a:ext uri="{FAA26D3D-D897-4be2-8F04-BA451C77F1D7}">
              <ma14:placeholderFlag xmlns:ma14="http://schemas.microsoft.com/office/mac/drawingml/2011/main" xmlns="" val="1"/>
            </a:ext>
          </a:extLst>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361AE"/>
              </a:buClr>
              <a:buSzPts val="3000"/>
              <a:buFont typeface="Alfa Slab One"/>
              <a:buNone/>
              <a:defRPr sz="3000" b="0" i="0" u="none" strike="noStrike" cap="none">
                <a:solidFill>
                  <a:srgbClr val="0361AE"/>
                </a:solidFill>
                <a:latin typeface="Alfa Slab One"/>
                <a:ea typeface="Alfa Slab One"/>
                <a:cs typeface="Alfa Slab One"/>
                <a:sym typeface="Alfa Slab One"/>
              </a:defRPr>
            </a:lvl1pPr>
            <a:lvl2pPr marR="0" lvl="1" algn="l" rtl="0">
              <a:lnSpc>
                <a:spcPct val="100000"/>
              </a:lnSpc>
              <a:spcBef>
                <a:spcPts val="0"/>
              </a:spcBef>
              <a:spcAft>
                <a:spcPts val="0"/>
              </a:spcAft>
              <a:buClr>
                <a:schemeClr val="accent3"/>
              </a:buClr>
              <a:buSzPts val="3000"/>
              <a:buFont typeface="Alfa Slab One"/>
              <a:buNone/>
              <a:defRPr sz="3000" b="0" i="0" u="none" strike="noStrike" cap="none">
                <a:solidFill>
                  <a:schemeClr val="accent3"/>
                </a:solidFill>
                <a:latin typeface="Alfa Slab One"/>
                <a:ea typeface="Alfa Slab One"/>
                <a:cs typeface="Alfa Slab One"/>
                <a:sym typeface="Alfa Slab One"/>
              </a:defRPr>
            </a:lvl2pPr>
            <a:lvl3pPr marR="0" lvl="2" algn="l" rtl="0">
              <a:lnSpc>
                <a:spcPct val="100000"/>
              </a:lnSpc>
              <a:spcBef>
                <a:spcPts val="0"/>
              </a:spcBef>
              <a:spcAft>
                <a:spcPts val="0"/>
              </a:spcAft>
              <a:buClr>
                <a:schemeClr val="accent3"/>
              </a:buClr>
              <a:buSzPts val="3000"/>
              <a:buFont typeface="Alfa Slab One"/>
              <a:buNone/>
              <a:defRPr sz="3000" b="0" i="0" u="none" strike="noStrike" cap="none">
                <a:solidFill>
                  <a:schemeClr val="accent3"/>
                </a:solidFill>
                <a:latin typeface="Alfa Slab One"/>
                <a:ea typeface="Alfa Slab One"/>
                <a:cs typeface="Alfa Slab One"/>
                <a:sym typeface="Alfa Slab One"/>
              </a:defRPr>
            </a:lvl3pPr>
            <a:lvl4pPr marR="0" lvl="3" algn="l" rtl="0">
              <a:lnSpc>
                <a:spcPct val="100000"/>
              </a:lnSpc>
              <a:spcBef>
                <a:spcPts val="0"/>
              </a:spcBef>
              <a:spcAft>
                <a:spcPts val="0"/>
              </a:spcAft>
              <a:buClr>
                <a:schemeClr val="accent3"/>
              </a:buClr>
              <a:buSzPts val="3000"/>
              <a:buFont typeface="Alfa Slab One"/>
              <a:buNone/>
              <a:defRPr sz="3000" b="0" i="0" u="none" strike="noStrike" cap="none">
                <a:solidFill>
                  <a:schemeClr val="accent3"/>
                </a:solidFill>
                <a:latin typeface="Alfa Slab One"/>
                <a:ea typeface="Alfa Slab One"/>
                <a:cs typeface="Alfa Slab One"/>
                <a:sym typeface="Alfa Slab One"/>
              </a:defRPr>
            </a:lvl4pPr>
            <a:lvl5pPr marR="0" lvl="4" algn="l" rtl="0">
              <a:lnSpc>
                <a:spcPct val="100000"/>
              </a:lnSpc>
              <a:spcBef>
                <a:spcPts val="0"/>
              </a:spcBef>
              <a:spcAft>
                <a:spcPts val="0"/>
              </a:spcAft>
              <a:buClr>
                <a:schemeClr val="accent3"/>
              </a:buClr>
              <a:buSzPts val="3000"/>
              <a:buFont typeface="Alfa Slab One"/>
              <a:buNone/>
              <a:defRPr sz="3000" b="0" i="0" u="none" strike="noStrike" cap="none">
                <a:solidFill>
                  <a:schemeClr val="accent3"/>
                </a:solidFill>
                <a:latin typeface="Alfa Slab One"/>
                <a:ea typeface="Alfa Slab One"/>
                <a:cs typeface="Alfa Slab One"/>
                <a:sym typeface="Alfa Slab One"/>
              </a:defRPr>
            </a:lvl5pPr>
            <a:lvl6pPr marR="0" lvl="5" algn="l" rtl="0">
              <a:lnSpc>
                <a:spcPct val="100000"/>
              </a:lnSpc>
              <a:spcBef>
                <a:spcPts val="0"/>
              </a:spcBef>
              <a:spcAft>
                <a:spcPts val="0"/>
              </a:spcAft>
              <a:buClr>
                <a:schemeClr val="accent3"/>
              </a:buClr>
              <a:buSzPts val="3000"/>
              <a:buFont typeface="Alfa Slab One"/>
              <a:buNone/>
              <a:defRPr sz="3000" b="0" i="0" u="none" strike="noStrike" cap="none">
                <a:solidFill>
                  <a:schemeClr val="accent3"/>
                </a:solidFill>
                <a:latin typeface="Alfa Slab One"/>
                <a:ea typeface="Alfa Slab One"/>
                <a:cs typeface="Alfa Slab One"/>
                <a:sym typeface="Alfa Slab One"/>
              </a:defRPr>
            </a:lvl6pPr>
            <a:lvl7pPr marR="0" lvl="6" algn="l" rtl="0">
              <a:lnSpc>
                <a:spcPct val="100000"/>
              </a:lnSpc>
              <a:spcBef>
                <a:spcPts val="0"/>
              </a:spcBef>
              <a:spcAft>
                <a:spcPts val="0"/>
              </a:spcAft>
              <a:buClr>
                <a:schemeClr val="accent3"/>
              </a:buClr>
              <a:buSzPts val="3000"/>
              <a:buFont typeface="Alfa Slab One"/>
              <a:buNone/>
              <a:defRPr sz="3000" b="0" i="0" u="none" strike="noStrike" cap="none">
                <a:solidFill>
                  <a:schemeClr val="accent3"/>
                </a:solidFill>
                <a:latin typeface="Alfa Slab One"/>
                <a:ea typeface="Alfa Slab One"/>
                <a:cs typeface="Alfa Slab One"/>
                <a:sym typeface="Alfa Slab One"/>
              </a:defRPr>
            </a:lvl7pPr>
            <a:lvl8pPr marR="0" lvl="7" algn="l" rtl="0">
              <a:lnSpc>
                <a:spcPct val="100000"/>
              </a:lnSpc>
              <a:spcBef>
                <a:spcPts val="0"/>
              </a:spcBef>
              <a:spcAft>
                <a:spcPts val="0"/>
              </a:spcAft>
              <a:buClr>
                <a:schemeClr val="accent3"/>
              </a:buClr>
              <a:buSzPts val="3000"/>
              <a:buFont typeface="Alfa Slab One"/>
              <a:buNone/>
              <a:defRPr sz="3000" b="0" i="0" u="none" strike="noStrike" cap="none">
                <a:solidFill>
                  <a:schemeClr val="accent3"/>
                </a:solidFill>
                <a:latin typeface="Alfa Slab One"/>
                <a:ea typeface="Alfa Slab One"/>
                <a:cs typeface="Alfa Slab One"/>
                <a:sym typeface="Alfa Slab One"/>
              </a:defRPr>
            </a:lvl8pPr>
            <a:lvl9pPr marR="0" lvl="8" algn="l" rtl="0">
              <a:lnSpc>
                <a:spcPct val="100000"/>
              </a:lnSpc>
              <a:spcBef>
                <a:spcPts val="0"/>
              </a:spcBef>
              <a:spcAft>
                <a:spcPts val="0"/>
              </a:spcAft>
              <a:buClr>
                <a:schemeClr val="accent3"/>
              </a:buClr>
              <a:buSzPts val="3000"/>
              <a:buFont typeface="Alfa Slab One"/>
              <a:buNone/>
              <a:defRPr sz="3000" b="0" i="0" u="none" strike="noStrike" cap="none">
                <a:solidFill>
                  <a:schemeClr val="accent3"/>
                </a:solidFill>
                <a:latin typeface="Alfa Slab One"/>
                <a:ea typeface="Alfa Slab One"/>
                <a:cs typeface="Alfa Slab One"/>
                <a:sym typeface="Alfa Slab One"/>
              </a:defRPr>
            </a:lvl9pPr>
          </a:lstStyle>
          <a:p>
            <a:r>
              <a:rPr lang="en-US" altLang="en-US" sz="2700" dirty="0" err="1" smtClean="0"/>
              <a:t>Biến</a:t>
            </a:r>
            <a:r>
              <a:rPr lang="en-US" altLang="en-US" sz="2700" dirty="0" smtClean="0"/>
              <a:t> </a:t>
            </a:r>
            <a:r>
              <a:rPr lang="vi-VN" altLang="en-US" sz="2700" dirty="0" smtClean="0"/>
              <a:t>final</a:t>
            </a:r>
            <a:endParaRPr lang="en-US" altLang="en-US" sz="2700" dirty="0"/>
          </a:p>
        </p:txBody>
      </p:sp>
    </p:spTree>
    <p:extLst>
      <p:ext uri="{BB962C8B-B14F-4D97-AF65-F5344CB8AC3E}">
        <p14:creationId xmlns:p14="http://schemas.microsoft.com/office/powerpoint/2010/main" val="145308322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6220" y="1432663"/>
            <a:ext cx="8595360" cy="339324"/>
          </a:xfrm>
          <a:prstGeom prst="rect">
            <a:avLst/>
          </a:prstGeom>
        </p:spPr>
        <p:txBody>
          <a:bodyPr wrap="square">
            <a:spAutoFit/>
          </a:bodyPr>
          <a:lstStyle/>
          <a:p>
            <a:pPr algn="just">
              <a:lnSpc>
                <a:spcPts val="1875"/>
              </a:lnSpc>
              <a:spcBef>
                <a:spcPts val="300"/>
              </a:spcBef>
              <a:spcAft>
                <a:spcPts val="800"/>
              </a:spcAft>
            </a:pPr>
            <a:r>
              <a:rPr lang="en-US" sz="1800" b="1" dirty="0">
                <a:latin typeface="Proxima Nova" panose="020B0604020202020204" charset="0"/>
                <a:ea typeface="Times New Roman" panose="02020603050405020304" pitchFamily="18" charset="0"/>
                <a:cs typeface="Times New Roman" panose="02020603050405020304" pitchFamily="18" charset="0"/>
              </a:rPr>
              <a:t>Ý </a:t>
            </a:r>
            <a:r>
              <a:rPr lang="en-US" sz="1800" b="1" dirty="0" err="1" smtClean="0">
                <a:latin typeface="Proxima Nova" panose="020B0604020202020204" charset="0"/>
                <a:ea typeface="Times New Roman" panose="02020603050405020304" pitchFamily="18" charset="0"/>
                <a:cs typeface="Times New Roman" panose="02020603050405020304" pitchFamily="18" charset="0"/>
              </a:rPr>
              <a:t>nghĩa</a:t>
            </a:r>
            <a:r>
              <a:rPr lang="en-US" sz="1800" b="1" dirty="0" smtClean="0">
                <a:latin typeface="Proxima Nova" panose="020B0604020202020204" charset="0"/>
                <a:ea typeface="Times New Roman" panose="02020603050405020304" pitchFamily="18" charset="0"/>
                <a:cs typeface="Times New Roman" panose="02020603050405020304" pitchFamily="18" charset="0"/>
              </a:rPr>
              <a:t>: </a:t>
            </a:r>
            <a:r>
              <a:rPr lang="vi-VN" sz="1800" dirty="0">
                <a:latin typeface="Proxima Nova" panose="020B0604020202020204" charset="0"/>
                <a:ea typeface="Times New Roman" panose="02020603050405020304" pitchFamily="18" charset="0"/>
                <a:cs typeface="Times New Roman" panose="02020603050405020304" pitchFamily="18" charset="0"/>
              </a:rPr>
              <a:t>Dùng </a:t>
            </a:r>
            <a:r>
              <a:rPr lang="vi-VN" sz="1800" dirty="0">
                <a:latin typeface="Proxima Nova" panose="020B0604020202020204" charset="0"/>
                <a:ea typeface="Times New Roman" panose="02020603050405020304" pitchFamily="18" charset="0"/>
                <a:cs typeface="Times New Roman" panose="02020603050405020304" pitchFamily="18" charset="0"/>
              </a:rPr>
              <a:t>khi giá trị của biến không thay đổi trong chương trình</a:t>
            </a:r>
          </a:p>
        </p:txBody>
      </p:sp>
      <p:sp>
        <p:nvSpPr>
          <p:cNvPr id="3" name="Rectangle 2"/>
          <p:cNvSpPr/>
          <p:nvPr/>
        </p:nvSpPr>
        <p:spPr>
          <a:xfrm>
            <a:off x="264989" y="2015136"/>
            <a:ext cx="1207382" cy="335989"/>
          </a:xfrm>
          <a:prstGeom prst="rect">
            <a:avLst/>
          </a:prstGeom>
        </p:spPr>
        <p:txBody>
          <a:bodyPr wrap="none">
            <a:spAutoFit/>
          </a:bodyPr>
          <a:lstStyle/>
          <a:p>
            <a:pPr algn="just">
              <a:lnSpc>
                <a:spcPts val="1875"/>
              </a:lnSpc>
              <a:spcBef>
                <a:spcPts val="300"/>
              </a:spcBef>
              <a:spcAft>
                <a:spcPts val="800"/>
              </a:spcAft>
            </a:pPr>
            <a:r>
              <a:rPr lang="en-US" sz="1800" b="1" dirty="0" err="1">
                <a:latin typeface="Proxima Nova" panose="020B0604020202020204" charset="0"/>
                <a:ea typeface="Times New Roman" panose="02020603050405020304" pitchFamily="18" charset="0"/>
                <a:cs typeface="Times New Roman" panose="02020603050405020304" pitchFamily="18" charset="0"/>
              </a:rPr>
              <a:t>Cú</a:t>
            </a:r>
            <a:r>
              <a:rPr lang="en-US" sz="1800" b="1" dirty="0">
                <a:latin typeface="Proxima Nova" panose="020B0604020202020204" charset="0"/>
                <a:ea typeface="Times New Roman" panose="02020603050405020304" pitchFamily="18" charset="0"/>
                <a:cs typeface="Times New Roman" panose="02020603050405020304" pitchFamily="18" charset="0"/>
              </a:rPr>
              <a:t> </a:t>
            </a:r>
            <a:r>
              <a:rPr lang="en-US" sz="1800" b="1" dirty="0" err="1">
                <a:latin typeface="Proxima Nova" panose="020B0604020202020204" charset="0"/>
                <a:ea typeface="Times New Roman" panose="02020603050405020304" pitchFamily="18" charset="0"/>
                <a:cs typeface="Times New Roman" panose="02020603050405020304" pitchFamily="18" charset="0"/>
              </a:rPr>
              <a:t>pháp</a:t>
            </a:r>
            <a:r>
              <a:rPr lang="en-US" sz="1800" b="1" dirty="0">
                <a:latin typeface="Proxima Nova" panose="020B0604020202020204" charset="0"/>
                <a:ea typeface="Times New Roman" panose="02020603050405020304" pitchFamily="18" charset="0"/>
                <a:cs typeface="Times New Roman" panose="02020603050405020304" pitchFamily="18" charset="0"/>
              </a:rPr>
              <a:t>: </a:t>
            </a:r>
            <a:endParaRPr lang="en-US" sz="1800"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1459230" y="2451665"/>
            <a:ext cx="5680710" cy="507831"/>
          </a:xfrm>
          <a:prstGeom prst="rect">
            <a:avLst/>
          </a:prstGeom>
          <a:ln>
            <a:solidFill>
              <a:srgbClr val="FF0000"/>
            </a:solidFill>
          </a:ln>
        </p:spPr>
        <p:txBody>
          <a:bodyPr wrap="square">
            <a:spAutoFit/>
          </a:bodyPr>
          <a:lstStyle/>
          <a:p>
            <a:pPr fontAlgn="base">
              <a:lnSpc>
                <a:spcPct val="15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dirty="0">
                <a:solidFill>
                  <a:srgbClr val="FF0000"/>
                </a:solidFill>
                <a:latin typeface="Courier New" panose="02070309020205020404" pitchFamily="49" charset="0"/>
                <a:ea typeface="Times New Roman" panose="02020603050405020304" pitchFamily="18" charset="0"/>
                <a:cs typeface="Courier New" panose="02070309020205020404" pitchFamily="49" charset="0"/>
              </a:rPr>
              <a:t>final</a:t>
            </a:r>
            <a:r>
              <a:rPr lang="en-US" sz="1800" dirty="0">
                <a:solidFill>
                  <a:srgbClr val="FF0000"/>
                </a:solidFill>
                <a:latin typeface="Courier New" panose="02070309020205020404" pitchFamily="49" charset="0"/>
                <a:ea typeface="Times New Roman" panose="02020603050405020304" pitchFamily="18" charset="0"/>
                <a:cs typeface="Courier New" panose="02070309020205020404" pitchFamily="49" charset="0"/>
              </a:rPr>
              <a:t> </a:t>
            </a:r>
            <a:r>
              <a:rPr lang="en-US" sz="1800" dirty="0" err="1">
                <a:solidFill>
                  <a:schemeClr val="bg2">
                    <a:lumMod val="50000"/>
                  </a:schemeClr>
                </a:solidFill>
                <a:latin typeface="Courier New" panose="02070309020205020404" pitchFamily="49" charset="0"/>
                <a:ea typeface="Times New Roman" panose="02020603050405020304" pitchFamily="18" charset="0"/>
                <a:cs typeface="Courier New" panose="02070309020205020404" pitchFamily="49" charset="0"/>
              </a:rPr>
              <a:t>Data_type</a:t>
            </a:r>
            <a:r>
              <a:rPr lang="en-US" sz="1800" dirty="0">
                <a:solidFill>
                  <a:schemeClr val="bg2">
                    <a:lumMod val="50000"/>
                  </a:schemeClr>
                </a:solidFill>
                <a:latin typeface="Courier New" panose="02070309020205020404" pitchFamily="49" charset="0"/>
                <a:ea typeface="Times New Roman" panose="02020603050405020304" pitchFamily="18" charset="0"/>
                <a:cs typeface="Courier New" panose="02070309020205020404" pitchFamily="49" charset="0"/>
              </a:rPr>
              <a:t> </a:t>
            </a:r>
            <a:r>
              <a:rPr lang="en-US" sz="1800" dirty="0" err="1">
                <a:solidFill>
                  <a:schemeClr val="bg2">
                    <a:lumMod val="50000"/>
                  </a:schemeClr>
                </a:solidFill>
                <a:latin typeface="Courier New" panose="02070309020205020404" pitchFamily="49" charset="0"/>
                <a:ea typeface="Times New Roman" panose="02020603050405020304" pitchFamily="18" charset="0"/>
                <a:cs typeface="Courier New" panose="02070309020205020404" pitchFamily="49" charset="0"/>
              </a:rPr>
              <a:t>variable_Name</a:t>
            </a:r>
            <a:r>
              <a:rPr lang="en-US" sz="1800" dirty="0">
                <a:solidFill>
                  <a:schemeClr val="bg2">
                    <a:lumMod val="50000"/>
                  </a:schemeClr>
                </a:solidFill>
                <a:latin typeface="Courier New" panose="02070309020205020404" pitchFamily="49" charset="0"/>
                <a:ea typeface="Times New Roman" panose="02020603050405020304" pitchFamily="18" charset="0"/>
                <a:cs typeface="Courier New" panose="02070309020205020404" pitchFamily="49" charset="0"/>
              </a:rPr>
              <a:t> = value;</a:t>
            </a:r>
          </a:p>
        </p:txBody>
      </p:sp>
      <p:sp>
        <p:nvSpPr>
          <p:cNvPr id="7" name="Rectangle 2"/>
          <p:cNvSpPr txBox="1">
            <a:spLocks noChangeArrowheads="1"/>
          </p:cNvSpPr>
          <p:nvPr/>
        </p:nvSpPr>
        <p:spPr>
          <a:xfrm>
            <a:off x="357420" y="521225"/>
            <a:ext cx="8520600" cy="572700"/>
          </a:xfrm>
          <a:prstGeom prst="rect">
            <a:avLst/>
          </a:prstGeom>
          <a:noFill/>
          <a:ln>
            <a:noFill/>
          </a:ln>
          <a:extLst>
            <a:ext uri="{FAA26D3D-D897-4be2-8F04-BA451C77F1D7}">
              <ma14:placeholderFlag xmlns:ma14="http://schemas.microsoft.com/office/mac/drawingml/2011/main" xmlns="" val="1"/>
            </a:ext>
          </a:extLst>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361AE"/>
              </a:buClr>
              <a:buSzPts val="3000"/>
              <a:buFont typeface="Alfa Slab One"/>
              <a:buNone/>
              <a:defRPr sz="3000" b="0" i="0" u="none" strike="noStrike" cap="none">
                <a:solidFill>
                  <a:srgbClr val="0361AE"/>
                </a:solidFill>
                <a:latin typeface="Alfa Slab One"/>
                <a:ea typeface="Alfa Slab One"/>
                <a:cs typeface="Alfa Slab One"/>
                <a:sym typeface="Alfa Slab One"/>
              </a:defRPr>
            </a:lvl1pPr>
            <a:lvl2pPr marR="0" lvl="1" algn="l" rtl="0">
              <a:lnSpc>
                <a:spcPct val="100000"/>
              </a:lnSpc>
              <a:spcBef>
                <a:spcPts val="0"/>
              </a:spcBef>
              <a:spcAft>
                <a:spcPts val="0"/>
              </a:spcAft>
              <a:buClr>
                <a:schemeClr val="accent3"/>
              </a:buClr>
              <a:buSzPts val="3000"/>
              <a:buFont typeface="Alfa Slab One"/>
              <a:buNone/>
              <a:defRPr sz="3000" b="0" i="0" u="none" strike="noStrike" cap="none">
                <a:solidFill>
                  <a:schemeClr val="accent3"/>
                </a:solidFill>
                <a:latin typeface="Alfa Slab One"/>
                <a:ea typeface="Alfa Slab One"/>
                <a:cs typeface="Alfa Slab One"/>
                <a:sym typeface="Alfa Slab One"/>
              </a:defRPr>
            </a:lvl2pPr>
            <a:lvl3pPr marR="0" lvl="2" algn="l" rtl="0">
              <a:lnSpc>
                <a:spcPct val="100000"/>
              </a:lnSpc>
              <a:spcBef>
                <a:spcPts val="0"/>
              </a:spcBef>
              <a:spcAft>
                <a:spcPts val="0"/>
              </a:spcAft>
              <a:buClr>
                <a:schemeClr val="accent3"/>
              </a:buClr>
              <a:buSzPts val="3000"/>
              <a:buFont typeface="Alfa Slab One"/>
              <a:buNone/>
              <a:defRPr sz="3000" b="0" i="0" u="none" strike="noStrike" cap="none">
                <a:solidFill>
                  <a:schemeClr val="accent3"/>
                </a:solidFill>
                <a:latin typeface="Alfa Slab One"/>
                <a:ea typeface="Alfa Slab One"/>
                <a:cs typeface="Alfa Slab One"/>
                <a:sym typeface="Alfa Slab One"/>
              </a:defRPr>
            </a:lvl3pPr>
            <a:lvl4pPr marR="0" lvl="3" algn="l" rtl="0">
              <a:lnSpc>
                <a:spcPct val="100000"/>
              </a:lnSpc>
              <a:spcBef>
                <a:spcPts val="0"/>
              </a:spcBef>
              <a:spcAft>
                <a:spcPts val="0"/>
              </a:spcAft>
              <a:buClr>
                <a:schemeClr val="accent3"/>
              </a:buClr>
              <a:buSzPts val="3000"/>
              <a:buFont typeface="Alfa Slab One"/>
              <a:buNone/>
              <a:defRPr sz="3000" b="0" i="0" u="none" strike="noStrike" cap="none">
                <a:solidFill>
                  <a:schemeClr val="accent3"/>
                </a:solidFill>
                <a:latin typeface="Alfa Slab One"/>
                <a:ea typeface="Alfa Slab One"/>
                <a:cs typeface="Alfa Slab One"/>
                <a:sym typeface="Alfa Slab One"/>
              </a:defRPr>
            </a:lvl4pPr>
            <a:lvl5pPr marR="0" lvl="4" algn="l" rtl="0">
              <a:lnSpc>
                <a:spcPct val="100000"/>
              </a:lnSpc>
              <a:spcBef>
                <a:spcPts val="0"/>
              </a:spcBef>
              <a:spcAft>
                <a:spcPts val="0"/>
              </a:spcAft>
              <a:buClr>
                <a:schemeClr val="accent3"/>
              </a:buClr>
              <a:buSzPts val="3000"/>
              <a:buFont typeface="Alfa Slab One"/>
              <a:buNone/>
              <a:defRPr sz="3000" b="0" i="0" u="none" strike="noStrike" cap="none">
                <a:solidFill>
                  <a:schemeClr val="accent3"/>
                </a:solidFill>
                <a:latin typeface="Alfa Slab One"/>
                <a:ea typeface="Alfa Slab One"/>
                <a:cs typeface="Alfa Slab One"/>
                <a:sym typeface="Alfa Slab One"/>
              </a:defRPr>
            </a:lvl5pPr>
            <a:lvl6pPr marR="0" lvl="5" algn="l" rtl="0">
              <a:lnSpc>
                <a:spcPct val="100000"/>
              </a:lnSpc>
              <a:spcBef>
                <a:spcPts val="0"/>
              </a:spcBef>
              <a:spcAft>
                <a:spcPts val="0"/>
              </a:spcAft>
              <a:buClr>
                <a:schemeClr val="accent3"/>
              </a:buClr>
              <a:buSzPts val="3000"/>
              <a:buFont typeface="Alfa Slab One"/>
              <a:buNone/>
              <a:defRPr sz="3000" b="0" i="0" u="none" strike="noStrike" cap="none">
                <a:solidFill>
                  <a:schemeClr val="accent3"/>
                </a:solidFill>
                <a:latin typeface="Alfa Slab One"/>
                <a:ea typeface="Alfa Slab One"/>
                <a:cs typeface="Alfa Slab One"/>
                <a:sym typeface="Alfa Slab One"/>
              </a:defRPr>
            </a:lvl6pPr>
            <a:lvl7pPr marR="0" lvl="6" algn="l" rtl="0">
              <a:lnSpc>
                <a:spcPct val="100000"/>
              </a:lnSpc>
              <a:spcBef>
                <a:spcPts val="0"/>
              </a:spcBef>
              <a:spcAft>
                <a:spcPts val="0"/>
              </a:spcAft>
              <a:buClr>
                <a:schemeClr val="accent3"/>
              </a:buClr>
              <a:buSzPts val="3000"/>
              <a:buFont typeface="Alfa Slab One"/>
              <a:buNone/>
              <a:defRPr sz="3000" b="0" i="0" u="none" strike="noStrike" cap="none">
                <a:solidFill>
                  <a:schemeClr val="accent3"/>
                </a:solidFill>
                <a:latin typeface="Alfa Slab One"/>
                <a:ea typeface="Alfa Slab One"/>
                <a:cs typeface="Alfa Slab One"/>
                <a:sym typeface="Alfa Slab One"/>
              </a:defRPr>
            </a:lvl7pPr>
            <a:lvl8pPr marR="0" lvl="7" algn="l" rtl="0">
              <a:lnSpc>
                <a:spcPct val="100000"/>
              </a:lnSpc>
              <a:spcBef>
                <a:spcPts val="0"/>
              </a:spcBef>
              <a:spcAft>
                <a:spcPts val="0"/>
              </a:spcAft>
              <a:buClr>
                <a:schemeClr val="accent3"/>
              </a:buClr>
              <a:buSzPts val="3000"/>
              <a:buFont typeface="Alfa Slab One"/>
              <a:buNone/>
              <a:defRPr sz="3000" b="0" i="0" u="none" strike="noStrike" cap="none">
                <a:solidFill>
                  <a:schemeClr val="accent3"/>
                </a:solidFill>
                <a:latin typeface="Alfa Slab One"/>
                <a:ea typeface="Alfa Slab One"/>
                <a:cs typeface="Alfa Slab One"/>
                <a:sym typeface="Alfa Slab One"/>
              </a:defRPr>
            </a:lvl8pPr>
            <a:lvl9pPr marR="0" lvl="8" algn="l" rtl="0">
              <a:lnSpc>
                <a:spcPct val="100000"/>
              </a:lnSpc>
              <a:spcBef>
                <a:spcPts val="0"/>
              </a:spcBef>
              <a:spcAft>
                <a:spcPts val="0"/>
              </a:spcAft>
              <a:buClr>
                <a:schemeClr val="accent3"/>
              </a:buClr>
              <a:buSzPts val="3000"/>
              <a:buFont typeface="Alfa Slab One"/>
              <a:buNone/>
              <a:defRPr sz="3000" b="0" i="0" u="none" strike="noStrike" cap="none">
                <a:solidFill>
                  <a:schemeClr val="accent3"/>
                </a:solidFill>
                <a:latin typeface="Alfa Slab One"/>
                <a:ea typeface="Alfa Slab One"/>
                <a:cs typeface="Alfa Slab One"/>
                <a:sym typeface="Alfa Slab One"/>
              </a:defRPr>
            </a:lvl9pPr>
          </a:lstStyle>
          <a:p>
            <a:r>
              <a:rPr lang="en-US" altLang="en-US" sz="2700" dirty="0" err="1" smtClean="0"/>
              <a:t>Biến</a:t>
            </a:r>
            <a:r>
              <a:rPr lang="en-US" altLang="en-US" sz="2700" dirty="0" smtClean="0"/>
              <a:t> </a:t>
            </a:r>
            <a:r>
              <a:rPr lang="vi-VN" altLang="en-US" sz="2700" dirty="0" smtClean="0"/>
              <a:t>final</a:t>
            </a:r>
            <a:endParaRPr lang="en-US" altLang="en-US" sz="2700" dirty="0"/>
          </a:p>
        </p:txBody>
      </p:sp>
    </p:spTree>
    <p:extLst>
      <p:ext uri="{BB962C8B-B14F-4D97-AF65-F5344CB8AC3E}">
        <p14:creationId xmlns:p14="http://schemas.microsoft.com/office/powerpoint/2010/main" val="128526380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577595" y="4387174"/>
            <a:ext cx="8202170" cy="590632"/>
          </a:xfrm>
          <a:prstGeom prst="rect">
            <a:avLst/>
          </a:prstGeom>
        </p:spPr>
      </p:pic>
      <p:grpSp>
        <p:nvGrpSpPr>
          <p:cNvPr id="10" name="Group 9"/>
          <p:cNvGrpSpPr/>
          <p:nvPr/>
        </p:nvGrpSpPr>
        <p:grpSpPr>
          <a:xfrm>
            <a:off x="480060" y="4061460"/>
            <a:ext cx="8374380" cy="868680"/>
            <a:chOff x="6362700" y="3093720"/>
            <a:chExt cx="1348740" cy="914400"/>
          </a:xfrm>
        </p:grpSpPr>
        <p:sp>
          <p:nvSpPr>
            <p:cNvPr id="11" name="Rectangle 10"/>
            <p:cNvSpPr/>
            <p:nvPr/>
          </p:nvSpPr>
          <p:spPr>
            <a:xfrm>
              <a:off x="6425550" y="3111282"/>
              <a:ext cx="117520" cy="323976"/>
            </a:xfrm>
            <a:prstGeom prst="rect">
              <a:avLst/>
            </a:prstGeom>
          </p:spPr>
          <p:txBody>
            <a:bodyPr wrap="none">
              <a:spAutoFit/>
            </a:bodyPr>
            <a:lstStyle/>
            <a:p>
              <a:r>
                <a:rPr lang="en-US" dirty="0" smtClean="0">
                  <a:solidFill>
                    <a:srgbClr val="343A40"/>
                  </a:solidFill>
                  <a:latin typeface="Proxima Nova" panose="020B0604020202020204" charset="0"/>
                  <a:ea typeface="Times New Roman" panose="02020603050405020304" pitchFamily="18" charset="0"/>
                  <a:cs typeface="Times New Roman" panose="02020603050405020304" pitchFamily="18" charset="0"/>
                </a:rPr>
                <a:t>Output</a:t>
              </a:r>
              <a:endParaRPr lang="en-US" dirty="0"/>
            </a:p>
          </p:txBody>
        </p:sp>
        <p:sp>
          <p:nvSpPr>
            <p:cNvPr id="12" name="Rectangle 11"/>
            <p:cNvSpPr/>
            <p:nvPr/>
          </p:nvSpPr>
          <p:spPr>
            <a:xfrm>
              <a:off x="6362700" y="3093720"/>
              <a:ext cx="1348740" cy="914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Picture 6"/>
          <p:cNvPicPr>
            <a:picLocks noChangeAspect="1"/>
          </p:cNvPicPr>
          <p:nvPr/>
        </p:nvPicPr>
        <p:blipFill>
          <a:blip r:embed="rId3"/>
          <a:stretch>
            <a:fillRect/>
          </a:stretch>
        </p:blipFill>
        <p:spPr>
          <a:xfrm>
            <a:off x="1820781" y="1286408"/>
            <a:ext cx="4846719" cy="2649540"/>
          </a:xfrm>
          <a:prstGeom prst="rect">
            <a:avLst/>
          </a:prstGeom>
          <a:ln>
            <a:solidFill>
              <a:srgbClr val="FF0000"/>
            </a:solidFill>
          </a:ln>
        </p:spPr>
      </p:pic>
      <p:sp>
        <p:nvSpPr>
          <p:cNvPr id="14" name="Rectangle 13"/>
          <p:cNvSpPr/>
          <p:nvPr/>
        </p:nvSpPr>
        <p:spPr>
          <a:xfrm>
            <a:off x="2834640" y="2217420"/>
            <a:ext cx="1889760" cy="25146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2"/>
          <p:cNvSpPr txBox="1">
            <a:spLocks noChangeArrowheads="1"/>
          </p:cNvSpPr>
          <p:nvPr/>
        </p:nvSpPr>
        <p:spPr>
          <a:xfrm>
            <a:off x="357420" y="521225"/>
            <a:ext cx="8520600" cy="572700"/>
          </a:xfrm>
          <a:prstGeom prst="rect">
            <a:avLst/>
          </a:prstGeom>
          <a:noFill/>
          <a:ln>
            <a:noFill/>
          </a:ln>
          <a:extLst>
            <a:ext uri="{FAA26D3D-D897-4be2-8F04-BA451C77F1D7}">
              <ma14:placeholderFlag xmlns:ma14="http://schemas.microsoft.com/office/mac/drawingml/2011/main" xmlns="" val="1"/>
            </a:ext>
          </a:extLst>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361AE"/>
              </a:buClr>
              <a:buSzPts val="3000"/>
              <a:buFont typeface="Alfa Slab One"/>
              <a:buNone/>
              <a:defRPr sz="3000" b="0" i="0" u="none" strike="noStrike" cap="none">
                <a:solidFill>
                  <a:srgbClr val="0361AE"/>
                </a:solidFill>
                <a:latin typeface="Alfa Slab One"/>
                <a:ea typeface="Alfa Slab One"/>
                <a:cs typeface="Alfa Slab One"/>
                <a:sym typeface="Alfa Slab One"/>
              </a:defRPr>
            </a:lvl1pPr>
            <a:lvl2pPr marR="0" lvl="1" algn="l" rtl="0">
              <a:lnSpc>
                <a:spcPct val="100000"/>
              </a:lnSpc>
              <a:spcBef>
                <a:spcPts val="0"/>
              </a:spcBef>
              <a:spcAft>
                <a:spcPts val="0"/>
              </a:spcAft>
              <a:buClr>
                <a:schemeClr val="accent3"/>
              </a:buClr>
              <a:buSzPts val="3000"/>
              <a:buFont typeface="Alfa Slab One"/>
              <a:buNone/>
              <a:defRPr sz="3000" b="0" i="0" u="none" strike="noStrike" cap="none">
                <a:solidFill>
                  <a:schemeClr val="accent3"/>
                </a:solidFill>
                <a:latin typeface="Alfa Slab One"/>
                <a:ea typeface="Alfa Slab One"/>
                <a:cs typeface="Alfa Slab One"/>
                <a:sym typeface="Alfa Slab One"/>
              </a:defRPr>
            </a:lvl2pPr>
            <a:lvl3pPr marR="0" lvl="2" algn="l" rtl="0">
              <a:lnSpc>
                <a:spcPct val="100000"/>
              </a:lnSpc>
              <a:spcBef>
                <a:spcPts val="0"/>
              </a:spcBef>
              <a:spcAft>
                <a:spcPts val="0"/>
              </a:spcAft>
              <a:buClr>
                <a:schemeClr val="accent3"/>
              </a:buClr>
              <a:buSzPts val="3000"/>
              <a:buFont typeface="Alfa Slab One"/>
              <a:buNone/>
              <a:defRPr sz="3000" b="0" i="0" u="none" strike="noStrike" cap="none">
                <a:solidFill>
                  <a:schemeClr val="accent3"/>
                </a:solidFill>
                <a:latin typeface="Alfa Slab One"/>
                <a:ea typeface="Alfa Slab One"/>
                <a:cs typeface="Alfa Slab One"/>
                <a:sym typeface="Alfa Slab One"/>
              </a:defRPr>
            </a:lvl3pPr>
            <a:lvl4pPr marR="0" lvl="3" algn="l" rtl="0">
              <a:lnSpc>
                <a:spcPct val="100000"/>
              </a:lnSpc>
              <a:spcBef>
                <a:spcPts val="0"/>
              </a:spcBef>
              <a:spcAft>
                <a:spcPts val="0"/>
              </a:spcAft>
              <a:buClr>
                <a:schemeClr val="accent3"/>
              </a:buClr>
              <a:buSzPts val="3000"/>
              <a:buFont typeface="Alfa Slab One"/>
              <a:buNone/>
              <a:defRPr sz="3000" b="0" i="0" u="none" strike="noStrike" cap="none">
                <a:solidFill>
                  <a:schemeClr val="accent3"/>
                </a:solidFill>
                <a:latin typeface="Alfa Slab One"/>
                <a:ea typeface="Alfa Slab One"/>
                <a:cs typeface="Alfa Slab One"/>
                <a:sym typeface="Alfa Slab One"/>
              </a:defRPr>
            </a:lvl4pPr>
            <a:lvl5pPr marR="0" lvl="4" algn="l" rtl="0">
              <a:lnSpc>
                <a:spcPct val="100000"/>
              </a:lnSpc>
              <a:spcBef>
                <a:spcPts val="0"/>
              </a:spcBef>
              <a:spcAft>
                <a:spcPts val="0"/>
              </a:spcAft>
              <a:buClr>
                <a:schemeClr val="accent3"/>
              </a:buClr>
              <a:buSzPts val="3000"/>
              <a:buFont typeface="Alfa Slab One"/>
              <a:buNone/>
              <a:defRPr sz="3000" b="0" i="0" u="none" strike="noStrike" cap="none">
                <a:solidFill>
                  <a:schemeClr val="accent3"/>
                </a:solidFill>
                <a:latin typeface="Alfa Slab One"/>
                <a:ea typeface="Alfa Slab One"/>
                <a:cs typeface="Alfa Slab One"/>
                <a:sym typeface="Alfa Slab One"/>
              </a:defRPr>
            </a:lvl5pPr>
            <a:lvl6pPr marR="0" lvl="5" algn="l" rtl="0">
              <a:lnSpc>
                <a:spcPct val="100000"/>
              </a:lnSpc>
              <a:spcBef>
                <a:spcPts val="0"/>
              </a:spcBef>
              <a:spcAft>
                <a:spcPts val="0"/>
              </a:spcAft>
              <a:buClr>
                <a:schemeClr val="accent3"/>
              </a:buClr>
              <a:buSzPts val="3000"/>
              <a:buFont typeface="Alfa Slab One"/>
              <a:buNone/>
              <a:defRPr sz="3000" b="0" i="0" u="none" strike="noStrike" cap="none">
                <a:solidFill>
                  <a:schemeClr val="accent3"/>
                </a:solidFill>
                <a:latin typeface="Alfa Slab One"/>
                <a:ea typeface="Alfa Slab One"/>
                <a:cs typeface="Alfa Slab One"/>
                <a:sym typeface="Alfa Slab One"/>
              </a:defRPr>
            </a:lvl6pPr>
            <a:lvl7pPr marR="0" lvl="6" algn="l" rtl="0">
              <a:lnSpc>
                <a:spcPct val="100000"/>
              </a:lnSpc>
              <a:spcBef>
                <a:spcPts val="0"/>
              </a:spcBef>
              <a:spcAft>
                <a:spcPts val="0"/>
              </a:spcAft>
              <a:buClr>
                <a:schemeClr val="accent3"/>
              </a:buClr>
              <a:buSzPts val="3000"/>
              <a:buFont typeface="Alfa Slab One"/>
              <a:buNone/>
              <a:defRPr sz="3000" b="0" i="0" u="none" strike="noStrike" cap="none">
                <a:solidFill>
                  <a:schemeClr val="accent3"/>
                </a:solidFill>
                <a:latin typeface="Alfa Slab One"/>
                <a:ea typeface="Alfa Slab One"/>
                <a:cs typeface="Alfa Slab One"/>
                <a:sym typeface="Alfa Slab One"/>
              </a:defRPr>
            </a:lvl7pPr>
            <a:lvl8pPr marR="0" lvl="7" algn="l" rtl="0">
              <a:lnSpc>
                <a:spcPct val="100000"/>
              </a:lnSpc>
              <a:spcBef>
                <a:spcPts val="0"/>
              </a:spcBef>
              <a:spcAft>
                <a:spcPts val="0"/>
              </a:spcAft>
              <a:buClr>
                <a:schemeClr val="accent3"/>
              </a:buClr>
              <a:buSzPts val="3000"/>
              <a:buFont typeface="Alfa Slab One"/>
              <a:buNone/>
              <a:defRPr sz="3000" b="0" i="0" u="none" strike="noStrike" cap="none">
                <a:solidFill>
                  <a:schemeClr val="accent3"/>
                </a:solidFill>
                <a:latin typeface="Alfa Slab One"/>
                <a:ea typeface="Alfa Slab One"/>
                <a:cs typeface="Alfa Slab One"/>
                <a:sym typeface="Alfa Slab One"/>
              </a:defRPr>
            </a:lvl8pPr>
            <a:lvl9pPr marR="0" lvl="8" algn="l" rtl="0">
              <a:lnSpc>
                <a:spcPct val="100000"/>
              </a:lnSpc>
              <a:spcBef>
                <a:spcPts val="0"/>
              </a:spcBef>
              <a:spcAft>
                <a:spcPts val="0"/>
              </a:spcAft>
              <a:buClr>
                <a:schemeClr val="accent3"/>
              </a:buClr>
              <a:buSzPts val="3000"/>
              <a:buFont typeface="Alfa Slab One"/>
              <a:buNone/>
              <a:defRPr sz="3000" b="0" i="0" u="none" strike="noStrike" cap="none">
                <a:solidFill>
                  <a:schemeClr val="accent3"/>
                </a:solidFill>
                <a:latin typeface="Alfa Slab One"/>
                <a:ea typeface="Alfa Slab One"/>
                <a:cs typeface="Alfa Slab One"/>
                <a:sym typeface="Alfa Slab One"/>
              </a:defRPr>
            </a:lvl9pPr>
          </a:lstStyle>
          <a:p>
            <a:r>
              <a:rPr lang="en-US" altLang="en-US" sz="2700" dirty="0" err="1" smtClean="0"/>
              <a:t>Biến</a:t>
            </a:r>
            <a:r>
              <a:rPr lang="en-US" altLang="en-US" sz="2700" dirty="0" smtClean="0"/>
              <a:t> </a:t>
            </a:r>
            <a:r>
              <a:rPr lang="vi-VN" altLang="en-US" sz="2700" dirty="0" smtClean="0"/>
              <a:t>final</a:t>
            </a:r>
            <a:endParaRPr lang="en-US" altLang="en-US" sz="2700" dirty="0"/>
          </a:p>
        </p:txBody>
      </p:sp>
    </p:spTree>
    <p:extLst>
      <p:ext uri="{BB962C8B-B14F-4D97-AF65-F5344CB8AC3E}">
        <p14:creationId xmlns:p14="http://schemas.microsoft.com/office/powerpoint/2010/main" val="390692669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ma14="http://schemas.microsoft.com/office/mac/drawingml/2011/main" xmlns="" val="1"/>
            </a:ext>
          </a:extLst>
        </p:spPr>
        <p:txBody>
          <a:bodyPr anchor="b">
            <a:noAutofit/>
          </a:bodyPr>
          <a:lstStyle/>
          <a:p>
            <a:r>
              <a:rPr lang="vi-VN" altLang="en-US" sz="2700" dirty="0" smtClean="0"/>
              <a:t>Phương thức</a:t>
            </a:r>
            <a:r>
              <a:rPr lang="en-US" altLang="en-US" sz="2700" dirty="0" smtClean="0"/>
              <a:t> </a:t>
            </a:r>
            <a:r>
              <a:rPr lang="vi-VN" altLang="en-US" sz="2700" dirty="0" smtClean="0"/>
              <a:t>final</a:t>
            </a:r>
            <a:endParaRPr lang="en-US" altLang="en-US" sz="2700" dirty="0"/>
          </a:p>
        </p:txBody>
      </p:sp>
      <p:sp>
        <p:nvSpPr>
          <p:cNvPr id="2" name="Rectangle 1"/>
          <p:cNvSpPr/>
          <p:nvPr/>
        </p:nvSpPr>
        <p:spPr>
          <a:xfrm>
            <a:off x="236220" y="1432663"/>
            <a:ext cx="8595360" cy="339324"/>
          </a:xfrm>
          <a:prstGeom prst="rect">
            <a:avLst/>
          </a:prstGeom>
        </p:spPr>
        <p:txBody>
          <a:bodyPr wrap="square">
            <a:spAutoFit/>
          </a:bodyPr>
          <a:lstStyle/>
          <a:p>
            <a:pPr algn="just">
              <a:lnSpc>
                <a:spcPts val="1875"/>
              </a:lnSpc>
              <a:spcBef>
                <a:spcPts val="300"/>
              </a:spcBef>
              <a:spcAft>
                <a:spcPts val="800"/>
              </a:spcAft>
            </a:pPr>
            <a:r>
              <a:rPr lang="en-US" sz="1800" b="1" dirty="0">
                <a:latin typeface="Proxima Nova" panose="020B0604020202020204" charset="0"/>
                <a:ea typeface="Times New Roman" panose="02020603050405020304" pitchFamily="18" charset="0"/>
                <a:cs typeface="Times New Roman" panose="02020603050405020304" pitchFamily="18" charset="0"/>
              </a:rPr>
              <a:t>Ý </a:t>
            </a:r>
            <a:r>
              <a:rPr lang="en-US" sz="1800" b="1" dirty="0" err="1" smtClean="0">
                <a:latin typeface="Proxima Nova" panose="020B0604020202020204" charset="0"/>
                <a:ea typeface="Times New Roman" panose="02020603050405020304" pitchFamily="18" charset="0"/>
                <a:cs typeface="Times New Roman" panose="02020603050405020304" pitchFamily="18" charset="0"/>
              </a:rPr>
              <a:t>nghĩa</a:t>
            </a:r>
            <a:r>
              <a:rPr lang="en-US" sz="1800" b="1" dirty="0" smtClean="0">
                <a:latin typeface="Proxima Nova" panose="020B0604020202020204" charset="0"/>
                <a:ea typeface="Times New Roman" panose="02020603050405020304" pitchFamily="18" charset="0"/>
                <a:cs typeface="Times New Roman" panose="02020603050405020304" pitchFamily="18" charset="0"/>
              </a:rPr>
              <a:t>: </a:t>
            </a:r>
            <a:r>
              <a:rPr lang="vi-VN" sz="1800" dirty="0">
                <a:latin typeface="Proxima Nova" panose="020B0604020202020204" charset="0"/>
                <a:ea typeface="Times New Roman" panose="02020603050405020304" pitchFamily="18" charset="0"/>
                <a:cs typeface="Times New Roman" panose="02020603050405020304" pitchFamily="18" charset="0"/>
              </a:rPr>
              <a:t>Dùng </a:t>
            </a:r>
            <a:r>
              <a:rPr lang="vi-VN" sz="1800" dirty="0">
                <a:latin typeface="Proxima Nova" panose="020B0604020202020204" charset="0"/>
                <a:ea typeface="Times New Roman" panose="02020603050405020304" pitchFamily="18" charset="0"/>
                <a:cs typeface="Times New Roman" panose="02020603050405020304" pitchFamily="18" charset="0"/>
              </a:rPr>
              <a:t>khi giá trị của biến không thay đổi trong chương trình</a:t>
            </a:r>
          </a:p>
        </p:txBody>
      </p:sp>
      <p:sp>
        <p:nvSpPr>
          <p:cNvPr id="3" name="Rectangle 2"/>
          <p:cNvSpPr/>
          <p:nvPr/>
        </p:nvSpPr>
        <p:spPr>
          <a:xfrm>
            <a:off x="264989" y="2015136"/>
            <a:ext cx="1207382" cy="335989"/>
          </a:xfrm>
          <a:prstGeom prst="rect">
            <a:avLst/>
          </a:prstGeom>
        </p:spPr>
        <p:txBody>
          <a:bodyPr wrap="none">
            <a:spAutoFit/>
          </a:bodyPr>
          <a:lstStyle/>
          <a:p>
            <a:pPr algn="just">
              <a:lnSpc>
                <a:spcPts val="1875"/>
              </a:lnSpc>
              <a:spcBef>
                <a:spcPts val="300"/>
              </a:spcBef>
              <a:spcAft>
                <a:spcPts val="800"/>
              </a:spcAft>
            </a:pPr>
            <a:r>
              <a:rPr lang="en-US" sz="1800" b="1" dirty="0" err="1">
                <a:latin typeface="Proxima Nova" panose="020B0604020202020204" charset="0"/>
                <a:ea typeface="Times New Roman" panose="02020603050405020304" pitchFamily="18" charset="0"/>
                <a:cs typeface="Times New Roman" panose="02020603050405020304" pitchFamily="18" charset="0"/>
              </a:rPr>
              <a:t>Cú</a:t>
            </a:r>
            <a:r>
              <a:rPr lang="en-US" sz="1800" b="1" dirty="0">
                <a:latin typeface="Proxima Nova" panose="020B0604020202020204" charset="0"/>
                <a:ea typeface="Times New Roman" panose="02020603050405020304" pitchFamily="18" charset="0"/>
                <a:cs typeface="Times New Roman" panose="02020603050405020304" pitchFamily="18" charset="0"/>
              </a:rPr>
              <a:t> </a:t>
            </a:r>
            <a:r>
              <a:rPr lang="en-US" sz="1800" b="1" dirty="0" err="1">
                <a:latin typeface="Proxima Nova" panose="020B0604020202020204" charset="0"/>
                <a:ea typeface="Times New Roman" panose="02020603050405020304" pitchFamily="18" charset="0"/>
                <a:cs typeface="Times New Roman" panose="02020603050405020304" pitchFamily="18" charset="0"/>
              </a:rPr>
              <a:t>pháp</a:t>
            </a:r>
            <a:r>
              <a:rPr lang="en-US" sz="1800" b="1" dirty="0">
                <a:latin typeface="Proxima Nova" panose="020B0604020202020204" charset="0"/>
                <a:ea typeface="Times New Roman" panose="02020603050405020304" pitchFamily="18" charset="0"/>
                <a:cs typeface="Times New Roman" panose="02020603050405020304" pitchFamily="18" charset="0"/>
              </a:rPr>
              <a:t>: </a:t>
            </a:r>
            <a:endParaRPr lang="en-US" sz="1800"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1459230" y="2451665"/>
            <a:ext cx="5680710" cy="507831"/>
          </a:xfrm>
          <a:prstGeom prst="rect">
            <a:avLst/>
          </a:prstGeom>
          <a:ln>
            <a:solidFill>
              <a:srgbClr val="FF0000"/>
            </a:solidFill>
          </a:ln>
        </p:spPr>
        <p:txBody>
          <a:bodyPr wrap="square">
            <a:spAutoFit/>
          </a:bodyPr>
          <a:lstStyle/>
          <a:p>
            <a:pPr fontAlgn="base">
              <a:lnSpc>
                <a:spcPct val="15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dirty="0">
                <a:solidFill>
                  <a:srgbClr val="FF0000"/>
                </a:solidFill>
                <a:latin typeface="Proxima Nova" panose="020B0604020202020204" charset="0"/>
                <a:ea typeface="Times New Roman" panose="02020603050405020304" pitchFamily="18" charset="0"/>
                <a:cs typeface="Times New Roman" panose="02020603050405020304" pitchFamily="18" charset="0"/>
              </a:rPr>
              <a:t>final</a:t>
            </a:r>
            <a:r>
              <a:rPr lang="en-US" sz="1800" dirty="0">
                <a:solidFill>
                  <a:srgbClr val="FF000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chemeClr val="bg2">
                    <a:lumMod val="50000"/>
                  </a:schemeClr>
                </a:solidFill>
                <a:latin typeface="Proxima Nova" panose="020B0604020202020204" charset="0"/>
                <a:ea typeface="Times New Roman" panose="02020603050405020304" pitchFamily="18" charset="0"/>
                <a:cs typeface="Times New Roman" panose="02020603050405020304" pitchFamily="18" charset="0"/>
              </a:rPr>
              <a:t>Data_type</a:t>
            </a:r>
            <a:r>
              <a:rPr lang="en-US" sz="1800" dirty="0">
                <a:solidFill>
                  <a:schemeClr val="bg2">
                    <a:lumMod val="50000"/>
                  </a:schemeClr>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chemeClr val="bg2">
                    <a:lumMod val="50000"/>
                  </a:schemeClr>
                </a:solidFill>
                <a:latin typeface="Proxima Nova" panose="020B0604020202020204" charset="0"/>
                <a:ea typeface="Times New Roman" panose="02020603050405020304" pitchFamily="18" charset="0"/>
                <a:cs typeface="Times New Roman" panose="02020603050405020304" pitchFamily="18" charset="0"/>
              </a:rPr>
              <a:t>variable_Name</a:t>
            </a:r>
            <a:r>
              <a:rPr lang="en-US" sz="1800" dirty="0">
                <a:solidFill>
                  <a:schemeClr val="bg2">
                    <a:lumMod val="50000"/>
                  </a:schemeClr>
                </a:solidFill>
                <a:latin typeface="Proxima Nova" panose="020B0604020202020204" charset="0"/>
                <a:ea typeface="Times New Roman" panose="02020603050405020304" pitchFamily="18" charset="0"/>
                <a:cs typeface="Times New Roman" panose="02020603050405020304" pitchFamily="18" charset="0"/>
              </a:rPr>
              <a:t> = value;</a:t>
            </a:r>
          </a:p>
        </p:txBody>
      </p:sp>
    </p:spTree>
    <p:extLst>
      <p:ext uri="{BB962C8B-B14F-4D97-AF65-F5344CB8AC3E}">
        <p14:creationId xmlns:p14="http://schemas.microsoft.com/office/powerpoint/2010/main" val="199359719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ma14="http://schemas.microsoft.com/office/mac/drawingml/2011/main" xmlns="" val="1"/>
            </a:ext>
          </a:extLst>
        </p:spPr>
        <p:txBody>
          <a:bodyPr anchor="b">
            <a:noAutofit/>
          </a:bodyPr>
          <a:lstStyle/>
          <a:p>
            <a:r>
              <a:rPr lang="vi-VN" altLang="en-US" sz="2700" dirty="0" smtClean="0"/>
              <a:t>Phương thức</a:t>
            </a:r>
            <a:r>
              <a:rPr lang="en-US" altLang="en-US" sz="2700" dirty="0" smtClean="0"/>
              <a:t> </a:t>
            </a:r>
            <a:r>
              <a:rPr lang="vi-VN" altLang="en-US" sz="2700" dirty="0" smtClean="0"/>
              <a:t>final</a:t>
            </a:r>
            <a:endParaRPr lang="en-US" altLang="en-US" sz="2700" dirty="0"/>
          </a:p>
        </p:txBody>
      </p:sp>
      <p:sp>
        <p:nvSpPr>
          <p:cNvPr id="2" name="Rectangle 1"/>
          <p:cNvSpPr/>
          <p:nvPr/>
        </p:nvSpPr>
        <p:spPr>
          <a:xfrm>
            <a:off x="236220" y="1432663"/>
            <a:ext cx="8595360" cy="335989"/>
          </a:xfrm>
          <a:prstGeom prst="rect">
            <a:avLst/>
          </a:prstGeom>
        </p:spPr>
        <p:txBody>
          <a:bodyPr wrap="square">
            <a:spAutoFit/>
          </a:bodyPr>
          <a:lstStyle/>
          <a:p>
            <a:pPr algn="just">
              <a:lnSpc>
                <a:spcPts val="1875"/>
              </a:lnSpc>
              <a:spcBef>
                <a:spcPts val="300"/>
              </a:spcBef>
              <a:spcAft>
                <a:spcPts val="800"/>
              </a:spcAft>
            </a:pPr>
            <a:r>
              <a:rPr lang="en-US" sz="1800" b="1" dirty="0">
                <a:latin typeface="Proxima Nova" panose="020B0604020202020204" charset="0"/>
                <a:ea typeface="Times New Roman" panose="02020603050405020304" pitchFamily="18" charset="0"/>
                <a:cs typeface="Times New Roman" panose="02020603050405020304" pitchFamily="18" charset="0"/>
              </a:rPr>
              <a:t>Ý </a:t>
            </a:r>
            <a:r>
              <a:rPr lang="en-US" sz="1800" b="1" dirty="0" err="1" smtClean="0">
                <a:latin typeface="Proxima Nova" panose="020B0604020202020204" charset="0"/>
                <a:ea typeface="Times New Roman" panose="02020603050405020304" pitchFamily="18" charset="0"/>
                <a:cs typeface="Times New Roman" panose="02020603050405020304" pitchFamily="18" charset="0"/>
              </a:rPr>
              <a:t>nghĩa</a:t>
            </a:r>
            <a:r>
              <a:rPr lang="en-US" sz="1800" b="1" dirty="0" smtClean="0">
                <a:latin typeface="Proxima Nova" panose="020B0604020202020204" charset="0"/>
                <a:ea typeface="Times New Roman" panose="02020603050405020304" pitchFamily="18" charset="0"/>
                <a:cs typeface="Times New Roman" panose="02020603050405020304" pitchFamily="18" charset="0"/>
              </a:rPr>
              <a:t>: </a:t>
            </a:r>
            <a:r>
              <a:rPr lang="vi-VN" sz="1800" dirty="0" smtClean="0">
                <a:latin typeface="Segoe UI" panose="020B0502040204020203" pitchFamily="34" charset="0"/>
                <a:ea typeface="Times New Roman" panose="02020603050405020304" pitchFamily="18" charset="0"/>
                <a:cs typeface="Times New Roman" panose="02020603050405020304" pitchFamily="18" charset="0"/>
              </a:rPr>
              <a:t>Dùng </a:t>
            </a:r>
            <a:r>
              <a:rPr lang="vi-VN" sz="1800" dirty="0">
                <a:latin typeface="Segoe UI" panose="020B0502040204020203" pitchFamily="34" charset="0"/>
                <a:ea typeface="Times New Roman" panose="02020603050405020304" pitchFamily="18" charset="0"/>
                <a:cs typeface="Times New Roman" panose="02020603050405020304" pitchFamily="18" charset="0"/>
              </a:rPr>
              <a:t>khi giá trị của biến không thay đổi trong chương trình</a:t>
            </a:r>
          </a:p>
        </p:txBody>
      </p:sp>
      <p:sp>
        <p:nvSpPr>
          <p:cNvPr id="3" name="Rectangle 2"/>
          <p:cNvSpPr/>
          <p:nvPr/>
        </p:nvSpPr>
        <p:spPr>
          <a:xfrm>
            <a:off x="264989" y="2015136"/>
            <a:ext cx="1207382" cy="335989"/>
          </a:xfrm>
          <a:prstGeom prst="rect">
            <a:avLst/>
          </a:prstGeom>
        </p:spPr>
        <p:txBody>
          <a:bodyPr wrap="none">
            <a:spAutoFit/>
          </a:bodyPr>
          <a:lstStyle/>
          <a:p>
            <a:pPr algn="just">
              <a:lnSpc>
                <a:spcPts val="1875"/>
              </a:lnSpc>
              <a:spcBef>
                <a:spcPts val="300"/>
              </a:spcBef>
              <a:spcAft>
                <a:spcPts val="800"/>
              </a:spcAft>
            </a:pPr>
            <a:r>
              <a:rPr lang="en-US" sz="1800" b="1" dirty="0" err="1">
                <a:latin typeface="Proxima Nova" panose="020B0604020202020204" charset="0"/>
                <a:ea typeface="Times New Roman" panose="02020603050405020304" pitchFamily="18" charset="0"/>
                <a:cs typeface="Times New Roman" panose="02020603050405020304" pitchFamily="18" charset="0"/>
              </a:rPr>
              <a:t>Cú</a:t>
            </a:r>
            <a:r>
              <a:rPr lang="en-US" sz="1800" b="1" dirty="0">
                <a:latin typeface="Proxima Nova" panose="020B0604020202020204" charset="0"/>
                <a:ea typeface="Times New Roman" panose="02020603050405020304" pitchFamily="18" charset="0"/>
                <a:cs typeface="Times New Roman" panose="02020603050405020304" pitchFamily="18" charset="0"/>
              </a:rPr>
              <a:t> </a:t>
            </a:r>
            <a:r>
              <a:rPr lang="en-US" sz="1800" b="1" dirty="0" err="1">
                <a:latin typeface="Proxima Nova" panose="020B0604020202020204" charset="0"/>
                <a:ea typeface="Times New Roman" panose="02020603050405020304" pitchFamily="18" charset="0"/>
                <a:cs typeface="Times New Roman" panose="02020603050405020304" pitchFamily="18" charset="0"/>
              </a:rPr>
              <a:t>pháp</a:t>
            </a:r>
            <a:r>
              <a:rPr lang="en-US" sz="1800" b="1" dirty="0">
                <a:latin typeface="Proxima Nova" panose="020B0604020202020204" charset="0"/>
                <a:ea typeface="Times New Roman" panose="02020603050405020304" pitchFamily="18" charset="0"/>
                <a:cs typeface="Times New Roman" panose="02020603050405020304" pitchFamily="18" charset="0"/>
              </a:rPr>
              <a:t>: </a:t>
            </a:r>
            <a:endParaRPr lang="en-US" sz="1800"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53340" y="2398325"/>
            <a:ext cx="9037320" cy="1569660"/>
          </a:xfrm>
          <a:prstGeom prst="rect">
            <a:avLst/>
          </a:prstGeom>
          <a:ln>
            <a:solidFill>
              <a:srgbClr val="FF0000"/>
            </a:solidFill>
          </a:ln>
        </p:spPr>
        <p:txBody>
          <a:bodyPr wrap="square">
            <a:spAutoFit/>
          </a:bodyPr>
          <a:lstStyle/>
          <a:p>
            <a:pPr fontAlgn="base">
              <a:lnSpc>
                <a:spcPct val="15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chemeClr val="bg2">
                    <a:lumMod val="50000"/>
                  </a:schemeClr>
                </a:solidFill>
                <a:latin typeface="Courier New" panose="02070309020205020404" pitchFamily="49" charset="0"/>
                <a:ea typeface="Times New Roman" panose="02020603050405020304" pitchFamily="18" charset="0"/>
                <a:cs typeface="Courier New" panose="02070309020205020404" pitchFamily="49" charset="0"/>
              </a:rPr>
              <a:t>&lt;</a:t>
            </a:r>
            <a:r>
              <a:rPr lang="en-US" sz="1600" dirty="0" err="1">
                <a:solidFill>
                  <a:schemeClr val="bg2">
                    <a:lumMod val="50000"/>
                  </a:schemeClr>
                </a:solidFill>
                <a:latin typeface="Courier New" panose="02070309020205020404" pitchFamily="49" charset="0"/>
                <a:ea typeface="Times New Roman" panose="02020603050405020304" pitchFamily="18" charset="0"/>
                <a:cs typeface="Courier New" panose="02070309020205020404" pitchFamily="49" charset="0"/>
              </a:rPr>
              <a:t>access_modifier</a:t>
            </a:r>
            <a:r>
              <a:rPr lang="en-US" sz="1600" dirty="0">
                <a:solidFill>
                  <a:schemeClr val="bg2">
                    <a:lumMod val="50000"/>
                  </a:schemeClr>
                </a:solidFill>
                <a:latin typeface="Courier New" panose="02070309020205020404" pitchFamily="49" charset="0"/>
                <a:ea typeface="Times New Roman" panose="02020603050405020304" pitchFamily="18" charset="0"/>
                <a:cs typeface="Courier New" panose="02070309020205020404" pitchFamily="49" charset="0"/>
              </a:rPr>
              <a:t>&gt; </a:t>
            </a:r>
            <a:r>
              <a:rPr lang="en-US" sz="1600" b="1" dirty="0">
                <a:solidFill>
                  <a:srgbClr val="FF0000"/>
                </a:solidFill>
                <a:latin typeface="Courier New" panose="02070309020205020404" pitchFamily="49" charset="0"/>
                <a:ea typeface="Times New Roman" panose="02020603050405020304" pitchFamily="18" charset="0"/>
                <a:cs typeface="Courier New" panose="02070309020205020404" pitchFamily="49" charset="0"/>
              </a:rPr>
              <a:t>final</a:t>
            </a:r>
            <a:r>
              <a:rPr lang="en-US" sz="1600" dirty="0">
                <a:solidFill>
                  <a:srgbClr val="FF0000"/>
                </a:solidFill>
                <a:latin typeface="Courier New" panose="02070309020205020404" pitchFamily="49" charset="0"/>
                <a:ea typeface="Times New Roman" panose="02020603050405020304" pitchFamily="18" charset="0"/>
                <a:cs typeface="Courier New" panose="02070309020205020404" pitchFamily="49" charset="0"/>
              </a:rPr>
              <a:t> </a:t>
            </a:r>
            <a:r>
              <a:rPr lang="en-US" sz="1600" dirty="0">
                <a:solidFill>
                  <a:schemeClr val="bg2">
                    <a:lumMod val="50000"/>
                  </a:schemeClr>
                </a:solidFill>
                <a:latin typeface="Courier New" panose="02070309020205020404" pitchFamily="49" charset="0"/>
                <a:ea typeface="Times New Roman" panose="02020603050405020304" pitchFamily="18" charset="0"/>
                <a:cs typeface="Courier New" panose="02070309020205020404" pitchFamily="49" charset="0"/>
              </a:rPr>
              <a:t>&lt;</a:t>
            </a:r>
            <a:r>
              <a:rPr lang="en-US" sz="1600" dirty="0" err="1">
                <a:solidFill>
                  <a:schemeClr val="bg2">
                    <a:lumMod val="50000"/>
                  </a:schemeClr>
                </a:solidFill>
                <a:latin typeface="Courier New" panose="02070309020205020404" pitchFamily="49" charset="0"/>
                <a:ea typeface="Times New Roman" panose="02020603050405020304" pitchFamily="18" charset="0"/>
                <a:cs typeface="Courier New" panose="02070309020205020404" pitchFamily="49" charset="0"/>
              </a:rPr>
              <a:t>return_type</a:t>
            </a:r>
            <a:r>
              <a:rPr lang="en-US" sz="1600" dirty="0">
                <a:solidFill>
                  <a:schemeClr val="bg2">
                    <a:lumMod val="50000"/>
                  </a:schemeClr>
                </a:solidFill>
                <a:latin typeface="Courier New" panose="02070309020205020404" pitchFamily="49" charset="0"/>
                <a:ea typeface="Times New Roman" panose="02020603050405020304" pitchFamily="18" charset="0"/>
                <a:cs typeface="Courier New" panose="02070309020205020404" pitchFamily="49" charset="0"/>
              </a:rPr>
              <a:t>&gt; &lt;</a:t>
            </a:r>
            <a:r>
              <a:rPr lang="en-US" sz="1600" dirty="0" err="1">
                <a:solidFill>
                  <a:schemeClr val="bg2">
                    <a:lumMod val="50000"/>
                  </a:schemeClr>
                </a:solidFill>
                <a:latin typeface="Courier New" panose="02070309020205020404" pitchFamily="49" charset="0"/>
                <a:ea typeface="Times New Roman" panose="02020603050405020304" pitchFamily="18" charset="0"/>
                <a:cs typeface="Courier New" panose="02070309020205020404" pitchFamily="49" charset="0"/>
              </a:rPr>
              <a:t>method_name</a:t>
            </a:r>
            <a:r>
              <a:rPr lang="en-US" sz="1600" dirty="0">
                <a:solidFill>
                  <a:schemeClr val="bg2">
                    <a:lumMod val="50000"/>
                  </a:schemeClr>
                </a:solidFill>
                <a:latin typeface="Courier New" panose="02070309020205020404" pitchFamily="49" charset="0"/>
                <a:ea typeface="Times New Roman" panose="02020603050405020304" pitchFamily="18" charset="0"/>
                <a:cs typeface="Courier New" panose="02070309020205020404" pitchFamily="49" charset="0"/>
              </a:rPr>
              <a:t>&gt;( </a:t>
            </a:r>
            <a:r>
              <a:rPr lang="en-US" sz="1600" dirty="0" err="1">
                <a:solidFill>
                  <a:schemeClr val="bg2">
                    <a:lumMod val="50000"/>
                  </a:schemeClr>
                </a:solidFill>
                <a:latin typeface="Courier New" panose="02070309020205020404" pitchFamily="49" charset="0"/>
                <a:ea typeface="Times New Roman" panose="02020603050405020304" pitchFamily="18" charset="0"/>
                <a:cs typeface="Courier New" panose="02070309020205020404" pitchFamily="49" charset="0"/>
              </a:rPr>
              <a:t>list_of_parameters</a:t>
            </a:r>
            <a:r>
              <a:rPr lang="en-US" sz="1600" dirty="0">
                <a:solidFill>
                  <a:schemeClr val="bg2">
                    <a:lumMod val="50000"/>
                  </a:schemeClr>
                </a:solidFill>
                <a:latin typeface="Courier New" panose="02070309020205020404" pitchFamily="49" charset="0"/>
                <a:ea typeface="Times New Roman" panose="02020603050405020304" pitchFamily="18" charset="0"/>
                <a:cs typeface="Courier New" panose="02070309020205020404" pitchFamily="49" charset="0"/>
              </a:rPr>
              <a:t>)</a:t>
            </a:r>
          </a:p>
          <a:p>
            <a:pPr fontAlgn="base">
              <a:lnSpc>
                <a:spcPct val="15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smtClean="0">
                <a:solidFill>
                  <a:schemeClr val="bg2">
                    <a:lumMod val="50000"/>
                  </a:schemeClr>
                </a:solidFill>
                <a:latin typeface="Courier New" panose="02070309020205020404" pitchFamily="49" charset="0"/>
                <a:ea typeface="Times New Roman" panose="02020603050405020304" pitchFamily="18" charset="0"/>
                <a:cs typeface="Courier New" panose="02070309020205020404" pitchFamily="49" charset="0"/>
              </a:rPr>
              <a:t>{</a:t>
            </a:r>
          </a:p>
          <a:p>
            <a:pPr fontAlgn="base">
              <a:lnSpc>
                <a:spcPct val="15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smtClean="0">
                <a:solidFill>
                  <a:schemeClr val="bg2">
                    <a:lumMod val="50000"/>
                  </a:schemeClr>
                </a:solidFill>
                <a:latin typeface="Courier New" panose="02070309020205020404" pitchFamily="49" charset="0"/>
                <a:ea typeface="Times New Roman" panose="02020603050405020304" pitchFamily="18" charset="0"/>
                <a:cs typeface="Courier New" panose="02070309020205020404" pitchFamily="49" charset="0"/>
              </a:rPr>
              <a:t>  //body</a:t>
            </a:r>
          </a:p>
          <a:p>
            <a:pPr fontAlgn="base">
              <a:lnSpc>
                <a:spcPct val="15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smtClean="0">
                <a:solidFill>
                  <a:schemeClr val="bg2">
                    <a:lumMod val="50000"/>
                  </a:schemeClr>
                </a:solidFill>
                <a:latin typeface="Courier New" panose="02070309020205020404" pitchFamily="49" charset="0"/>
                <a:ea typeface="Times New Roman" panose="02020603050405020304" pitchFamily="18" charset="0"/>
                <a:cs typeface="Courier New" panose="02070309020205020404" pitchFamily="49" charset="0"/>
              </a:rPr>
              <a:t>}</a:t>
            </a:r>
            <a:endParaRPr lang="en-US" sz="1600" dirty="0">
              <a:solidFill>
                <a:schemeClr val="bg2">
                  <a:lumMod val="50000"/>
                </a:schemeClr>
              </a:solidFill>
              <a:latin typeface="Courier New" panose="02070309020205020404" pitchFamily="49" charset="0"/>
              <a:ea typeface="Times New Roman" panose="02020603050405020304" pitchFamily="18" charset="0"/>
              <a:cs typeface="Courier New" panose="02070309020205020404" pitchFamily="49" charset="0"/>
            </a:endParaRPr>
          </a:p>
        </p:txBody>
      </p:sp>
    </p:spTree>
    <p:extLst>
      <p:ext uri="{BB962C8B-B14F-4D97-AF65-F5344CB8AC3E}">
        <p14:creationId xmlns:p14="http://schemas.microsoft.com/office/powerpoint/2010/main" val="154809449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ma14="http://schemas.microsoft.com/office/mac/drawingml/2011/main" xmlns="" val="1"/>
            </a:ext>
          </a:extLst>
        </p:spPr>
        <p:txBody>
          <a:bodyPr anchor="b">
            <a:noAutofit/>
          </a:bodyPr>
          <a:lstStyle/>
          <a:p>
            <a:r>
              <a:rPr lang="vi-VN" altLang="en-US" sz="2700" dirty="0" smtClean="0"/>
              <a:t>Phương thức</a:t>
            </a:r>
            <a:r>
              <a:rPr lang="en-US" altLang="en-US" sz="2700" dirty="0" smtClean="0"/>
              <a:t> </a:t>
            </a:r>
            <a:r>
              <a:rPr lang="vi-VN" altLang="en-US" sz="2700" dirty="0" smtClean="0"/>
              <a:t>final</a:t>
            </a:r>
            <a:endParaRPr lang="en-US" altLang="en-US" sz="2700" dirty="0"/>
          </a:p>
        </p:txBody>
      </p:sp>
      <p:pic>
        <p:nvPicPr>
          <p:cNvPr id="4" name="Picture 3"/>
          <p:cNvPicPr>
            <a:picLocks noChangeAspect="1"/>
          </p:cNvPicPr>
          <p:nvPr/>
        </p:nvPicPr>
        <p:blipFill>
          <a:blip r:embed="rId2"/>
          <a:stretch>
            <a:fillRect/>
          </a:stretch>
        </p:blipFill>
        <p:spPr>
          <a:xfrm>
            <a:off x="2136949" y="1238426"/>
            <a:ext cx="4911551" cy="3470734"/>
          </a:xfrm>
          <a:prstGeom prst="rect">
            <a:avLst/>
          </a:prstGeom>
          <a:ln>
            <a:solidFill>
              <a:srgbClr val="FF0000"/>
            </a:solidFill>
          </a:ln>
        </p:spPr>
      </p:pic>
      <p:sp>
        <p:nvSpPr>
          <p:cNvPr id="6" name="Rectangle 5"/>
          <p:cNvSpPr/>
          <p:nvPr/>
        </p:nvSpPr>
        <p:spPr>
          <a:xfrm>
            <a:off x="1981200" y="2849880"/>
            <a:ext cx="1889760" cy="25146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rotWithShape="1">
          <a:blip r:embed="rId3"/>
          <a:srcRect t="16650"/>
          <a:stretch/>
        </p:blipFill>
        <p:spPr>
          <a:xfrm>
            <a:off x="1" y="4846319"/>
            <a:ext cx="9075420" cy="219443"/>
          </a:xfrm>
          <a:prstGeom prst="rect">
            <a:avLst/>
          </a:prstGeom>
        </p:spPr>
      </p:pic>
    </p:spTree>
    <p:extLst>
      <p:ext uri="{BB962C8B-B14F-4D97-AF65-F5344CB8AC3E}">
        <p14:creationId xmlns:p14="http://schemas.microsoft.com/office/powerpoint/2010/main" val="256470429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6220" y="1432663"/>
            <a:ext cx="8595360" cy="339324"/>
          </a:xfrm>
          <a:prstGeom prst="rect">
            <a:avLst/>
          </a:prstGeom>
        </p:spPr>
        <p:txBody>
          <a:bodyPr wrap="square">
            <a:spAutoFit/>
          </a:bodyPr>
          <a:lstStyle/>
          <a:p>
            <a:pPr algn="just">
              <a:lnSpc>
                <a:spcPts val="1875"/>
              </a:lnSpc>
              <a:spcBef>
                <a:spcPts val="300"/>
              </a:spcBef>
              <a:spcAft>
                <a:spcPts val="800"/>
              </a:spcAft>
            </a:pPr>
            <a:r>
              <a:rPr lang="en-US" sz="1800" b="1" dirty="0">
                <a:latin typeface="Proxima Nova" panose="020B0604020202020204" charset="0"/>
                <a:ea typeface="Times New Roman" panose="02020603050405020304" pitchFamily="18" charset="0"/>
                <a:cs typeface="Times New Roman" panose="02020603050405020304" pitchFamily="18" charset="0"/>
              </a:rPr>
              <a:t>Ý </a:t>
            </a:r>
            <a:r>
              <a:rPr lang="en-US" sz="1800" b="1" dirty="0" err="1" smtClean="0">
                <a:latin typeface="Proxima Nova" panose="020B0604020202020204" charset="0"/>
                <a:ea typeface="Times New Roman" panose="02020603050405020304" pitchFamily="18" charset="0"/>
                <a:cs typeface="Times New Roman" panose="02020603050405020304" pitchFamily="18" charset="0"/>
              </a:rPr>
              <a:t>nghĩa</a:t>
            </a:r>
            <a:r>
              <a:rPr lang="en-US" sz="1800" b="1" dirty="0" smtClean="0">
                <a:latin typeface="Proxima Nova" panose="020B0604020202020204" charset="0"/>
                <a:ea typeface="Times New Roman" panose="02020603050405020304" pitchFamily="18" charset="0"/>
                <a:cs typeface="Times New Roman" panose="02020603050405020304" pitchFamily="18" charset="0"/>
              </a:rPr>
              <a:t>: </a:t>
            </a:r>
            <a:r>
              <a:rPr lang="vi-VN" sz="1800" dirty="0">
                <a:latin typeface="Proxima Nova" panose="020B0604020202020204" charset="0"/>
                <a:ea typeface="Times New Roman" panose="02020603050405020304" pitchFamily="18" charset="0"/>
                <a:cs typeface="Times New Roman" panose="02020603050405020304" pitchFamily="18" charset="0"/>
              </a:rPr>
              <a:t>Lớp final dùng khi không muốn lớp khác kế thừa</a:t>
            </a:r>
          </a:p>
        </p:txBody>
      </p:sp>
      <p:sp>
        <p:nvSpPr>
          <p:cNvPr id="3" name="Rectangle 2"/>
          <p:cNvSpPr/>
          <p:nvPr/>
        </p:nvSpPr>
        <p:spPr>
          <a:xfrm>
            <a:off x="264989" y="2015136"/>
            <a:ext cx="1207382" cy="335989"/>
          </a:xfrm>
          <a:prstGeom prst="rect">
            <a:avLst/>
          </a:prstGeom>
        </p:spPr>
        <p:txBody>
          <a:bodyPr wrap="none">
            <a:spAutoFit/>
          </a:bodyPr>
          <a:lstStyle/>
          <a:p>
            <a:pPr algn="just">
              <a:lnSpc>
                <a:spcPts val="1875"/>
              </a:lnSpc>
              <a:spcBef>
                <a:spcPts val="300"/>
              </a:spcBef>
              <a:spcAft>
                <a:spcPts val="800"/>
              </a:spcAft>
            </a:pPr>
            <a:r>
              <a:rPr lang="en-US" sz="1800" b="1" dirty="0" err="1">
                <a:latin typeface="Proxima Nova" panose="020B0604020202020204" charset="0"/>
                <a:ea typeface="Times New Roman" panose="02020603050405020304" pitchFamily="18" charset="0"/>
                <a:cs typeface="Times New Roman" panose="02020603050405020304" pitchFamily="18" charset="0"/>
              </a:rPr>
              <a:t>Cú</a:t>
            </a:r>
            <a:r>
              <a:rPr lang="en-US" sz="1800" b="1" dirty="0">
                <a:latin typeface="Proxima Nova" panose="020B0604020202020204" charset="0"/>
                <a:ea typeface="Times New Roman" panose="02020603050405020304" pitchFamily="18" charset="0"/>
                <a:cs typeface="Times New Roman" panose="02020603050405020304" pitchFamily="18" charset="0"/>
              </a:rPr>
              <a:t> </a:t>
            </a:r>
            <a:r>
              <a:rPr lang="en-US" sz="1800" b="1" dirty="0" err="1">
                <a:latin typeface="Proxima Nova" panose="020B0604020202020204" charset="0"/>
                <a:ea typeface="Times New Roman" panose="02020603050405020304" pitchFamily="18" charset="0"/>
                <a:cs typeface="Times New Roman" panose="02020603050405020304" pitchFamily="18" charset="0"/>
              </a:rPr>
              <a:t>pháp</a:t>
            </a:r>
            <a:r>
              <a:rPr lang="en-US" sz="1800" b="1" dirty="0">
                <a:latin typeface="Proxima Nova" panose="020B0604020202020204" charset="0"/>
                <a:ea typeface="Times New Roman" panose="02020603050405020304" pitchFamily="18" charset="0"/>
                <a:cs typeface="Times New Roman" panose="02020603050405020304" pitchFamily="18" charset="0"/>
              </a:rPr>
              <a:t>: </a:t>
            </a:r>
            <a:endParaRPr lang="en-US" sz="1800"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1123950" y="2581205"/>
            <a:ext cx="6244590" cy="1754326"/>
          </a:xfrm>
          <a:prstGeom prst="rect">
            <a:avLst/>
          </a:prstGeom>
          <a:ln>
            <a:solidFill>
              <a:srgbClr val="FF0000"/>
            </a:solidFill>
          </a:ln>
        </p:spPr>
        <p:txBody>
          <a:bodyPr wrap="square">
            <a:spAutoFit/>
          </a:bodyPr>
          <a:lstStyle/>
          <a:p>
            <a:pPr fontAlgn="base">
              <a:lnSpc>
                <a:spcPct val="15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chemeClr val="bg2">
                    <a:lumMod val="50000"/>
                  </a:schemeClr>
                </a:solidFill>
                <a:latin typeface="Courier New" panose="02070309020205020404" pitchFamily="49" charset="0"/>
                <a:ea typeface="Times New Roman" panose="02020603050405020304" pitchFamily="18" charset="0"/>
                <a:cs typeface="Courier New" panose="02070309020205020404" pitchFamily="49" charset="0"/>
              </a:rPr>
              <a:t>&lt;</a:t>
            </a:r>
            <a:r>
              <a:rPr lang="en-US" sz="1800" dirty="0" err="1">
                <a:solidFill>
                  <a:schemeClr val="bg2">
                    <a:lumMod val="50000"/>
                  </a:schemeClr>
                </a:solidFill>
                <a:latin typeface="Courier New" panose="02070309020205020404" pitchFamily="49" charset="0"/>
                <a:ea typeface="Times New Roman" panose="02020603050405020304" pitchFamily="18" charset="0"/>
                <a:cs typeface="Courier New" panose="02070309020205020404" pitchFamily="49" charset="0"/>
              </a:rPr>
              <a:t>access_modifier</a:t>
            </a:r>
            <a:r>
              <a:rPr lang="en-US" sz="1800" dirty="0">
                <a:solidFill>
                  <a:schemeClr val="bg2">
                    <a:lumMod val="50000"/>
                  </a:schemeClr>
                </a:solidFill>
                <a:latin typeface="Courier New" panose="02070309020205020404" pitchFamily="49" charset="0"/>
                <a:ea typeface="Times New Roman" panose="02020603050405020304" pitchFamily="18" charset="0"/>
                <a:cs typeface="Courier New" panose="02070309020205020404" pitchFamily="49" charset="0"/>
              </a:rPr>
              <a:t>&gt; </a:t>
            </a:r>
            <a:r>
              <a:rPr lang="en-US" sz="1800" b="1" dirty="0">
                <a:solidFill>
                  <a:srgbClr val="FF0000"/>
                </a:solidFill>
                <a:latin typeface="Courier New" panose="02070309020205020404" pitchFamily="49" charset="0"/>
                <a:ea typeface="Times New Roman" panose="02020603050405020304" pitchFamily="18" charset="0"/>
                <a:cs typeface="Courier New" panose="02070309020205020404" pitchFamily="49" charset="0"/>
              </a:rPr>
              <a:t>final</a:t>
            </a:r>
            <a:r>
              <a:rPr lang="en-US" sz="1800" dirty="0">
                <a:solidFill>
                  <a:schemeClr val="bg2">
                    <a:lumMod val="50000"/>
                  </a:schemeClr>
                </a:solidFill>
                <a:latin typeface="Courier New" panose="02070309020205020404" pitchFamily="49" charset="0"/>
                <a:ea typeface="Times New Roman" panose="02020603050405020304" pitchFamily="18" charset="0"/>
                <a:cs typeface="Courier New" panose="02070309020205020404" pitchFamily="49" charset="0"/>
              </a:rPr>
              <a:t> class &lt;</a:t>
            </a:r>
            <a:r>
              <a:rPr lang="en-US" sz="1800" dirty="0" err="1">
                <a:solidFill>
                  <a:schemeClr val="bg2">
                    <a:lumMod val="50000"/>
                  </a:schemeClr>
                </a:solidFill>
                <a:latin typeface="Courier New" panose="02070309020205020404" pitchFamily="49" charset="0"/>
                <a:ea typeface="Times New Roman" panose="02020603050405020304" pitchFamily="18" charset="0"/>
                <a:cs typeface="Courier New" panose="02070309020205020404" pitchFamily="49" charset="0"/>
              </a:rPr>
              <a:t>Class_Name</a:t>
            </a:r>
            <a:r>
              <a:rPr lang="en-US" sz="1800" dirty="0">
                <a:solidFill>
                  <a:schemeClr val="bg2">
                    <a:lumMod val="50000"/>
                  </a:schemeClr>
                </a:solidFill>
                <a:latin typeface="Courier New" panose="02070309020205020404" pitchFamily="49" charset="0"/>
                <a:ea typeface="Times New Roman" panose="02020603050405020304" pitchFamily="18" charset="0"/>
                <a:cs typeface="Courier New" panose="02070309020205020404" pitchFamily="49" charset="0"/>
              </a:rPr>
              <a:t>&gt;</a:t>
            </a:r>
          </a:p>
          <a:p>
            <a:pPr fontAlgn="base">
              <a:lnSpc>
                <a:spcPct val="15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chemeClr val="bg2">
                    <a:lumMod val="50000"/>
                  </a:schemeClr>
                </a:solidFill>
                <a:latin typeface="Courier New" panose="02070309020205020404" pitchFamily="49" charset="0"/>
                <a:ea typeface="Times New Roman" panose="02020603050405020304" pitchFamily="18" charset="0"/>
                <a:cs typeface="Courier New" panose="02070309020205020404" pitchFamily="49" charset="0"/>
              </a:rPr>
              <a:t>{</a:t>
            </a:r>
          </a:p>
          <a:p>
            <a:pPr fontAlgn="base">
              <a:lnSpc>
                <a:spcPct val="15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chemeClr val="bg2">
                    <a:lumMod val="50000"/>
                  </a:schemeClr>
                </a:solidFill>
                <a:latin typeface="Courier New" panose="02070309020205020404" pitchFamily="49" charset="0"/>
                <a:ea typeface="Times New Roman" panose="02020603050405020304" pitchFamily="18" charset="0"/>
                <a:cs typeface="Courier New" panose="02070309020205020404" pitchFamily="49" charset="0"/>
              </a:rPr>
              <a:t>//body of the class</a:t>
            </a:r>
          </a:p>
          <a:p>
            <a:pPr fontAlgn="base">
              <a:lnSpc>
                <a:spcPct val="15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chemeClr val="bg2">
                    <a:lumMod val="50000"/>
                  </a:schemeClr>
                </a:solidFill>
                <a:latin typeface="Courier New" panose="02070309020205020404" pitchFamily="49" charset="0"/>
                <a:ea typeface="Times New Roman" panose="02020603050405020304" pitchFamily="18" charset="0"/>
                <a:cs typeface="Courier New" panose="02070309020205020404" pitchFamily="49" charset="0"/>
              </a:rPr>
              <a:t>}</a:t>
            </a:r>
          </a:p>
        </p:txBody>
      </p:sp>
      <p:sp>
        <p:nvSpPr>
          <p:cNvPr id="6" name="Rectangle 2"/>
          <p:cNvSpPr txBox="1">
            <a:spLocks noChangeArrowheads="1"/>
          </p:cNvSpPr>
          <p:nvPr/>
        </p:nvSpPr>
        <p:spPr>
          <a:xfrm>
            <a:off x="273600" y="445025"/>
            <a:ext cx="8520600" cy="572700"/>
          </a:xfrm>
          <a:prstGeom prst="rect">
            <a:avLst/>
          </a:prstGeom>
          <a:noFill/>
          <a:ln>
            <a:noFill/>
          </a:ln>
          <a:extLst>
            <a:ext uri="{FAA26D3D-D897-4be2-8F04-BA451C77F1D7}">
              <ma14:placeholderFlag xmlns:ma14="http://schemas.microsoft.com/office/mac/drawingml/2011/main" xmlns="" val="1"/>
            </a:ext>
          </a:extLst>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361AE"/>
              </a:buClr>
              <a:buSzPts val="3000"/>
              <a:buFont typeface="Alfa Slab One"/>
              <a:buNone/>
              <a:defRPr sz="3000" b="0" i="0" u="none" strike="noStrike" cap="none">
                <a:solidFill>
                  <a:srgbClr val="0361AE"/>
                </a:solidFill>
                <a:latin typeface="Alfa Slab One"/>
                <a:ea typeface="Alfa Slab One"/>
                <a:cs typeface="Alfa Slab One"/>
                <a:sym typeface="Alfa Slab One"/>
              </a:defRPr>
            </a:lvl1pPr>
            <a:lvl2pPr marR="0" lvl="1" algn="l" rtl="0">
              <a:lnSpc>
                <a:spcPct val="100000"/>
              </a:lnSpc>
              <a:spcBef>
                <a:spcPts val="0"/>
              </a:spcBef>
              <a:spcAft>
                <a:spcPts val="0"/>
              </a:spcAft>
              <a:buClr>
                <a:schemeClr val="accent3"/>
              </a:buClr>
              <a:buSzPts val="3000"/>
              <a:buFont typeface="Alfa Slab One"/>
              <a:buNone/>
              <a:defRPr sz="3000" b="0" i="0" u="none" strike="noStrike" cap="none">
                <a:solidFill>
                  <a:schemeClr val="accent3"/>
                </a:solidFill>
                <a:latin typeface="Alfa Slab One"/>
                <a:ea typeface="Alfa Slab One"/>
                <a:cs typeface="Alfa Slab One"/>
                <a:sym typeface="Alfa Slab One"/>
              </a:defRPr>
            </a:lvl2pPr>
            <a:lvl3pPr marR="0" lvl="2" algn="l" rtl="0">
              <a:lnSpc>
                <a:spcPct val="100000"/>
              </a:lnSpc>
              <a:spcBef>
                <a:spcPts val="0"/>
              </a:spcBef>
              <a:spcAft>
                <a:spcPts val="0"/>
              </a:spcAft>
              <a:buClr>
                <a:schemeClr val="accent3"/>
              </a:buClr>
              <a:buSzPts val="3000"/>
              <a:buFont typeface="Alfa Slab One"/>
              <a:buNone/>
              <a:defRPr sz="3000" b="0" i="0" u="none" strike="noStrike" cap="none">
                <a:solidFill>
                  <a:schemeClr val="accent3"/>
                </a:solidFill>
                <a:latin typeface="Alfa Slab One"/>
                <a:ea typeface="Alfa Slab One"/>
                <a:cs typeface="Alfa Slab One"/>
                <a:sym typeface="Alfa Slab One"/>
              </a:defRPr>
            </a:lvl3pPr>
            <a:lvl4pPr marR="0" lvl="3" algn="l" rtl="0">
              <a:lnSpc>
                <a:spcPct val="100000"/>
              </a:lnSpc>
              <a:spcBef>
                <a:spcPts val="0"/>
              </a:spcBef>
              <a:spcAft>
                <a:spcPts val="0"/>
              </a:spcAft>
              <a:buClr>
                <a:schemeClr val="accent3"/>
              </a:buClr>
              <a:buSzPts val="3000"/>
              <a:buFont typeface="Alfa Slab One"/>
              <a:buNone/>
              <a:defRPr sz="3000" b="0" i="0" u="none" strike="noStrike" cap="none">
                <a:solidFill>
                  <a:schemeClr val="accent3"/>
                </a:solidFill>
                <a:latin typeface="Alfa Slab One"/>
                <a:ea typeface="Alfa Slab One"/>
                <a:cs typeface="Alfa Slab One"/>
                <a:sym typeface="Alfa Slab One"/>
              </a:defRPr>
            </a:lvl4pPr>
            <a:lvl5pPr marR="0" lvl="4" algn="l" rtl="0">
              <a:lnSpc>
                <a:spcPct val="100000"/>
              </a:lnSpc>
              <a:spcBef>
                <a:spcPts val="0"/>
              </a:spcBef>
              <a:spcAft>
                <a:spcPts val="0"/>
              </a:spcAft>
              <a:buClr>
                <a:schemeClr val="accent3"/>
              </a:buClr>
              <a:buSzPts val="3000"/>
              <a:buFont typeface="Alfa Slab One"/>
              <a:buNone/>
              <a:defRPr sz="3000" b="0" i="0" u="none" strike="noStrike" cap="none">
                <a:solidFill>
                  <a:schemeClr val="accent3"/>
                </a:solidFill>
                <a:latin typeface="Alfa Slab One"/>
                <a:ea typeface="Alfa Slab One"/>
                <a:cs typeface="Alfa Slab One"/>
                <a:sym typeface="Alfa Slab One"/>
              </a:defRPr>
            </a:lvl5pPr>
            <a:lvl6pPr marR="0" lvl="5" algn="l" rtl="0">
              <a:lnSpc>
                <a:spcPct val="100000"/>
              </a:lnSpc>
              <a:spcBef>
                <a:spcPts val="0"/>
              </a:spcBef>
              <a:spcAft>
                <a:spcPts val="0"/>
              </a:spcAft>
              <a:buClr>
                <a:schemeClr val="accent3"/>
              </a:buClr>
              <a:buSzPts val="3000"/>
              <a:buFont typeface="Alfa Slab One"/>
              <a:buNone/>
              <a:defRPr sz="3000" b="0" i="0" u="none" strike="noStrike" cap="none">
                <a:solidFill>
                  <a:schemeClr val="accent3"/>
                </a:solidFill>
                <a:latin typeface="Alfa Slab One"/>
                <a:ea typeface="Alfa Slab One"/>
                <a:cs typeface="Alfa Slab One"/>
                <a:sym typeface="Alfa Slab One"/>
              </a:defRPr>
            </a:lvl6pPr>
            <a:lvl7pPr marR="0" lvl="6" algn="l" rtl="0">
              <a:lnSpc>
                <a:spcPct val="100000"/>
              </a:lnSpc>
              <a:spcBef>
                <a:spcPts val="0"/>
              </a:spcBef>
              <a:spcAft>
                <a:spcPts val="0"/>
              </a:spcAft>
              <a:buClr>
                <a:schemeClr val="accent3"/>
              </a:buClr>
              <a:buSzPts val="3000"/>
              <a:buFont typeface="Alfa Slab One"/>
              <a:buNone/>
              <a:defRPr sz="3000" b="0" i="0" u="none" strike="noStrike" cap="none">
                <a:solidFill>
                  <a:schemeClr val="accent3"/>
                </a:solidFill>
                <a:latin typeface="Alfa Slab One"/>
                <a:ea typeface="Alfa Slab One"/>
                <a:cs typeface="Alfa Slab One"/>
                <a:sym typeface="Alfa Slab One"/>
              </a:defRPr>
            </a:lvl7pPr>
            <a:lvl8pPr marR="0" lvl="7" algn="l" rtl="0">
              <a:lnSpc>
                <a:spcPct val="100000"/>
              </a:lnSpc>
              <a:spcBef>
                <a:spcPts val="0"/>
              </a:spcBef>
              <a:spcAft>
                <a:spcPts val="0"/>
              </a:spcAft>
              <a:buClr>
                <a:schemeClr val="accent3"/>
              </a:buClr>
              <a:buSzPts val="3000"/>
              <a:buFont typeface="Alfa Slab One"/>
              <a:buNone/>
              <a:defRPr sz="3000" b="0" i="0" u="none" strike="noStrike" cap="none">
                <a:solidFill>
                  <a:schemeClr val="accent3"/>
                </a:solidFill>
                <a:latin typeface="Alfa Slab One"/>
                <a:ea typeface="Alfa Slab One"/>
                <a:cs typeface="Alfa Slab One"/>
                <a:sym typeface="Alfa Slab One"/>
              </a:defRPr>
            </a:lvl8pPr>
            <a:lvl9pPr marR="0" lvl="8" algn="l" rtl="0">
              <a:lnSpc>
                <a:spcPct val="100000"/>
              </a:lnSpc>
              <a:spcBef>
                <a:spcPts val="0"/>
              </a:spcBef>
              <a:spcAft>
                <a:spcPts val="0"/>
              </a:spcAft>
              <a:buClr>
                <a:schemeClr val="accent3"/>
              </a:buClr>
              <a:buSzPts val="3000"/>
              <a:buFont typeface="Alfa Slab One"/>
              <a:buNone/>
              <a:defRPr sz="3000" b="0" i="0" u="none" strike="noStrike" cap="none">
                <a:solidFill>
                  <a:schemeClr val="accent3"/>
                </a:solidFill>
                <a:latin typeface="Alfa Slab One"/>
                <a:ea typeface="Alfa Slab One"/>
                <a:cs typeface="Alfa Slab One"/>
                <a:sym typeface="Alfa Slab One"/>
              </a:defRPr>
            </a:lvl9pPr>
          </a:lstStyle>
          <a:p>
            <a:r>
              <a:rPr lang="en-US" altLang="en-US" sz="2700" dirty="0" smtClean="0"/>
              <a:t>Lớp </a:t>
            </a:r>
            <a:r>
              <a:rPr lang="vi-VN" altLang="en-US" sz="2700" dirty="0" smtClean="0"/>
              <a:t>final</a:t>
            </a:r>
            <a:endParaRPr lang="en-US" altLang="en-US" sz="2700" dirty="0"/>
          </a:p>
        </p:txBody>
      </p:sp>
    </p:spTree>
    <p:extLst>
      <p:ext uri="{BB962C8B-B14F-4D97-AF65-F5344CB8AC3E}">
        <p14:creationId xmlns:p14="http://schemas.microsoft.com/office/powerpoint/2010/main" val="214025777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028337" y="1275062"/>
            <a:ext cx="4799183" cy="3478427"/>
          </a:xfrm>
          <a:prstGeom prst="rect">
            <a:avLst/>
          </a:prstGeom>
          <a:ln>
            <a:solidFill>
              <a:srgbClr val="FF0000"/>
            </a:solidFill>
          </a:ln>
        </p:spPr>
      </p:pic>
      <p:pic>
        <p:nvPicPr>
          <p:cNvPr id="6" name="Picture 5"/>
          <p:cNvPicPr>
            <a:picLocks noChangeAspect="1"/>
          </p:cNvPicPr>
          <p:nvPr/>
        </p:nvPicPr>
        <p:blipFill>
          <a:blip r:embed="rId3"/>
          <a:stretch>
            <a:fillRect/>
          </a:stretch>
        </p:blipFill>
        <p:spPr>
          <a:xfrm>
            <a:off x="656657" y="4810084"/>
            <a:ext cx="8135485" cy="295316"/>
          </a:xfrm>
          <a:prstGeom prst="rect">
            <a:avLst/>
          </a:prstGeom>
        </p:spPr>
      </p:pic>
      <p:sp>
        <p:nvSpPr>
          <p:cNvPr id="7" name="Rectangle 2"/>
          <p:cNvSpPr txBox="1">
            <a:spLocks noChangeArrowheads="1"/>
          </p:cNvSpPr>
          <p:nvPr/>
        </p:nvSpPr>
        <p:spPr>
          <a:xfrm>
            <a:off x="273600" y="445025"/>
            <a:ext cx="8520600" cy="572700"/>
          </a:xfrm>
          <a:prstGeom prst="rect">
            <a:avLst/>
          </a:prstGeom>
          <a:noFill/>
          <a:ln>
            <a:noFill/>
          </a:ln>
          <a:extLst>
            <a:ext uri="{FAA26D3D-D897-4be2-8F04-BA451C77F1D7}">
              <ma14:placeholderFlag xmlns:ma14="http://schemas.microsoft.com/office/mac/drawingml/2011/main" xmlns="" val="1"/>
            </a:ext>
          </a:extLst>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361AE"/>
              </a:buClr>
              <a:buSzPts val="3000"/>
              <a:buFont typeface="Alfa Slab One"/>
              <a:buNone/>
              <a:defRPr sz="3000" b="0" i="0" u="none" strike="noStrike" cap="none">
                <a:solidFill>
                  <a:srgbClr val="0361AE"/>
                </a:solidFill>
                <a:latin typeface="Alfa Slab One"/>
                <a:ea typeface="Alfa Slab One"/>
                <a:cs typeface="Alfa Slab One"/>
                <a:sym typeface="Alfa Slab One"/>
              </a:defRPr>
            </a:lvl1pPr>
            <a:lvl2pPr marR="0" lvl="1" algn="l" rtl="0">
              <a:lnSpc>
                <a:spcPct val="100000"/>
              </a:lnSpc>
              <a:spcBef>
                <a:spcPts val="0"/>
              </a:spcBef>
              <a:spcAft>
                <a:spcPts val="0"/>
              </a:spcAft>
              <a:buClr>
                <a:schemeClr val="accent3"/>
              </a:buClr>
              <a:buSzPts val="3000"/>
              <a:buFont typeface="Alfa Slab One"/>
              <a:buNone/>
              <a:defRPr sz="3000" b="0" i="0" u="none" strike="noStrike" cap="none">
                <a:solidFill>
                  <a:schemeClr val="accent3"/>
                </a:solidFill>
                <a:latin typeface="Alfa Slab One"/>
                <a:ea typeface="Alfa Slab One"/>
                <a:cs typeface="Alfa Slab One"/>
                <a:sym typeface="Alfa Slab One"/>
              </a:defRPr>
            </a:lvl2pPr>
            <a:lvl3pPr marR="0" lvl="2" algn="l" rtl="0">
              <a:lnSpc>
                <a:spcPct val="100000"/>
              </a:lnSpc>
              <a:spcBef>
                <a:spcPts val="0"/>
              </a:spcBef>
              <a:spcAft>
                <a:spcPts val="0"/>
              </a:spcAft>
              <a:buClr>
                <a:schemeClr val="accent3"/>
              </a:buClr>
              <a:buSzPts val="3000"/>
              <a:buFont typeface="Alfa Slab One"/>
              <a:buNone/>
              <a:defRPr sz="3000" b="0" i="0" u="none" strike="noStrike" cap="none">
                <a:solidFill>
                  <a:schemeClr val="accent3"/>
                </a:solidFill>
                <a:latin typeface="Alfa Slab One"/>
                <a:ea typeface="Alfa Slab One"/>
                <a:cs typeface="Alfa Slab One"/>
                <a:sym typeface="Alfa Slab One"/>
              </a:defRPr>
            </a:lvl3pPr>
            <a:lvl4pPr marR="0" lvl="3" algn="l" rtl="0">
              <a:lnSpc>
                <a:spcPct val="100000"/>
              </a:lnSpc>
              <a:spcBef>
                <a:spcPts val="0"/>
              </a:spcBef>
              <a:spcAft>
                <a:spcPts val="0"/>
              </a:spcAft>
              <a:buClr>
                <a:schemeClr val="accent3"/>
              </a:buClr>
              <a:buSzPts val="3000"/>
              <a:buFont typeface="Alfa Slab One"/>
              <a:buNone/>
              <a:defRPr sz="3000" b="0" i="0" u="none" strike="noStrike" cap="none">
                <a:solidFill>
                  <a:schemeClr val="accent3"/>
                </a:solidFill>
                <a:latin typeface="Alfa Slab One"/>
                <a:ea typeface="Alfa Slab One"/>
                <a:cs typeface="Alfa Slab One"/>
                <a:sym typeface="Alfa Slab One"/>
              </a:defRPr>
            </a:lvl4pPr>
            <a:lvl5pPr marR="0" lvl="4" algn="l" rtl="0">
              <a:lnSpc>
                <a:spcPct val="100000"/>
              </a:lnSpc>
              <a:spcBef>
                <a:spcPts val="0"/>
              </a:spcBef>
              <a:spcAft>
                <a:spcPts val="0"/>
              </a:spcAft>
              <a:buClr>
                <a:schemeClr val="accent3"/>
              </a:buClr>
              <a:buSzPts val="3000"/>
              <a:buFont typeface="Alfa Slab One"/>
              <a:buNone/>
              <a:defRPr sz="3000" b="0" i="0" u="none" strike="noStrike" cap="none">
                <a:solidFill>
                  <a:schemeClr val="accent3"/>
                </a:solidFill>
                <a:latin typeface="Alfa Slab One"/>
                <a:ea typeface="Alfa Slab One"/>
                <a:cs typeface="Alfa Slab One"/>
                <a:sym typeface="Alfa Slab One"/>
              </a:defRPr>
            </a:lvl5pPr>
            <a:lvl6pPr marR="0" lvl="5" algn="l" rtl="0">
              <a:lnSpc>
                <a:spcPct val="100000"/>
              </a:lnSpc>
              <a:spcBef>
                <a:spcPts val="0"/>
              </a:spcBef>
              <a:spcAft>
                <a:spcPts val="0"/>
              </a:spcAft>
              <a:buClr>
                <a:schemeClr val="accent3"/>
              </a:buClr>
              <a:buSzPts val="3000"/>
              <a:buFont typeface="Alfa Slab One"/>
              <a:buNone/>
              <a:defRPr sz="3000" b="0" i="0" u="none" strike="noStrike" cap="none">
                <a:solidFill>
                  <a:schemeClr val="accent3"/>
                </a:solidFill>
                <a:latin typeface="Alfa Slab One"/>
                <a:ea typeface="Alfa Slab One"/>
                <a:cs typeface="Alfa Slab One"/>
                <a:sym typeface="Alfa Slab One"/>
              </a:defRPr>
            </a:lvl6pPr>
            <a:lvl7pPr marR="0" lvl="6" algn="l" rtl="0">
              <a:lnSpc>
                <a:spcPct val="100000"/>
              </a:lnSpc>
              <a:spcBef>
                <a:spcPts val="0"/>
              </a:spcBef>
              <a:spcAft>
                <a:spcPts val="0"/>
              </a:spcAft>
              <a:buClr>
                <a:schemeClr val="accent3"/>
              </a:buClr>
              <a:buSzPts val="3000"/>
              <a:buFont typeface="Alfa Slab One"/>
              <a:buNone/>
              <a:defRPr sz="3000" b="0" i="0" u="none" strike="noStrike" cap="none">
                <a:solidFill>
                  <a:schemeClr val="accent3"/>
                </a:solidFill>
                <a:latin typeface="Alfa Slab One"/>
                <a:ea typeface="Alfa Slab One"/>
                <a:cs typeface="Alfa Slab One"/>
                <a:sym typeface="Alfa Slab One"/>
              </a:defRPr>
            </a:lvl7pPr>
            <a:lvl8pPr marR="0" lvl="7" algn="l" rtl="0">
              <a:lnSpc>
                <a:spcPct val="100000"/>
              </a:lnSpc>
              <a:spcBef>
                <a:spcPts val="0"/>
              </a:spcBef>
              <a:spcAft>
                <a:spcPts val="0"/>
              </a:spcAft>
              <a:buClr>
                <a:schemeClr val="accent3"/>
              </a:buClr>
              <a:buSzPts val="3000"/>
              <a:buFont typeface="Alfa Slab One"/>
              <a:buNone/>
              <a:defRPr sz="3000" b="0" i="0" u="none" strike="noStrike" cap="none">
                <a:solidFill>
                  <a:schemeClr val="accent3"/>
                </a:solidFill>
                <a:latin typeface="Alfa Slab One"/>
                <a:ea typeface="Alfa Slab One"/>
                <a:cs typeface="Alfa Slab One"/>
                <a:sym typeface="Alfa Slab One"/>
              </a:defRPr>
            </a:lvl8pPr>
            <a:lvl9pPr marR="0" lvl="8" algn="l" rtl="0">
              <a:lnSpc>
                <a:spcPct val="100000"/>
              </a:lnSpc>
              <a:spcBef>
                <a:spcPts val="0"/>
              </a:spcBef>
              <a:spcAft>
                <a:spcPts val="0"/>
              </a:spcAft>
              <a:buClr>
                <a:schemeClr val="accent3"/>
              </a:buClr>
              <a:buSzPts val="3000"/>
              <a:buFont typeface="Alfa Slab One"/>
              <a:buNone/>
              <a:defRPr sz="3000" b="0" i="0" u="none" strike="noStrike" cap="none">
                <a:solidFill>
                  <a:schemeClr val="accent3"/>
                </a:solidFill>
                <a:latin typeface="Alfa Slab One"/>
                <a:ea typeface="Alfa Slab One"/>
                <a:cs typeface="Alfa Slab One"/>
                <a:sym typeface="Alfa Slab One"/>
              </a:defRPr>
            </a:lvl9pPr>
          </a:lstStyle>
          <a:p>
            <a:r>
              <a:rPr lang="en-US" altLang="en-US" sz="2700" dirty="0" smtClean="0"/>
              <a:t>Lớp </a:t>
            </a:r>
            <a:r>
              <a:rPr lang="vi-VN" altLang="en-US" sz="2700" dirty="0" smtClean="0"/>
              <a:t>final</a:t>
            </a:r>
            <a:endParaRPr lang="en-US" altLang="en-US" sz="2700" dirty="0"/>
          </a:p>
        </p:txBody>
      </p:sp>
    </p:spTree>
    <p:extLst>
      <p:ext uri="{BB962C8B-B14F-4D97-AF65-F5344CB8AC3E}">
        <p14:creationId xmlns:p14="http://schemas.microsoft.com/office/powerpoint/2010/main" val="248540960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028337" y="1275062"/>
            <a:ext cx="4799183" cy="3478427"/>
          </a:xfrm>
          <a:prstGeom prst="rect">
            <a:avLst/>
          </a:prstGeom>
          <a:ln>
            <a:solidFill>
              <a:srgbClr val="FF0000"/>
            </a:solidFill>
          </a:ln>
        </p:spPr>
      </p:pic>
      <p:pic>
        <p:nvPicPr>
          <p:cNvPr id="6" name="Picture 5"/>
          <p:cNvPicPr>
            <a:picLocks noChangeAspect="1"/>
          </p:cNvPicPr>
          <p:nvPr/>
        </p:nvPicPr>
        <p:blipFill>
          <a:blip r:embed="rId3"/>
          <a:stretch>
            <a:fillRect/>
          </a:stretch>
        </p:blipFill>
        <p:spPr>
          <a:xfrm>
            <a:off x="656657" y="4810084"/>
            <a:ext cx="8135485" cy="295316"/>
          </a:xfrm>
          <a:prstGeom prst="rect">
            <a:avLst/>
          </a:prstGeom>
        </p:spPr>
      </p:pic>
      <p:sp>
        <p:nvSpPr>
          <p:cNvPr id="7" name="Rectangle 2"/>
          <p:cNvSpPr txBox="1">
            <a:spLocks noChangeArrowheads="1"/>
          </p:cNvSpPr>
          <p:nvPr/>
        </p:nvSpPr>
        <p:spPr>
          <a:xfrm>
            <a:off x="273600" y="445025"/>
            <a:ext cx="8520600" cy="572700"/>
          </a:xfrm>
          <a:prstGeom prst="rect">
            <a:avLst/>
          </a:prstGeom>
          <a:noFill/>
          <a:ln>
            <a:noFill/>
          </a:ln>
          <a:extLst>
            <a:ext uri="{FAA26D3D-D897-4be2-8F04-BA451C77F1D7}">
              <ma14:placeholderFlag xmlns:ma14="http://schemas.microsoft.com/office/mac/drawingml/2011/main" xmlns="" val="1"/>
            </a:ext>
          </a:extLst>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361AE"/>
              </a:buClr>
              <a:buSzPts val="3000"/>
              <a:buFont typeface="Alfa Slab One"/>
              <a:buNone/>
              <a:defRPr sz="3000" b="0" i="0" u="none" strike="noStrike" cap="none">
                <a:solidFill>
                  <a:srgbClr val="0361AE"/>
                </a:solidFill>
                <a:latin typeface="Alfa Slab One"/>
                <a:ea typeface="Alfa Slab One"/>
                <a:cs typeface="Alfa Slab One"/>
                <a:sym typeface="Alfa Slab One"/>
              </a:defRPr>
            </a:lvl1pPr>
            <a:lvl2pPr marR="0" lvl="1" algn="l" rtl="0">
              <a:lnSpc>
                <a:spcPct val="100000"/>
              </a:lnSpc>
              <a:spcBef>
                <a:spcPts val="0"/>
              </a:spcBef>
              <a:spcAft>
                <a:spcPts val="0"/>
              </a:spcAft>
              <a:buClr>
                <a:schemeClr val="accent3"/>
              </a:buClr>
              <a:buSzPts val="3000"/>
              <a:buFont typeface="Alfa Slab One"/>
              <a:buNone/>
              <a:defRPr sz="3000" b="0" i="0" u="none" strike="noStrike" cap="none">
                <a:solidFill>
                  <a:schemeClr val="accent3"/>
                </a:solidFill>
                <a:latin typeface="Alfa Slab One"/>
                <a:ea typeface="Alfa Slab One"/>
                <a:cs typeface="Alfa Slab One"/>
                <a:sym typeface="Alfa Slab One"/>
              </a:defRPr>
            </a:lvl2pPr>
            <a:lvl3pPr marR="0" lvl="2" algn="l" rtl="0">
              <a:lnSpc>
                <a:spcPct val="100000"/>
              </a:lnSpc>
              <a:spcBef>
                <a:spcPts val="0"/>
              </a:spcBef>
              <a:spcAft>
                <a:spcPts val="0"/>
              </a:spcAft>
              <a:buClr>
                <a:schemeClr val="accent3"/>
              </a:buClr>
              <a:buSzPts val="3000"/>
              <a:buFont typeface="Alfa Slab One"/>
              <a:buNone/>
              <a:defRPr sz="3000" b="0" i="0" u="none" strike="noStrike" cap="none">
                <a:solidFill>
                  <a:schemeClr val="accent3"/>
                </a:solidFill>
                <a:latin typeface="Alfa Slab One"/>
                <a:ea typeface="Alfa Slab One"/>
                <a:cs typeface="Alfa Slab One"/>
                <a:sym typeface="Alfa Slab One"/>
              </a:defRPr>
            </a:lvl3pPr>
            <a:lvl4pPr marR="0" lvl="3" algn="l" rtl="0">
              <a:lnSpc>
                <a:spcPct val="100000"/>
              </a:lnSpc>
              <a:spcBef>
                <a:spcPts val="0"/>
              </a:spcBef>
              <a:spcAft>
                <a:spcPts val="0"/>
              </a:spcAft>
              <a:buClr>
                <a:schemeClr val="accent3"/>
              </a:buClr>
              <a:buSzPts val="3000"/>
              <a:buFont typeface="Alfa Slab One"/>
              <a:buNone/>
              <a:defRPr sz="3000" b="0" i="0" u="none" strike="noStrike" cap="none">
                <a:solidFill>
                  <a:schemeClr val="accent3"/>
                </a:solidFill>
                <a:latin typeface="Alfa Slab One"/>
                <a:ea typeface="Alfa Slab One"/>
                <a:cs typeface="Alfa Slab One"/>
                <a:sym typeface="Alfa Slab One"/>
              </a:defRPr>
            </a:lvl4pPr>
            <a:lvl5pPr marR="0" lvl="4" algn="l" rtl="0">
              <a:lnSpc>
                <a:spcPct val="100000"/>
              </a:lnSpc>
              <a:spcBef>
                <a:spcPts val="0"/>
              </a:spcBef>
              <a:spcAft>
                <a:spcPts val="0"/>
              </a:spcAft>
              <a:buClr>
                <a:schemeClr val="accent3"/>
              </a:buClr>
              <a:buSzPts val="3000"/>
              <a:buFont typeface="Alfa Slab One"/>
              <a:buNone/>
              <a:defRPr sz="3000" b="0" i="0" u="none" strike="noStrike" cap="none">
                <a:solidFill>
                  <a:schemeClr val="accent3"/>
                </a:solidFill>
                <a:latin typeface="Alfa Slab One"/>
                <a:ea typeface="Alfa Slab One"/>
                <a:cs typeface="Alfa Slab One"/>
                <a:sym typeface="Alfa Slab One"/>
              </a:defRPr>
            </a:lvl5pPr>
            <a:lvl6pPr marR="0" lvl="5" algn="l" rtl="0">
              <a:lnSpc>
                <a:spcPct val="100000"/>
              </a:lnSpc>
              <a:spcBef>
                <a:spcPts val="0"/>
              </a:spcBef>
              <a:spcAft>
                <a:spcPts val="0"/>
              </a:spcAft>
              <a:buClr>
                <a:schemeClr val="accent3"/>
              </a:buClr>
              <a:buSzPts val="3000"/>
              <a:buFont typeface="Alfa Slab One"/>
              <a:buNone/>
              <a:defRPr sz="3000" b="0" i="0" u="none" strike="noStrike" cap="none">
                <a:solidFill>
                  <a:schemeClr val="accent3"/>
                </a:solidFill>
                <a:latin typeface="Alfa Slab One"/>
                <a:ea typeface="Alfa Slab One"/>
                <a:cs typeface="Alfa Slab One"/>
                <a:sym typeface="Alfa Slab One"/>
              </a:defRPr>
            </a:lvl6pPr>
            <a:lvl7pPr marR="0" lvl="6" algn="l" rtl="0">
              <a:lnSpc>
                <a:spcPct val="100000"/>
              </a:lnSpc>
              <a:spcBef>
                <a:spcPts val="0"/>
              </a:spcBef>
              <a:spcAft>
                <a:spcPts val="0"/>
              </a:spcAft>
              <a:buClr>
                <a:schemeClr val="accent3"/>
              </a:buClr>
              <a:buSzPts val="3000"/>
              <a:buFont typeface="Alfa Slab One"/>
              <a:buNone/>
              <a:defRPr sz="3000" b="0" i="0" u="none" strike="noStrike" cap="none">
                <a:solidFill>
                  <a:schemeClr val="accent3"/>
                </a:solidFill>
                <a:latin typeface="Alfa Slab One"/>
                <a:ea typeface="Alfa Slab One"/>
                <a:cs typeface="Alfa Slab One"/>
                <a:sym typeface="Alfa Slab One"/>
              </a:defRPr>
            </a:lvl7pPr>
            <a:lvl8pPr marR="0" lvl="7" algn="l" rtl="0">
              <a:lnSpc>
                <a:spcPct val="100000"/>
              </a:lnSpc>
              <a:spcBef>
                <a:spcPts val="0"/>
              </a:spcBef>
              <a:spcAft>
                <a:spcPts val="0"/>
              </a:spcAft>
              <a:buClr>
                <a:schemeClr val="accent3"/>
              </a:buClr>
              <a:buSzPts val="3000"/>
              <a:buFont typeface="Alfa Slab One"/>
              <a:buNone/>
              <a:defRPr sz="3000" b="0" i="0" u="none" strike="noStrike" cap="none">
                <a:solidFill>
                  <a:schemeClr val="accent3"/>
                </a:solidFill>
                <a:latin typeface="Alfa Slab One"/>
                <a:ea typeface="Alfa Slab One"/>
                <a:cs typeface="Alfa Slab One"/>
                <a:sym typeface="Alfa Slab One"/>
              </a:defRPr>
            </a:lvl8pPr>
            <a:lvl9pPr marR="0" lvl="8" algn="l" rtl="0">
              <a:lnSpc>
                <a:spcPct val="100000"/>
              </a:lnSpc>
              <a:spcBef>
                <a:spcPts val="0"/>
              </a:spcBef>
              <a:spcAft>
                <a:spcPts val="0"/>
              </a:spcAft>
              <a:buClr>
                <a:schemeClr val="accent3"/>
              </a:buClr>
              <a:buSzPts val="3000"/>
              <a:buFont typeface="Alfa Slab One"/>
              <a:buNone/>
              <a:defRPr sz="3000" b="0" i="0" u="none" strike="noStrike" cap="none">
                <a:solidFill>
                  <a:schemeClr val="accent3"/>
                </a:solidFill>
                <a:latin typeface="Alfa Slab One"/>
                <a:ea typeface="Alfa Slab One"/>
                <a:cs typeface="Alfa Slab One"/>
                <a:sym typeface="Alfa Slab One"/>
              </a:defRPr>
            </a:lvl9pPr>
          </a:lstStyle>
          <a:p>
            <a:r>
              <a:rPr lang="en-US" altLang="en-US" sz="2700" dirty="0" smtClean="0"/>
              <a:t>Lớp </a:t>
            </a:r>
            <a:r>
              <a:rPr lang="vi-VN" altLang="en-US" sz="2700" dirty="0" smtClean="0"/>
              <a:t>final</a:t>
            </a:r>
            <a:endParaRPr lang="en-US" altLang="en-US" sz="2700" dirty="0"/>
          </a:p>
        </p:txBody>
      </p:sp>
    </p:spTree>
    <p:extLst>
      <p:ext uri="{BB962C8B-B14F-4D97-AF65-F5344CB8AC3E}">
        <p14:creationId xmlns:p14="http://schemas.microsoft.com/office/powerpoint/2010/main" val="275670073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ma14="http://schemas.microsoft.com/office/mac/drawingml/2011/main" xmlns="" val="1"/>
            </a:ext>
          </a:extLst>
        </p:spPr>
        <p:txBody>
          <a:bodyPr anchor="b">
            <a:noAutofit/>
          </a:bodyPr>
          <a:lstStyle/>
          <a:p>
            <a:r>
              <a:rPr lang="en-US" altLang="en-US" sz="2700" dirty="0" smtClean="0"/>
              <a:t>So </a:t>
            </a:r>
            <a:r>
              <a:rPr lang="en-US" altLang="en-US" sz="2700" dirty="0" err="1" smtClean="0"/>
              <a:t>sánh</a:t>
            </a:r>
            <a:r>
              <a:rPr lang="en-US" altLang="en-US" sz="2700" dirty="0" smtClean="0"/>
              <a:t> </a:t>
            </a:r>
            <a:r>
              <a:rPr lang="en-US" altLang="en-US" sz="2700" dirty="0" err="1" smtClean="0"/>
              <a:t>từ</a:t>
            </a:r>
            <a:r>
              <a:rPr lang="en-US" altLang="en-US" sz="2700" dirty="0" smtClean="0"/>
              <a:t> </a:t>
            </a:r>
            <a:r>
              <a:rPr lang="en-US" altLang="en-US" sz="2700" dirty="0" err="1" smtClean="0"/>
              <a:t>khóa</a:t>
            </a:r>
            <a:r>
              <a:rPr lang="en-US" altLang="en-US" sz="2700" dirty="0" smtClean="0"/>
              <a:t> static </a:t>
            </a:r>
            <a:r>
              <a:rPr lang="en-US" altLang="en-US" sz="2700" dirty="0" err="1" smtClean="0"/>
              <a:t>và</a:t>
            </a:r>
            <a:r>
              <a:rPr lang="en-US" altLang="en-US" sz="2700" dirty="0" smtClean="0"/>
              <a:t> final</a:t>
            </a:r>
            <a:endParaRPr lang="en-US" altLang="en-US" sz="2700" dirty="0"/>
          </a:p>
        </p:txBody>
      </p:sp>
      <p:graphicFrame>
        <p:nvGraphicFramePr>
          <p:cNvPr id="3" name="Table 2"/>
          <p:cNvGraphicFramePr>
            <a:graphicFrameLocks noGrp="1"/>
          </p:cNvGraphicFramePr>
          <p:nvPr>
            <p:extLst/>
          </p:nvPr>
        </p:nvGraphicFramePr>
        <p:xfrm>
          <a:off x="153987" y="1440134"/>
          <a:ext cx="8936673" cy="3461141"/>
        </p:xfrm>
        <a:graphic>
          <a:graphicData uri="http://schemas.openxmlformats.org/drawingml/2006/table">
            <a:tbl>
              <a:tblPr firstRow="1" firstCol="1" bandRow="1">
                <a:tableStyleId>{0660B408-B3CF-4A94-85FC-2B1E0A45F4A2}</a:tableStyleId>
              </a:tblPr>
              <a:tblGrid>
                <a:gridCol w="1112772"/>
                <a:gridCol w="4331827"/>
                <a:gridCol w="3492074"/>
              </a:tblGrid>
              <a:tr h="0">
                <a:tc>
                  <a:txBody>
                    <a:bodyPr/>
                    <a:lstStyle/>
                    <a:p>
                      <a:pPr algn="ctr">
                        <a:lnSpc>
                          <a:spcPct val="107000"/>
                        </a:lnSpc>
                        <a:spcAft>
                          <a:spcPts val="0"/>
                        </a:spcAft>
                      </a:pPr>
                      <a:r>
                        <a:rPr lang="en-US" sz="1800" b="1" i="0" u="none" strike="noStrike" cap="none" dirty="0" err="1">
                          <a:solidFill>
                            <a:schemeClr val="bg1"/>
                          </a:solidFill>
                          <a:latin typeface="Proxima Nova" panose="020B0604020202020204" charset="0"/>
                          <a:ea typeface="Times New Roman" panose="02020603050405020304" pitchFamily="18" charset="0"/>
                          <a:cs typeface="Times New Roman" panose="02020603050405020304" pitchFamily="18" charset="0"/>
                          <a:sym typeface="Arial"/>
                        </a:rPr>
                        <a:t>STT</a:t>
                      </a:r>
                      <a:endParaRPr lang="en-US" sz="1800" b="1" i="0" u="none" strike="noStrike" cap="none" dirty="0">
                        <a:solidFill>
                          <a:schemeClr val="bg1"/>
                        </a:solidFill>
                        <a:latin typeface="Proxima Nova" panose="020B0604020202020204" charset="0"/>
                        <a:ea typeface="Times New Roman" panose="02020603050405020304" pitchFamily="18" charset="0"/>
                        <a:cs typeface="Times New Roman" panose="02020603050405020304" pitchFamily="18" charset="0"/>
                        <a:sym typeface="Arial"/>
                      </a:endParaRPr>
                    </a:p>
                  </a:txBody>
                  <a:tcPr marL="68580" marR="68580" marT="0" marB="0" anchor="ctr"/>
                </a:tc>
                <a:tc>
                  <a:txBody>
                    <a:bodyPr/>
                    <a:lstStyle/>
                    <a:p>
                      <a:pPr algn="ctr">
                        <a:lnSpc>
                          <a:spcPct val="107000"/>
                        </a:lnSpc>
                        <a:spcAft>
                          <a:spcPts val="0"/>
                        </a:spcAft>
                      </a:pPr>
                      <a:r>
                        <a:rPr lang="en-US" sz="1800" b="1" i="0" u="none" strike="noStrike" cap="none" dirty="0">
                          <a:solidFill>
                            <a:schemeClr val="bg1"/>
                          </a:solidFill>
                          <a:latin typeface="Proxima Nova" panose="020B0604020202020204" charset="0"/>
                          <a:ea typeface="Times New Roman" panose="02020603050405020304" pitchFamily="18" charset="0"/>
                          <a:cs typeface="Times New Roman" panose="02020603050405020304" pitchFamily="18" charset="0"/>
                          <a:sym typeface="Arial"/>
                        </a:rPr>
                        <a:t>static</a:t>
                      </a:r>
                    </a:p>
                  </a:txBody>
                  <a:tcPr marL="68580" marR="68580" marT="0" marB="0" anchor="ctr"/>
                </a:tc>
                <a:tc>
                  <a:txBody>
                    <a:bodyPr/>
                    <a:lstStyle/>
                    <a:p>
                      <a:pPr algn="ctr">
                        <a:lnSpc>
                          <a:spcPct val="107000"/>
                        </a:lnSpc>
                        <a:spcAft>
                          <a:spcPts val="0"/>
                        </a:spcAft>
                      </a:pPr>
                      <a:r>
                        <a:rPr lang="en-US" sz="1800" b="1" i="0" u="none" strike="noStrike" cap="none" dirty="0">
                          <a:solidFill>
                            <a:schemeClr val="bg1"/>
                          </a:solidFill>
                          <a:latin typeface="Proxima Nova" panose="020B0604020202020204" charset="0"/>
                          <a:ea typeface="Times New Roman" panose="02020603050405020304" pitchFamily="18" charset="0"/>
                          <a:cs typeface="Times New Roman" panose="02020603050405020304" pitchFamily="18" charset="0"/>
                          <a:sym typeface="Arial"/>
                        </a:rPr>
                        <a:t>final</a:t>
                      </a:r>
                    </a:p>
                  </a:txBody>
                  <a:tcPr marL="68580" marR="68580" marT="0" marB="0" anchor="ctr"/>
                </a:tc>
              </a:tr>
              <a:tr h="256304">
                <a:tc>
                  <a:txBody>
                    <a:bodyPr/>
                    <a:lstStyle/>
                    <a:p>
                      <a:pPr algn="l">
                        <a:lnSpc>
                          <a:spcPct val="107000"/>
                        </a:lnSpc>
                        <a:spcAft>
                          <a:spcPts val="0"/>
                        </a:spcAft>
                      </a:pPr>
                      <a:r>
                        <a:rPr lang="en-US" sz="18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Áp</a:t>
                      </a:r>
                      <a:r>
                        <a:rPr lang="en-US" sz="18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dụng</a:t>
                      </a:r>
                      <a:endParaRPr lang="en-US" sz="18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endParaRPr>
                    </a:p>
                  </a:txBody>
                  <a:tcPr marL="68580" marR="68580" marT="0" marB="0" anchor="ctr"/>
                </a:tc>
                <a:tc>
                  <a:txBody>
                    <a:bodyPr/>
                    <a:lstStyle/>
                    <a:p>
                      <a:pPr algn="l">
                        <a:lnSpc>
                          <a:spcPct val="107000"/>
                        </a:lnSpc>
                        <a:spcAft>
                          <a:spcPts val="0"/>
                        </a:spcAft>
                      </a:pPr>
                      <a:r>
                        <a:rPr lang="en-US" sz="18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Lớp, </a:t>
                      </a:r>
                      <a:r>
                        <a:rPr lang="en-US" sz="18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biến</a:t>
                      </a:r>
                      <a:r>
                        <a:rPr lang="en-US" sz="18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phương</a:t>
                      </a:r>
                      <a:r>
                        <a:rPr lang="en-US" sz="18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thức</a:t>
                      </a:r>
                      <a:r>
                        <a:rPr lang="en-US" sz="18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và</a:t>
                      </a:r>
                      <a:r>
                        <a:rPr lang="en-US" sz="18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khối</a:t>
                      </a:r>
                      <a:r>
                        <a:rPr lang="en-US" sz="18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lệnh</a:t>
                      </a:r>
                      <a:endParaRPr lang="en-US" sz="18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endParaRPr>
                    </a:p>
                  </a:txBody>
                  <a:tcPr marL="68580" marR="68580" marT="0" marB="0" anchor="ctr"/>
                </a:tc>
                <a:tc>
                  <a:txBody>
                    <a:bodyPr/>
                    <a:lstStyle/>
                    <a:p>
                      <a:pPr algn="l">
                        <a:lnSpc>
                          <a:spcPct val="107000"/>
                        </a:lnSpc>
                        <a:spcAft>
                          <a:spcPts val="0"/>
                        </a:spcAft>
                      </a:pPr>
                      <a:r>
                        <a:rPr lang="en-US" sz="18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Lớp, </a:t>
                      </a:r>
                      <a:r>
                        <a:rPr lang="en-US" sz="18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biến</a:t>
                      </a:r>
                      <a:r>
                        <a:rPr lang="en-US" sz="18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và</a:t>
                      </a:r>
                      <a:r>
                        <a:rPr lang="en-US" sz="18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phương</a:t>
                      </a:r>
                      <a:r>
                        <a:rPr lang="en-US" sz="18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thức</a:t>
                      </a:r>
                      <a:r>
                        <a:rPr lang="en-US" sz="18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a:t>
                      </a:r>
                    </a:p>
                  </a:txBody>
                  <a:tcPr marL="68580" marR="68580" marT="0" marB="0" anchor="ctr"/>
                </a:tc>
              </a:tr>
              <a:tr h="796040">
                <a:tc>
                  <a:txBody>
                    <a:bodyPr/>
                    <a:lstStyle/>
                    <a:p>
                      <a:pPr algn="l">
                        <a:lnSpc>
                          <a:spcPct val="107000"/>
                        </a:lnSpc>
                        <a:spcAft>
                          <a:spcPts val="0"/>
                        </a:spcAft>
                      </a:pPr>
                      <a:r>
                        <a:rPr lang="en-US" sz="18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Biến</a:t>
                      </a:r>
                      <a:endParaRPr lang="en-US" sz="18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endParaRPr>
                    </a:p>
                  </a:txBody>
                  <a:tcPr marL="68580" marR="68580" marT="0" marB="0" anchor="ctr"/>
                </a:tc>
                <a:tc>
                  <a:txBody>
                    <a:bodyPr/>
                    <a:lstStyle/>
                    <a:p>
                      <a:pPr algn="l">
                        <a:lnSpc>
                          <a:spcPct val="107000"/>
                        </a:lnSpc>
                        <a:spcAft>
                          <a:spcPts val="0"/>
                        </a:spcAft>
                      </a:pPr>
                      <a:r>
                        <a:rPr lang="en-US" sz="18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Không</a:t>
                      </a:r>
                      <a:r>
                        <a:rPr lang="en-US" sz="18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bắt</a:t>
                      </a:r>
                      <a:r>
                        <a:rPr lang="en-US" sz="18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buộc</a:t>
                      </a:r>
                      <a:r>
                        <a:rPr lang="en-US" sz="18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phải</a:t>
                      </a:r>
                      <a:r>
                        <a:rPr lang="en-US" sz="18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khởi</a:t>
                      </a:r>
                      <a:r>
                        <a:rPr lang="en-US" sz="18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tạo</a:t>
                      </a:r>
                      <a:r>
                        <a:rPr lang="en-US" sz="18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khi</a:t>
                      </a:r>
                      <a:r>
                        <a:rPr lang="en-US" sz="18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khai</a:t>
                      </a:r>
                      <a:r>
                        <a:rPr lang="en-US" sz="18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báo</a:t>
                      </a:r>
                      <a:endParaRPr lang="en-US" sz="18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endParaRPr>
                    </a:p>
                    <a:p>
                      <a:pPr algn="l">
                        <a:lnSpc>
                          <a:spcPct val="107000"/>
                        </a:lnSpc>
                        <a:spcAft>
                          <a:spcPts val="0"/>
                        </a:spcAft>
                      </a:pPr>
                      <a:r>
                        <a:rPr lang="en-US" sz="18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Có</a:t>
                      </a:r>
                      <a:r>
                        <a:rPr lang="en-US" sz="18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thể</a:t>
                      </a:r>
                      <a:r>
                        <a:rPr lang="en-US" sz="18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được</a:t>
                      </a:r>
                      <a:r>
                        <a:rPr lang="en-US" sz="18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khởi</a:t>
                      </a:r>
                      <a:r>
                        <a:rPr lang="en-US" sz="18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tạo</a:t>
                      </a:r>
                      <a:r>
                        <a:rPr lang="en-US" sz="18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lại</a:t>
                      </a:r>
                      <a:endParaRPr lang="en-US" sz="18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endParaRPr>
                    </a:p>
                  </a:txBody>
                  <a:tcPr marL="68580" marR="68580" marT="0" marB="0" anchor="ctr"/>
                </a:tc>
                <a:tc>
                  <a:txBody>
                    <a:bodyPr/>
                    <a:lstStyle/>
                    <a:p>
                      <a:pPr algn="l">
                        <a:lnSpc>
                          <a:spcPct val="107000"/>
                        </a:lnSpc>
                        <a:spcAft>
                          <a:spcPts val="0"/>
                        </a:spcAft>
                      </a:pPr>
                      <a:r>
                        <a:rPr lang="en-US" sz="18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Bắt</a:t>
                      </a:r>
                      <a:r>
                        <a:rPr lang="en-US" sz="18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buộc</a:t>
                      </a:r>
                      <a:r>
                        <a:rPr lang="en-US" sz="18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phải</a:t>
                      </a:r>
                      <a:r>
                        <a:rPr lang="en-US" sz="18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khởi</a:t>
                      </a:r>
                      <a:r>
                        <a:rPr lang="en-US" sz="18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tạo</a:t>
                      </a:r>
                      <a:r>
                        <a:rPr lang="en-US" sz="18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khi</a:t>
                      </a:r>
                      <a:r>
                        <a:rPr lang="en-US" sz="18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khai</a:t>
                      </a:r>
                      <a:r>
                        <a:rPr lang="en-US" sz="18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báo</a:t>
                      </a:r>
                      <a:r>
                        <a:rPr lang="en-US" sz="18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p>
                    <a:p>
                      <a:pPr algn="l">
                        <a:lnSpc>
                          <a:spcPct val="107000"/>
                        </a:lnSpc>
                        <a:spcAft>
                          <a:spcPts val="0"/>
                        </a:spcAft>
                      </a:pPr>
                      <a:r>
                        <a:rPr lang="en-US" sz="18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Không</a:t>
                      </a:r>
                      <a:r>
                        <a:rPr lang="en-US" sz="18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thể</a:t>
                      </a:r>
                      <a:r>
                        <a:rPr lang="en-US" sz="18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khởi</a:t>
                      </a:r>
                      <a:r>
                        <a:rPr lang="en-US" sz="18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tạo</a:t>
                      </a:r>
                      <a:r>
                        <a:rPr lang="en-US" sz="18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lại</a:t>
                      </a:r>
                      <a:endParaRPr lang="en-US" sz="18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endParaRPr>
                    </a:p>
                  </a:txBody>
                  <a:tcPr marL="68580" marR="68580" marT="0" marB="0" anchor="ctr"/>
                </a:tc>
              </a:tr>
              <a:tr h="796040">
                <a:tc>
                  <a:txBody>
                    <a:bodyPr/>
                    <a:lstStyle/>
                    <a:p>
                      <a:pPr algn="l">
                        <a:lnSpc>
                          <a:spcPct val="107000"/>
                        </a:lnSpc>
                        <a:spcAft>
                          <a:spcPts val="0"/>
                        </a:spcAft>
                      </a:pPr>
                      <a:r>
                        <a:rPr lang="en-US" sz="1800" b="0" i="0" u="none" strike="noStrike" cap="none">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Phương thức</a:t>
                      </a:r>
                    </a:p>
                  </a:txBody>
                  <a:tcPr marL="68580" marR="68580" marT="0" marB="0" anchor="ctr"/>
                </a:tc>
                <a:tc>
                  <a:txBody>
                    <a:bodyPr/>
                    <a:lstStyle/>
                    <a:p>
                      <a:pPr algn="l">
                        <a:lnSpc>
                          <a:spcPct val="107000"/>
                        </a:lnSpc>
                        <a:spcAft>
                          <a:spcPts val="0"/>
                        </a:spcAft>
                      </a:pPr>
                      <a:r>
                        <a:rPr lang="en-US" sz="18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Chỉ</a:t>
                      </a:r>
                      <a:r>
                        <a:rPr lang="en-US" sz="18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có</a:t>
                      </a:r>
                      <a:r>
                        <a:rPr lang="en-US" sz="18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thể</a:t>
                      </a:r>
                      <a:r>
                        <a:rPr lang="en-US" sz="18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truy</a:t>
                      </a:r>
                      <a:r>
                        <a:rPr lang="en-US" sz="18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cập</a:t>
                      </a:r>
                      <a:r>
                        <a:rPr lang="en-US" sz="18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các</a:t>
                      </a:r>
                      <a:r>
                        <a:rPr lang="en-US" sz="18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thành</a:t>
                      </a:r>
                      <a:r>
                        <a:rPr lang="en-US" sz="18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viên</a:t>
                      </a:r>
                      <a:r>
                        <a:rPr lang="en-US" sz="18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tĩnh</a:t>
                      </a:r>
                      <a:r>
                        <a:rPr lang="en-US" sz="18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của</a:t>
                      </a:r>
                      <a:r>
                        <a:rPr lang="en-US" sz="18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lớp</a:t>
                      </a:r>
                      <a:r>
                        <a:rPr lang="en-US" sz="18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p>
                    <a:p>
                      <a:pPr algn="l">
                        <a:lnSpc>
                          <a:spcPct val="107000"/>
                        </a:lnSpc>
                        <a:spcAft>
                          <a:spcPts val="0"/>
                        </a:spcAft>
                      </a:pPr>
                      <a:r>
                        <a:rPr lang="en-US" sz="18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Chỉ</a:t>
                      </a:r>
                      <a:r>
                        <a:rPr lang="en-US" sz="18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được</a:t>
                      </a:r>
                      <a:r>
                        <a:rPr lang="en-US" sz="18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gọi</a:t>
                      </a:r>
                      <a:r>
                        <a:rPr lang="en-US" sz="18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bởi</a:t>
                      </a:r>
                      <a:r>
                        <a:rPr lang="en-US" sz="18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các</a:t>
                      </a:r>
                      <a:r>
                        <a:rPr lang="en-US" sz="18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phương</a:t>
                      </a:r>
                      <a:r>
                        <a:rPr lang="en-US" sz="18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thức</a:t>
                      </a:r>
                      <a:r>
                        <a:rPr lang="en-US" sz="18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tĩnh</a:t>
                      </a:r>
                      <a:r>
                        <a:rPr lang="en-US" sz="18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p>
                  </a:txBody>
                  <a:tcPr marL="68580" marR="68580" marT="0" marB="0" anchor="ctr"/>
                </a:tc>
                <a:tc>
                  <a:txBody>
                    <a:bodyPr/>
                    <a:lstStyle/>
                    <a:p>
                      <a:pPr algn="l">
                        <a:lnSpc>
                          <a:spcPct val="107000"/>
                        </a:lnSpc>
                        <a:spcAft>
                          <a:spcPts val="0"/>
                        </a:spcAft>
                      </a:pPr>
                      <a:r>
                        <a:rPr lang="en-US" sz="18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Không</a:t>
                      </a:r>
                      <a:r>
                        <a:rPr lang="en-US" sz="18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thể</a:t>
                      </a:r>
                      <a:r>
                        <a:rPr lang="en-US" sz="18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được</a:t>
                      </a:r>
                      <a:r>
                        <a:rPr lang="en-US" sz="18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kế</a:t>
                      </a:r>
                      <a:r>
                        <a:rPr lang="en-US" sz="18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thừa</a:t>
                      </a:r>
                      <a:endParaRPr lang="en-US" sz="18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endParaRPr>
                    </a:p>
                  </a:txBody>
                  <a:tcPr marL="68580" marR="68580" marT="0" marB="0" anchor="ctr"/>
                </a:tc>
              </a:tr>
              <a:tr h="526171">
                <a:tc>
                  <a:txBody>
                    <a:bodyPr/>
                    <a:lstStyle/>
                    <a:p>
                      <a:pPr algn="l">
                        <a:lnSpc>
                          <a:spcPct val="107000"/>
                        </a:lnSpc>
                        <a:spcAft>
                          <a:spcPts val="0"/>
                        </a:spcAft>
                      </a:pPr>
                      <a:r>
                        <a:rPr lang="en-US" sz="18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Lớp</a:t>
                      </a:r>
                    </a:p>
                  </a:txBody>
                  <a:tcPr marL="68580" marR="68580" marT="0" marB="0" anchor="ctr"/>
                </a:tc>
                <a:tc>
                  <a:txBody>
                    <a:bodyPr/>
                    <a:lstStyle/>
                    <a:p>
                      <a:pPr algn="l">
                        <a:lnSpc>
                          <a:spcPct val="107000"/>
                        </a:lnSpc>
                        <a:spcAft>
                          <a:spcPts val="0"/>
                        </a:spcAft>
                      </a:pPr>
                      <a:r>
                        <a:rPr lang="en-US" sz="18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Đối</a:t>
                      </a:r>
                      <a:r>
                        <a:rPr lang="en-US" sz="18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tượng</a:t>
                      </a:r>
                      <a:r>
                        <a:rPr lang="en-US" sz="18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của</a:t>
                      </a:r>
                      <a:r>
                        <a:rPr lang="en-US" sz="18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lớp</a:t>
                      </a:r>
                      <a:r>
                        <a:rPr lang="en-US" sz="18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tĩnh</a:t>
                      </a:r>
                      <a:r>
                        <a:rPr lang="en-US" sz="18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không</a:t>
                      </a:r>
                      <a:r>
                        <a:rPr lang="en-US" sz="18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thể</a:t>
                      </a:r>
                      <a:r>
                        <a:rPr lang="en-US" sz="18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được</a:t>
                      </a:r>
                      <a:r>
                        <a:rPr lang="en-US" sz="18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tạo</a:t>
                      </a:r>
                      <a:r>
                        <a:rPr lang="en-US" sz="18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và</a:t>
                      </a:r>
                      <a:r>
                        <a:rPr lang="en-US" sz="18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chỉ</a:t>
                      </a:r>
                      <a:r>
                        <a:rPr lang="en-US" sz="18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chứa</a:t>
                      </a:r>
                      <a:r>
                        <a:rPr lang="en-US" sz="18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các</a:t>
                      </a:r>
                      <a:r>
                        <a:rPr lang="en-US" sz="18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thành</a:t>
                      </a:r>
                      <a:r>
                        <a:rPr lang="en-US" sz="18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viên</a:t>
                      </a:r>
                      <a:r>
                        <a:rPr lang="en-US" sz="18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tĩnh</a:t>
                      </a:r>
                      <a:r>
                        <a:rPr lang="en-US" sz="18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a:t>
                      </a:r>
                    </a:p>
                  </a:txBody>
                  <a:tcPr marL="68580" marR="68580" marT="0" marB="0" anchor="ctr"/>
                </a:tc>
                <a:tc>
                  <a:txBody>
                    <a:bodyPr/>
                    <a:lstStyle/>
                    <a:p>
                      <a:pPr algn="l">
                        <a:lnSpc>
                          <a:spcPct val="107000"/>
                        </a:lnSpc>
                        <a:spcAft>
                          <a:spcPts val="0"/>
                        </a:spcAft>
                      </a:pPr>
                      <a:r>
                        <a:rPr lang="en-US" sz="18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Không</a:t>
                      </a:r>
                      <a:r>
                        <a:rPr lang="en-US" sz="18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thể</a:t>
                      </a:r>
                      <a:r>
                        <a:rPr lang="en-US" sz="18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được</a:t>
                      </a:r>
                      <a:r>
                        <a:rPr lang="en-US" sz="18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kế</a:t>
                      </a:r>
                      <a:r>
                        <a:rPr lang="en-US" sz="18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thừa</a:t>
                      </a:r>
                      <a:endParaRPr lang="en-US" sz="18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endParaRPr>
                    </a:p>
                  </a:txBody>
                  <a:tcPr marL="68580" marR="68580" marT="0" marB="0" anchor="ctr"/>
                </a:tc>
              </a:tr>
              <a:tr h="526171">
                <a:tc>
                  <a:txBody>
                    <a:bodyPr/>
                    <a:lstStyle/>
                    <a:p>
                      <a:pPr algn="l">
                        <a:lnSpc>
                          <a:spcPct val="107000"/>
                        </a:lnSpc>
                        <a:spcAft>
                          <a:spcPts val="0"/>
                        </a:spcAft>
                      </a:pPr>
                      <a:r>
                        <a:rPr lang="en-US" sz="1800" b="0" i="0" u="none" strike="noStrike" cap="none">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Khối lệnh</a:t>
                      </a:r>
                    </a:p>
                  </a:txBody>
                  <a:tcPr marL="68580" marR="68580" marT="0" marB="0" anchor="ctr"/>
                </a:tc>
                <a:tc>
                  <a:txBody>
                    <a:bodyPr/>
                    <a:lstStyle/>
                    <a:p>
                      <a:pPr algn="l">
                        <a:lnSpc>
                          <a:spcPct val="107000"/>
                        </a:lnSpc>
                        <a:spcAft>
                          <a:spcPts val="0"/>
                        </a:spcAft>
                      </a:pPr>
                      <a:r>
                        <a:rPr lang="en-US" sz="1800" b="0" i="0" u="none" strike="noStrike" cap="none">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Sử dụng để khởi tạo các biến tĩnh</a:t>
                      </a:r>
                    </a:p>
                  </a:txBody>
                  <a:tcPr marL="68580" marR="68580" marT="0" marB="0" anchor="ctr"/>
                </a:tc>
                <a:tc>
                  <a:txBody>
                    <a:bodyPr/>
                    <a:lstStyle/>
                    <a:p>
                      <a:pPr algn="l">
                        <a:lnSpc>
                          <a:spcPct val="107000"/>
                        </a:lnSpc>
                        <a:spcAft>
                          <a:spcPts val="0"/>
                        </a:spcAft>
                      </a:pPr>
                      <a:r>
                        <a:rPr lang="en-US" sz="18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Không</a:t>
                      </a:r>
                      <a:r>
                        <a:rPr lang="en-US" sz="18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hỗ</a:t>
                      </a:r>
                      <a:r>
                        <a:rPr lang="en-US" sz="18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trợ</a:t>
                      </a:r>
                      <a:endParaRPr lang="en-US" sz="18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endParaRPr>
                    </a:p>
                  </a:txBody>
                  <a:tcPr marL="68580" marR="68580" marT="0" marB="0" anchor="ctr"/>
                </a:tc>
              </a:tr>
            </a:tbl>
          </a:graphicData>
        </a:graphic>
      </p:graphicFrame>
    </p:spTree>
    <p:extLst>
      <p:ext uri="{BB962C8B-B14F-4D97-AF65-F5344CB8AC3E}">
        <p14:creationId xmlns:p14="http://schemas.microsoft.com/office/powerpoint/2010/main" val="22441684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5"/>
          <p:cNvSpPr txBox="1">
            <a:spLocks noGrp="1"/>
          </p:cNvSpPr>
          <p:nvPr>
            <p:ph type="title"/>
          </p:nvPr>
        </p:nvSpPr>
        <p:spPr>
          <a:xfrm>
            <a:off x="490250" y="526350"/>
            <a:ext cx="7122130" cy="4090800"/>
          </a:xfrm>
          <a:prstGeom prst="rect">
            <a:avLst/>
          </a:prstGeom>
        </p:spPr>
        <p:txBody>
          <a:bodyPr spcFirstLastPara="1" wrap="square" lIns="91425" tIns="91425" rIns="91425" bIns="91425" anchor="ctr" anchorCtr="0">
            <a:normAutofit/>
          </a:bodyPr>
          <a:lstStyle/>
          <a:p>
            <a:pPr lvl="0">
              <a:lnSpc>
                <a:spcPct val="115000"/>
              </a:lnSpc>
            </a:pPr>
            <a:r>
              <a:rPr lang="vi-VN" dirty="0" smtClean="0"/>
              <a:t>T</a:t>
            </a:r>
            <a:r>
              <a:rPr lang="en-US" dirty="0"/>
              <a:t>ừ</a:t>
            </a:r>
            <a:r>
              <a:rPr lang="vi-VN" dirty="0" smtClean="0"/>
              <a:t> </a:t>
            </a:r>
            <a:r>
              <a:rPr lang="vi-VN" dirty="0"/>
              <a:t>khóa static</a:t>
            </a:r>
            <a:endParaRPr lang="vi-VN" dirty="0"/>
          </a:p>
        </p:txBody>
      </p:sp>
    </p:spTree>
    <p:extLst>
      <p:ext uri="{BB962C8B-B14F-4D97-AF65-F5344CB8AC3E}">
        <p14:creationId xmlns:p14="http://schemas.microsoft.com/office/powerpoint/2010/main" val="124295519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5"/>
          <p:cNvSpPr txBox="1">
            <a:spLocks noGrp="1"/>
          </p:cNvSpPr>
          <p:nvPr>
            <p:ph type="title"/>
          </p:nvPr>
        </p:nvSpPr>
        <p:spPr>
          <a:xfrm>
            <a:off x="116870" y="937830"/>
            <a:ext cx="8653750" cy="4090800"/>
          </a:xfrm>
          <a:prstGeom prst="rect">
            <a:avLst/>
          </a:prstGeom>
        </p:spPr>
        <p:txBody>
          <a:bodyPr spcFirstLastPara="1" wrap="square" lIns="91425" tIns="91425" rIns="91425" bIns="91425" anchor="ctr" anchorCtr="0">
            <a:normAutofit/>
          </a:bodyPr>
          <a:lstStyle/>
          <a:p>
            <a:pPr lvl="0">
              <a:lnSpc>
                <a:spcPct val="115000"/>
              </a:lnSpc>
            </a:pPr>
            <a:r>
              <a:rPr lang="en-US" dirty="0" err="1"/>
              <a:t>Giao</a:t>
            </a:r>
            <a:r>
              <a:rPr lang="en-US" dirty="0"/>
              <a:t> </a:t>
            </a:r>
            <a:r>
              <a:rPr lang="en-US" dirty="0" err="1"/>
              <a:t>diện</a:t>
            </a:r>
            <a:endParaRPr lang="en-US" dirty="0"/>
          </a:p>
        </p:txBody>
      </p:sp>
    </p:spTree>
    <p:extLst>
      <p:ext uri="{BB962C8B-B14F-4D97-AF65-F5344CB8AC3E}">
        <p14:creationId xmlns:p14="http://schemas.microsoft.com/office/powerpoint/2010/main" val="175957353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Khái</a:t>
            </a:r>
            <a:r>
              <a:rPr lang="en-US" dirty="0" smtClean="0"/>
              <a:t> </a:t>
            </a:r>
            <a:r>
              <a:rPr lang="en-US" dirty="0" err="1" smtClean="0"/>
              <a:t>niệm</a:t>
            </a:r>
            <a:endParaRPr lang="en-US" dirty="0"/>
          </a:p>
        </p:txBody>
      </p:sp>
      <p:sp>
        <p:nvSpPr>
          <p:cNvPr id="6" name="Rectangle 5"/>
          <p:cNvSpPr/>
          <p:nvPr/>
        </p:nvSpPr>
        <p:spPr>
          <a:xfrm>
            <a:off x="129540" y="1309725"/>
            <a:ext cx="6751320" cy="3650102"/>
          </a:xfrm>
          <a:prstGeom prst="rect">
            <a:avLst/>
          </a:prstGeom>
        </p:spPr>
        <p:txBody>
          <a:bodyPr wrap="square">
            <a:spAutoFit/>
          </a:bodyPr>
          <a:lstStyle/>
          <a:p>
            <a:pPr algn="just">
              <a:lnSpc>
                <a:spcPct val="102000"/>
              </a:lnSpc>
              <a:spcBef>
                <a:spcPts val="300"/>
              </a:spcBef>
              <a:spcAft>
                <a:spcPts val="300"/>
              </a:spcAft>
            </a:pPr>
            <a:r>
              <a:rPr lang="en-US" sz="1800" dirty="0" smtClean="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smtClean="0">
                <a:solidFill>
                  <a:srgbClr val="343A40"/>
                </a:solidFill>
                <a:latin typeface="Proxima Nova" panose="020B0604020202020204" charset="0"/>
                <a:ea typeface="Times New Roman" panose="02020603050405020304" pitchFamily="18" charset="0"/>
                <a:cs typeface="Times New Roman" panose="02020603050405020304" pitchFamily="18" charset="0"/>
              </a:rPr>
              <a:t>Giao</a:t>
            </a:r>
            <a:r>
              <a:rPr lang="en-US" sz="1800" dirty="0" smtClean="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diện</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smtClean="0">
                <a:solidFill>
                  <a:srgbClr val="343A40"/>
                </a:solidFill>
                <a:latin typeface="Proxima Nova" panose="020B0604020202020204" charset="0"/>
                <a:ea typeface="Times New Roman" panose="02020603050405020304" pitchFamily="18" charset="0"/>
                <a:cs typeface="Times New Roman" panose="02020603050405020304" pitchFamily="18" charset="0"/>
              </a:rPr>
              <a:t>là</a:t>
            </a:r>
            <a:r>
              <a:rPr lang="en-US" sz="1800" dirty="0" smtClean="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một</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loại</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trừu</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tượng</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được</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sử</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dụng</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để</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xác</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định</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hành</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vi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của</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một</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lớp</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endParaRPr lang="en-US" sz="1800" dirty="0" smtClean="0">
              <a:solidFill>
                <a:srgbClr val="343A40"/>
              </a:solidFill>
              <a:latin typeface="Proxima Nova" panose="020B0604020202020204" charset="0"/>
              <a:ea typeface="Times New Roman" panose="02020603050405020304" pitchFamily="18" charset="0"/>
              <a:cs typeface="Times New Roman" panose="02020603050405020304" pitchFamily="18" charset="0"/>
            </a:endParaRPr>
          </a:p>
          <a:p>
            <a:pPr algn="just">
              <a:lnSpc>
                <a:spcPct val="102000"/>
              </a:lnSpc>
              <a:spcBef>
                <a:spcPts val="300"/>
              </a:spcBef>
              <a:spcAft>
                <a:spcPts val="300"/>
              </a:spcAft>
            </a:pPr>
            <a:r>
              <a:rPr lang="en-US" sz="1800" dirty="0" smtClean="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smtClean="0">
                <a:solidFill>
                  <a:srgbClr val="343A40"/>
                </a:solidFill>
                <a:latin typeface="Proxima Nova" panose="020B0604020202020204" charset="0"/>
                <a:ea typeface="Times New Roman" panose="02020603050405020304" pitchFamily="18" charset="0"/>
                <a:cs typeface="Times New Roman" panose="02020603050405020304" pitchFamily="18" charset="0"/>
              </a:rPr>
              <a:t>Giao</a:t>
            </a:r>
            <a:r>
              <a:rPr lang="en-US" sz="1800" dirty="0" smtClean="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diện</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smtClean="0">
                <a:solidFill>
                  <a:srgbClr val="343A40"/>
                </a:solidFill>
                <a:latin typeface="Proxima Nova" panose="020B0604020202020204" charset="0"/>
                <a:ea typeface="Times New Roman" panose="02020603050405020304" pitchFamily="18" charset="0"/>
                <a:cs typeface="Times New Roman" panose="02020603050405020304" pitchFamily="18" charset="0"/>
              </a:rPr>
              <a:t>là</a:t>
            </a:r>
            <a:r>
              <a:rPr lang="en-US" sz="1800" dirty="0" smtClean="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bản</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thiết</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kế</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của</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một</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hành</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vi. </a:t>
            </a:r>
            <a:endParaRPr lang="en-US" sz="1800" dirty="0" smtClean="0">
              <a:solidFill>
                <a:srgbClr val="343A40"/>
              </a:solidFill>
              <a:latin typeface="Proxima Nova" panose="020B0604020202020204" charset="0"/>
              <a:ea typeface="Times New Roman" panose="02020603050405020304" pitchFamily="18" charset="0"/>
              <a:cs typeface="Times New Roman" panose="02020603050405020304" pitchFamily="18" charset="0"/>
            </a:endParaRPr>
          </a:p>
          <a:p>
            <a:pPr algn="just">
              <a:lnSpc>
                <a:spcPct val="102000"/>
              </a:lnSpc>
              <a:spcBef>
                <a:spcPts val="300"/>
              </a:spcBef>
              <a:spcAft>
                <a:spcPts val="300"/>
              </a:spcAft>
            </a:pPr>
            <a:r>
              <a:rPr lang="en-US" sz="1800" dirty="0" smtClean="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smtClean="0">
                <a:solidFill>
                  <a:srgbClr val="343A40"/>
                </a:solidFill>
                <a:latin typeface="Proxima Nova" panose="020B0604020202020204" charset="0"/>
                <a:ea typeface="Times New Roman" panose="02020603050405020304" pitchFamily="18" charset="0"/>
                <a:cs typeface="Times New Roman" panose="02020603050405020304" pitchFamily="18" charset="0"/>
              </a:rPr>
              <a:t>Giao</a:t>
            </a:r>
            <a:r>
              <a:rPr lang="en-US" sz="1800" dirty="0" smtClean="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smtClean="0">
                <a:solidFill>
                  <a:srgbClr val="343A40"/>
                </a:solidFill>
                <a:latin typeface="Proxima Nova" panose="020B0604020202020204" charset="0"/>
                <a:ea typeface="Times New Roman" panose="02020603050405020304" pitchFamily="18" charset="0"/>
                <a:cs typeface="Times New Roman" panose="02020603050405020304" pitchFamily="18" charset="0"/>
              </a:rPr>
              <a:t>diện</a:t>
            </a:r>
            <a:r>
              <a:rPr lang="en-US" sz="1800" dirty="0" smtClean="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smtClean="0">
                <a:solidFill>
                  <a:srgbClr val="343A40"/>
                </a:solidFill>
                <a:latin typeface="Proxima Nova" panose="020B0604020202020204" charset="0"/>
                <a:ea typeface="Times New Roman" panose="02020603050405020304" pitchFamily="18" charset="0"/>
                <a:cs typeface="Times New Roman" panose="02020603050405020304" pitchFamily="18" charset="0"/>
              </a:rPr>
              <a:t>chứa</a:t>
            </a:r>
            <a:r>
              <a:rPr lang="en-US" sz="1800" dirty="0" smtClean="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smtClean="0">
                <a:solidFill>
                  <a:srgbClr val="343A40"/>
                </a:solidFill>
                <a:latin typeface="Proxima Nova" panose="020B0604020202020204" charset="0"/>
                <a:ea typeface="Times New Roman" panose="02020603050405020304" pitchFamily="18" charset="0"/>
                <a:cs typeface="Times New Roman" panose="02020603050405020304" pitchFamily="18" charset="0"/>
              </a:rPr>
              <a:t>hằng</a:t>
            </a:r>
            <a:r>
              <a:rPr lang="en-US" sz="1800" dirty="0" smtClean="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số</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tĩnh</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và</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smtClean="0">
                <a:solidFill>
                  <a:srgbClr val="343A40"/>
                </a:solidFill>
                <a:latin typeface="Proxima Nova" panose="020B0604020202020204" charset="0"/>
                <a:ea typeface="Times New Roman" panose="02020603050405020304" pitchFamily="18" charset="0"/>
                <a:cs typeface="Times New Roman" panose="02020603050405020304" pitchFamily="18" charset="0"/>
              </a:rPr>
              <a:t>phương</a:t>
            </a:r>
            <a:r>
              <a:rPr lang="en-US" sz="1800" dirty="0" smtClean="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thức</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trừu</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tượng</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2000"/>
              </a:lnSpc>
              <a:spcBef>
                <a:spcPts val="300"/>
              </a:spcBef>
              <a:spcAft>
                <a:spcPts val="300"/>
              </a:spcAft>
            </a:pPr>
            <a:r>
              <a:rPr lang="en-US" sz="1800" dirty="0" smtClean="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smtClean="0">
                <a:solidFill>
                  <a:srgbClr val="343A40"/>
                </a:solidFill>
                <a:latin typeface="Proxima Nova" panose="020B0604020202020204" charset="0"/>
                <a:ea typeface="Times New Roman" panose="02020603050405020304" pitchFamily="18" charset="0"/>
                <a:cs typeface="Times New Roman" panose="02020603050405020304" pitchFamily="18" charset="0"/>
              </a:rPr>
              <a:t>Giao</a:t>
            </a:r>
            <a:r>
              <a:rPr lang="en-US" sz="1800" dirty="0" smtClean="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diện</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smtClean="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là</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một</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cơ</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chế</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để</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đạt</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được</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sự</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trừu</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tượng</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hóa</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endParaRPr lang="en-US" sz="1800" dirty="0" smtClean="0">
              <a:solidFill>
                <a:srgbClr val="343A40"/>
              </a:solidFill>
              <a:latin typeface="Proxima Nova" panose="020B0604020202020204" charset="0"/>
              <a:ea typeface="Times New Roman" panose="02020603050405020304" pitchFamily="18" charset="0"/>
              <a:cs typeface="Times New Roman" panose="02020603050405020304" pitchFamily="18" charset="0"/>
            </a:endParaRPr>
          </a:p>
          <a:p>
            <a:pPr algn="just">
              <a:lnSpc>
                <a:spcPct val="102000"/>
              </a:lnSpc>
              <a:spcBef>
                <a:spcPts val="300"/>
              </a:spcBef>
              <a:spcAft>
                <a:spcPts val="300"/>
              </a:spcAft>
            </a:pPr>
            <a:r>
              <a:rPr lang="en-US" sz="1800" dirty="0" smtClean="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smtClean="0">
                <a:solidFill>
                  <a:srgbClr val="343A40"/>
                </a:solidFill>
                <a:latin typeface="Proxima Nova" panose="020B0604020202020204" charset="0"/>
                <a:ea typeface="Times New Roman" panose="02020603050405020304" pitchFamily="18" charset="0"/>
                <a:cs typeface="Times New Roman" panose="02020603050405020304" pitchFamily="18" charset="0"/>
              </a:rPr>
              <a:t>Giao</a:t>
            </a:r>
            <a:r>
              <a:rPr lang="en-US" sz="1800" dirty="0" smtClean="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smtClean="0">
                <a:solidFill>
                  <a:srgbClr val="343A40"/>
                </a:solidFill>
                <a:latin typeface="Proxima Nova" panose="020B0604020202020204" charset="0"/>
                <a:ea typeface="Times New Roman" panose="02020603050405020304" pitchFamily="18" charset="0"/>
                <a:cs typeface="Times New Roman" panose="02020603050405020304" pitchFamily="18" charset="0"/>
              </a:rPr>
              <a:t>diện</a:t>
            </a:r>
            <a:r>
              <a:rPr lang="en-US" sz="1800" dirty="0" smtClean="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được</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sử</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dụng</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để</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đạt</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được</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sự</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trừu</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tượng</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hóa</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và</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đa</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kế</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smtClean="0">
                <a:solidFill>
                  <a:srgbClr val="343A40"/>
                </a:solidFill>
                <a:latin typeface="Proxima Nova" panose="020B0604020202020204" charset="0"/>
                <a:ea typeface="Times New Roman" panose="02020603050405020304" pitchFamily="18" charset="0"/>
                <a:cs typeface="Times New Roman" panose="02020603050405020304" pitchFamily="18" charset="0"/>
              </a:rPr>
              <a:t>thừa</a:t>
            </a:r>
            <a:endParaRPr lang="en-US" sz="1800" dirty="0" smtClean="0">
              <a:solidFill>
                <a:srgbClr val="343A40"/>
              </a:solidFill>
              <a:latin typeface="Proxima Nova" panose="020B0604020202020204" charset="0"/>
              <a:ea typeface="Times New Roman" panose="02020603050405020304" pitchFamily="18" charset="0"/>
              <a:cs typeface="Times New Roman" panose="02020603050405020304" pitchFamily="18" charset="0"/>
            </a:endParaRPr>
          </a:p>
          <a:p>
            <a:pPr algn="just">
              <a:lnSpc>
                <a:spcPct val="102000"/>
              </a:lnSpc>
              <a:spcBef>
                <a:spcPts val="300"/>
              </a:spcBef>
              <a:spcAft>
                <a:spcPts val="300"/>
              </a:spcAft>
            </a:pPr>
            <a:r>
              <a:rPr lang="en-US" sz="1800" dirty="0" smtClean="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smtClean="0">
                <a:solidFill>
                  <a:srgbClr val="343A40"/>
                </a:solidFill>
                <a:latin typeface="Proxima Nova" panose="020B0604020202020204" charset="0"/>
                <a:ea typeface="Times New Roman" panose="02020603050405020304" pitchFamily="18" charset="0"/>
                <a:cs typeface="Times New Roman" panose="02020603050405020304" pitchFamily="18" charset="0"/>
              </a:rPr>
              <a:t>Giao</a:t>
            </a:r>
            <a:r>
              <a:rPr lang="en-US" sz="1800" dirty="0" smtClean="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diện</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có</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thể</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có</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các</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phương</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thức</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và</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biến</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trừu</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tượng</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và</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không</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thể</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có</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thân</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phương</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thức</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endParaRPr lang="en-US" sz="1800" dirty="0" smtClean="0">
              <a:solidFill>
                <a:srgbClr val="343A40"/>
              </a:solidFill>
              <a:latin typeface="Proxima Nova" panose="020B0604020202020204" charset="0"/>
              <a:ea typeface="Times New Roman" panose="02020603050405020304" pitchFamily="18" charset="0"/>
              <a:cs typeface="Times New Roman" panose="02020603050405020304" pitchFamily="18" charset="0"/>
            </a:endParaRPr>
          </a:p>
          <a:p>
            <a:pPr algn="just">
              <a:lnSpc>
                <a:spcPct val="102000"/>
              </a:lnSpc>
              <a:spcBef>
                <a:spcPts val="300"/>
              </a:spcBef>
              <a:spcAft>
                <a:spcPts val="300"/>
              </a:spcAft>
            </a:pPr>
            <a:r>
              <a:rPr lang="en-US" sz="1800" dirty="0" smtClean="0">
                <a:solidFill>
                  <a:srgbClr val="343A40"/>
                </a:solidFill>
                <a:latin typeface="Proxima Nova" panose="020B0604020202020204" charset="0"/>
                <a:ea typeface="Times New Roman" panose="02020603050405020304" pitchFamily="18" charset="0"/>
                <a:cs typeface="Times New Roman" panose="02020603050405020304" pitchFamily="18" charset="0"/>
              </a:rPr>
              <a:t>- Các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phương</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thức</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được</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khai</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báo</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trong</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một</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giao</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diện</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theo</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mặc</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định</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là</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trừu</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tượng</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6996113" y="2141220"/>
            <a:ext cx="2044096" cy="2025967"/>
          </a:xfrm>
          <a:prstGeom prst="rect">
            <a:avLst/>
          </a:prstGeom>
        </p:spPr>
      </p:pic>
    </p:spTree>
    <p:extLst>
      <p:ext uri="{BB962C8B-B14F-4D97-AF65-F5344CB8AC3E}">
        <p14:creationId xmlns:p14="http://schemas.microsoft.com/office/powerpoint/2010/main" val="22172141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Các</a:t>
            </a:r>
            <a:r>
              <a:rPr lang="en-US" dirty="0" smtClean="0"/>
              <a:t> </a:t>
            </a:r>
            <a:r>
              <a:rPr lang="en-US" dirty="0" err="1" smtClean="0"/>
              <a:t>đặc</a:t>
            </a:r>
            <a:r>
              <a:rPr lang="en-US" dirty="0" smtClean="0"/>
              <a:t> </a:t>
            </a:r>
            <a:r>
              <a:rPr lang="en-US" dirty="0" err="1" smtClean="0"/>
              <a:t>điểm</a:t>
            </a:r>
            <a:r>
              <a:rPr lang="en-US" dirty="0" smtClean="0"/>
              <a:t> </a:t>
            </a:r>
            <a:endParaRPr lang="en-US" dirty="0"/>
          </a:p>
        </p:txBody>
      </p:sp>
      <p:sp>
        <p:nvSpPr>
          <p:cNvPr id="6" name="Rectangle 5"/>
          <p:cNvSpPr/>
          <p:nvPr/>
        </p:nvSpPr>
        <p:spPr>
          <a:xfrm>
            <a:off x="68580" y="1355445"/>
            <a:ext cx="8823960" cy="3059299"/>
          </a:xfrm>
          <a:prstGeom prst="rect">
            <a:avLst/>
          </a:prstGeom>
        </p:spPr>
        <p:txBody>
          <a:bodyPr wrap="square">
            <a:spAutoFit/>
          </a:bodyPr>
          <a:lstStyle/>
          <a:p>
            <a:pPr algn="just">
              <a:lnSpc>
                <a:spcPct val="120000"/>
              </a:lnSpc>
              <a:spcBef>
                <a:spcPts val="300"/>
              </a:spcBef>
              <a:spcAft>
                <a:spcPts val="300"/>
              </a:spcAft>
            </a:pPr>
            <a:r>
              <a:rPr lang="vi-VN"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a:t>
            </a:r>
            <a:r>
              <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vi-VN"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Các giao diện xác định những gì một lớp phải làm và không </a:t>
            </a:r>
            <a:r>
              <a:rPr lang="vi-VN"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làm</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a:t>
            </a:r>
            <a:endParaRPr lang="vi-VN" sz="1800" dirty="0">
              <a:solidFill>
                <a:srgbClr val="343A40"/>
              </a:solidFill>
              <a:latin typeface="Proxima Nova" panose="020B0604020202020204" charset="0"/>
              <a:ea typeface="Times New Roman" panose="02020603050405020304" pitchFamily="18" charset="0"/>
              <a:cs typeface="Times New Roman" panose="02020603050405020304" pitchFamily="18" charset="0"/>
            </a:endParaRPr>
          </a:p>
          <a:p>
            <a:pPr algn="just">
              <a:lnSpc>
                <a:spcPct val="120000"/>
              </a:lnSpc>
              <a:spcBef>
                <a:spcPts val="300"/>
              </a:spcBef>
              <a:spcAft>
                <a:spcPts val="300"/>
              </a:spcAft>
            </a:pPr>
            <a:r>
              <a:rPr lang="vi-VN"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Giao diện không có hàm tạo.</a:t>
            </a:r>
          </a:p>
          <a:p>
            <a:pPr algn="just">
              <a:lnSpc>
                <a:spcPct val="120000"/>
              </a:lnSpc>
              <a:spcBef>
                <a:spcPts val="300"/>
              </a:spcBef>
              <a:spcAft>
                <a:spcPts val="300"/>
              </a:spcAft>
            </a:pPr>
            <a:r>
              <a:rPr lang="vi-VN"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Thể hiện hành vi dưới dạng giao diện trừ khi mọi thành phần của lớp được đảm bảo có hành vi đó.</a:t>
            </a:r>
          </a:p>
          <a:p>
            <a:pPr algn="just">
              <a:lnSpc>
                <a:spcPct val="120000"/>
              </a:lnSpc>
              <a:spcBef>
                <a:spcPts val="300"/>
              </a:spcBef>
              <a:spcAft>
                <a:spcPts val="300"/>
              </a:spcAft>
            </a:pPr>
            <a:r>
              <a:rPr lang="vi-VN"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G</a:t>
            </a:r>
            <a:r>
              <a:rPr lang="vi-VN"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iao </a:t>
            </a:r>
            <a:r>
              <a:rPr lang="vi-VN"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diện xác định một tập hợp các phương thức mà lớp phải thực thi.</a:t>
            </a:r>
          </a:p>
          <a:p>
            <a:pPr algn="just">
              <a:lnSpc>
                <a:spcPct val="120000"/>
              </a:lnSpc>
              <a:spcBef>
                <a:spcPts val="300"/>
              </a:spcBef>
              <a:spcAft>
                <a:spcPts val="300"/>
              </a:spcAft>
            </a:pPr>
            <a:r>
              <a:rPr lang="vi-VN"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Nếu một lớp cài đặt một giao diện và không cung cấp các thân phương thức cho tất cả các phương thức đã được xác định trong giao diện, thì lớp đó phải được khai báo trừu tượng.</a:t>
            </a:r>
          </a:p>
        </p:txBody>
      </p:sp>
    </p:spTree>
    <p:extLst>
      <p:ext uri="{BB962C8B-B14F-4D97-AF65-F5344CB8AC3E}">
        <p14:creationId xmlns:p14="http://schemas.microsoft.com/office/powerpoint/2010/main" val="246707715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Mục</a:t>
            </a:r>
            <a:r>
              <a:rPr lang="en-US" dirty="0" smtClean="0"/>
              <a:t> </a:t>
            </a:r>
            <a:r>
              <a:rPr lang="en-US" dirty="0" err="1" smtClean="0"/>
              <a:t>đích</a:t>
            </a:r>
            <a:endParaRPr lang="en-US" dirty="0"/>
          </a:p>
        </p:txBody>
      </p:sp>
      <p:sp>
        <p:nvSpPr>
          <p:cNvPr id="6" name="Rectangle 5"/>
          <p:cNvSpPr/>
          <p:nvPr/>
        </p:nvSpPr>
        <p:spPr>
          <a:xfrm>
            <a:off x="53340" y="1279245"/>
            <a:ext cx="8823960" cy="2394502"/>
          </a:xfrm>
          <a:prstGeom prst="rect">
            <a:avLst/>
          </a:prstGeom>
        </p:spPr>
        <p:txBody>
          <a:bodyPr wrap="square">
            <a:spAutoFit/>
          </a:bodyPr>
          <a:lstStyle/>
          <a:p>
            <a:pPr algn="just">
              <a:lnSpc>
                <a:spcPct val="120000"/>
              </a:lnSpc>
              <a:spcBef>
                <a:spcPts val="300"/>
              </a:spcBef>
              <a:spcAft>
                <a:spcPts val="300"/>
              </a:spcAft>
            </a:pPr>
            <a:r>
              <a:rPr lang="vi-VN"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Đạt được sự trừu tượng hóa hoàn toàn.</a:t>
            </a:r>
          </a:p>
          <a:p>
            <a:pPr algn="just">
              <a:lnSpc>
                <a:spcPct val="120000"/>
              </a:lnSpc>
              <a:spcBef>
                <a:spcPts val="300"/>
              </a:spcBef>
              <a:spcAft>
                <a:spcPts val="300"/>
              </a:spcAft>
            </a:pPr>
            <a:r>
              <a:rPr lang="vi-VN"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C</a:t>
            </a:r>
            <a:r>
              <a:rPr lang="vi-VN"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ó </a:t>
            </a:r>
            <a:r>
              <a:rPr lang="vi-VN"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thể đạt được đa kế thừa bằng cách sử dụng một giao diện.</a:t>
            </a:r>
          </a:p>
          <a:p>
            <a:pPr algn="just">
              <a:lnSpc>
                <a:spcPct val="120000"/>
              </a:lnSpc>
              <a:spcBef>
                <a:spcPts val="300"/>
              </a:spcBef>
              <a:spcAft>
                <a:spcPts val="300"/>
              </a:spcAft>
            </a:pPr>
            <a:r>
              <a:rPr lang="vi-VN"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Một lớp con chỉ có một lớp </a:t>
            </a:r>
            <a:r>
              <a:rPr lang="vi-VN"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cha</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vi-VN"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nhưng </a:t>
            </a:r>
            <a:r>
              <a:rPr lang="vi-VN"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bất kỳ lớp nào cũng có thể triển khai vô số giao diện.</a:t>
            </a:r>
          </a:p>
          <a:p>
            <a:pPr algn="just">
              <a:lnSpc>
                <a:spcPct val="120000"/>
              </a:lnSpc>
              <a:spcBef>
                <a:spcPts val="300"/>
              </a:spcBef>
              <a:spcAft>
                <a:spcPts val="300"/>
              </a:spcAft>
            </a:pPr>
            <a:r>
              <a:rPr lang="vi-VN"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Đạt được khớp nối lỏng lẻo.</a:t>
            </a:r>
          </a:p>
          <a:p>
            <a:pPr algn="just">
              <a:lnSpc>
                <a:spcPct val="120000"/>
              </a:lnSpc>
              <a:spcBef>
                <a:spcPts val="300"/>
              </a:spcBef>
              <a:spcAft>
                <a:spcPts val="300"/>
              </a:spcAft>
            </a:pPr>
            <a:r>
              <a:rPr lang="vi-VN"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Thực hiện trừu tượng hóa. </a:t>
            </a:r>
          </a:p>
        </p:txBody>
      </p:sp>
    </p:spTree>
    <p:extLst>
      <p:ext uri="{BB962C8B-B14F-4D97-AF65-F5344CB8AC3E}">
        <p14:creationId xmlns:p14="http://schemas.microsoft.com/office/powerpoint/2010/main" val="194290622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ma14="http://schemas.microsoft.com/office/mac/drawingml/2011/main" xmlns="" val="1"/>
            </a:ext>
          </a:extLst>
        </p:spPr>
        <p:txBody>
          <a:bodyPr anchor="b">
            <a:noAutofit/>
          </a:bodyPr>
          <a:lstStyle/>
          <a:p>
            <a:r>
              <a:rPr lang="en-US" altLang="en-US" sz="2700" dirty="0" err="1" smtClean="0"/>
              <a:t>Khai</a:t>
            </a:r>
            <a:r>
              <a:rPr lang="en-US" altLang="en-US" sz="2700" dirty="0" smtClean="0"/>
              <a:t> </a:t>
            </a:r>
            <a:r>
              <a:rPr lang="en-US" altLang="en-US" sz="2700" dirty="0" err="1" smtClean="0"/>
              <a:t>báo</a:t>
            </a:r>
            <a:endParaRPr lang="en-US" altLang="en-US" sz="2700" dirty="0"/>
          </a:p>
        </p:txBody>
      </p:sp>
      <p:sp>
        <p:nvSpPr>
          <p:cNvPr id="5" name="Rectangle 4"/>
          <p:cNvSpPr/>
          <p:nvPr/>
        </p:nvSpPr>
        <p:spPr>
          <a:xfrm>
            <a:off x="106680" y="1270565"/>
            <a:ext cx="8961120" cy="2850780"/>
          </a:xfrm>
          <a:prstGeom prst="rect">
            <a:avLst/>
          </a:prstGeom>
          <a:ln>
            <a:solidFill>
              <a:srgbClr val="FF0000"/>
            </a:solidFill>
          </a:ln>
        </p:spPr>
        <p:txBody>
          <a:bodyPr wrap="square">
            <a:spAutoFit/>
          </a:bodyPr>
          <a:lstStyle/>
          <a:p>
            <a:pPr fontAlgn="base">
              <a:lnSpc>
                <a:spcPct val="12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b="1" dirty="0">
                <a:solidFill>
                  <a:srgbClr val="FF0000"/>
                </a:solidFill>
                <a:latin typeface="Courier New" panose="02070309020205020404" pitchFamily="49" charset="0"/>
                <a:ea typeface="Times New Roman" panose="02020603050405020304" pitchFamily="18" charset="0"/>
                <a:cs typeface="Courier New" panose="02070309020205020404" pitchFamily="49" charset="0"/>
              </a:rPr>
              <a:t>interface</a:t>
            </a:r>
            <a:r>
              <a:rPr lang="en-US" sz="1500" dirty="0">
                <a:solidFill>
                  <a:srgbClr val="FF0000"/>
                </a:solidFill>
                <a:latin typeface="Courier New" panose="02070309020205020404" pitchFamily="49" charset="0"/>
                <a:ea typeface="Times New Roman" panose="02020603050405020304" pitchFamily="18" charset="0"/>
                <a:cs typeface="Courier New" panose="02070309020205020404" pitchFamily="49" charset="0"/>
              </a:rPr>
              <a:t> </a:t>
            </a:r>
            <a:r>
              <a:rPr lang="en-US" sz="1500" dirty="0" err="1">
                <a:solidFill>
                  <a:schemeClr val="bg2">
                    <a:lumMod val="50000"/>
                  </a:schemeClr>
                </a:solidFill>
                <a:latin typeface="Courier New" panose="02070309020205020404" pitchFamily="49" charset="0"/>
                <a:ea typeface="Times New Roman" panose="02020603050405020304" pitchFamily="18" charset="0"/>
                <a:cs typeface="Courier New" panose="02070309020205020404" pitchFamily="49" charset="0"/>
              </a:rPr>
              <a:t>interface_name</a:t>
            </a:r>
            <a:r>
              <a:rPr lang="en-US" sz="1500" dirty="0">
                <a:solidFill>
                  <a:schemeClr val="bg2">
                    <a:lumMod val="50000"/>
                  </a:schemeClr>
                </a:solidFill>
                <a:latin typeface="Courier New" panose="02070309020205020404" pitchFamily="49" charset="0"/>
                <a:ea typeface="Times New Roman" panose="02020603050405020304" pitchFamily="18" charset="0"/>
                <a:cs typeface="Courier New" panose="02070309020205020404" pitchFamily="49" charset="0"/>
              </a:rPr>
              <a:t> </a:t>
            </a:r>
            <a:r>
              <a:rPr lang="en-US" sz="1500" dirty="0" smtClean="0">
                <a:solidFill>
                  <a:schemeClr val="bg2">
                    <a:lumMod val="50000"/>
                  </a:schemeClr>
                </a:solidFill>
                <a:latin typeface="Courier New" panose="02070309020205020404" pitchFamily="49" charset="0"/>
                <a:ea typeface="Times New Roman" panose="02020603050405020304" pitchFamily="18" charset="0"/>
                <a:cs typeface="Courier New" panose="02070309020205020404" pitchFamily="49" charset="0"/>
              </a:rPr>
              <a:t>{</a:t>
            </a:r>
            <a:endParaRPr lang="en-US" sz="1500" dirty="0">
              <a:solidFill>
                <a:schemeClr val="bg2">
                  <a:lumMod val="50000"/>
                </a:schemeClr>
              </a:solidFill>
              <a:latin typeface="Courier New" panose="02070309020205020404" pitchFamily="49" charset="0"/>
              <a:ea typeface="Times New Roman" panose="02020603050405020304" pitchFamily="18" charset="0"/>
              <a:cs typeface="Courier New" panose="02070309020205020404" pitchFamily="49" charset="0"/>
            </a:endParaRPr>
          </a:p>
          <a:p>
            <a:pPr fontAlgn="base">
              <a:lnSpc>
                <a:spcPct val="12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dirty="0">
                <a:solidFill>
                  <a:schemeClr val="bg2">
                    <a:lumMod val="50000"/>
                  </a:schemeClr>
                </a:solidFill>
                <a:latin typeface="Courier New" panose="02070309020205020404" pitchFamily="49" charset="0"/>
                <a:ea typeface="Times New Roman" panose="02020603050405020304" pitchFamily="18" charset="0"/>
                <a:cs typeface="Courier New" panose="02070309020205020404" pitchFamily="49" charset="0"/>
              </a:rPr>
              <a:t>    // declare constant or static fields</a:t>
            </a:r>
          </a:p>
          <a:p>
            <a:pPr fontAlgn="base">
              <a:lnSpc>
                <a:spcPct val="12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dirty="0">
                <a:solidFill>
                  <a:schemeClr val="bg2">
                    <a:lumMod val="50000"/>
                  </a:schemeClr>
                </a:solidFill>
                <a:latin typeface="Courier New" panose="02070309020205020404" pitchFamily="49" charset="0"/>
                <a:ea typeface="Times New Roman" panose="02020603050405020304" pitchFamily="18" charset="0"/>
                <a:cs typeface="Courier New" panose="02070309020205020404" pitchFamily="49" charset="0"/>
              </a:rPr>
              <a:t>	</a:t>
            </a:r>
            <a:r>
              <a:rPr lang="en-US" sz="1500" b="1" dirty="0">
                <a:solidFill>
                  <a:srgbClr val="FF0000"/>
                </a:solidFill>
                <a:latin typeface="Courier New" panose="02070309020205020404" pitchFamily="49" charset="0"/>
                <a:ea typeface="Times New Roman" panose="02020603050405020304" pitchFamily="18" charset="0"/>
                <a:cs typeface="Courier New" panose="02070309020205020404" pitchFamily="49" charset="0"/>
              </a:rPr>
              <a:t>public static </a:t>
            </a:r>
            <a:r>
              <a:rPr lang="en-US" sz="1500" dirty="0" smtClean="0">
                <a:solidFill>
                  <a:schemeClr val="bg2">
                    <a:lumMod val="50000"/>
                  </a:schemeClr>
                </a:solidFill>
                <a:latin typeface="Courier New" panose="02070309020205020404" pitchFamily="49" charset="0"/>
                <a:ea typeface="Times New Roman" panose="02020603050405020304" pitchFamily="18" charset="0"/>
                <a:cs typeface="Courier New" panose="02070309020205020404" pitchFamily="49" charset="0"/>
              </a:rPr>
              <a:t>&lt;</a:t>
            </a:r>
            <a:r>
              <a:rPr lang="en-US" sz="1500" dirty="0" err="1" smtClean="0">
                <a:solidFill>
                  <a:schemeClr val="bg2">
                    <a:lumMod val="50000"/>
                  </a:schemeClr>
                </a:solidFill>
                <a:latin typeface="Courier New" panose="02070309020205020404" pitchFamily="49" charset="0"/>
                <a:ea typeface="Times New Roman" panose="02020603050405020304" pitchFamily="18" charset="0"/>
                <a:cs typeface="Courier New" panose="02070309020205020404" pitchFamily="49" charset="0"/>
              </a:rPr>
              <a:t>data</a:t>
            </a:r>
            <a:r>
              <a:rPr lang="en-US" sz="1500" dirty="0" err="1">
                <a:solidFill>
                  <a:schemeClr val="bg2">
                    <a:lumMod val="50000"/>
                  </a:schemeClr>
                </a:solidFill>
                <a:latin typeface="Courier New" panose="02070309020205020404" pitchFamily="49" charset="0"/>
                <a:ea typeface="Times New Roman" panose="02020603050405020304" pitchFamily="18" charset="0"/>
                <a:cs typeface="Courier New" panose="02070309020205020404" pitchFamily="49" charset="0"/>
              </a:rPr>
              <a:t>type</a:t>
            </a:r>
            <a:r>
              <a:rPr lang="en-US" sz="1500" dirty="0" smtClean="0">
                <a:solidFill>
                  <a:schemeClr val="bg2">
                    <a:lumMod val="50000"/>
                  </a:schemeClr>
                </a:solidFill>
                <a:latin typeface="Courier New" panose="02070309020205020404" pitchFamily="49" charset="0"/>
                <a:ea typeface="Times New Roman" panose="02020603050405020304" pitchFamily="18" charset="0"/>
                <a:cs typeface="Courier New" panose="02070309020205020404" pitchFamily="49" charset="0"/>
              </a:rPr>
              <a:t>&gt; </a:t>
            </a:r>
            <a:r>
              <a:rPr lang="en-US" sz="1500" dirty="0">
                <a:solidFill>
                  <a:schemeClr val="bg2">
                    <a:lumMod val="50000"/>
                  </a:schemeClr>
                </a:solidFill>
                <a:latin typeface="Courier New" panose="02070309020205020404" pitchFamily="49" charset="0"/>
                <a:ea typeface="Times New Roman" panose="02020603050405020304" pitchFamily="18" charset="0"/>
                <a:cs typeface="Courier New" panose="02070309020205020404" pitchFamily="49" charset="0"/>
              </a:rPr>
              <a:t>&lt;</a:t>
            </a:r>
            <a:r>
              <a:rPr lang="en-US" sz="1500" dirty="0" err="1">
                <a:solidFill>
                  <a:schemeClr val="bg2">
                    <a:lumMod val="50000"/>
                  </a:schemeClr>
                </a:solidFill>
                <a:latin typeface="Courier New" panose="02070309020205020404" pitchFamily="49" charset="0"/>
                <a:ea typeface="Times New Roman" panose="02020603050405020304" pitchFamily="18" charset="0"/>
                <a:cs typeface="Courier New" panose="02070309020205020404" pitchFamily="49" charset="0"/>
              </a:rPr>
              <a:t>variable_name</a:t>
            </a:r>
            <a:r>
              <a:rPr lang="en-US" sz="1500" dirty="0">
                <a:solidFill>
                  <a:schemeClr val="bg2">
                    <a:lumMod val="50000"/>
                  </a:schemeClr>
                </a:solidFill>
                <a:latin typeface="Courier New" panose="02070309020205020404" pitchFamily="49" charset="0"/>
                <a:ea typeface="Times New Roman" panose="02020603050405020304" pitchFamily="18" charset="0"/>
                <a:cs typeface="Courier New" panose="02070309020205020404" pitchFamily="49" charset="0"/>
              </a:rPr>
              <a:t>&gt; = &lt;value&gt;;</a:t>
            </a:r>
          </a:p>
          <a:p>
            <a:pPr fontAlgn="base">
              <a:lnSpc>
                <a:spcPct val="12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dirty="0">
                <a:solidFill>
                  <a:schemeClr val="bg2">
                    <a:lumMod val="50000"/>
                  </a:schemeClr>
                </a:solidFill>
                <a:latin typeface="Courier New" panose="02070309020205020404" pitchFamily="49" charset="0"/>
                <a:ea typeface="Times New Roman" panose="02020603050405020304" pitchFamily="18" charset="0"/>
                <a:cs typeface="Courier New" panose="02070309020205020404" pitchFamily="49" charset="0"/>
              </a:rPr>
              <a:t>	</a:t>
            </a:r>
            <a:r>
              <a:rPr lang="en-US" sz="1500" b="1" dirty="0">
                <a:solidFill>
                  <a:srgbClr val="FF0000"/>
                </a:solidFill>
                <a:latin typeface="Courier New" panose="02070309020205020404" pitchFamily="49" charset="0"/>
                <a:ea typeface="Times New Roman" panose="02020603050405020304" pitchFamily="18" charset="0"/>
                <a:cs typeface="Courier New" panose="02070309020205020404" pitchFamily="49" charset="0"/>
              </a:rPr>
              <a:t>public final </a:t>
            </a:r>
            <a:r>
              <a:rPr lang="en-US" sz="1500" b="1" dirty="0" smtClean="0">
                <a:solidFill>
                  <a:srgbClr val="FF0000"/>
                </a:solidFill>
                <a:latin typeface="Courier New" panose="02070309020205020404" pitchFamily="49" charset="0"/>
                <a:ea typeface="Times New Roman" panose="02020603050405020304" pitchFamily="18" charset="0"/>
                <a:cs typeface="Courier New" panose="02070309020205020404" pitchFamily="49" charset="0"/>
              </a:rPr>
              <a:t> </a:t>
            </a:r>
            <a:r>
              <a:rPr lang="en-US" sz="1500" dirty="0" smtClean="0">
                <a:solidFill>
                  <a:schemeClr val="bg2">
                    <a:lumMod val="50000"/>
                  </a:schemeClr>
                </a:solidFill>
                <a:latin typeface="Courier New" panose="02070309020205020404" pitchFamily="49" charset="0"/>
                <a:ea typeface="Times New Roman" panose="02020603050405020304" pitchFamily="18" charset="0"/>
                <a:cs typeface="Courier New" panose="02070309020205020404" pitchFamily="49" charset="0"/>
              </a:rPr>
              <a:t>&lt;</a:t>
            </a:r>
            <a:r>
              <a:rPr lang="en-US" sz="1500" dirty="0" err="1">
                <a:solidFill>
                  <a:schemeClr val="bg2">
                    <a:lumMod val="50000"/>
                  </a:schemeClr>
                </a:solidFill>
                <a:latin typeface="Courier New" panose="02070309020205020404" pitchFamily="49" charset="0"/>
                <a:ea typeface="Times New Roman" panose="02020603050405020304" pitchFamily="18" charset="0"/>
                <a:cs typeface="Courier New" panose="02070309020205020404" pitchFamily="49" charset="0"/>
              </a:rPr>
              <a:t>datatype</a:t>
            </a:r>
            <a:r>
              <a:rPr lang="en-US" sz="1500" dirty="0" smtClean="0">
                <a:solidFill>
                  <a:schemeClr val="bg2">
                    <a:lumMod val="50000"/>
                  </a:schemeClr>
                </a:solidFill>
                <a:latin typeface="Courier New" panose="02070309020205020404" pitchFamily="49" charset="0"/>
                <a:ea typeface="Times New Roman" panose="02020603050405020304" pitchFamily="18" charset="0"/>
                <a:cs typeface="Courier New" panose="02070309020205020404" pitchFamily="49" charset="0"/>
              </a:rPr>
              <a:t>&gt; </a:t>
            </a:r>
            <a:r>
              <a:rPr lang="en-US" sz="1500" dirty="0">
                <a:solidFill>
                  <a:schemeClr val="bg2">
                    <a:lumMod val="50000"/>
                  </a:schemeClr>
                </a:solidFill>
                <a:latin typeface="Courier New" panose="02070309020205020404" pitchFamily="49" charset="0"/>
                <a:ea typeface="Times New Roman" panose="02020603050405020304" pitchFamily="18" charset="0"/>
                <a:cs typeface="Courier New" panose="02070309020205020404" pitchFamily="49" charset="0"/>
              </a:rPr>
              <a:t>&lt;</a:t>
            </a:r>
            <a:r>
              <a:rPr lang="en-US" sz="1500" dirty="0" err="1">
                <a:solidFill>
                  <a:schemeClr val="bg2">
                    <a:lumMod val="50000"/>
                  </a:schemeClr>
                </a:solidFill>
                <a:latin typeface="Courier New" panose="02070309020205020404" pitchFamily="49" charset="0"/>
                <a:ea typeface="Times New Roman" panose="02020603050405020304" pitchFamily="18" charset="0"/>
                <a:cs typeface="Courier New" panose="02070309020205020404" pitchFamily="49" charset="0"/>
              </a:rPr>
              <a:t>variable_name</a:t>
            </a:r>
            <a:r>
              <a:rPr lang="en-US" sz="1500" dirty="0">
                <a:solidFill>
                  <a:schemeClr val="bg2">
                    <a:lumMod val="50000"/>
                  </a:schemeClr>
                </a:solidFill>
                <a:latin typeface="Courier New" panose="02070309020205020404" pitchFamily="49" charset="0"/>
                <a:ea typeface="Times New Roman" panose="02020603050405020304" pitchFamily="18" charset="0"/>
                <a:cs typeface="Courier New" panose="02070309020205020404" pitchFamily="49" charset="0"/>
              </a:rPr>
              <a:t>&gt; = &lt;value&gt;;</a:t>
            </a:r>
          </a:p>
          <a:p>
            <a:pPr fontAlgn="base">
              <a:lnSpc>
                <a:spcPct val="12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500" dirty="0">
              <a:solidFill>
                <a:schemeClr val="bg2">
                  <a:lumMod val="50000"/>
                </a:schemeClr>
              </a:solidFill>
              <a:latin typeface="Courier New" panose="02070309020205020404" pitchFamily="49" charset="0"/>
              <a:ea typeface="Times New Roman" panose="02020603050405020304" pitchFamily="18" charset="0"/>
              <a:cs typeface="Courier New" panose="02070309020205020404" pitchFamily="49" charset="0"/>
            </a:endParaRPr>
          </a:p>
          <a:p>
            <a:pPr fontAlgn="base">
              <a:lnSpc>
                <a:spcPct val="12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dirty="0" smtClean="0">
                <a:solidFill>
                  <a:schemeClr val="bg2">
                    <a:lumMod val="50000"/>
                  </a:schemeClr>
                </a:solidFill>
                <a:latin typeface="Courier New" panose="02070309020205020404" pitchFamily="49" charset="0"/>
                <a:ea typeface="Times New Roman" panose="02020603050405020304" pitchFamily="18" charset="0"/>
                <a:cs typeface="Courier New" panose="02070309020205020404" pitchFamily="49" charset="0"/>
              </a:rPr>
              <a:t>    </a:t>
            </a:r>
            <a:r>
              <a:rPr lang="en-US" sz="1500" dirty="0">
                <a:solidFill>
                  <a:schemeClr val="bg2">
                    <a:lumMod val="50000"/>
                  </a:schemeClr>
                </a:solidFill>
                <a:latin typeface="Courier New" panose="02070309020205020404" pitchFamily="49" charset="0"/>
                <a:ea typeface="Times New Roman" panose="02020603050405020304" pitchFamily="18" charset="0"/>
                <a:cs typeface="Courier New" panose="02070309020205020404" pitchFamily="49" charset="0"/>
              </a:rPr>
              <a:t>// declare methods that abstract </a:t>
            </a:r>
          </a:p>
          <a:p>
            <a:pPr fontAlgn="base">
              <a:lnSpc>
                <a:spcPct val="12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dirty="0" smtClean="0">
                <a:solidFill>
                  <a:schemeClr val="bg2">
                    <a:lumMod val="50000"/>
                  </a:schemeClr>
                </a:solidFill>
                <a:latin typeface="Courier New" panose="02070309020205020404" pitchFamily="49" charset="0"/>
                <a:ea typeface="Times New Roman" panose="02020603050405020304" pitchFamily="18" charset="0"/>
                <a:cs typeface="Courier New" panose="02070309020205020404" pitchFamily="49" charset="0"/>
              </a:rPr>
              <a:t>     </a:t>
            </a:r>
            <a:r>
              <a:rPr lang="en-US" sz="1500" b="1" dirty="0" smtClean="0">
                <a:solidFill>
                  <a:srgbClr val="FF0000"/>
                </a:solidFill>
                <a:latin typeface="Courier New" panose="02070309020205020404" pitchFamily="49" charset="0"/>
                <a:ea typeface="Times New Roman" panose="02020603050405020304" pitchFamily="18" charset="0"/>
                <a:cs typeface="Courier New" panose="02070309020205020404" pitchFamily="49" charset="0"/>
              </a:rPr>
              <a:t>public </a:t>
            </a:r>
            <a:r>
              <a:rPr lang="en-US" sz="1500" b="1" dirty="0">
                <a:solidFill>
                  <a:srgbClr val="FF0000"/>
                </a:solidFill>
                <a:latin typeface="Courier New" panose="02070309020205020404" pitchFamily="49" charset="0"/>
                <a:ea typeface="Times New Roman" panose="02020603050405020304" pitchFamily="18" charset="0"/>
                <a:cs typeface="Courier New" panose="02070309020205020404" pitchFamily="49" charset="0"/>
              </a:rPr>
              <a:t>abstract</a:t>
            </a:r>
            <a:r>
              <a:rPr lang="en-US" sz="1500" b="1" dirty="0">
                <a:solidFill>
                  <a:schemeClr val="tx1">
                    <a:lumMod val="50000"/>
                  </a:schemeClr>
                </a:solidFill>
                <a:latin typeface="Courier New" panose="02070309020205020404" pitchFamily="49" charset="0"/>
                <a:ea typeface="Times New Roman" panose="02020603050405020304" pitchFamily="18" charset="0"/>
                <a:cs typeface="Courier New" panose="02070309020205020404" pitchFamily="49" charset="0"/>
              </a:rPr>
              <a:t> </a:t>
            </a:r>
            <a:r>
              <a:rPr lang="en-US" sz="1500" dirty="0">
                <a:solidFill>
                  <a:schemeClr val="bg2">
                    <a:lumMod val="50000"/>
                  </a:schemeClr>
                </a:solidFill>
                <a:latin typeface="Courier New" panose="02070309020205020404" pitchFamily="49" charset="0"/>
                <a:ea typeface="Times New Roman" panose="02020603050405020304" pitchFamily="18" charset="0"/>
                <a:cs typeface="Courier New" panose="02070309020205020404" pitchFamily="49" charset="0"/>
              </a:rPr>
              <a:t>&lt;</a:t>
            </a:r>
            <a:r>
              <a:rPr lang="en-US" sz="1500" dirty="0" err="1">
                <a:solidFill>
                  <a:schemeClr val="bg2">
                    <a:lumMod val="50000"/>
                  </a:schemeClr>
                </a:solidFill>
                <a:latin typeface="Courier New" panose="02070309020205020404" pitchFamily="49" charset="0"/>
                <a:ea typeface="Times New Roman" panose="02020603050405020304" pitchFamily="18" charset="0"/>
                <a:cs typeface="Courier New" panose="02070309020205020404" pitchFamily="49" charset="0"/>
              </a:rPr>
              <a:t>return_type</a:t>
            </a:r>
            <a:r>
              <a:rPr lang="en-US" sz="1500" dirty="0">
                <a:solidFill>
                  <a:schemeClr val="bg2">
                    <a:lumMod val="50000"/>
                  </a:schemeClr>
                </a:solidFill>
                <a:latin typeface="Courier New" panose="02070309020205020404" pitchFamily="49" charset="0"/>
                <a:ea typeface="Times New Roman" panose="02020603050405020304" pitchFamily="18" charset="0"/>
                <a:cs typeface="Courier New" panose="02070309020205020404" pitchFamily="49" charset="0"/>
              </a:rPr>
              <a:t>&gt; &lt;</a:t>
            </a:r>
            <a:r>
              <a:rPr lang="en-US" sz="1500" dirty="0" err="1">
                <a:solidFill>
                  <a:schemeClr val="bg2">
                    <a:lumMod val="50000"/>
                  </a:schemeClr>
                </a:solidFill>
                <a:latin typeface="Courier New" panose="02070309020205020404" pitchFamily="49" charset="0"/>
                <a:ea typeface="Times New Roman" panose="02020603050405020304" pitchFamily="18" charset="0"/>
                <a:cs typeface="Courier New" panose="02070309020205020404" pitchFamily="49" charset="0"/>
              </a:rPr>
              <a:t>method_name</a:t>
            </a:r>
            <a:r>
              <a:rPr lang="en-US" sz="1500" dirty="0">
                <a:solidFill>
                  <a:schemeClr val="bg2">
                    <a:lumMod val="50000"/>
                  </a:schemeClr>
                </a:solidFill>
                <a:latin typeface="Courier New" panose="02070309020205020404" pitchFamily="49" charset="0"/>
                <a:ea typeface="Times New Roman" panose="02020603050405020304" pitchFamily="18" charset="0"/>
                <a:cs typeface="Courier New" panose="02070309020205020404" pitchFamily="49" charset="0"/>
              </a:rPr>
              <a:t>&gt;( </a:t>
            </a:r>
            <a:r>
              <a:rPr lang="en-US" sz="1500" dirty="0" err="1">
                <a:solidFill>
                  <a:schemeClr val="bg2">
                    <a:lumMod val="50000"/>
                  </a:schemeClr>
                </a:solidFill>
                <a:latin typeface="Courier New" panose="02070309020205020404" pitchFamily="49" charset="0"/>
                <a:ea typeface="Times New Roman" panose="02020603050405020304" pitchFamily="18" charset="0"/>
                <a:cs typeface="Courier New" panose="02070309020205020404" pitchFamily="49" charset="0"/>
              </a:rPr>
              <a:t>list_of_parameters</a:t>
            </a:r>
            <a:r>
              <a:rPr lang="en-US" sz="1500" dirty="0">
                <a:solidFill>
                  <a:schemeClr val="bg2">
                    <a:lumMod val="50000"/>
                  </a:schemeClr>
                </a:solidFill>
                <a:latin typeface="Courier New" panose="02070309020205020404" pitchFamily="49" charset="0"/>
                <a:ea typeface="Times New Roman" panose="02020603050405020304" pitchFamily="18" charset="0"/>
                <a:cs typeface="Courier New" panose="02070309020205020404" pitchFamily="49" charset="0"/>
              </a:rPr>
              <a:t>);</a:t>
            </a:r>
          </a:p>
          <a:p>
            <a:pPr fontAlgn="base">
              <a:lnSpc>
                <a:spcPct val="12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dirty="0" smtClean="0">
                <a:solidFill>
                  <a:schemeClr val="bg2">
                    <a:lumMod val="50000"/>
                  </a:schemeClr>
                </a:solidFill>
                <a:latin typeface="Courier New" panose="02070309020205020404" pitchFamily="49" charset="0"/>
                <a:ea typeface="Times New Roman" panose="02020603050405020304" pitchFamily="18" charset="0"/>
                <a:cs typeface="Courier New" panose="02070309020205020404" pitchFamily="49" charset="0"/>
              </a:rPr>
              <a:t>         …</a:t>
            </a:r>
            <a:endParaRPr lang="en-US" sz="1500" dirty="0">
              <a:solidFill>
                <a:schemeClr val="bg2">
                  <a:lumMod val="50000"/>
                </a:schemeClr>
              </a:solidFill>
              <a:latin typeface="Courier New" panose="02070309020205020404" pitchFamily="49" charset="0"/>
              <a:ea typeface="Times New Roman" panose="02020603050405020304" pitchFamily="18" charset="0"/>
              <a:cs typeface="Courier New" panose="02070309020205020404" pitchFamily="49" charset="0"/>
            </a:endParaRPr>
          </a:p>
          <a:p>
            <a:pPr fontAlgn="base">
              <a:lnSpc>
                <a:spcPct val="12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dirty="0">
                <a:solidFill>
                  <a:schemeClr val="bg2">
                    <a:lumMod val="50000"/>
                  </a:schemeClr>
                </a:solidFill>
                <a:latin typeface="Courier New" panose="02070309020205020404" pitchFamily="49" charset="0"/>
                <a:ea typeface="Times New Roman" panose="02020603050405020304" pitchFamily="18" charset="0"/>
                <a:cs typeface="Courier New" panose="02070309020205020404" pitchFamily="49" charset="0"/>
              </a:rPr>
              <a:t>     </a:t>
            </a:r>
            <a:r>
              <a:rPr lang="en-US" sz="1500" dirty="0" smtClean="0">
                <a:solidFill>
                  <a:schemeClr val="bg2">
                    <a:lumMod val="50000"/>
                  </a:schemeClr>
                </a:solidFill>
                <a:latin typeface="Courier New" panose="02070309020205020404" pitchFamily="49" charset="0"/>
                <a:ea typeface="Times New Roman" panose="02020603050405020304" pitchFamily="18" charset="0"/>
                <a:cs typeface="Courier New" panose="02070309020205020404" pitchFamily="49" charset="0"/>
              </a:rPr>
              <a:t>//</a:t>
            </a:r>
            <a:r>
              <a:rPr lang="en-US" sz="1500" dirty="0">
                <a:solidFill>
                  <a:schemeClr val="bg2">
                    <a:lumMod val="50000"/>
                  </a:schemeClr>
                </a:solidFill>
                <a:latin typeface="Courier New" panose="02070309020205020404" pitchFamily="49" charset="0"/>
                <a:ea typeface="Times New Roman" panose="02020603050405020304" pitchFamily="18" charset="0"/>
                <a:cs typeface="Courier New" panose="02070309020205020404" pitchFamily="49" charset="0"/>
              </a:rPr>
              <a:t>default </a:t>
            </a:r>
            <a:r>
              <a:rPr lang="en-US" sz="1500" dirty="0" smtClean="0">
                <a:solidFill>
                  <a:schemeClr val="bg2">
                    <a:lumMod val="50000"/>
                  </a:schemeClr>
                </a:solidFill>
                <a:latin typeface="Courier New" panose="02070309020205020404" pitchFamily="49" charset="0"/>
                <a:ea typeface="Times New Roman" panose="02020603050405020304" pitchFamily="18" charset="0"/>
                <a:cs typeface="Courier New" panose="02070309020205020404" pitchFamily="49" charset="0"/>
              </a:rPr>
              <a:t>declarations</a:t>
            </a:r>
          </a:p>
          <a:p>
            <a:pPr fontAlgn="base">
              <a:lnSpc>
                <a:spcPct val="12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dirty="0" smtClean="0">
                <a:solidFill>
                  <a:schemeClr val="bg2">
                    <a:lumMod val="50000"/>
                  </a:schemeClr>
                </a:solidFill>
                <a:latin typeface="Courier New" panose="02070309020205020404" pitchFamily="49" charset="0"/>
                <a:ea typeface="Times New Roman" panose="02020603050405020304" pitchFamily="18" charset="0"/>
                <a:cs typeface="Courier New" panose="02070309020205020404" pitchFamily="49" charset="0"/>
              </a:rPr>
              <a:t>}</a:t>
            </a:r>
            <a:endParaRPr lang="en-US" sz="1500" dirty="0">
              <a:solidFill>
                <a:schemeClr val="bg2">
                  <a:lumMod val="50000"/>
                </a:schemeClr>
              </a:solidFill>
              <a:latin typeface="Courier New" panose="02070309020205020404" pitchFamily="49" charset="0"/>
              <a:ea typeface="Times New Roman" panose="02020603050405020304" pitchFamily="18" charset="0"/>
              <a:cs typeface="Courier New" panose="02070309020205020404" pitchFamily="49" charset="0"/>
            </a:endParaRPr>
          </a:p>
        </p:txBody>
      </p:sp>
      <p:pic>
        <p:nvPicPr>
          <p:cNvPr id="2" name="Picture 1"/>
          <p:cNvPicPr>
            <a:picLocks noChangeAspect="1"/>
          </p:cNvPicPr>
          <p:nvPr/>
        </p:nvPicPr>
        <p:blipFill>
          <a:blip r:embed="rId2"/>
          <a:stretch>
            <a:fillRect/>
          </a:stretch>
        </p:blipFill>
        <p:spPr>
          <a:xfrm>
            <a:off x="5874573" y="3895561"/>
            <a:ext cx="3200847" cy="1171739"/>
          </a:xfrm>
          <a:prstGeom prst="rect">
            <a:avLst/>
          </a:prstGeom>
          <a:ln>
            <a:solidFill>
              <a:srgbClr val="FF0000"/>
            </a:solidFill>
          </a:ln>
        </p:spPr>
      </p:pic>
    </p:spTree>
    <p:extLst>
      <p:ext uri="{BB962C8B-B14F-4D97-AF65-F5344CB8AC3E}">
        <p14:creationId xmlns:p14="http://schemas.microsoft.com/office/powerpoint/2010/main" val="35330436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ma14="http://schemas.microsoft.com/office/mac/drawingml/2011/main" xmlns="" val="1"/>
            </a:ext>
          </a:extLst>
        </p:spPr>
        <p:txBody>
          <a:bodyPr anchor="b">
            <a:noAutofit/>
          </a:bodyPr>
          <a:lstStyle/>
          <a:p>
            <a:r>
              <a:rPr lang="en-US" altLang="en-US" sz="2700" dirty="0" err="1" smtClean="0"/>
              <a:t>Thực</a:t>
            </a:r>
            <a:r>
              <a:rPr lang="en-US" altLang="en-US" sz="2700" dirty="0" smtClean="0"/>
              <a:t> </a:t>
            </a:r>
            <a:r>
              <a:rPr lang="en-US" altLang="en-US" sz="2700" dirty="0" err="1" smtClean="0"/>
              <a:t>thi</a:t>
            </a:r>
            <a:r>
              <a:rPr lang="en-US" altLang="en-US" sz="2700" dirty="0" smtClean="0"/>
              <a:t> </a:t>
            </a:r>
            <a:r>
              <a:rPr lang="en-US" altLang="en-US" sz="2700" dirty="0" err="1" smtClean="0"/>
              <a:t>giao</a:t>
            </a:r>
            <a:r>
              <a:rPr lang="en-US" altLang="en-US" sz="2700" dirty="0" smtClean="0"/>
              <a:t> </a:t>
            </a:r>
            <a:r>
              <a:rPr lang="en-US" altLang="en-US" sz="2700" dirty="0" err="1" smtClean="0"/>
              <a:t>diện</a:t>
            </a:r>
            <a:r>
              <a:rPr lang="en-US" altLang="en-US" sz="2700" dirty="0" smtClean="0"/>
              <a:t> </a:t>
            </a:r>
            <a:endParaRPr lang="en-US" altLang="en-US" sz="2700" dirty="0"/>
          </a:p>
        </p:txBody>
      </p:sp>
      <p:sp>
        <p:nvSpPr>
          <p:cNvPr id="8" name="Rectangle 7"/>
          <p:cNvSpPr/>
          <p:nvPr/>
        </p:nvSpPr>
        <p:spPr>
          <a:xfrm>
            <a:off x="308610" y="1430585"/>
            <a:ext cx="8538210" cy="2443746"/>
          </a:xfrm>
          <a:prstGeom prst="rect">
            <a:avLst/>
          </a:prstGeom>
          <a:ln>
            <a:solidFill>
              <a:srgbClr val="FF0000"/>
            </a:solidFill>
          </a:ln>
        </p:spPr>
        <p:txBody>
          <a:bodyPr wrap="square">
            <a:spAutoFit/>
          </a:bodyPr>
          <a:lstStyle/>
          <a:p>
            <a:pPr fontAlgn="base">
              <a:lnSpc>
                <a:spcPct val="12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FF0000"/>
                </a:solidFill>
                <a:latin typeface="Courier New" panose="02070309020205020404" pitchFamily="49" charset="0"/>
                <a:ea typeface="Times New Roman" panose="02020603050405020304" pitchFamily="18" charset="0"/>
                <a:cs typeface="Courier New" panose="02070309020205020404" pitchFamily="49" charset="0"/>
              </a:rPr>
              <a:t>public class </a:t>
            </a:r>
            <a:r>
              <a:rPr lang="en-US" sz="1600" dirty="0" err="1">
                <a:solidFill>
                  <a:schemeClr val="bg2">
                    <a:lumMod val="50000"/>
                  </a:schemeClr>
                </a:solidFill>
                <a:latin typeface="Courier New" panose="02070309020205020404" pitchFamily="49" charset="0"/>
                <a:ea typeface="Times New Roman" panose="02020603050405020304" pitchFamily="18" charset="0"/>
                <a:cs typeface="Courier New" panose="02070309020205020404" pitchFamily="49" charset="0"/>
              </a:rPr>
              <a:t>class_name</a:t>
            </a:r>
            <a:r>
              <a:rPr lang="en-US" sz="1600" dirty="0">
                <a:solidFill>
                  <a:schemeClr val="bg2">
                    <a:lumMod val="50000"/>
                  </a:schemeClr>
                </a:solidFill>
                <a:latin typeface="Courier New" panose="02070309020205020404" pitchFamily="49" charset="0"/>
                <a:ea typeface="Times New Roman" panose="02020603050405020304" pitchFamily="18" charset="0"/>
                <a:cs typeface="Courier New" panose="02070309020205020404" pitchFamily="49" charset="0"/>
              </a:rPr>
              <a:t> </a:t>
            </a:r>
            <a:r>
              <a:rPr lang="en-US" sz="1600" b="1" dirty="0">
                <a:solidFill>
                  <a:srgbClr val="FF0000"/>
                </a:solidFill>
                <a:latin typeface="Courier New" panose="02070309020205020404" pitchFamily="49" charset="0"/>
                <a:ea typeface="Times New Roman" panose="02020603050405020304" pitchFamily="18" charset="0"/>
                <a:cs typeface="Courier New" panose="02070309020205020404" pitchFamily="49" charset="0"/>
              </a:rPr>
              <a:t>implements</a:t>
            </a:r>
            <a:r>
              <a:rPr lang="en-US" sz="1600" dirty="0">
                <a:solidFill>
                  <a:srgbClr val="FF0000"/>
                </a:solidFill>
                <a:latin typeface="Courier New" panose="02070309020205020404" pitchFamily="49" charset="0"/>
                <a:ea typeface="Times New Roman" panose="02020603050405020304" pitchFamily="18" charset="0"/>
                <a:cs typeface="Courier New" panose="02070309020205020404" pitchFamily="49" charset="0"/>
              </a:rPr>
              <a:t> </a:t>
            </a:r>
            <a:r>
              <a:rPr lang="en-US" sz="1600" dirty="0" err="1">
                <a:solidFill>
                  <a:schemeClr val="bg2">
                    <a:lumMod val="50000"/>
                  </a:schemeClr>
                </a:solidFill>
                <a:latin typeface="Courier New" panose="02070309020205020404" pitchFamily="49" charset="0"/>
                <a:ea typeface="Times New Roman" panose="02020603050405020304" pitchFamily="18" charset="0"/>
                <a:cs typeface="Courier New" panose="02070309020205020404" pitchFamily="49" charset="0"/>
              </a:rPr>
              <a:t>interface_name</a:t>
            </a:r>
            <a:r>
              <a:rPr lang="en-US" sz="1600" dirty="0">
                <a:solidFill>
                  <a:schemeClr val="bg2">
                    <a:lumMod val="50000"/>
                  </a:schemeClr>
                </a:solidFill>
                <a:latin typeface="Courier New" panose="02070309020205020404" pitchFamily="49" charset="0"/>
                <a:ea typeface="Times New Roman" panose="02020603050405020304" pitchFamily="18" charset="0"/>
                <a:cs typeface="Courier New" panose="02070309020205020404" pitchFamily="49" charset="0"/>
              </a:rPr>
              <a:t> {</a:t>
            </a:r>
          </a:p>
          <a:p>
            <a:pPr fontAlgn="base">
              <a:lnSpc>
                <a:spcPct val="12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smtClean="0">
                <a:solidFill>
                  <a:schemeClr val="bg2">
                    <a:lumMod val="50000"/>
                  </a:schemeClr>
                </a:solidFill>
                <a:latin typeface="Courier New" panose="02070309020205020404" pitchFamily="49" charset="0"/>
                <a:ea typeface="Times New Roman" panose="02020603050405020304" pitchFamily="18" charset="0"/>
                <a:cs typeface="Courier New" panose="02070309020205020404" pitchFamily="49" charset="0"/>
              </a:rPr>
              <a:t>   …</a:t>
            </a:r>
            <a:endParaRPr lang="en-US" sz="1600" dirty="0">
              <a:solidFill>
                <a:schemeClr val="bg2">
                  <a:lumMod val="50000"/>
                </a:schemeClr>
              </a:solidFill>
              <a:latin typeface="Courier New" panose="02070309020205020404" pitchFamily="49" charset="0"/>
              <a:ea typeface="Times New Roman" panose="02020603050405020304" pitchFamily="18" charset="0"/>
              <a:cs typeface="Courier New" panose="02070309020205020404" pitchFamily="49" charset="0"/>
            </a:endParaRPr>
          </a:p>
          <a:p>
            <a:pPr fontAlgn="base">
              <a:lnSpc>
                <a:spcPct val="12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smtClean="0">
                <a:solidFill>
                  <a:schemeClr val="bg2">
                    <a:lumMod val="50000"/>
                  </a:schemeClr>
                </a:solidFill>
                <a:latin typeface="Courier New" panose="02070309020205020404" pitchFamily="49" charset="0"/>
                <a:ea typeface="Times New Roman" panose="02020603050405020304" pitchFamily="18" charset="0"/>
                <a:cs typeface="Courier New" panose="02070309020205020404" pitchFamily="49" charset="0"/>
              </a:rPr>
              <a:t>  &lt;</a:t>
            </a:r>
            <a:r>
              <a:rPr lang="en-US" sz="1600" dirty="0" err="1">
                <a:solidFill>
                  <a:schemeClr val="bg2">
                    <a:lumMod val="50000"/>
                  </a:schemeClr>
                </a:solidFill>
                <a:latin typeface="Courier New" panose="02070309020205020404" pitchFamily="49" charset="0"/>
                <a:ea typeface="Times New Roman" panose="02020603050405020304" pitchFamily="18" charset="0"/>
                <a:cs typeface="Courier New" panose="02070309020205020404" pitchFamily="49" charset="0"/>
              </a:rPr>
              <a:t>access_modifier</a:t>
            </a:r>
            <a:r>
              <a:rPr lang="en-US" sz="1600" dirty="0">
                <a:solidFill>
                  <a:schemeClr val="bg2">
                    <a:lumMod val="50000"/>
                  </a:schemeClr>
                </a:solidFill>
                <a:latin typeface="Courier New" panose="02070309020205020404" pitchFamily="49" charset="0"/>
                <a:ea typeface="Times New Roman" panose="02020603050405020304" pitchFamily="18" charset="0"/>
                <a:cs typeface="Courier New" panose="02070309020205020404" pitchFamily="49" charset="0"/>
              </a:rPr>
              <a:t>&gt; &lt;</a:t>
            </a:r>
            <a:r>
              <a:rPr lang="en-US" sz="1600" dirty="0" err="1">
                <a:solidFill>
                  <a:schemeClr val="bg2">
                    <a:lumMod val="50000"/>
                  </a:schemeClr>
                </a:solidFill>
                <a:latin typeface="Courier New" panose="02070309020205020404" pitchFamily="49" charset="0"/>
                <a:ea typeface="Times New Roman" panose="02020603050405020304" pitchFamily="18" charset="0"/>
                <a:cs typeface="Courier New" panose="02070309020205020404" pitchFamily="49" charset="0"/>
              </a:rPr>
              <a:t>return_type</a:t>
            </a:r>
            <a:r>
              <a:rPr lang="en-US" sz="1600" dirty="0">
                <a:solidFill>
                  <a:schemeClr val="bg2">
                    <a:lumMod val="50000"/>
                  </a:schemeClr>
                </a:solidFill>
                <a:latin typeface="Courier New" panose="02070309020205020404" pitchFamily="49" charset="0"/>
                <a:ea typeface="Times New Roman" panose="02020603050405020304" pitchFamily="18" charset="0"/>
                <a:cs typeface="Courier New" panose="02070309020205020404" pitchFamily="49" charset="0"/>
              </a:rPr>
              <a:t>&gt; &lt;</a:t>
            </a:r>
            <a:r>
              <a:rPr lang="en-US" sz="1600" dirty="0" err="1">
                <a:solidFill>
                  <a:schemeClr val="bg2">
                    <a:lumMod val="50000"/>
                  </a:schemeClr>
                </a:solidFill>
                <a:latin typeface="Courier New" panose="02070309020205020404" pitchFamily="49" charset="0"/>
                <a:ea typeface="Times New Roman" panose="02020603050405020304" pitchFamily="18" charset="0"/>
                <a:cs typeface="Courier New" panose="02070309020205020404" pitchFamily="49" charset="0"/>
              </a:rPr>
              <a:t>method_name</a:t>
            </a:r>
            <a:r>
              <a:rPr lang="en-US" sz="1600" dirty="0">
                <a:solidFill>
                  <a:schemeClr val="bg2">
                    <a:lumMod val="50000"/>
                  </a:schemeClr>
                </a:solidFill>
                <a:latin typeface="Courier New" panose="02070309020205020404" pitchFamily="49" charset="0"/>
                <a:ea typeface="Times New Roman" panose="02020603050405020304" pitchFamily="18" charset="0"/>
                <a:cs typeface="Courier New" panose="02070309020205020404" pitchFamily="49" charset="0"/>
              </a:rPr>
              <a:t>&gt;( </a:t>
            </a:r>
            <a:r>
              <a:rPr lang="en-US" sz="1600" dirty="0" err="1">
                <a:solidFill>
                  <a:schemeClr val="bg2">
                    <a:lumMod val="50000"/>
                  </a:schemeClr>
                </a:solidFill>
                <a:latin typeface="Courier New" panose="02070309020205020404" pitchFamily="49" charset="0"/>
                <a:ea typeface="Times New Roman" panose="02020603050405020304" pitchFamily="18" charset="0"/>
                <a:cs typeface="Courier New" panose="02070309020205020404" pitchFamily="49" charset="0"/>
              </a:rPr>
              <a:t>list_of_parameters</a:t>
            </a:r>
            <a:r>
              <a:rPr lang="en-US" sz="1600" dirty="0">
                <a:solidFill>
                  <a:schemeClr val="bg2">
                    <a:lumMod val="50000"/>
                  </a:schemeClr>
                </a:solidFill>
                <a:latin typeface="Courier New" panose="02070309020205020404" pitchFamily="49" charset="0"/>
                <a:ea typeface="Times New Roman" panose="02020603050405020304" pitchFamily="18" charset="0"/>
                <a:cs typeface="Courier New" panose="02070309020205020404" pitchFamily="49" charset="0"/>
              </a:rPr>
              <a:t>)</a:t>
            </a:r>
          </a:p>
          <a:p>
            <a:pPr fontAlgn="base">
              <a:lnSpc>
                <a:spcPct val="12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smtClean="0">
                <a:solidFill>
                  <a:schemeClr val="bg2">
                    <a:lumMod val="50000"/>
                  </a:schemeClr>
                </a:solidFill>
                <a:latin typeface="Courier New" panose="02070309020205020404" pitchFamily="49" charset="0"/>
                <a:ea typeface="Times New Roman" panose="02020603050405020304" pitchFamily="18" charset="0"/>
                <a:cs typeface="Courier New" panose="02070309020205020404" pitchFamily="49" charset="0"/>
              </a:rPr>
              <a:t> {</a:t>
            </a:r>
            <a:endParaRPr lang="en-US" sz="1600" dirty="0">
              <a:solidFill>
                <a:schemeClr val="bg2">
                  <a:lumMod val="50000"/>
                </a:schemeClr>
              </a:solidFill>
              <a:latin typeface="Courier New" panose="02070309020205020404" pitchFamily="49" charset="0"/>
              <a:ea typeface="Times New Roman" panose="02020603050405020304" pitchFamily="18" charset="0"/>
              <a:cs typeface="Courier New" panose="02070309020205020404" pitchFamily="49" charset="0"/>
            </a:endParaRPr>
          </a:p>
          <a:p>
            <a:pPr fontAlgn="base">
              <a:lnSpc>
                <a:spcPct val="12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chemeClr val="bg2">
                    <a:lumMod val="50000"/>
                  </a:schemeClr>
                </a:solidFill>
                <a:latin typeface="Courier New" panose="02070309020205020404" pitchFamily="49" charset="0"/>
                <a:ea typeface="Times New Roman" panose="02020603050405020304" pitchFamily="18" charset="0"/>
                <a:cs typeface="Courier New" panose="02070309020205020404" pitchFamily="49" charset="0"/>
              </a:rPr>
              <a:t>    //body</a:t>
            </a:r>
          </a:p>
          <a:p>
            <a:pPr fontAlgn="base">
              <a:lnSpc>
                <a:spcPct val="12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smtClean="0">
                <a:solidFill>
                  <a:schemeClr val="bg2">
                    <a:lumMod val="50000"/>
                  </a:schemeClr>
                </a:solidFill>
                <a:latin typeface="Courier New" panose="02070309020205020404" pitchFamily="49" charset="0"/>
                <a:ea typeface="Times New Roman" panose="02020603050405020304" pitchFamily="18" charset="0"/>
                <a:cs typeface="Courier New" panose="02070309020205020404" pitchFamily="49" charset="0"/>
              </a:rPr>
              <a:t> }</a:t>
            </a:r>
            <a:endParaRPr lang="en-US" sz="1600" dirty="0">
              <a:solidFill>
                <a:schemeClr val="bg2">
                  <a:lumMod val="50000"/>
                </a:schemeClr>
              </a:solidFill>
              <a:latin typeface="Courier New" panose="02070309020205020404" pitchFamily="49" charset="0"/>
              <a:ea typeface="Times New Roman" panose="02020603050405020304" pitchFamily="18" charset="0"/>
              <a:cs typeface="Courier New" panose="02070309020205020404" pitchFamily="49" charset="0"/>
            </a:endParaRPr>
          </a:p>
          <a:p>
            <a:pPr fontAlgn="base">
              <a:lnSpc>
                <a:spcPct val="12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smtClean="0">
                <a:solidFill>
                  <a:schemeClr val="bg2">
                    <a:lumMod val="50000"/>
                  </a:schemeClr>
                </a:solidFill>
                <a:latin typeface="Courier New" panose="02070309020205020404" pitchFamily="49" charset="0"/>
                <a:ea typeface="Times New Roman" panose="02020603050405020304" pitchFamily="18" charset="0"/>
                <a:cs typeface="Courier New" panose="02070309020205020404" pitchFamily="49" charset="0"/>
              </a:rPr>
              <a:t> …</a:t>
            </a:r>
            <a:endParaRPr lang="en-US" sz="1600" dirty="0">
              <a:solidFill>
                <a:schemeClr val="bg2">
                  <a:lumMod val="50000"/>
                </a:schemeClr>
              </a:solidFill>
              <a:latin typeface="Courier New" panose="02070309020205020404" pitchFamily="49" charset="0"/>
              <a:ea typeface="Times New Roman" panose="02020603050405020304" pitchFamily="18" charset="0"/>
              <a:cs typeface="Courier New" panose="02070309020205020404" pitchFamily="49" charset="0"/>
            </a:endParaRPr>
          </a:p>
          <a:p>
            <a:pPr fontAlgn="base">
              <a:lnSpc>
                <a:spcPct val="12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chemeClr val="bg2">
                    <a:lumMod val="50000"/>
                  </a:schemeClr>
                </a:solidFill>
                <a:latin typeface="Courier New" panose="02070309020205020404" pitchFamily="49" charset="0"/>
                <a:ea typeface="Times New Roman" panose="02020603050405020304" pitchFamily="18" charset="0"/>
                <a:cs typeface="Courier New" panose="02070309020205020404" pitchFamily="49" charset="0"/>
              </a:rPr>
              <a:t>}</a:t>
            </a:r>
          </a:p>
        </p:txBody>
      </p:sp>
    </p:spTree>
    <p:extLst>
      <p:ext uri="{BB962C8B-B14F-4D97-AF65-F5344CB8AC3E}">
        <p14:creationId xmlns:p14="http://schemas.microsoft.com/office/powerpoint/2010/main" val="394438133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ma14="http://schemas.microsoft.com/office/mac/drawingml/2011/main" xmlns="" val="1"/>
            </a:ext>
          </a:extLst>
        </p:spPr>
        <p:txBody>
          <a:bodyPr anchor="b">
            <a:noAutofit/>
          </a:bodyPr>
          <a:lstStyle/>
          <a:p>
            <a:r>
              <a:rPr lang="en-US" altLang="en-US" sz="2700" dirty="0" err="1" smtClean="0"/>
              <a:t>Thực</a:t>
            </a:r>
            <a:r>
              <a:rPr lang="en-US" altLang="en-US" sz="2700" dirty="0" smtClean="0"/>
              <a:t> </a:t>
            </a:r>
            <a:r>
              <a:rPr lang="en-US" altLang="en-US" sz="2700" dirty="0" err="1" smtClean="0"/>
              <a:t>thi</a:t>
            </a:r>
            <a:r>
              <a:rPr lang="en-US" altLang="en-US" sz="2700" dirty="0" smtClean="0"/>
              <a:t> </a:t>
            </a:r>
            <a:r>
              <a:rPr lang="en-US" altLang="en-US" sz="2700" dirty="0" err="1" smtClean="0"/>
              <a:t>giao</a:t>
            </a:r>
            <a:r>
              <a:rPr lang="en-US" altLang="en-US" sz="2700" dirty="0" smtClean="0"/>
              <a:t> </a:t>
            </a:r>
            <a:r>
              <a:rPr lang="en-US" altLang="en-US" sz="2700" dirty="0" err="1" smtClean="0"/>
              <a:t>diện</a:t>
            </a:r>
            <a:r>
              <a:rPr lang="en-US" altLang="en-US" sz="2700" dirty="0" smtClean="0"/>
              <a:t> </a:t>
            </a:r>
            <a:endParaRPr lang="en-US" altLang="en-US" sz="2700" dirty="0"/>
          </a:p>
        </p:txBody>
      </p:sp>
      <p:pic>
        <p:nvPicPr>
          <p:cNvPr id="2" name="Picture 1"/>
          <p:cNvPicPr>
            <a:picLocks noChangeAspect="1"/>
          </p:cNvPicPr>
          <p:nvPr/>
        </p:nvPicPr>
        <p:blipFill>
          <a:blip r:embed="rId2"/>
          <a:stretch>
            <a:fillRect/>
          </a:stretch>
        </p:blipFill>
        <p:spPr>
          <a:xfrm>
            <a:off x="110874" y="1259710"/>
            <a:ext cx="4827600" cy="3799970"/>
          </a:xfrm>
          <a:prstGeom prst="rect">
            <a:avLst/>
          </a:prstGeom>
          <a:ln>
            <a:solidFill>
              <a:srgbClr val="FF0000"/>
            </a:solidFill>
          </a:ln>
        </p:spPr>
      </p:pic>
      <p:grpSp>
        <p:nvGrpSpPr>
          <p:cNvPr id="7" name="Group 6"/>
          <p:cNvGrpSpPr/>
          <p:nvPr/>
        </p:nvGrpSpPr>
        <p:grpSpPr>
          <a:xfrm>
            <a:off x="5242559" y="2209801"/>
            <a:ext cx="3703320" cy="1074420"/>
            <a:chOff x="6362700" y="3093720"/>
            <a:chExt cx="1437473" cy="1239715"/>
          </a:xfrm>
        </p:grpSpPr>
        <p:sp>
          <p:nvSpPr>
            <p:cNvPr id="9" name="Rectangle 8"/>
            <p:cNvSpPr/>
            <p:nvPr/>
          </p:nvSpPr>
          <p:spPr>
            <a:xfrm>
              <a:off x="6425550" y="3111282"/>
              <a:ext cx="283234" cy="355127"/>
            </a:xfrm>
            <a:prstGeom prst="rect">
              <a:avLst/>
            </a:prstGeom>
          </p:spPr>
          <p:txBody>
            <a:bodyPr wrap="none">
              <a:spAutoFit/>
            </a:bodyPr>
            <a:lstStyle/>
            <a:p>
              <a:r>
                <a:rPr lang="en-US" dirty="0" smtClean="0">
                  <a:solidFill>
                    <a:srgbClr val="343A40"/>
                  </a:solidFill>
                  <a:latin typeface="Proxima Nova" panose="020B0604020202020204" charset="0"/>
                  <a:ea typeface="Times New Roman" panose="02020603050405020304" pitchFamily="18" charset="0"/>
                  <a:cs typeface="Times New Roman" panose="02020603050405020304" pitchFamily="18" charset="0"/>
                </a:rPr>
                <a:t>Output</a:t>
              </a:r>
              <a:endParaRPr lang="en-US" dirty="0"/>
            </a:p>
          </p:txBody>
        </p:sp>
        <p:sp>
          <p:nvSpPr>
            <p:cNvPr id="10" name="Rectangle 9"/>
            <p:cNvSpPr/>
            <p:nvPr/>
          </p:nvSpPr>
          <p:spPr>
            <a:xfrm>
              <a:off x="6362700" y="3093720"/>
              <a:ext cx="1437473" cy="123971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 name="Picture 2"/>
          <p:cNvPicPr>
            <a:picLocks noChangeAspect="1"/>
          </p:cNvPicPr>
          <p:nvPr/>
        </p:nvPicPr>
        <p:blipFill>
          <a:blip r:embed="rId3"/>
          <a:stretch>
            <a:fillRect/>
          </a:stretch>
        </p:blipFill>
        <p:spPr>
          <a:xfrm>
            <a:off x="5496568" y="2522220"/>
            <a:ext cx="3395661" cy="701040"/>
          </a:xfrm>
          <a:prstGeom prst="rect">
            <a:avLst/>
          </a:prstGeom>
        </p:spPr>
      </p:pic>
    </p:spTree>
    <p:extLst>
      <p:ext uri="{BB962C8B-B14F-4D97-AF65-F5344CB8AC3E}">
        <p14:creationId xmlns:p14="http://schemas.microsoft.com/office/powerpoint/2010/main" val="266614724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5"/>
          <p:cNvSpPr txBox="1">
            <a:spLocks noGrp="1"/>
          </p:cNvSpPr>
          <p:nvPr>
            <p:ph type="title"/>
          </p:nvPr>
        </p:nvSpPr>
        <p:spPr>
          <a:xfrm>
            <a:off x="116870" y="937830"/>
            <a:ext cx="8653750" cy="4090800"/>
          </a:xfrm>
          <a:prstGeom prst="rect">
            <a:avLst/>
          </a:prstGeom>
        </p:spPr>
        <p:txBody>
          <a:bodyPr spcFirstLastPara="1" wrap="square" lIns="91425" tIns="91425" rIns="91425" bIns="91425" anchor="ctr" anchorCtr="0">
            <a:normAutofit/>
          </a:bodyPr>
          <a:lstStyle/>
          <a:p>
            <a:pPr lvl="0">
              <a:lnSpc>
                <a:spcPct val="115000"/>
              </a:lnSpc>
            </a:pPr>
            <a:r>
              <a:rPr lang="en-US" dirty="0" err="1"/>
              <a:t>Giao</a:t>
            </a:r>
            <a:r>
              <a:rPr lang="en-US" dirty="0"/>
              <a:t> </a:t>
            </a:r>
            <a:r>
              <a:rPr lang="en-US" dirty="0" err="1"/>
              <a:t>diện</a:t>
            </a:r>
            <a:r>
              <a:rPr lang="en-US" dirty="0"/>
              <a:t> </a:t>
            </a:r>
            <a:r>
              <a:rPr lang="en-US" dirty="0" err="1"/>
              <a:t>và</a:t>
            </a:r>
            <a:r>
              <a:rPr lang="en-US" dirty="0"/>
              <a:t> </a:t>
            </a:r>
            <a:r>
              <a:rPr lang="en-US" dirty="0" err="1"/>
              <a:t>lớp</a:t>
            </a:r>
            <a:endParaRPr lang="en-US" dirty="0"/>
          </a:p>
        </p:txBody>
      </p:sp>
    </p:spTree>
    <p:extLst>
      <p:ext uri="{BB962C8B-B14F-4D97-AF65-F5344CB8AC3E}">
        <p14:creationId xmlns:p14="http://schemas.microsoft.com/office/powerpoint/2010/main" val="64776753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xfrm>
            <a:off x="83100" y="345965"/>
            <a:ext cx="8520600" cy="572700"/>
          </a:xfrm>
          <a:extLst>
            <a:ext uri="{FAA26D3D-D897-4be2-8F04-BA451C77F1D7}">
              <ma14:placeholderFlag xmlns:ma14="http://schemas.microsoft.com/office/mac/drawingml/2011/main" xmlns="" val="1"/>
            </a:ext>
          </a:extLst>
        </p:spPr>
        <p:txBody>
          <a:bodyPr anchor="b">
            <a:noAutofit/>
          </a:bodyPr>
          <a:lstStyle/>
          <a:p>
            <a:r>
              <a:rPr lang="en-US" altLang="en-US" sz="2700" dirty="0" err="1" smtClean="0"/>
              <a:t>Sự</a:t>
            </a:r>
            <a:r>
              <a:rPr lang="en-US" altLang="en-US" sz="2700" dirty="0" smtClean="0"/>
              <a:t> </a:t>
            </a:r>
            <a:r>
              <a:rPr lang="en-US" altLang="en-US" sz="2700" dirty="0" err="1" smtClean="0"/>
              <a:t>khác</a:t>
            </a:r>
            <a:r>
              <a:rPr lang="en-US" altLang="en-US" sz="2700" dirty="0" smtClean="0"/>
              <a:t> </a:t>
            </a:r>
            <a:r>
              <a:rPr lang="en-US" altLang="en-US" sz="2700" dirty="0" err="1" smtClean="0"/>
              <a:t>nhau</a:t>
            </a:r>
            <a:r>
              <a:rPr lang="en-US" altLang="en-US" sz="2700" dirty="0" smtClean="0"/>
              <a:t> </a:t>
            </a:r>
            <a:r>
              <a:rPr lang="en-US" altLang="en-US" sz="2700" dirty="0" err="1" smtClean="0"/>
              <a:t>giữa</a:t>
            </a:r>
            <a:r>
              <a:rPr lang="en-US" altLang="en-US" sz="2700" dirty="0" smtClean="0"/>
              <a:t> </a:t>
            </a:r>
            <a:r>
              <a:rPr lang="en-US" altLang="en-US" sz="2700" dirty="0" err="1" smtClean="0"/>
              <a:t>giao</a:t>
            </a:r>
            <a:r>
              <a:rPr lang="en-US" altLang="en-US" sz="2700" dirty="0" smtClean="0"/>
              <a:t> </a:t>
            </a:r>
            <a:r>
              <a:rPr lang="en-US" altLang="en-US" sz="2700" dirty="0" err="1" smtClean="0"/>
              <a:t>diện</a:t>
            </a:r>
            <a:r>
              <a:rPr lang="en-US" altLang="en-US" sz="2700" dirty="0" smtClean="0"/>
              <a:t> </a:t>
            </a:r>
            <a:r>
              <a:rPr lang="en-US" altLang="en-US" sz="2700" dirty="0" err="1" smtClean="0"/>
              <a:t>và</a:t>
            </a:r>
            <a:r>
              <a:rPr lang="en-US" altLang="en-US" sz="2700" dirty="0" smtClean="0"/>
              <a:t> </a:t>
            </a:r>
            <a:r>
              <a:rPr lang="en-US" altLang="en-US" sz="2700" dirty="0" err="1" smtClean="0"/>
              <a:t>lớp</a:t>
            </a:r>
            <a:endParaRPr lang="en-US" altLang="en-US" sz="2700" dirty="0"/>
          </a:p>
        </p:txBody>
      </p:sp>
      <p:graphicFrame>
        <p:nvGraphicFramePr>
          <p:cNvPr id="5" name="Table 4"/>
          <p:cNvGraphicFramePr>
            <a:graphicFrameLocks noGrp="1"/>
          </p:cNvGraphicFramePr>
          <p:nvPr>
            <p:extLst/>
          </p:nvPr>
        </p:nvGraphicFramePr>
        <p:xfrm>
          <a:off x="234950" y="1328419"/>
          <a:ext cx="8521700" cy="3045079"/>
        </p:xfrm>
        <a:graphic>
          <a:graphicData uri="http://schemas.openxmlformats.org/drawingml/2006/table">
            <a:tbl>
              <a:tblPr firstRow="1" firstCol="1" bandRow="1">
                <a:tableStyleId>{0660B408-B3CF-4A94-85FC-2B1E0A45F4A2}</a:tableStyleId>
              </a:tblPr>
              <a:tblGrid>
                <a:gridCol w="4260850"/>
                <a:gridCol w="4260850"/>
              </a:tblGrid>
              <a:tr h="0">
                <a:tc>
                  <a:txBody>
                    <a:bodyPr/>
                    <a:lstStyle/>
                    <a:p>
                      <a:pPr algn="ctr">
                        <a:lnSpc>
                          <a:spcPct val="107000"/>
                        </a:lnSpc>
                        <a:spcAft>
                          <a:spcPts val="800"/>
                        </a:spcAft>
                      </a:pPr>
                      <a:r>
                        <a:rPr lang="en-US" sz="1800" b="1" i="0" u="none" strike="noStrike" cap="none" dirty="0">
                          <a:solidFill>
                            <a:schemeClr val="bg1"/>
                          </a:solidFill>
                          <a:latin typeface="Proxima Nova" panose="020B0604020202020204" charset="0"/>
                          <a:ea typeface="Times New Roman" panose="02020603050405020304" pitchFamily="18" charset="0"/>
                          <a:cs typeface="Times New Roman" panose="02020603050405020304" pitchFamily="18" charset="0"/>
                          <a:sym typeface="Arial"/>
                        </a:rPr>
                        <a:t>Lớp</a:t>
                      </a:r>
                    </a:p>
                  </a:txBody>
                  <a:tcPr marL="95250" marR="95250" marT="95250" marB="95250"/>
                </a:tc>
                <a:tc>
                  <a:txBody>
                    <a:bodyPr/>
                    <a:lstStyle/>
                    <a:p>
                      <a:pPr algn="ctr">
                        <a:lnSpc>
                          <a:spcPct val="107000"/>
                        </a:lnSpc>
                        <a:spcAft>
                          <a:spcPts val="800"/>
                        </a:spcAft>
                      </a:pPr>
                      <a:r>
                        <a:rPr lang="en-US" sz="1800" b="1" i="0" u="none" strike="noStrike" cap="none" dirty="0" err="1">
                          <a:solidFill>
                            <a:schemeClr val="bg1"/>
                          </a:solidFill>
                          <a:latin typeface="Proxima Nova" panose="020B0604020202020204" charset="0"/>
                          <a:ea typeface="Times New Roman" panose="02020603050405020304" pitchFamily="18" charset="0"/>
                          <a:cs typeface="Times New Roman" panose="02020603050405020304" pitchFamily="18" charset="0"/>
                          <a:sym typeface="Arial"/>
                        </a:rPr>
                        <a:t>Giao</a:t>
                      </a:r>
                      <a:r>
                        <a:rPr lang="en-US" sz="1800" b="1" i="0" u="none" strike="noStrike" cap="none" dirty="0">
                          <a:solidFill>
                            <a:schemeClr val="bg1"/>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1" i="0" u="none" strike="noStrike" cap="none" dirty="0" err="1">
                          <a:solidFill>
                            <a:schemeClr val="bg1"/>
                          </a:solidFill>
                          <a:latin typeface="Proxima Nova" panose="020B0604020202020204" charset="0"/>
                          <a:ea typeface="Times New Roman" panose="02020603050405020304" pitchFamily="18" charset="0"/>
                          <a:cs typeface="Times New Roman" panose="02020603050405020304" pitchFamily="18" charset="0"/>
                          <a:sym typeface="Arial"/>
                        </a:rPr>
                        <a:t>diện</a:t>
                      </a:r>
                      <a:endParaRPr lang="en-US" sz="1800" b="1" i="0" u="none" strike="noStrike" cap="none" dirty="0">
                        <a:solidFill>
                          <a:schemeClr val="bg1"/>
                        </a:solidFill>
                        <a:latin typeface="Proxima Nova" panose="020B0604020202020204" charset="0"/>
                        <a:ea typeface="Times New Roman" panose="02020603050405020304" pitchFamily="18" charset="0"/>
                        <a:cs typeface="Times New Roman" panose="02020603050405020304" pitchFamily="18" charset="0"/>
                        <a:sym typeface="Arial"/>
                      </a:endParaRPr>
                    </a:p>
                  </a:txBody>
                  <a:tcPr marL="95250" marR="95250" marT="95250" marB="95250"/>
                </a:tc>
              </a:tr>
              <a:tr h="0">
                <a:tc>
                  <a:txBody>
                    <a:bodyPr/>
                    <a:lstStyle/>
                    <a:p>
                      <a:pPr>
                        <a:lnSpc>
                          <a:spcPct val="107000"/>
                        </a:lnSpc>
                        <a:spcAft>
                          <a:spcPts val="800"/>
                        </a:spcAft>
                      </a:pP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Khởi</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tạo</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các</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biến</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và</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tạo</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một</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đối</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tượng</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p>
                  </a:txBody>
                  <a:tcPr marL="95250" marR="95250" marT="133350" marB="133350"/>
                </a:tc>
                <a:tc>
                  <a:txBody>
                    <a:bodyPr/>
                    <a:lstStyle/>
                    <a:p>
                      <a:pPr>
                        <a:lnSpc>
                          <a:spcPct val="107000"/>
                        </a:lnSpc>
                        <a:spcAft>
                          <a:spcPts val="800"/>
                        </a:spcAft>
                      </a:pP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Không</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thể</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khởi</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tạo</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các</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biến</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và</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tạo</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một</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đối</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tượng</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a:t>
                      </a:r>
                    </a:p>
                  </a:txBody>
                  <a:tcPr marL="95250" marR="95250" marT="133350" marB="133350"/>
                </a:tc>
              </a:tr>
              <a:tr h="0">
                <a:tc>
                  <a:txBody>
                    <a:bodyPr/>
                    <a:lstStyle/>
                    <a:p>
                      <a:pPr>
                        <a:lnSpc>
                          <a:spcPct val="107000"/>
                        </a:lnSpc>
                        <a:spcAft>
                          <a:spcPts val="800"/>
                        </a:spcAft>
                      </a:pP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Chứa</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các</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phương</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thức</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cụ</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thể</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có</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triển</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khai</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p>
                  </a:txBody>
                  <a:tcPr marL="95250" marR="95250" marT="133350" marB="133350"/>
                </a:tc>
                <a:tc>
                  <a:txBody>
                    <a:bodyPr/>
                    <a:lstStyle/>
                    <a:p>
                      <a:pPr>
                        <a:lnSpc>
                          <a:spcPct val="107000"/>
                        </a:lnSpc>
                        <a:spcAft>
                          <a:spcPts val="800"/>
                        </a:spcAft>
                      </a:pP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Không</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được</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chứa</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các</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phương</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thức</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có</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triển</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khai</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cụ</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thể</a:t>
                      </a:r>
                      <a:endPar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endParaRPr>
                    </a:p>
                  </a:txBody>
                  <a:tcPr marL="95250" marR="95250" marT="133350" marB="133350"/>
                </a:tc>
              </a:tr>
              <a:tr h="345440">
                <a:tc>
                  <a:txBody>
                    <a:bodyPr/>
                    <a:lstStyle/>
                    <a:p>
                      <a:pPr>
                        <a:lnSpc>
                          <a:spcPct val="107000"/>
                        </a:lnSpc>
                        <a:spcAft>
                          <a:spcPts val="800"/>
                        </a:spcAft>
                      </a:pP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Phạm</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vi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truy</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cập</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private, protected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và</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public.</a:t>
                      </a:r>
                    </a:p>
                  </a:txBody>
                  <a:tcPr marL="95250" marR="95250" marT="133350" marB="133350"/>
                </a:tc>
                <a:tc>
                  <a:txBody>
                    <a:bodyPr/>
                    <a:lstStyle/>
                    <a:p>
                      <a:pPr>
                        <a:lnSpc>
                          <a:spcPct val="107000"/>
                        </a:lnSpc>
                        <a:spcAft>
                          <a:spcPts val="800"/>
                        </a:spcAft>
                      </a:pP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Phạm</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vi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truy</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cập</a:t>
                      </a:r>
                      <a:r>
                        <a:rPr lang="en-US" sz="1800" b="0" i="0" u="none" strike="noStrike" cap="none" dirty="0">
                          <a:solidFill>
                            <a:srgbClr val="343A40"/>
                          </a:solidFill>
                          <a:latin typeface="Proxima Nova" panose="020B0604020202020204" charset="0"/>
                          <a:ea typeface="Times New Roman" panose="02020603050405020304" pitchFamily="18" charset="0"/>
                          <a:cs typeface="Times New Roman" panose="02020603050405020304" pitchFamily="18" charset="0"/>
                          <a:sym typeface="Arial"/>
                        </a:rPr>
                        <a:t>: public.</a:t>
                      </a:r>
                    </a:p>
                  </a:txBody>
                  <a:tcPr marL="95250" marR="95250" marT="133350" marB="133350"/>
                </a:tc>
              </a:tr>
            </a:tbl>
          </a:graphicData>
        </a:graphic>
      </p:graphicFrame>
    </p:spTree>
    <p:extLst>
      <p:ext uri="{BB962C8B-B14F-4D97-AF65-F5344CB8AC3E}">
        <p14:creationId xmlns:p14="http://schemas.microsoft.com/office/powerpoint/2010/main" val="10221926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xfrm>
            <a:off x="83100" y="345965"/>
            <a:ext cx="8520600" cy="572700"/>
          </a:xfrm>
          <a:extLst>
            <a:ext uri="{FAA26D3D-D897-4be2-8F04-BA451C77F1D7}">
              <ma14:placeholderFlag xmlns:ma14="http://schemas.microsoft.com/office/mac/drawingml/2011/main" xmlns="" val="1"/>
            </a:ext>
          </a:extLst>
        </p:spPr>
        <p:txBody>
          <a:bodyPr anchor="b">
            <a:noAutofit/>
          </a:bodyPr>
          <a:lstStyle/>
          <a:p>
            <a:r>
              <a:rPr lang="en-US" altLang="en-US" sz="2700" dirty="0" err="1" smtClean="0"/>
              <a:t>Mối</a:t>
            </a:r>
            <a:r>
              <a:rPr lang="en-US" altLang="en-US" sz="2700" dirty="0" smtClean="0"/>
              <a:t> </a:t>
            </a:r>
            <a:r>
              <a:rPr lang="en-US" altLang="en-US" sz="2700" dirty="0" err="1" smtClean="0"/>
              <a:t>quan</a:t>
            </a:r>
            <a:r>
              <a:rPr lang="en-US" altLang="en-US" sz="2700" dirty="0" smtClean="0"/>
              <a:t> </a:t>
            </a:r>
            <a:r>
              <a:rPr lang="en-US" altLang="en-US" sz="2700" dirty="0" err="1" smtClean="0"/>
              <a:t>hệ</a:t>
            </a:r>
            <a:r>
              <a:rPr lang="en-US" altLang="en-US" sz="2700" dirty="0" smtClean="0"/>
              <a:t> </a:t>
            </a:r>
            <a:r>
              <a:rPr lang="en-US" altLang="en-US" sz="2700" dirty="0" err="1" smtClean="0"/>
              <a:t>giữa</a:t>
            </a:r>
            <a:r>
              <a:rPr lang="en-US" altLang="en-US" sz="2700" dirty="0" smtClean="0"/>
              <a:t> </a:t>
            </a:r>
            <a:r>
              <a:rPr lang="en-US" altLang="en-US" sz="2700" dirty="0" err="1" smtClean="0"/>
              <a:t>lớp</a:t>
            </a:r>
            <a:r>
              <a:rPr lang="en-US" altLang="en-US" sz="2700" dirty="0" smtClean="0"/>
              <a:t> </a:t>
            </a:r>
            <a:r>
              <a:rPr lang="en-US" altLang="en-US" sz="2700" dirty="0" err="1" smtClean="0"/>
              <a:t>và</a:t>
            </a:r>
            <a:r>
              <a:rPr lang="en-US" altLang="en-US" sz="2700" dirty="0" smtClean="0"/>
              <a:t> </a:t>
            </a:r>
            <a:r>
              <a:rPr lang="en-US" altLang="en-US" sz="2700" dirty="0" err="1" smtClean="0"/>
              <a:t>giao</a:t>
            </a:r>
            <a:r>
              <a:rPr lang="en-US" altLang="en-US" sz="2700" dirty="0" smtClean="0"/>
              <a:t> </a:t>
            </a:r>
            <a:r>
              <a:rPr lang="en-US" altLang="en-US" sz="2700" dirty="0" err="1" smtClean="0"/>
              <a:t>diện</a:t>
            </a:r>
            <a:endParaRPr lang="en-US" altLang="en-US" sz="2700" dirty="0"/>
          </a:p>
        </p:txBody>
      </p:sp>
      <p:sp>
        <p:nvSpPr>
          <p:cNvPr id="4" name="Rectangle 3"/>
          <p:cNvSpPr/>
          <p:nvPr/>
        </p:nvSpPr>
        <p:spPr>
          <a:xfrm>
            <a:off x="76200" y="1220653"/>
            <a:ext cx="7589520" cy="388696"/>
          </a:xfrm>
          <a:prstGeom prst="rect">
            <a:avLst/>
          </a:prstGeom>
        </p:spPr>
        <p:txBody>
          <a:bodyPr wrap="square">
            <a:spAutoFit/>
          </a:bodyPr>
          <a:lstStyle/>
          <a:p>
            <a:pPr>
              <a:lnSpc>
                <a:spcPct val="107000"/>
              </a:lnSpc>
              <a:spcAft>
                <a:spcPts val="800"/>
              </a:spcAft>
            </a:pP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1) </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Một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giao</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diện</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có</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thể</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được</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thực</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thi</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bởi</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một</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hoặc</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nhiều</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lớp</a:t>
            </a:r>
            <a:endPar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endParaRPr>
          </a:p>
        </p:txBody>
      </p:sp>
      <p:pic>
        <p:nvPicPr>
          <p:cNvPr id="8" name="Picture 7"/>
          <p:cNvPicPr/>
          <p:nvPr/>
        </p:nvPicPr>
        <p:blipFill>
          <a:blip r:embed="rId2"/>
          <a:stretch>
            <a:fillRect/>
          </a:stretch>
        </p:blipFill>
        <p:spPr>
          <a:xfrm>
            <a:off x="443230" y="1724977"/>
            <a:ext cx="2818130" cy="3296603"/>
          </a:xfrm>
          <a:prstGeom prst="rect">
            <a:avLst/>
          </a:prstGeom>
        </p:spPr>
      </p:pic>
      <p:pic>
        <p:nvPicPr>
          <p:cNvPr id="9" name="Picture 8"/>
          <p:cNvPicPr/>
          <p:nvPr/>
        </p:nvPicPr>
        <p:blipFill rotWithShape="1">
          <a:blip r:embed="rId3"/>
          <a:srcRect b="4210"/>
          <a:stretch/>
        </p:blipFill>
        <p:spPr bwMode="auto">
          <a:xfrm>
            <a:off x="4086224" y="1862137"/>
            <a:ext cx="3648075" cy="276320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2540755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ma14="http://schemas.microsoft.com/office/mac/drawingml/2011/main" xmlns="" val="1"/>
            </a:ext>
          </a:extLst>
        </p:spPr>
        <p:txBody>
          <a:bodyPr anchor="b">
            <a:noAutofit/>
          </a:bodyPr>
          <a:lstStyle/>
          <a:p>
            <a:r>
              <a:rPr lang="en-US" altLang="en-US" sz="2700" dirty="0" err="1" smtClean="0"/>
              <a:t>Giới</a:t>
            </a:r>
            <a:r>
              <a:rPr lang="en-US" altLang="en-US" sz="2700" dirty="0" smtClean="0"/>
              <a:t> </a:t>
            </a:r>
            <a:r>
              <a:rPr lang="en-US" altLang="en-US" sz="2700" dirty="0" err="1" smtClean="0"/>
              <a:t>thiệu</a:t>
            </a:r>
            <a:endParaRPr lang="en-US" altLang="en-US" sz="2700" dirty="0"/>
          </a:p>
        </p:txBody>
      </p:sp>
      <p:sp>
        <p:nvSpPr>
          <p:cNvPr id="4" name="Rectangle 3"/>
          <p:cNvSpPr/>
          <p:nvPr/>
        </p:nvSpPr>
        <p:spPr>
          <a:xfrm>
            <a:off x="182880" y="1390441"/>
            <a:ext cx="8740140" cy="2369880"/>
          </a:xfrm>
          <a:prstGeom prst="rect">
            <a:avLst/>
          </a:prstGeom>
        </p:spPr>
        <p:txBody>
          <a:bodyPr wrap="square">
            <a:spAutoFit/>
          </a:bodyPr>
          <a:lstStyle/>
          <a:p>
            <a:pPr algn="just">
              <a:lnSpc>
                <a:spcPct val="150000"/>
              </a:lnSpc>
              <a:spcBef>
                <a:spcPts val="800"/>
              </a:spcBef>
              <a:spcAft>
                <a:spcPts val="800"/>
              </a:spcAft>
            </a:pPr>
            <a:r>
              <a:rPr lang="vi-VN" sz="1800" dirty="0">
                <a:latin typeface="Proxima Nova" panose="020B0604020202020204" charset="0"/>
                <a:ea typeface="Times New Roman" panose="02020603050405020304" pitchFamily="18" charset="0"/>
                <a:cs typeface="Times New Roman" panose="02020603050405020304" pitchFamily="18" charset="0"/>
              </a:rPr>
              <a:t>Từ khóa static được sử dụng để</a:t>
            </a:r>
            <a:r>
              <a:rPr lang="en-US" sz="1800" dirty="0">
                <a:latin typeface="Proxima Nova" panose="020B0604020202020204" charset="0"/>
                <a:ea typeface="Times New Roman" panose="02020603050405020304" pitchFamily="18" charset="0"/>
                <a:cs typeface="Times New Roman" panose="02020603050405020304" pitchFamily="18" charset="0"/>
              </a:rPr>
              <a:t>:</a:t>
            </a:r>
          </a:p>
          <a:p>
            <a:pPr algn="just">
              <a:lnSpc>
                <a:spcPct val="150000"/>
              </a:lnSpc>
              <a:spcBef>
                <a:spcPts val="800"/>
              </a:spcBef>
              <a:spcAft>
                <a:spcPts val="800"/>
              </a:spcAft>
            </a:pPr>
            <a:r>
              <a:rPr lang="en-US" sz="1800" dirty="0">
                <a:latin typeface="Proxima Nova" panose="020B0604020202020204" charset="0"/>
                <a:ea typeface="Times New Roman" panose="02020603050405020304" pitchFamily="18" charset="0"/>
                <a:cs typeface="Times New Roman" panose="02020603050405020304" pitchFamily="18" charset="0"/>
              </a:rPr>
              <a:t>- Q</a:t>
            </a:r>
            <a:r>
              <a:rPr lang="vi-VN" sz="1800" dirty="0">
                <a:latin typeface="Proxima Nova" panose="020B0604020202020204" charset="0"/>
                <a:ea typeface="Times New Roman" panose="02020603050405020304" pitchFamily="18" charset="0"/>
                <a:cs typeface="Times New Roman" panose="02020603050405020304" pitchFamily="18" charset="0"/>
              </a:rPr>
              <a:t>uản lý bộ nhớ. </a:t>
            </a:r>
            <a:endParaRPr lang="en-US" sz="1800" dirty="0">
              <a:latin typeface="Proxima Nova" panose="020B0604020202020204" charset="0"/>
              <a:ea typeface="Times New Roman" panose="02020603050405020304" pitchFamily="18" charset="0"/>
              <a:cs typeface="Times New Roman" panose="02020603050405020304" pitchFamily="18" charset="0"/>
            </a:endParaRPr>
          </a:p>
          <a:p>
            <a:pPr algn="just">
              <a:lnSpc>
                <a:spcPct val="150000"/>
              </a:lnSpc>
              <a:spcBef>
                <a:spcPts val="800"/>
              </a:spcBef>
              <a:spcAft>
                <a:spcPts val="800"/>
              </a:spcAft>
            </a:pPr>
            <a:r>
              <a:rPr lang="en-US" sz="1800" dirty="0">
                <a:latin typeface="Proxima Nova" panose="020B0604020202020204" charset="0"/>
                <a:ea typeface="Times New Roman" panose="02020603050405020304" pitchFamily="18" charset="0"/>
                <a:cs typeface="Times New Roman" panose="02020603050405020304" pitchFamily="18" charset="0"/>
              </a:rPr>
              <a:t>- C</a:t>
            </a:r>
            <a:r>
              <a:rPr lang="vi-VN" sz="1800" dirty="0">
                <a:latin typeface="Proxima Nova" panose="020B0604020202020204" charset="0"/>
                <a:ea typeface="Times New Roman" panose="02020603050405020304" pitchFamily="18" charset="0"/>
                <a:cs typeface="Times New Roman" panose="02020603050405020304" pitchFamily="18" charset="0"/>
              </a:rPr>
              <a:t>hia sẻ cùng một biến hoặc phương thức của một lớp. </a:t>
            </a:r>
          </a:p>
          <a:p>
            <a:pPr algn="just">
              <a:lnSpc>
                <a:spcPct val="150000"/>
              </a:lnSpc>
              <a:spcBef>
                <a:spcPts val="800"/>
              </a:spcBef>
              <a:spcAft>
                <a:spcPts val="800"/>
              </a:spcAft>
            </a:pPr>
            <a:r>
              <a:rPr lang="vi-VN" sz="1800" dirty="0">
                <a:latin typeface="Proxima Nova" panose="020B0604020202020204" charset="0"/>
                <a:ea typeface="Times New Roman" panose="02020603050405020304" pitchFamily="18" charset="0"/>
                <a:cs typeface="Times New Roman" panose="02020603050405020304" pitchFamily="18" charset="0"/>
              </a:rPr>
              <a:t>Từ khóa static thuộc về lớp hơn là một thể hiện của lớp. </a:t>
            </a:r>
            <a:endParaRPr lang="vi-VN" sz="1800" dirty="0">
              <a:latin typeface="Proxima Nova" panose="020B060402020202020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8189446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xfrm>
            <a:off x="83100" y="345965"/>
            <a:ext cx="8520600" cy="572700"/>
          </a:xfrm>
          <a:extLst>
            <a:ext uri="{FAA26D3D-D897-4be2-8F04-BA451C77F1D7}">
              <ma14:placeholderFlag xmlns:ma14="http://schemas.microsoft.com/office/mac/drawingml/2011/main" xmlns="" val="1"/>
            </a:ext>
          </a:extLst>
        </p:spPr>
        <p:txBody>
          <a:bodyPr anchor="b">
            <a:noAutofit/>
          </a:bodyPr>
          <a:lstStyle/>
          <a:p>
            <a:r>
              <a:rPr lang="en-US" altLang="en-US" sz="2700" dirty="0" err="1" smtClean="0"/>
              <a:t>Mối</a:t>
            </a:r>
            <a:r>
              <a:rPr lang="en-US" altLang="en-US" sz="2700" dirty="0" smtClean="0"/>
              <a:t> </a:t>
            </a:r>
            <a:r>
              <a:rPr lang="en-US" altLang="en-US" sz="2700" dirty="0" err="1" smtClean="0"/>
              <a:t>quan</a:t>
            </a:r>
            <a:r>
              <a:rPr lang="en-US" altLang="en-US" sz="2700" dirty="0" smtClean="0"/>
              <a:t> </a:t>
            </a:r>
            <a:r>
              <a:rPr lang="en-US" altLang="en-US" sz="2700" dirty="0" err="1" smtClean="0"/>
              <a:t>hệ</a:t>
            </a:r>
            <a:r>
              <a:rPr lang="en-US" altLang="en-US" sz="2700" dirty="0" smtClean="0"/>
              <a:t> </a:t>
            </a:r>
            <a:r>
              <a:rPr lang="en-US" altLang="en-US" sz="2700" dirty="0" err="1" smtClean="0"/>
              <a:t>giữa</a:t>
            </a:r>
            <a:r>
              <a:rPr lang="en-US" altLang="en-US" sz="2700" dirty="0" smtClean="0"/>
              <a:t> </a:t>
            </a:r>
            <a:r>
              <a:rPr lang="en-US" altLang="en-US" sz="2700" dirty="0" err="1" smtClean="0"/>
              <a:t>lớp</a:t>
            </a:r>
            <a:r>
              <a:rPr lang="en-US" altLang="en-US" sz="2700" dirty="0" smtClean="0"/>
              <a:t> </a:t>
            </a:r>
            <a:r>
              <a:rPr lang="en-US" altLang="en-US" sz="2700" dirty="0" err="1" smtClean="0"/>
              <a:t>và</a:t>
            </a:r>
            <a:r>
              <a:rPr lang="en-US" altLang="en-US" sz="2700" dirty="0" smtClean="0"/>
              <a:t> </a:t>
            </a:r>
            <a:r>
              <a:rPr lang="en-US" altLang="en-US" sz="2700" dirty="0" err="1" smtClean="0"/>
              <a:t>giao</a:t>
            </a:r>
            <a:r>
              <a:rPr lang="en-US" altLang="en-US" sz="2700" dirty="0" smtClean="0"/>
              <a:t> </a:t>
            </a:r>
            <a:r>
              <a:rPr lang="en-US" altLang="en-US" sz="2700" dirty="0" err="1" smtClean="0"/>
              <a:t>diện</a:t>
            </a:r>
            <a:endParaRPr lang="en-US" altLang="en-US" sz="2700" dirty="0"/>
          </a:p>
        </p:txBody>
      </p:sp>
      <p:sp>
        <p:nvSpPr>
          <p:cNvPr id="4" name="Rectangle 3"/>
          <p:cNvSpPr/>
          <p:nvPr/>
        </p:nvSpPr>
        <p:spPr>
          <a:xfrm>
            <a:off x="76200" y="1220653"/>
            <a:ext cx="7589520" cy="388696"/>
          </a:xfrm>
          <a:prstGeom prst="rect">
            <a:avLst/>
          </a:prstGeom>
        </p:spPr>
        <p:txBody>
          <a:bodyPr wrap="square">
            <a:spAutoFit/>
          </a:bodyPr>
          <a:lstStyle/>
          <a:p>
            <a:pPr>
              <a:lnSpc>
                <a:spcPct val="107000"/>
              </a:lnSpc>
              <a:spcAft>
                <a:spcPts val="800"/>
              </a:spcAft>
            </a:pP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a:t>
            </a:r>
            <a:r>
              <a:rPr lang="en-US" sz="1800" dirty="0" smtClean="0">
                <a:solidFill>
                  <a:srgbClr val="343A40"/>
                </a:solidFill>
                <a:latin typeface="Proxima Nova" panose="020B0604020202020204" charset="0"/>
                <a:ea typeface="Times New Roman" panose="02020603050405020304" pitchFamily="18" charset="0"/>
                <a:cs typeface="Times New Roman" panose="02020603050405020304" pitchFamily="18" charset="0"/>
              </a:rPr>
              <a:t>1</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Một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giao</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diện</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có</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thể</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được</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thực</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thi</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bởi</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một</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hoặc</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nhiều</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lớp</a:t>
            </a:r>
            <a:endPar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endParaRPr>
          </a:p>
        </p:txBody>
      </p:sp>
      <p:sp>
        <p:nvSpPr>
          <p:cNvPr id="7" name="Rectangle 6"/>
          <p:cNvSpPr/>
          <p:nvPr/>
        </p:nvSpPr>
        <p:spPr>
          <a:xfrm>
            <a:off x="201930" y="1659185"/>
            <a:ext cx="8538210" cy="3420103"/>
          </a:xfrm>
          <a:prstGeom prst="rect">
            <a:avLst/>
          </a:prstGeom>
          <a:ln>
            <a:solidFill>
              <a:srgbClr val="FF0000"/>
            </a:solidFill>
          </a:ln>
        </p:spPr>
        <p:txBody>
          <a:bodyPr wrap="square">
            <a:spAutoFit/>
          </a:bodyPr>
          <a:lstStyle/>
          <a:p>
            <a:pPr fontAlgn="base">
              <a:lnSpc>
                <a:spcPct val="11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dirty="0">
                <a:solidFill>
                  <a:srgbClr val="FF0000"/>
                </a:solidFill>
                <a:latin typeface="Courier New" panose="02070309020205020404" pitchFamily="49" charset="0"/>
                <a:ea typeface="Times New Roman" panose="02020603050405020304" pitchFamily="18" charset="0"/>
                <a:cs typeface="Courier New" panose="02070309020205020404" pitchFamily="49" charset="0"/>
              </a:rPr>
              <a:t>interface</a:t>
            </a:r>
            <a:r>
              <a:rPr lang="en-US" sz="1800" dirty="0">
                <a:solidFill>
                  <a:schemeClr val="bg2">
                    <a:lumMod val="50000"/>
                  </a:schemeClr>
                </a:solidFill>
                <a:latin typeface="Courier New" panose="02070309020205020404" pitchFamily="49" charset="0"/>
                <a:ea typeface="Times New Roman" panose="02020603050405020304" pitchFamily="18" charset="0"/>
                <a:cs typeface="Courier New" panose="02070309020205020404" pitchFamily="49" charset="0"/>
              </a:rPr>
              <a:t> </a:t>
            </a:r>
            <a:r>
              <a:rPr lang="en-US" sz="1800" dirty="0" err="1">
                <a:solidFill>
                  <a:schemeClr val="bg2">
                    <a:lumMod val="50000"/>
                  </a:schemeClr>
                </a:solidFill>
                <a:latin typeface="Courier New" panose="02070309020205020404" pitchFamily="49" charset="0"/>
                <a:ea typeface="Times New Roman" panose="02020603050405020304" pitchFamily="18" charset="0"/>
                <a:cs typeface="Courier New" panose="02070309020205020404" pitchFamily="49" charset="0"/>
              </a:rPr>
              <a:t>interface_name</a:t>
            </a:r>
            <a:r>
              <a:rPr lang="en-US" sz="1800" dirty="0">
                <a:solidFill>
                  <a:schemeClr val="bg2">
                    <a:lumMod val="50000"/>
                  </a:schemeClr>
                </a:solidFill>
                <a:latin typeface="Courier New" panose="02070309020205020404" pitchFamily="49" charset="0"/>
                <a:ea typeface="Times New Roman" panose="02020603050405020304" pitchFamily="18" charset="0"/>
                <a:cs typeface="Courier New" panose="02070309020205020404" pitchFamily="49" charset="0"/>
              </a:rPr>
              <a:t> {</a:t>
            </a:r>
          </a:p>
          <a:p>
            <a:pPr fontAlgn="base">
              <a:lnSpc>
                <a:spcPct val="11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chemeClr val="bg2">
                    <a:lumMod val="50000"/>
                  </a:schemeClr>
                </a:solidFill>
                <a:latin typeface="Courier New" panose="02070309020205020404" pitchFamily="49" charset="0"/>
                <a:ea typeface="Times New Roman" panose="02020603050405020304" pitchFamily="18" charset="0"/>
                <a:cs typeface="Courier New" panose="02070309020205020404" pitchFamily="49" charset="0"/>
              </a:rPr>
              <a:t>//body</a:t>
            </a:r>
          </a:p>
          <a:p>
            <a:pPr fontAlgn="base">
              <a:lnSpc>
                <a:spcPct val="11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chemeClr val="bg2">
                    <a:lumMod val="50000"/>
                  </a:schemeClr>
                </a:solidFill>
                <a:latin typeface="Courier New" panose="02070309020205020404" pitchFamily="49" charset="0"/>
                <a:ea typeface="Times New Roman" panose="02020603050405020304" pitchFamily="18" charset="0"/>
                <a:cs typeface="Courier New" panose="02070309020205020404" pitchFamily="49" charset="0"/>
              </a:rPr>
              <a:t>}</a:t>
            </a:r>
          </a:p>
          <a:p>
            <a:pPr fontAlgn="base">
              <a:lnSpc>
                <a:spcPct val="11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800" dirty="0">
              <a:solidFill>
                <a:schemeClr val="bg2">
                  <a:lumMod val="50000"/>
                </a:schemeClr>
              </a:solidFill>
              <a:latin typeface="Courier New" panose="02070309020205020404" pitchFamily="49" charset="0"/>
              <a:ea typeface="Times New Roman" panose="02020603050405020304" pitchFamily="18" charset="0"/>
              <a:cs typeface="Courier New" panose="02070309020205020404" pitchFamily="49" charset="0"/>
            </a:endParaRPr>
          </a:p>
          <a:p>
            <a:pPr fontAlgn="base">
              <a:lnSpc>
                <a:spcPct val="11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chemeClr val="bg2">
                    <a:lumMod val="50000"/>
                  </a:schemeClr>
                </a:solidFill>
                <a:latin typeface="Courier New" panose="02070309020205020404" pitchFamily="49" charset="0"/>
                <a:ea typeface="Times New Roman" panose="02020603050405020304" pitchFamily="18" charset="0"/>
                <a:cs typeface="Courier New" panose="02070309020205020404" pitchFamily="49" charset="0"/>
              </a:rPr>
              <a:t>public class </a:t>
            </a:r>
            <a:r>
              <a:rPr lang="en-US" sz="1800" dirty="0" err="1">
                <a:solidFill>
                  <a:schemeClr val="bg2">
                    <a:lumMod val="50000"/>
                  </a:schemeClr>
                </a:solidFill>
                <a:latin typeface="Courier New" panose="02070309020205020404" pitchFamily="49" charset="0"/>
                <a:ea typeface="Times New Roman" panose="02020603050405020304" pitchFamily="18" charset="0"/>
                <a:cs typeface="Courier New" panose="02070309020205020404" pitchFamily="49" charset="0"/>
              </a:rPr>
              <a:t>class_name</a:t>
            </a:r>
            <a:r>
              <a:rPr lang="en-US" sz="1800" dirty="0">
                <a:solidFill>
                  <a:schemeClr val="bg2">
                    <a:lumMod val="50000"/>
                  </a:schemeClr>
                </a:solidFill>
                <a:latin typeface="Courier New" panose="02070309020205020404" pitchFamily="49" charset="0"/>
                <a:ea typeface="Times New Roman" panose="02020603050405020304" pitchFamily="18" charset="0"/>
                <a:cs typeface="Courier New" panose="02070309020205020404" pitchFamily="49" charset="0"/>
              </a:rPr>
              <a:t>-1 </a:t>
            </a:r>
            <a:r>
              <a:rPr lang="en-US" sz="1800" b="1" dirty="0">
                <a:solidFill>
                  <a:srgbClr val="FF0000"/>
                </a:solidFill>
                <a:latin typeface="Courier New" panose="02070309020205020404" pitchFamily="49" charset="0"/>
                <a:ea typeface="Times New Roman" panose="02020603050405020304" pitchFamily="18" charset="0"/>
                <a:cs typeface="Courier New" panose="02070309020205020404" pitchFamily="49" charset="0"/>
              </a:rPr>
              <a:t>implements</a:t>
            </a:r>
            <a:r>
              <a:rPr lang="en-US" sz="1800" dirty="0">
                <a:solidFill>
                  <a:schemeClr val="bg2">
                    <a:lumMod val="50000"/>
                  </a:schemeClr>
                </a:solidFill>
                <a:latin typeface="Courier New" panose="02070309020205020404" pitchFamily="49" charset="0"/>
                <a:ea typeface="Times New Roman" panose="02020603050405020304" pitchFamily="18" charset="0"/>
                <a:cs typeface="Courier New" panose="02070309020205020404" pitchFamily="49" charset="0"/>
              </a:rPr>
              <a:t> </a:t>
            </a:r>
            <a:r>
              <a:rPr lang="en-US" sz="1800" dirty="0" err="1">
                <a:solidFill>
                  <a:schemeClr val="bg2">
                    <a:lumMod val="50000"/>
                  </a:schemeClr>
                </a:solidFill>
                <a:latin typeface="Courier New" panose="02070309020205020404" pitchFamily="49" charset="0"/>
                <a:ea typeface="Times New Roman" panose="02020603050405020304" pitchFamily="18" charset="0"/>
                <a:cs typeface="Courier New" panose="02070309020205020404" pitchFamily="49" charset="0"/>
              </a:rPr>
              <a:t>interface_name</a:t>
            </a:r>
            <a:r>
              <a:rPr lang="en-US" sz="1800" dirty="0">
                <a:solidFill>
                  <a:schemeClr val="bg2">
                    <a:lumMod val="50000"/>
                  </a:schemeClr>
                </a:solidFill>
                <a:latin typeface="Courier New" panose="02070309020205020404" pitchFamily="49" charset="0"/>
                <a:ea typeface="Times New Roman" panose="02020603050405020304" pitchFamily="18" charset="0"/>
                <a:cs typeface="Courier New" panose="02070309020205020404" pitchFamily="49" charset="0"/>
              </a:rPr>
              <a:t> {</a:t>
            </a:r>
          </a:p>
          <a:p>
            <a:pPr fontAlgn="base">
              <a:lnSpc>
                <a:spcPct val="11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chemeClr val="bg2">
                    <a:lumMod val="50000"/>
                  </a:schemeClr>
                </a:solidFill>
                <a:latin typeface="Courier New" panose="02070309020205020404" pitchFamily="49" charset="0"/>
                <a:ea typeface="Times New Roman" panose="02020603050405020304" pitchFamily="18" charset="0"/>
                <a:cs typeface="Courier New" panose="02070309020205020404" pitchFamily="49" charset="0"/>
              </a:rPr>
              <a:t>//body</a:t>
            </a:r>
          </a:p>
          <a:p>
            <a:pPr fontAlgn="base">
              <a:lnSpc>
                <a:spcPct val="11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chemeClr val="bg2">
                    <a:lumMod val="50000"/>
                  </a:schemeClr>
                </a:solidFill>
                <a:latin typeface="Courier New" panose="02070309020205020404" pitchFamily="49" charset="0"/>
                <a:ea typeface="Times New Roman" panose="02020603050405020304" pitchFamily="18" charset="0"/>
                <a:cs typeface="Courier New" panose="02070309020205020404" pitchFamily="49" charset="0"/>
              </a:rPr>
              <a:t>}</a:t>
            </a:r>
          </a:p>
          <a:p>
            <a:pPr fontAlgn="base">
              <a:lnSpc>
                <a:spcPct val="11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800" dirty="0">
              <a:solidFill>
                <a:schemeClr val="bg2">
                  <a:lumMod val="50000"/>
                </a:schemeClr>
              </a:solidFill>
              <a:latin typeface="Courier New" panose="02070309020205020404" pitchFamily="49" charset="0"/>
              <a:ea typeface="Times New Roman" panose="02020603050405020304" pitchFamily="18" charset="0"/>
              <a:cs typeface="Courier New" panose="02070309020205020404" pitchFamily="49" charset="0"/>
            </a:endParaRPr>
          </a:p>
          <a:p>
            <a:pPr fontAlgn="base">
              <a:lnSpc>
                <a:spcPct val="11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chemeClr val="bg2">
                    <a:lumMod val="50000"/>
                  </a:schemeClr>
                </a:solidFill>
                <a:latin typeface="Courier New" panose="02070309020205020404" pitchFamily="49" charset="0"/>
                <a:ea typeface="Times New Roman" panose="02020603050405020304" pitchFamily="18" charset="0"/>
                <a:cs typeface="Courier New" panose="02070309020205020404" pitchFamily="49" charset="0"/>
              </a:rPr>
              <a:t>public class </a:t>
            </a:r>
            <a:r>
              <a:rPr lang="en-US" sz="1800" dirty="0" err="1">
                <a:solidFill>
                  <a:schemeClr val="bg2">
                    <a:lumMod val="50000"/>
                  </a:schemeClr>
                </a:solidFill>
                <a:latin typeface="Courier New" panose="02070309020205020404" pitchFamily="49" charset="0"/>
                <a:ea typeface="Times New Roman" panose="02020603050405020304" pitchFamily="18" charset="0"/>
                <a:cs typeface="Courier New" panose="02070309020205020404" pitchFamily="49" charset="0"/>
              </a:rPr>
              <a:t>class_name</a:t>
            </a:r>
            <a:r>
              <a:rPr lang="en-US" sz="1800" dirty="0">
                <a:solidFill>
                  <a:schemeClr val="bg2">
                    <a:lumMod val="50000"/>
                  </a:schemeClr>
                </a:solidFill>
                <a:latin typeface="Courier New" panose="02070309020205020404" pitchFamily="49" charset="0"/>
                <a:ea typeface="Times New Roman" panose="02020603050405020304" pitchFamily="18" charset="0"/>
                <a:cs typeface="Courier New" panose="02070309020205020404" pitchFamily="49" charset="0"/>
              </a:rPr>
              <a:t>-2 </a:t>
            </a:r>
            <a:r>
              <a:rPr lang="en-US" sz="1800" b="1" dirty="0">
                <a:solidFill>
                  <a:srgbClr val="FF0000"/>
                </a:solidFill>
                <a:latin typeface="Courier New" panose="02070309020205020404" pitchFamily="49" charset="0"/>
                <a:ea typeface="Times New Roman" panose="02020603050405020304" pitchFamily="18" charset="0"/>
                <a:cs typeface="Courier New" panose="02070309020205020404" pitchFamily="49" charset="0"/>
              </a:rPr>
              <a:t>implements</a:t>
            </a:r>
            <a:r>
              <a:rPr lang="en-US" sz="1800" dirty="0">
                <a:solidFill>
                  <a:schemeClr val="bg2">
                    <a:lumMod val="50000"/>
                  </a:schemeClr>
                </a:solidFill>
                <a:latin typeface="Courier New" panose="02070309020205020404" pitchFamily="49" charset="0"/>
                <a:ea typeface="Times New Roman" panose="02020603050405020304" pitchFamily="18" charset="0"/>
                <a:cs typeface="Courier New" panose="02070309020205020404" pitchFamily="49" charset="0"/>
              </a:rPr>
              <a:t> </a:t>
            </a:r>
            <a:r>
              <a:rPr lang="en-US" sz="1800" dirty="0" err="1">
                <a:solidFill>
                  <a:schemeClr val="bg2">
                    <a:lumMod val="50000"/>
                  </a:schemeClr>
                </a:solidFill>
                <a:latin typeface="Courier New" panose="02070309020205020404" pitchFamily="49" charset="0"/>
                <a:ea typeface="Times New Roman" panose="02020603050405020304" pitchFamily="18" charset="0"/>
                <a:cs typeface="Courier New" panose="02070309020205020404" pitchFamily="49" charset="0"/>
              </a:rPr>
              <a:t>interface_name</a:t>
            </a:r>
            <a:r>
              <a:rPr lang="en-US" sz="1800" dirty="0">
                <a:solidFill>
                  <a:schemeClr val="bg2">
                    <a:lumMod val="50000"/>
                  </a:schemeClr>
                </a:solidFill>
                <a:latin typeface="Courier New" panose="02070309020205020404" pitchFamily="49" charset="0"/>
                <a:ea typeface="Times New Roman" panose="02020603050405020304" pitchFamily="18" charset="0"/>
                <a:cs typeface="Courier New" panose="02070309020205020404" pitchFamily="49" charset="0"/>
              </a:rPr>
              <a:t> {</a:t>
            </a:r>
          </a:p>
          <a:p>
            <a:pPr fontAlgn="base">
              <a:lnSpc>
                <a:spcPct val="11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chemeClr val="bg2">
                    <a:lumMod val="50000"/>
                  </a:schemeClr>
                </a:solidFill>
                <a:latin typeface="Courier New" panose="02070309020205020404" pitchFamily="49" charset="0"/>
                <a:ea typeface="Times New Roman" panose="02020603050405020304" pitchFamily="18" charset="0"/>
                <a:cs typeface="Courier New" panose="02070309020205020404" pitchFamily="49" charset="0"/>
              </a:rPr>
              <a:t>//body</a:t>
            </a:r>
          </a:p>
          <a:p>
            <a:pPr fontAlgn="base">
              <a:lnSpc>
                <a:spcPct val="11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chemeClr val="bg2">
                    <a:lumMod val="50000"/>
                  </a:schemeClr>
                </a:solidFill>
                <a:latin typeface="Courier New" panose="02070309020205020404" pitchFamily="49" charset="0"/>
                <a:ea typeface="Times New Roman" panose="02020603050405020304" pitchFamily="18" charset="0"/>
                <a:cs typeface="Courier New" panose="02070309020205020404" pitchFamily="49" charset="0"/>
              </a:rPr>
              <a:t>}</a:t>
            </a:r>
          </a:p>
        </p:txBody>
      </p:sp>
    </p:spTree>
    <p:extLst>
      <p:ext uri="{BB962C8B-B14F-4D97-AF65-F5344CB8AC3E}">
        <p14:creationId xmlns:p14="http://schemas.microsoft.com/office/powerpoint/2010/main" val="401727673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xfrm>
            <a:off x="83100" y="345965"/>
            <a:ext cx="8520600" cy="572700"/>
          </a:xfrm>
          <a:extLst>
            <a:ext uri="{FAA26D3D-D897-4be2-8F04-BA451C77F1D7}">
              <ma14:placeholderFlag xmlns:ma14="http://schemas.microsoft.com/office/mac/drawingml/2011/main" xmlns="" val="1"/>
            </a:ext>
          </a:extLst>
        </p:spPr>
        <p:txBody>
          <a:bodyPr anchor="b">
            <a:noAutofit/>
          </a:bodyPr>
          <a:lstStyle/>
          <a:p>
            <a:r>
              <a:rPr lang="en-US" altLang="en-US" sz="2700" dirty="0" err="1" smtClean="0"/>
              <a:t>Mối</a:t>
            </a:r>
            <a:r>
              <a:rPr lang="en-US" altLang="en-US" sz="2700" dirty="0" smtClean="0"/>
              <a:t> </a:t>
            </a:r>
            <a:r>
              <a:rPr lang="en-US" altLang="en-US" sz="2700" dirty="0" err="1" smtClean="0"/>
              <a:t>quan</a:t>
            </a:r>
            <a:r>
              <a:rPr lang="en-US" altLang="en-US" sz="2700" dirty="0" smtClean="0"/>
              <a:t> </a:t>
            </a:r>
            <a:r>
              <a:rPr lang="en-US" altLang="en-US" sz="2700" dirty="0" err="1" smtClean="0"/>
              <a:t>hệ</a:t>
            </a:r>
            <a:r>
              <a:rPr lang="en-US" altLang="en-US" sz="2700" dirty="0" smtClean="0"/>
              <a:t> </a:t>
            </a:r>
            <a:r>
              <a:rPr lang="en-US" altLang="en-US" sz="2700" dirty="0" err="1" smtClean="0"/>
              <a:t>giữa</a:t>
            </a:r>
            <a:r>
              <a:rPr lang="en-US" altLang="en-US" sz="2700" dirty="0" smtClean="0"/>
              <a:t> </a:t>
            </a:r>
            <a:r>
              <a:rPr lang="en-US" altLang="en-US" sz="2700" dirty="0" err="1" smtClean="0"/>
              <a:t>lớp</a:t>
            </a:r>
            <a:r>
              <a:rPr lang="en-US" altLang="en-US" sz="2700" dirty="0" smtClean="0"/>
              <a:t> </a:t>
            </a:r>
            <a:r>
              <a:rPr lang="en-US" altLang="en-US" sz="2700" dirty="0" err="1" smtClean="0"/>
              <a:t>và</a:t>
            </a:r>
            <a:r>
              <a:rPr lang="en-US" altLang="en-US" sz="2700" dirty="0" smtClean="0"/>
              <a:t> </a:t>
            </a:r>
            <a:r>
              <a:rPr lang="en-US" altLang="en-US" sz="2700" dirty="0" err="1" smtClean="0"/>
              <a:t>giao</a:t>
            </a:r>
            <a:r>
              <a:rPr lang="en-US" altLang="en-US" sz="2700" dirty="0" smtClean="0"/>
              <a:t> </a:t>
            </a:r>
            <a:r>
              <a:rPr lang="en-US" altLang="en-US" sz="2700" dirty="0" err="1" smtClean="0"/>
              <a:t>diện</a:t>
            </a:r>
            <a:endParaRPr lang="en-US" altLang="en-US" sz="2700" dirty="0"/>
          </a:p>
        </p:txBody>
      </p:sp>
      <p:pic>
        <p:nvPicPr>
          <p:cNvPr id="2" name="Picture 1"/>
          <p:cNvPicPr>
            <a:picLocks noChangeAspect="1"/>
          </p:cNvPicPr>
          <p:nvPr/>
        </p:nvPicPr>
        <p:blipFill>
          <a:blip r:embed="rId2"/>
          <a:stretch>
            <a:fillRect/>
          </a:stretch>
        </p:blipFill>
        <p:spPr>
          <a:xfrm>
            <a:off x="232030" y="1329942"/>
            <a:ext cx="4474500" cy="3668778"/>
          </a:xfrm>
          <a:prstGeom prst="rect">
            <a:avLst/>
          </a:prstGeom>
          <a:ln>
            <a:solidFill>
              <a:srgbClr val="FF0000"/>
            </a:solidFill>
          </a:ln>
        </p:spPr>
      </p:pic>
      <p:pic>
        <p:nvPicPr>
          <p:cNvPr id="3" name="Picture 2"/>
          <p:cNvPicPr>
            <a:picLocks noChangeAspect="1"/>
          </p:cNvPicPr>
          <p:nvPr/>
        </p:nvPicPr>
        <p:blipFill>
          <a:blip r:embed="rId3"/>
          <a:stretch>
            <a:fillRect/>
          </a:stretch>
        </p:blipFill>
        <p:spPr>
          <a:xfrm>
            <a:off x="6357846" y="2803169"/>
            <a:ext cx="1305107" cy="543001"/>
          </a:xfrm>
          <a:prstGeom prst="rect">
            <a:avLst/>
          </a:prstGeom>
        </p:spPr>
      </p:pic>
      <p:grpSp>
        <p:nvGrpSpPr>
          <p:cNvPr id="7" name="Group 6"/>
          <p:cNvGrpSpPr/>
          <p:nvPr/>
        </p:nvGrpSpPr>
        <p:grpSpPr>
          <a:xfrm>
            <a:off x="6149340" y="2522220"/>
            <a:ext cx="1470660" cy="792480"/>
            <a:chOff x="6362700" y="3093720"/>
            <a:chExt cx="1348740" cy="914400"/>
          </a:xfrm>
        </p:grpSpPr>
        <p:sp>
          <p:nvSpPr>
            <p:cNvPr id="8" name="Rectangle 7"/>
            <p:cNvSpPr/>
            <p:nvPr/>
          </p:nvSpPr>
          <p:spPr>
            <a:xfrm>
              <a:off x="6425550" y="3111282"/>
              <a:ext cx="669195" cy="355127"/>
            </a:xfrm>
            <a:prstGeom prst="rect">
              <a:avLst/>
            </a:prstGeom>
          </p:spPr>
          <p:txBody>
            <a:bodyPr wrap="none">
              <a:spAutoFit/>
            </a:bodyPr>
            <a:lstStyle/>
            <a:p>
              <a:r>
                <a:rPr lang="en-US" dirty="0" smtClean="0">
                  <a:solidFill>
                    <a:srgbClr val="343A40"/>
                  </a:solidFill>
                  <a:latin typeface="Proxima Nova" panose="020B0604020202020204" charset="0"/>
                  <a:ea typeface="Times New Roman" panose="02020603050405020304" pitchFamily="18" charset="0"/>
                  <a:cs typeface="Times New Roman" panose="02020603050405020304" pitchFamily="18" charset="0"/>
                </a:rPr>
                <a:t>Output</a:t>
              </a:r>
              <a:endParaRPr lang="en-US" dirty="0"/>
            </a:p>
          </p:txBody>
        </p:sp>
        <p:sp>
          <p:nvSpPr>
            <p:cNvPr id="9" name="Rectangle 8"/>
            <p:cNvSpPr/>
            <p:nvPr/>
          </p:nvSpPr>
          <p:spPr>
            <a:xfrm>
              <a:off x="6362700" y="3093720"/>
              <a:ext cx="1348740" cy="914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92882628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xfrm>
            <a:off x="83100" y="345965"/>
            <a:ext cx="8520600" cy="572700"/>
          </a:xfrm>
          <a:extLst>
            <a:ext uri="{FAA26D3D-D897-4be2-8F04-BA451C77F1D7}">
              <ma14:placeholderFlag xmlns:ma14="http://schemas.microsoft.com/office/mac/drawingml/2011/main" xmlns="" val="1"/>
            </a:ext>
          </a:extLst>
        </p:spPr>
        <p:txBody>
          <a:bodyPr anchor="b">
            <a:noAutofit/>
          </a:bodyPr>
          <a:lstStyle/>
          <a:p>
            <a:r>
              <a:rPr lang="en-US" altLang="en-US" sz="2700" dirty="0" err="1" smtClean="0"/>
              <a:t>Mối</a:t>
            </a:r>
            <a:r>
              <a:rPr lang="en-US" altLang="en-US" sz="2700" dirty="0" smtClean="0"/>
              <a:t> </a:t>
            </a:r>
            <a:r>
              <a:rPr lang="en-US" altLang="en-US" sz="2700" dirty="0" err="1" smtClean="0"/>
              <a:t>quan</a:t>
            </a:r>
            <a:r>
              <a:rPr lang="en-US" altLang="en-US" sz="2700" dirty="0" smtClean="0"/>
              <a:t> </a:t>
            </a:r>
            <a:r>
              <a:rPr lang="en-US" altLang="en-US" sz="2700" dirty="0" err="1" smtClean="0"/>
              <a:t>hệ</a:t>
            </a:r>
            <a:r>
              <a:rPr lang="en-US" altLang="en-US" sz="2700" dirty="0" smtClean="0"/>
              <a:t> </a:t>
            </a:r>
            <a:r>
              <a:rPr lang="en-US" altLang="en-US" sz="2700" dirty="0" err="1" smtClean="0"/>
              <a:t>giữa</a:t>
            </a:r>
            <a:r>
              <a:rPr lang="en-US" altLang="en-US" sz="2700" dirty="0" smtClean="0"/>
              <a:t> </a:t>
            </a:r>
            <a:r>
              <a:rPr lang="en-US" altLang="en-US" sz="2700" dirty="0" err="1" smtClean="0"/>
              <a:t>lớp</a:t>
            </a:r>
            <a:r>
              <a:rPr lang="en-US" altLang="en-US" sz="2700" dirty="0" smtClean="0"/>
              <a:t> </a:t>
            </a:r>
            <a:r>
              <a:rPr lang="en-US" altLang="en-US" sz="2700" dirty="0" err="1" smtClean="0"/>
              <a:t>và</a:t>
            </a:r>
            <a:r>
              <a:rPr lang="en-US" altLang="en-US" sz="2700" dirty="0" smtClean="0"/>
              <a:t> </a:t>
            </a:r>
            <a:r>
              <a:rPr lang="en-US" altLang="en-US" sz="2700" dirty="0" err="1" smtClean="0"/>
              <a:t>giao</a:t>
            </a:r>
            <a:r>
              <a:rPr lang="en-US" altLang="en-US" sz="2700" dirty="0" smtClean="0"/>
              <a:t> </a:t>
            </a:r>
            <a:r>
              <a:rPr lang="en-US" altLang="en-US" sz="2700" dirty="0" err="1" smtClean="0"/>
              <a:t>diện</a:t>
            </a:r>
            <a:endParaRPr lang="en-US" altLang="en-US" sz="2700" dirty="0"/>
          </a:p>
        </p:txBody>
      </p:sp>
      <p:sp>
        <p:nvSpPr>
          <p:cNvPr id="4" name="Rectangle 3"/>
          <p:cNvSpPr/>
          <p:nvPr/>
        </p:nvSpPr>
        <p:spPr>
          <a:xfrm>
            <a:off x="76200" y="1220653"/>
            <a:ext cx="7589520" cy="388696"/>
          </a:xfrm>
          <a:prstGeom prst="rect">
            <a:avLst/>
          </a:prstGeom>
        </p:spPr>
        <p:txBody>
          <a:bodyPr wrap="square">
            <a:spAutoFit/>
          </a:bodyPr>
          <a:lstStyle/>
          <a:p>
            <a:pPr>
              <a:lnSpc>
                <a:spcPct val="107000"/>
              </a:lnSpc>
              <a:spcAft>
                <a:spcPts val="800"/>
              </a:spcAft>
            </a:pP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2</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Một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lớp</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có</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thể</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thực</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thi</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nhiều</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giao</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diện</a:t>
            </a:r>
            <a:endPar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endParaRPr>
          </a:p>
        </p:txBody>
      </p:sp>
      <p:pic>
        <p:nvPicPr>
          <p:cNvPr id="5" name="Picture 4"/>
          <p:cNvPicPr/>
          <p:nvPr/>
        </p:nvPicPr>
        <p:blipFill>
          <a:blip r:embed="rId2"/>
          <a:stretch>
            <a:fillRect/>
          </a:stretch>
        </p:blipFill>
        <p:spPr>
          <a:xfrm>
            <a:off x="1838960" y="1618614"/>
            <a:ext cx="4752340" cy="2884805"/>
          </a:xfrm>
          <a:prstGeom prst="rect">
            <a:avLst/>
          </a:prstGeom>
        </p:spPr>
      </p:pic>
    </p:spTree>
    <p:extLst>
      <p:ext uri="{BB962C8B-B14F-4D97-AF65-F5344CB8AC3E}">
        <p14:creationId xmlns:p14="http://schemas.microsoft.com/office/powerpoint/2010/main" val="375989463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xfrm>
            <a:off x="83100" y="345965"/>
            <a:ext cx="8520600" cy="572700"/>
          </a:xfrm>
          <a:extLst>
            <a:ext uri="{FAA26D3D-D897-4be2-8F04-BA451C77F1D7}">
              <ma14:placeholderFlag xmlns:ma14="http://schemas.microsoft.com/office/mac/drawingml/2011/main" xmlns="" val="1"/>
            </a:ext>
          </a:extLst>
        </p:spPr>
        <p:txBody>
          <a:bodyPr anchor="b">
            <a:noAutofit/>
          </a:bodyPr>
          <a:lstStyle/>
          <a:p>
            <a:r>
              <a:rPr lang="en-US" altLang="en-US" sz="2700" dirty="0" err="1" smtClean="0"/>
              <a:t>Mối</a:t>
            </a:r>
            <a:r>
              <a:rPr lang="en-US" altLang="en-US" sz="2700" dirty="0" smtClean="0"/>
              <a:t> </a:t>
            </a:r>
            <a:r>
              <a:rPr lang="en-US" altLang="en-US" sz="2700" dirty="0" err="1" smtClean="0"/>
              <a:t>quan</a:t>
            </a:r>
            <a:r>
              <a:rPr lang="en-US" altLang="en-US" sz="2700" dirty="0" smtClean="0"/>
              <a:t> </a:t>
            </a:r>
            <a:r>
              <a:rPr lang="en-US" altLang="en-US" sz="2700" dirty="0" err="1" smtClean="0"/>
              <a:t>hệ</a:t>
            </a:r>
            <a:r>
              <a:rPr lang="en-US" altLang="en-US" sz="2700" dirty="0" smtClean="0"/>
              <a:t> </a:t>
            </a:r>
            <a:r>
              <a:rPr lang="en-US" altLang="en-US" sz="2700" dirty="0" err="1" smtClean="0"/>
              <a:t>giữa</a:t>
            </a:r>
            <a:r>
              <a:rPr lang="en-US" altLang="en-US" sz="2700" dirty="0" smtClean="0"/>
              <a:t> </a:t>
            </a:r>
            <a:r>
              <a:rPr lang="en-US" altLang="en-US" sz="2700" dirty="0" err="1" smtClean="0"/>
              <a:t>lớp</a:t>
            </a:r>
            <a:r>
              <a:rPr lang="en-US" altLang="en-US" sz="2700" dirty="0" smtClean="0"/>
              <a:t> </a:t>
            </a:r>
            <a:r>
              <a:rPr lang="en-US" altLang="en-US" sz="2700" dirty="0" err="1" smtClean="0"/>
              <a:t>và</a:t>
            </a:r>
            <a:r>
              <a:rPr lang="en-US" altLang="en-US" sz="2700" dirty="0" smtClean="0"/>
              <a:t> </a:t>
            </a:r>
            <a:r>
              <a:rPr lang="en-US" altLang="en-US" sz="2700" dirty="0" err="1" smtClean="0"/>
              <a:t>giao</a:t>
            </a:r>
            <a:r>
              <a:rPr lang="en-US" altLang="en-US" sz="2700" dirty="0" smtClean="0"/>
              <a:t> </a:t>
            </a:r>
            <a:r>
              <a:rPr lang="en-US" altLang="en-US" sz="2700" dirty="0" err="1" smtClean="0"/>
              <a:t>diện</a:t>
            </a:r>
            <a:endParaRPr lang="en-US" altLang="en-US" sz="2700" dirty="0"/>
          </a:p>
        </p:txBody>
      </p:sp>
      <p:sp>
        <p:nvSpPr>
          <p:cNvPr id="4" name="Rectangle 3"/>
          <p:cNvSpPr/>
          <p:nvPr/>
        </p:nvSpPr>
        <p:spPr>
          <a:xfrm>
            <a:off x="76200" y="1220653"/>
            <a:ext cx="7589520" cy="388696"/>
          </a:xfrm>
          <a:prstGeom prst="rect">
            <a:avLst/>
          </a:prstGeom>
        </p:spPr>
        <p:txBody>
          <a:bodyPr wrap="square">
            <a:spAutoFit/>
          </a:bodyPr>
          <a:lstStyle/>
          <a:p>
            <a:pPr>
              <a:lnSpc>
                <a:spcPct val="107000"/>
              </a:lnSpc>
              <a:spcAft>
                <a:spcPts val="800"/>
              </a:spcAft>
            </a:pP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2</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Một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lớp</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có</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thể</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thực</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thi</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nhiều</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giao</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diện</a:t>
            </a:r>
            <a:endPar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endParaRPr>
          </a:p>
        </p:txBody>
      </p:sp>
      <p:sp>
        <p:nvSpPr>
          <p:cNvPr id="5" name="Rectangle 4"/>
          <p:cNvSpPr/>
          <p:nvPr/>
        </p:nvSpPr>
        <p:spPr>
          <a:xfrm>
            <a:off x="201930" y="1659185"/>
            <a:ext cx="8538210" cy="2827697"/>
          </a:xfrm>
          <a:prstGeom prst="rect">
            <a:avLst/>
          </a:prstGeom>
          <a:ln>
            <a:solidFill>
              <a:srgbClr val="FF0000"/>
            </a:solidFill>
          </a:ln>
        </p:spPr>
        <p:txBody>
          <a:bodyPr wrap="square">
            <a:spAutoFit/>
          </a:bodyPr>
          <a:lstStyle/>
          <a:p>
            <a:pPr fontAlgn="base">
              <a:lnSpc>
                <a:spcPct val="11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dirty="0">
                <a:solidFill>
                  <a:srgbClr val="FF0000"/>
                </a:solidFill>
                <a:latin typeface="Courier New" panose="02070309020205020404" pitchFamily="49" charset="0"/>
                <a:ea typeface="Times New Roman" panose="02020603050405020304" pitchFamily="18" charset="0"/>
                <a:cs typeface="Courier New" panose="02070309020205020404" pitchFamily="49" charset="0"/>
              </a:rPr>
              <a:t>interface</a:t>
            </a:r>
            <a:r>
              <a:rPr lang="en-US" sz="1800" dirty="0">
                <a:solidFill>
                  <a:srgbClr val="002060"/>
                </a:solidFill>
                <a:latin typeface="Courier New" panose="02070309020205020404" pitchFamily="49" charset="0"/>
                <a:ea typeface="Times New Roman" panose="02020603050405020304" pitchFamily="18" charset="0"/>
                <a:cs typeface="Courier New" panose="02070309020205020404" pitchFamily="49" charset="0"/>
              </a:rPr>
              <a:t> </a:t>
            </a:r>
            <a:r>
              <a:rPr lang="en-US" sz="1800" dirty="0" err="1">
                <a:solidFill>
                  <a:srgbClr val="002060"/>
                </a:solidFill>
                <a:latin typeface="Courier New" panose="02070309020205020404" pitchFamily="49" charset="0"/>
                <a:ea typeface="Times New Roman" panose="02020603050405020304" pitchFamily="18" charset="0"/>
                <a:cs typeface="Courier New" panose="02070309020205020404" pitchFamily="49" charset="0"/>
              </a:rPr>
              <a:t>interface_nameA</a:t>
            </a:r>
            <a:r>
              <a:rPr lang="en-US" sz="1800" dirty="0">
                <a:solidFill>
                  <a:srgbClr val="002060"/>
                </a:solidFill>
                <a:latin typeface="Courier New" panose="02070309020205020404" pitchFamily="49" charset="0"/>
                <a:ea typeface="Times New Roman" panose="02020603050405020304" pitchFamily="18" charset="0"/>
                <a:cs typeface="Courier New" panose="02070309020205020404" pitchFamily="49" charset="0"/>
              </a:rPr>
              <a:t> {</a:t>
            </a:r>
          </a:p>
          <a:p>
            <a:pPr fontAlgn="base">
              <a:lnSpc>
                <a:spcPct val="11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002060"/>
                </a:solidFill>
                <a:latin typeface="Courier New" panose="02070309020205020404" pitchFamily="49" charset="0"/>
                <a:ea typeface="Times New Roman" panose="02020603050405020304" pitchFamily="18" charset="0"/>
                <a:cs typeface="Courier New" panose="02070309020205020404" pitchFamily="49" charset="0"/>
              </a:rPr>
              <a:t>}</a:t>
            </a:r>
          </a:p>
          <a:p>
            <a:pPr fontAlgn="base">
              <a:lnSpc>
                <a:spcPct val="11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800" dirty="0">
              <a:solidFill>
                <a:srgbClr val="002060"/>
              </a:solidFill>
              <a:latin typeface="Courier New" panose="02070309020205020404" pitchFamily="49" charset="0"/>
              <a:ea typeface="Times New Roman" panose="02020603050405020304" pitchFamily="18" charset="0"/>
              <a:cs typeface="Courier New" panose="02070309020205020404" pitchFamily="49" charset="0"/>
            </a:endParaRPr>
          </a:p>
          <a:p>
            <a:pPr fontAlgn="base">
              <a:lnSpc>
                <a:spcPct val="11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dirty="0">
                <a:solidFill>
                  <a:srgbClr val="FF0000"/>
                </a:solidFill>
                <a:latin typeface="Courier New" panose="02070309020205020404" pitchFamily="49" charset="0"/>
                <a:ea typeface="Times New Roman" panose="02020603050405020304" pitchFamily="18" charset="0"/>
                <a:cs typeface="Courier New" panose="02070309020205020404" pitchFamily="49" charset="0"/>
              </a:rPr>
              <a:t>interface</a:t>
            </a:r>
            <a:r>
              <a:rPr lang="en-US" sz="1800" dirty="0">
                <a:solidFill>
                  <a:srgbClr val="002060"/>
                </a:solidFill>
                <a:latin typeface="Courier New" panose="02070309020205020404" pitchFamily="49" charset="0"/>
                <a:ea typeface="Times New Roman" panose="02020603050405020304" pitchFamily="18" charset="0"/>
                <a:cs typeface="Courier New" panose="02070309020205020404" pitchFamily="49" charset="0"/>
              </a:rPr>
              <a:t> </a:t>
            </a:r>
            <a:r>
              <a:rPr lang="en-US" sz="1800" dirty="0" err="1">
                <a:solidFill>
                  <a:srgbClr val="002060"/>
                </a:solidFill>
                <a:latin typeface="Courier New" panose="02070309020205020404" pitchFamily="49" charset="0"/>
                <a:ea typeface="Times New Roman" panose="02020603050405020304" pitchFamily="18" charset="0"/>
                <a:cs typeface="Courier New" panose="02070309020205020404" pitchFamily="49" charset="0"/>
              </a:rPr>
              <a:t>interface_nameB</a:t>
            </a:r>
            <a:r>
              <a:rPr lang="en-US" sz="1800" dirty="0">
                <a:solidFill>
                  <a:srgbClr val="002060"/>
                </a:solidFill>
                <a:latin typeface="Courier New" panose="02070309020205020404" pitchFamily="49" charset="0"/>
                <a:ea typeface="Times New Roman" panose="02020603050405020304" pitchFamily="18" charset="0"/>
                <a:cs typeface="Courier New" panose="02070309020205020404" pitchFamily="49" charset="0"/>
              </a:rPr>
              <a:t> {</a:t>
            </a:r>
          </a:p>
          <a:p>
            <a:pPr fontAlgn="base">
              <a:lnSpc>
                <a:spcPct val="11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002060"/>
                </a:solidFill>
                <a:latin typeface="Courier New" panose="02070309020205020404" pitchFamily="49" charset="0"/>
                <a:ea typeface="Times New Roman" panose="02020603050405020304" pitchFamily="18" charset="0"/>
                <a:cs typeface="Courier New" panose="02070309020205020404" pitchFamily="49" charset="0"/>
              </a:rPr>
              <a:t>}</a:t>
            </a:r>
          </a:p>
          <a:p>
            <a:pPr fontAlgn="base">
              <a:lnSpc>
                <a:spcPct val="11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800" dirty="0">
              <a:solidFill>
                <a:srgbClr val="002060"/>
              </a:solidFill>
              <a:latin typeface="Courier New" panose="02070309020205020404" pitchFamily="49" charset="0"/>
              <a:ea typeface="Times New Roman" panose="02020603050405020304" pitchFamily="18" charset="0"/>
              <a:cs typeface="Courier New" panose="02070309020205020404" pitchFamily="49" charset="0"/>
            </a:endParaRPr>
          </a:p>
          <a:p>
            <a:pPr fontAlgn="base">
              <a:lnSpc>
                <a:spcPct val="11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dirty="0">
                <a:solidFill>
                  <a:srgbClr val="FF0000"/>
                </a:solidFill>
                <a:latin typeface="Courier New" panose="02070309020205020404" pitchFamily="49" charset="0"/>
                <a:ea typeface="Times New Roman" panose="02020603050405020304" pitchFamily="18" charset="0"/>
                <a:cs typeface="Courier New" panose="02070309020205020404" pitchFamily="49" charset="0"/>
              </a:rPr>
              <a:t>public class </a:t>
            </a:r>
            <a:r>
              <a:rPr lang="en-US" sz="1800" dirty="0" err="1">
                <a:solidFill>
                  <a:srgbClr val="002060"/>
                </a:solidFill>
                <a:latin typeface="Courier New" panose="02070309020205020404" pitchFamily="49" charset="0"/>
                <a:ea typeface="Times New Roman" panose="02020603050405020304" pitchFamily="18" charset="0"/>
                <a:cs typeface="Courier New" panose="02070309020205020404" pitchFamily="49" charset="0"/>
              </a:rPr>
              <a:t>class_name</a:t>
            </a:r>
            <a:r>
              <a:rPr lang="en-US" sz="1800" dirty="0">
                <a:solidFill>
                  <a:srgbClr val="002060"/>
                </a:solidFill>
                <a:latin typeface="Courier New" panose="02070309020205020404" pitchFamily="49" charset="0"/>
                <a:ea typeface="Times New Roman" panose="02020603050405020304" pitchFamily="18" charset="0"/>
                <a:cs typeface="Courier New" panose="02070309020205020404" pitchFamily="49" charset="0"/>
              </a:rPr>
              <a:t> </a:t>
            </a:r>
            <a:r>
              <a:rPr lang="en-US" sz="1800" b="1" dirty="0">
                <a:solidFill>
                  <a:srgbClr val="FF0000"/>
                </a:solidFill>
                <a:latin typeface="Courier New" panose="02070309020205020404" pitchFamily="49" charset="0"/>
                <a:ea typeface="Times New Roman" panose="02020603050405020304" pitchFamily="18" charset="0"/>
                <a:cs typeface="Courier New" panose="02070309020205020404" pitchFamily="49" charset="0"/>
              </a:rPr>
              <a:t>implements</a:t>
            </a:r>
            <a:r>
              <a:rPr lang="en-US" sz="1800" dirty="0">
                <a:solidFill>
                  <a:srgbClr val="FF0000"/>
                </a:solidFill>
                <a:latin typeface="Courier New" panose="02070309020205020404" pitchFamily="49" charset="0"/>
                <a:ea typeface="Times New Roman" panose="02020603050405020304" pitchFamily="18" charset="0"/>
                <a:cs typeface="Courier New" panose="02070309020205020404" pitchFamily="49" charset="0"/>
              </a:rPr>
              <a:t> </a:t>
            </a:r>
            <a:r>
              <a:rPr lang="en-US" sz="1800" dirty="0" err="1">
                <a:solidFill>
                  <a:srgbClr val="002060"/>
                </a:solidFill>
                <a:latin typeface="Courier New" panose="02070309020205020404" pitchFamily="49" charset="0"/>
                <a:ea typeface="Times New Roman" panose="02020603050405020304" pitchFamily="18" charset="0"/>
                <a:cs typeface="Courier New" panose="02070309020205020404" pitchFamily="49" charset="0"/>
              </a:rPr>
              <a:t>interface_nameA</a:t>
            </a:r>
            <a:r>
              <a:rPr lang="en-US" sz="1800" dirty="0">
                <a:solidFill>
                  <a:srgbClr val="002060"/>
                </a:solidFill>
                <a:latin typeface="Courier New" panose="02070309020205020404" pitchFamily="49" charset="0"/>
                <a:ea typeface="Times New Roman" panose="02020603050405020304" pitchFamily="18" charset="0"/>
                <a:cs typeface="Courier New" panose="02070309020205020404" pitchFamily="49" charset="0"/>
              </a:rPr>
              <a:t>, </a:t>
            </a:r>
            <a:r>
              <a:rPr lang="en-US" sz="1800" dirty="0" err="1">
                <a:solidFill>
                  <a:srgbClr val="002060"/>
                </a:solidFill>
                <a:latin typeface="Courier New" panose="02070309020205020404" pitchFamily="49" charset="0"/>
                <a:ea typeface="Times New Roman" panose="02020603050405020304" pitchFamily="18" charset="0"/>
                <a:cs typeface="Courier New" panose="02070309020205020404" pitchFamily="49" charset="0"/>
              </a:rPr>
              <a:t>interface_nameA</a:t>
            </a:r>
            <a:r>
              <a:rPr lang="en-US" sz="1800" dirty="0">
                <a:solidFill>
                  <a:srgbClr val="002060"/>
                </a:solidFill>
                <a:latin typeface="Courier New" panose="02070309020205020404" pitchFamily="49" charset="0"/>
                <a:ea typeface="Times New Roman" panose="02020603050405020304" pitchFamily="18" charset="0"/>
                <a:cs typeface="Courier New" panose="02070309020205020404" pitchFamily="49" charset="0"/>
              </a:rPr>
              <a:t>  {</a:t>
            </a:r>
          </a:p>
          <a:p>
            <a:pPr fontAlgn="base">
              <a:lnSpc>
                <a:spcPct val="11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002060"/>
                </a:solidFill>
                <a:latin typeface="Courier New" panose="02070309020205020404" pitchFamily="49" charset="0"/>
                <a:ea typeface="Times New Roman" panose="02020603050405020304" pitchFamily="18" charset="0"/>
                <a:cs typeface="Courier New" panose="02070309020205020404" pitchFamily="49" charset="0"/>
              </a:rPr>
              <a:t>}</a:t>
            </a:r>
          </a:p>
        </p:txBody>
      </p:sp>
    </p:spTree>
    <p:extLst>
      <p:ext uri="{BB962C8B-B14F-4D97-AF65-F5344CB8AC3E}">
        <p14:creationId xmlns:p14="http://schemas.microsoft.com/office/powerpoint/2010/main" val="14879385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xfrm>
            <a:off x="83100" y="345965"/>
            <a:ext cx="8520600" cy="572700"/>
          </a:xfrm>
          <a:extLst>
            <a:ext uri="{FAA26D3D-D897-4be2-8F04-BA451C77F1D7}">
              <ma14:placeholderFlag xmlns:ma14="http://schemas.microsoft.com/office/mac/drawingml/2011/main" xmlns="" val="1"/>
            </a:ext>
          </a:extLst>
        </p:spPr>
        <p:txBody>
          <a:bodyPr anchor="b">
            <a:noAutofit/>
          </a:bodyPr>
          <a:lstStyle/>
          <a:p>
            <a:r>
              <a:rPr lang="en-US" altLang="en-US" sz="2700" dirty="0" err="1" smtClean="0"/>
              <a:t>Mối</a:t>
            </a:r>
            <a:r>
              <a:rPr lang="en-US" altLang="en-US" sz="2700" dirty="0" smtClean="0"/>
              <a:t> </a:t>
            </a:r>
            <a:r>
              <a:rPr lang="en-US" altLang="en-US" sz="2700" dirty="0" err="1" smtClean="0"/>
              <a:t>quan</a:t>
            </a:r>
            <a:r>
              <a:rPr lang="en-US" altLang="en-US" sz="2700" dirty="0" smtClean="0"/>
              <a:t> </a:t>
            </a:r>
            <a:r>
              <a:rPr lang="en-US" altLang="en-US" sz="2700" dirty="0" err="1" smtClean="0"/>
              <a:t>hệ</a:t>
            </a:r>
            <a:r>
              <a:rPr lang="en-US" altLang="en-US" sz="2700" dirty="0" smtClean="0"/>
              <a:t> </a:t>
            </a:r>
            <a:r>
              <a:rPr lang="en-US" altLang="en-US" sz="2700" dirty="0" err="1" smtClean="0"/>
              <a:t>giữa</a:t>
            </a:r>
            <a:r>
              <a:rPr lang="en-US" altLang="en-US" sz="2700" dirty="0" smtClean="0"/>
              <a:t> </a:t>
            </a:r>
            <a:r>
              <a:rPr lang="en-US" altLang="en-US" sz="2700" dirty="0" err="1" smtClean="0"/>
              <a:t>lớp</a:t>
            </a:r>
            <a:r>
              <a:rPr lang="en-US" altLang="en-US" sz="2700" dirty="0" smtClean="0"/>
              <a:t> </a:t>
            </a:r>
            <a:r>
              <a:rPr lang="en-US" altLang="en-US" sz="2700" dirty="0" err="1" smtClean="0"/>
              <a:t>và</a:t>
            </a:r>
            <a:r>
              <a:rPr lang="en-US" altLang="en-US" sz="2700" dirty="0" smtClean="0"/>
              <a:t> </a:t>
            </a:r>
            <a:r>
              <a:rPr lang="en-US" altLang="en-US" sz="2700" dirty="0" err="1" smtClean="0"/>
              <a:t>giao</a:t>
            </a:r>
            <a:r>
              <a:rPr lang="en-US" altLang="en-US" sz="2700" dirty="0" smtClean="0"/>
              <a:t> </a:t>
            </a:r>
            <a:r>
              <a:rPr lang="en-US" altLang="en-US" sz="2700" dirty="0" err="1" smtClean="0"/>
              <a:t>diện</a:t>
            </a:r>
            <a:endParaRPr lang="en-US" altLang="en-US" sz="2700" dirty="0"/>
          </a:p>
        </p:txBody>
      </p:sp>
      <p:sp>
        <p:nvSpPr>
          <p:cNvPr id="4" name="Rectangle 3"/>
          <p:cNvSpPr/>
          <p:nvPr/>
        </p:nvSpPr>
        <p:spPr>
          <a:xfrm>
            <a:off x="76200" y="1220653"/>
            <a:ext cx="7589520" cy="388696"/>
          </a:xfrm>
          <a:prstGeom prst="rect">
            <a:avLst/>
          </a:prstGeom>
        </p:spPr>
        <p:txBody>
          <a:bodyPr wrap="square">
            <a:spAutoFit/>
          </a:bodyPr>
          <a:lstStyle/>
          <a:p>
            <a:pPr>
              <a:lnSpc>
                <a:spcPct val="107000"/>
              </a:lnSpc>
              <a:spcAft>
                <a:spcPts val="800"/>
              </a:spcAft>
            </a:pP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2</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Một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lớp</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có</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thể</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thực</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thi</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nhiều</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giao</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diện</a:t>
            </a:r>
            <a:endPar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stretch>
            <a:fillRect/>
          </a:stretch>
        </p:blipFill>
        <p:spPr>
          <a:xfrm>
            <a:off x="2165577" y="1598367"/>
            <a:ext cx="3945663" cy="3476553"/>
          </a:xfrm>
          <a:prstGeom prst="rect">
            <a:avLst/>
          </a:prstGeom>
          <a:ln>
            <a:solidFill>
              <a:srgbClr val="FF0000"/>
            </a:solidFill>
          </a:ln>
        </p:spPr>
      </p:pic>
      <p:pic>
        <p:nvPicPr>
          <p:cNvPr id="3" name="Picture 2"/>
          <p:cNvPicPr>
            <a:picLocks noChangeAspect="1"/>
          </p:cNvPicPr>
          <p:nvPr/>
        </p:nvPicPr>
        <p:blipFill>
          <a:blip r:embed="rId3"/>
          <a:stretch>
            <a:fillRect/>
          </a:stretch>
        </p:blipFill>
        <p:spPr>
          <a:xfrm>
            <a:off x="6414935" y="2962239"/>
            <a:ext cx="2181529" cy="514422"/>
          </a:xfrm>
          <a:prstGeom prst="rect">
            <a:avLst/>
          </a:prstGeom>
        </p:spPr>
      </p:pic>
      <p:grpSp>
        <p:nvGrpSpPr>
          <p:cNvPr id="6" name="Group 5"/>
          <p:cNvGrpSpPr/>
          <p:nvPr/>
        </p:nvGrpSpPr>
        <p:grpSpPr>
          <a:xfrm>
            <a:off x="6370320" y="2613660"/>
            <a:ext cx="2362200" cy="937260"/>
            <a:chOff x="6362700" y="3093720"/>
            <a:chExt cx="1348740" cy="914400"/>
          </a:xfrm>
        </p:grpSpPr>
        <p:sp>
          <p:nvSpPr>
            <p:cNvPr id="7" name="Rectangle 6"/>
            <p:cNvSpPr/>
            <p:nvPr/>
          </p:nvSpPr>
          <p:spPr>
            <a:xfrm>
              <a:off x="6425550" y="3111282"/>
              <a:ext cx="416628" cy="300270"/>
            </a:xfrm>
            <a:prstGeom prst="rect">
              <a:avLst/>
            </a:prstGeom>
          </p:spPr>
          <p:txBody>
            <a:bodyPr wrap="none">
              <a:spAutoFit/>
            </a:bodyPr>
            <a:lstStyle/>
            <a:p>
              <a:r>
                <a:rPr lang="en-US" dirty="0" smtClean="0">
                  <a:solidFill>
                    <a:srgbClr val="343A40"/>
                  </a:solidFill>
                  <a:latin typeface="Proxima Nova" panose="020B0604020202020204" charset="0"/>
                  <a:ea typeface="Times New Roman" panose="02020603050405020304" pitchFamily="18" charset="0"/>
                  <a:cs typeface="Times New Roman" panose="02020603050405020304" pitchFamily="18" charset="0"/>
                </a:rPr>
                <a:t>Output</a:t>
              </a:r>
              <a:endParaRPr lang="en-US" dirty="0"/>
            </a:p>
          </p:txBody>
        </p:sp>
        <p:sp>
          <p:nvSpPr>
            <p:cNvPr id="8" name="Rectangle 7"/>
            <p:cNvSpPr/>
            <p:nvPr/>
          </p:nvSpPr>
          <p:spPr>
            <a:xfrm>
              <a:off x="6362700" y="3093720"/>
              <a:ext cx="1348740" cy="914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60615494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xfrm>
            <a:off x="83100" y="345965"/>
            <a:ext cx="8520600" cy="572700"/>
          </a:xfrm>
          <a:extLst>
            <a:ext uri="{FAA26D3D-D897-4be2-8F04-BA451C77F1D7}">
              <ma14:placeholderFlag xmlns:ma14="http://schemas.microsoft.com/office/mac/drawingml/2011/main" xmlns="" val="1"/>
            </a:ext>
          </a:extLst>
        </p:spPr>
        <p:txBody>
          <a:bodyPr anchor="b">
            <a:noAutofit/>
          </a:bodyPr>
          <a:lstStyle/>
          <a:p>
            <a:r>
              <a:rPr lang="en-US" altLang="en-US" sz="2700" dirty="0" err="1" smtClean="0"/>
              <a:t>Giao</a:t>
            </a:r>
            <a:r>
              <a:rPr lang="en-US" altLang="en-US" sz="2700" dirty="0" smtClean="0"/>
              <a:t> </a:t>
            </a:r>
            <a:r>
              <a:rPr lang="en-US" altLang="en-US" sz="2700" dirty="0" err="1" smtClean="0"/>
              <a:t>diện</a:t>
            </a:r>
            <a:r>
              <a:rPr lang="en-US" altLang="en-US" sz="2700" dirty="0" smtClean="0"/>
              <a:t> </a:t>
            </a:r>
            <a:r>
              <a:rPr lang="en-US" altLang="en-US" sz="2700" dirty="0" err="1" smtClean="0"/>
              <a:t>kế</a:t>
            </a:r>
            <a:r>
              <a:rPr lang="en-US" altLang="en-US" sz="2700" dirty="0" smtClean="0"/>
              <a:t> </a:t>
            </a:r>
            <a:r>
              <a:rPr lang="en-US" altLang="en-US" sz="2700" dirty="0" err="1" smtClean="0"/>
              <a:t>thừa</a:t>
            </a:r>
            <a:endParaRPr lang="en-US" altLang="en-US" sz="2700" dirty="0"/>
          </a:p>
        </p:txBody>
      </p:sp>
      <p:sp>
        <p:nvSpPr>
          <p:cNvPr id="9" name="Rectangle 8"/>
          <p:cNvSpPr/>
          <p:nvPr/>
        </p:nvSpPr>
        <p:spPr>
          <a:xfrm>
            <a:off x="152400" y="1365564"/>
            <a:ext cx="8801100" cy="787652"/>
          </a:xfrm>
          <a:prstGeom prst="rect">
            <a:avLst/>
          </a:prstGeom>
        </p:spPr>
        <p:txBody>
          <a:bodyPr wrap="square">
            <a:spAutoFit/>
          </a:bodyPr>
          <a:lstStyle/>
          <a:p>
            <a:pPr>
              <a:lnSpc>
                <a:spcPct val="107000"/>
              </a:lnSpc>
              <a:spcAft>
                <a:spcPts val="800"/>
              </a:spcAft>
            </a:pP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Một</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giao</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diện</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có</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thể</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kế</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thừa</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từ</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một</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hoặc</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nhiều</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giao</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diện</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khác</a:t>
            </a:r>
            <a:endPar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endParaRPr>
          </a:p>
          <a:p>
            <a:pPr>
              <a:lnSpc>
                <a:spcPct val="107000"/>
              </a:lnSpc>
              <a:spcAft>
                <a:spcPts val="800"/>
              </a:spcAft>
            </a:pP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Một</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giao</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diện</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có</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thể</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được</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kế</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thừa</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từ</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một</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hoặc</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nhiều</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giao</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diện</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khác</a:t>
            </a:r>
            <a:endPar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endParaRPr>
          </a:p>
        </p:txBody>
      </p:sp>
      <p:pic>
        <p:nvPicPr>
          <p:cNvPr id="11" name="Picture 10"/>
          <p:cNvPicPr/>
          <p:nvPr/>
        </p:nvPicPr>
        <p:blipFill>
          <a:blip r:embed="rId2"/>
          <a:stretch>
            <a:fillRect/>
          </a:stretch>
        </p:blipFill>
        <p:spPr>
          <a:xfrm>
            <a:off x="491490" y="2286000"/>
            <a:ext cx="2175510" cy="2522220"/>
          </a:xfrm>
          <a:prstGeom prst="rect">
            <a:avLst/>
          </a:prstGeom>
        </p:spPr>
      </p:pic>
      <p:pic>
        <p:nvPicPr>
          <p:cNvPr id="12" name="Picture 11"/>
          <p:cNvPicPr/>
          <p:nvPr/>
        </p:nvPicPr>
        <p:blipFill>
          <a:blip r:embed="rId3"/>
          <a:stretch>
            <a:fillRect/>
          </a:stretch>
        </p:blipFill>
        <p:spPr>
          <a:xfrm>
            <a:off x="4205604" y="2251074"/>
            <a:ext cx="4161155" cy="2442845"/>
          </a:xfrm>
          <a:prstGeom prst="rect">
            <a:avLst/>
          </a:prstGeom>
        </p:spPr>
      </p:pic>
    </p:spTree>
    <p:extLst>
      <p:ext uri="{BB962C8B-B14F-4D97-AF65-F5344CB8AC3E}">
        <p14:creationId xmlns:p14="http://schemas.microsoft.com/office/powerpoint/2010/main" val="400541236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xfrm>
            <a:off x="83100" y="345965"/>
            <a:ext cx="8520600" cy="572700"/>
          </a:xfrm>
          <a:extLst>
            <a:ext uri="{FAA26D3D-D897-4be2-8F04-BA451C77F1D7}">
              <ma14:placeholderFlag xmlns:ma14="http://schemas.microsoft.com/office/mac/drawingml/2011/main" xmlns="" val="1"/>
            </a:ext>
          </a:extLst>
        </p:spPr>
        <p:txBody>
          <a:bodyPr anchor="b">
            <a:noAutofit/>
          </a:bodyPr>
          <a:lstStyle/>
          <a:p>
            <a:r>
              <a:rPr lang="en-US" altLang="en-US" sz="2700" dirty="0" err="1" smtClean="0"/>
              <a:t>Giao</a:t>
            </a:r>
            <a:r>
              <a:rPr lang="en-US" altLang="en-US" sz="2700" dirty="0" smtClean="0"/>
              <a:t> </a:t>
            </a:r>
            <a:r>
              <a:rPr lang="en-US" altLang="en-US" sz="2700" dirty="0" err="1" smtClean="0"/>
              <a:t>diện</a:t>
            </a:r>
            <a:r>
              <a:rPr lang="en-US" altLang="en-US" sz="2700" dirty="0" smtClean="0"/>
              <a:t> </a:t>
            </a:r>
            <a:r>
              <a:rPr lang="en-US" altLang="en-US" sz="2700" dirty="0" err="1" smtClean="0"/>
              <a:t>kế</a:t>
            </a:r>
            <a:r>
              <a:rPr lang="en-US" altLang="en-US" sz="2700" dirty="0" smtClean="0"/>
              <a:t> </a:t>
            </a:r>
            <a:r>
              <a:rPr lang="en-US" altLang="en-US" sz="2700" dirty="0" err="1" smtClean="0"/>
              <a:t>thừa</a:t>
            </a:r>
            <a:endParaRPr lang="en-US" altLang="en-US" sz="2700" dirty="0"/>
          </a:p>
        </p:txBody>
      </p:sp>
      <p:sp>
        <p:nvSpPr>
          <p:cNvPr id="6" name="Rectangle 5"/>
          <p:cNvSpPr/>
          <p:nvPr/>
        </p:nvSpPr>
        <p:spPr>
          <a:xfrm>
            <a:off x="278603" y="1275996"/>
            <a:ext cx="1149674" cy="342851"/>
          </a:xfrm>
          <a:prstGeom prst="rect">
            <a:avLst/>
          </a:prstGeom>
        </p:spPr>
        <p:txBody>
          <a:bodyPr wrap="none">
            <a:spAutoFit/>
          </a:bodyPr>
          <a:lstStyle/>
          <a:p>
            <a:pPr algn="just">
              <a:lnSpc>
                <a:spcPts val="1875"/>
              </a:lnSpc>
              <a:spcBef>
                <a:spcPts val="300"/>
              </a:spcBef>
              <a:spcAft>
                <a:spcPts val="800"/>
              </a:spcAft>
            </a:pP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Cú</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pháp</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p>
        </p:txBody>
      </p:sp>
      <p:sp>
        <p:nvSpPr>
          <p:cNvPr id="7" name="Rectangle 6"/>
          <p:cNvSpPr/>
          <p:nvPr/>
        </p:nvSpPr>
        <p:spPr>
          <a:xfrm>
            <a:off x="137160" y="1712525"/>
            <a:ext cx="8900160" cy="2862322"/>
          </a:xfrm>
          <a:prstGeom prst="rect">
            <a:avLst/>
          </a:prstGeom>
          <a:ln>
            <a:solidFill>
              <a:srgbClr val="FF0000"/>
            </a:solidFill>
          </a:ln>
        </p:spPr>
        <p:txBody>
          <a:bodyPr wrap="square">
            <a:spAutoFit/>
          </a:bodyPr>
          <a:lstStyle/>
          <a:p>
            <a:pPr fontAlgn="bas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dirty="0">
                <a:solidFill>
                  <a:srgbClr val="FF0000"/>
                </a:solidFill>
                <a:latin typeface="Courier New" panose="02070309020205020404" pitchFamily="49" charset="0"/>
                <a:ea typeface="Times New Roman" panose="02020603050405020304" pitchFamily="18" charset="0"/>
                <a:cs typeface="Courier New" panose="02070309020205020404" pitchFamily="49" charset="0"/>
              </a:rPr>
              <a:t>interface</a:t>
            </a:r>
            <a:r>
              <a:rPr lang="en-US" sz="1800" dirty="0">
                <a:solidFill>
                  <a:schemeClr val="bg2">
                    <a:lumMod val="50000"/>
                  </a:schemeClr>
                </a:solidFill>
                <a:latin typeface="Courier New" panose="02070309020205020404" pitchFamily="49" charset="0"/>
                <a:ea typeface="Times New Roman" panose="02020603050405020304" pitchFamily="18" charset="0"/>
                <a:cs typeface="Courier New" panose="02070309020205020404" pitchFamily="49" charset="0"/>
              </a:rPr>
              <a:t> </a:t>
            </a:r>
            <a:r>
              <a:rPr lang="en-US" sz="1800" dirty="0" err="1">
                <a:solidFill>
                  <a:schemeClr val="bg2">
                    <a:lumMod val="50000"/>
                  </a:schemeClr>
                </a:solidFill>
                <a:latin typeface="Courier New" panose="02070309020205020404" pitchFamily="49" charset="0"/>
                <a:ea typeface="Times New Roman" panose="02020603050405020304" pitchFamily="18" charset="0"/>
                <a:cs typeface="Courier New" panose="02070309020205020404" pitchFamily="49" charset="0"/>
              </a:rPr>
              <a:t>interface_nameA</a:t>
            </a:r>
            <a:r>
              <a:rPr lang="en-US" sz="1800" dirty="0">
                <a:solidFill>
                  <a:schemeClr val="bg2">
                    <a:lumMod val="50000"/>
                  </a:schemeClr>
                </a:solidFill>
                <a:latin typeface="Courier New" panose="02070309020205020404" pitchFamily="49" charset="0"/>
                <a:ea typeface="Times New Roman" panose="02020603050405020304" pitchFamily="18" charset="0"/>
                <a:cs typeface="Courier New" panose="02070309020205020404" pitchFamily="49" charset="0"/>
              </a:rPr>
              <a:t> </a:t>
            </a:r>
            <a:r>
              <a:rPr lang="en-US" sz="1800" dirty="0" smtClean="0">
                <a:solidFill>
                  <a:schemeClr val="bg2">
                    <a:lumMod val="50000"/>
                  </a:schemeClr>
                </a:solidFill>
                <a:latin typeface="Courier New" panose="02070309020205020404" pitchFamily="49" charset="0"/>
                <a:ea typeface="Times New Roman" panose="02020603050405020304" pitchFamily="18" charset="0"/>
                <a:cs typeface="Courier New" panose="02070309020205020404" pitchFamily="49" charset="0"/>
              </a:rPr>
              <a:t>{//body}</a:t>
            </a:r>
            <a:endParaRPr lang="en-US" sz="1800" dirty="0">
              <a:solidFill>
                <a:schemeClr val="bg2">
                  <a:lumMod val="50000"/>
                </a:schemeClr>
              </a:solidFill>
              <a:latin typeface="Courier New" panose="02070309020205020404" pitchFamily="49" charset="0"/>
              <a:ea typeface="Times New Roman" panose="02020603050405020304" pitchFamily="18" charset="0"/>
              <a:cs typeface="Courier New" panose="02070309020205020404" pitchFamily="49" charset="0"/>
            </a:endParaRPr>
          </a:p>
          <a:p>
            <a:pPr fontAlgn="bas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dirty="0">
                <a:solidFill>
                  <a:srgbClr val="FF0000"/>
                </a:solidFill>
                <a:latin typeface="Courier New" panose="02070309020205020404" pitchFamily="49" charset="0"/>
                <a:ea typeface="Times New Roman" panose="02020603050405020304" pitchFamily="18" charset="0"/>
                <a:cs typeface="Courier New" panose="02070309020205020404" pitchFamily="49" charset="0"/>
              </a:rPr>
              <a:t>interface</a:t>
            </a:r>
            <a:r>
              <a:rPr lang="en-US" sz="1800" dirty="0">
                <a:solidFill>
                  <a:schemeClr val="bg2">
                    <a:lumMod val="50000"/>
                  </a:schemeClr>
                </a:solidFill>
                <a:latin typeface="Courier New" panose="02070309020205020404" pitchFamily="49" charset="0"/>
                <a:ea typeface="Times New Roman" panose="02020603050405020304" pitchFamily="18" charset="0"/>
                <a:cs typeface="Courier New" panose="02070309020205020404" pitchFamily="49" charset="0"/>
              </a:rPr>
              <a:t> </a:t>
            </a:r>
            <a:r>
              <a:rPr lang="en-US" sz="1800" dirty="0" err="1">
                <a:solidFill>
                  <a:schemeClr val="bg2">
                    <a:lumMod val="50000"/>
                  </a:schemeClr>
                </a:solidFill>
                <a:latin typeface="Courier New" panose="02070309020205020404" pitchFamily="49" charset="0"/>
                <a:ea typeface="Times New Roman" panose="02020603050405020304" pitchFamily="18" charset="0"/>
                <a:cs typeface="Courier New" panose="02070309020205020404" pitchFamily="49" charset="0"/>
              </a:rPr>
              <a:t>interface_nameB</a:t>
            </a:r>
            <a:r>
              <a:rPr lang="en-US" sz="1800" dirty="0">
                <a:solidFill>
                  <a:schemeClr val="bg2">
                    <a:lumMod val="50000"/>
                  </a:schemeClr>
                </a:solidFill>
                <a:latin typeface="Courier New" panose="02070309020205020404" pitchFamily="49" charset="0"/>
                <a:ea typeface="Times New Roman" panose="02020603050405020304" pitchFamily="18" charset="0"/>
                <a:cs typeface="Courier New" panose="02070309020205020404" pitchFamily="49" charset="0"/>
              </a:rPr>
              <a:t> </a:t>
            </a:r>
            <a:r>
              <a:rPr lang="en-US" sz="1800" dirty="0" smtClean="0">
                <a:solidFill>
                  <a:schemeClr val="bg2">
                    <a:lumMod val="50000"/>
                  </a:schemeClr>
                </a:solidFill>
                <a:latin typeface="Courier New" panose="02070309020205020404" pitchFamily="49" charset="0"/>
                <a:ea typeface="Times New Roman" panose="02020603050405020304" pitchFamily="18" charset="0"/>
                <a:cs typeface="Courier New" panose="02070309020205020404" pitchFamily="49" charset="0"/>
              </a:rPr>
              <a:t>{//body}</a:t>
            </a:r>
            <a:endParaRPr lang="en-US" sz="1800" dirty="0">
              <a:solidFill>
                <a:schemeClr val="bg2">
                  <a:lumMod val="50000"/>
                </a:schemeClr>
              </a:solidFill>
              <a:latin typeface="Courier New" panose="02070309020205020404" pitchFamily="49" charset="0"/>
              <a:ea typeface="Times New Roman" panose="02020603050405020304" pitchFamily="18" charset="0"/>
              <a:cs typeface="Courier New" panose="02070309020205020404" pitchFamily="49" charset="0"/>
            </a:endParaRPr>
          </a:p>
          <a:p>
            <a:pPr fontAlgn="bas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dirty="0">
                <a:solidFill>
                  <a:srgbClr val="FF0000"/>
                </a:solidFill>
                <a:latin typeface="Courier New" panose="02070309020205020404" pitchFamily="49" charset="0"/>
                <a:ea typeface="Times New Roman" panose="02020603050405020304" pitchFamily="18" charset="0"/>
                <a:cs typeface="Courier New" panose="02070309020205020404" pitchFamily="49" charset="0"/>
              </a:rPr>
              <a:t>interface</a:t>
            </a:r>
            <a:r>
              <a:rPr lang="en-US" sz="1800" dirty="0">
                <a:solidFill>
                  <a:schemeClr val="bg2">
                    <a:lumMod val="50000"/>
                  </a:schemeClr>
                </a:solidFill>
                <a:latin typeface="Courier New" panose="02070309020205020404" pitchFamily="49" charset="0"/>
                <a:ea typeface="Times New Roman" panose="02020603050405020304" pitchFamily="18" charset="0"/>
                <a:cs typeface="Courier New" panose="02070309020205020404" pitchFamily="49" charset="0"/>
              </a:rPr>
              <a:t> </a:t>
            </a:r>
            <a:r>
              <a:rPr lang="en-US" sz="1800" dirty="0" err="1">
                <a:solidFill>
                  <a:schemeClr val="bg2">
                    <a:lumMod val="50000"/>
                  </a:schemeClr>
                </a:solidFill>
                <a:latin typeface="Courier New" panose="02070309020205020404" pitchFamily="49" charset="0"/>
                <a:ea typeface="Times New Roman" panose="02020603050405020304" pitchFamily="18" charset="0"/>
                <a:cs typeface="Courier New" panose="02070309020205020404" pitchFamily="49" charset="0"/>
              </a:rPr>
              <a:t>interface_nameC</a:t>
            </a:r>
            <a:r>
              <a:rPr lang="en-US" sz="1800" dirty="0">
                <a:solidFill>
                  <a:schemeClr val="bg2">
                    <a:lumMod val="50000"/>
                  </a:schemeClr>
                </a:solidFill>
                <a:latin typeface="Courier New" panose="02070309020205020404" pitchFamily="49" charset="0"/>
                <a:ea typeface="Times New Roman" panose="02020603050405020304" pitchFamily="18" charset="0"/>
                <a:cs typeface="Courier New" panose="02070309020205020404" pitchFamily="49" charset="0"/>
              </a:rPr>
              <a:t> </a:t>
            </a:r>
            <a:r>
              <a:rPr lang="en-US" sz="1800" dirty="0" smtClean="0">
                <a:solidFill>
                  <a:schemeClr val="bg2">
                    <a:lumMod val="50000"/>
                  </a:schemeClr>
                </a:solidFill>
                <a:latin typeface="Courier New" panose="02070309020205020404" pitchFamily="49" charset="0"/>
                <a:ea typeface="Times New Roman" panose="02020603050405020304" pitchFamily="18" charset="0"/>
                <a:cs typeface="Courier New" panose="02070309020205020404" pitchFamily="49" charset="0"/>
              </a:rPr>
              <a:t>{//body}</a:t>
            </a:r>
            <a:endParaRPr lang="en-US" sz="1800" dirty="0">
              <a:solidFill>
                <a:schemeClr val="bg2">
                  <a:lumMod val="50000"/>
                </a:schemeClr>
              </a:solidFill>
              <a:latin typeface="Courier New" panose="02070309020205020404" pitchFamily="49" charset="0"/>
              <a:ea typeface="Times New Roman" panose="02020603050405020304" pitchFamily="18" charset="0"/>
              <a:cs typeface="Courier New" panose="02070309020205020404" pitchFamily="49" charset="0"/>
            </a:endParaRPr>
          </a:p>
          <a:p>
            <a:pPr fontAlgn="bas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800" dirty="0">
              <a:solidFill>
                <a:schemeClr val="bg2">
                  <a:lumMod val="50000"/>
                </a:schemeClr>
              </a:solidFill>
              <a:latin typeface="Courier New" panose="02070309020205020404" pitchFamily="49" charset="0"/>
              <a:ea typeface="Times New Roman" panose="02020603050405020304" pitchFamily="18" charset="0"/>
              <a:cs typeface="Courier New" panose="02070309020205020404" pitchFamily="49" charset="0"/>
            </a:endParaRPr>
          </a:p>
          <a:p>
            <a:pPr fontAlgn="bas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dirty="0">
                <a:solidFill>
                  <a:srgbClr val="FF0000"/>
                </a:solidFill>
                <a:latin typeface="Courier New" panose="02070309020205020404" pitchFamily="49" charset="0"/>
                <a:ea typeface="Times New Roman" panose="02020603050405020304" pitchFamily="18" charset="0"/>
                <a:cs typeface="Courier New" panose="02070309020205020404" pitchFamily="49" charset="0"/>
              </a:rPr>
              <a:t>interface</a:t>
            </a:r>
            <a:r>
              <a:rPr lang="en-US" sz="1800" dirty="0">
                <a:solidFill>
                  <a:schemeClr val="bg2">
                    <a:lumMod val="50000"/>
                  </a:schemeClr>
                </a:solidFill>
                <a:latin typeface="Courier New" panose="02070309020205020404" pitchFamily="49" charset="0"/>
                <a:ea typeface="Times New Roman" panose="02020603050405020304" pitchFamily="18" charset="0"/>
                <a:cs typeface="Courier New" panose="02070309020205020404" pitchFamily="49" charset="0"/>
              </a:rPr>
              <a:t> </a:t>
            </a:r>
            <a:r>
              <a:rPr lang="en-US" sz="1800" dirty="0" err="1">
                <a:solidFill>
                  <a:schemeClr val="bg2">
                    <a:lumMod val="50000"/>
                  </a:schemeClr>
                </a:solidFill>
                <a:latin typeface="Courier New" panose="02070309020205020404" pitchFamily="49" charset="0"/>
                <a:ea typeface="Times New Roman" panose="02020603050405020304" pitchFamily="18" charset="0"/>
                <a:cs typeface="Courier New" panose="02070309020205020404" pitchFamily="49" charset="0"/>
              </a:rPr>
              <a:t>interface_nameB</a:t>
            </a:r>
            <a:r>
              <a:rPr lang="en-US" sz="1800" dirty="0">
                <a:solidFill>
                  <a:schemeClr val="bg2">
                    <a:lumMod val="50000"/>
                  </a:schemeClr>
                </a:solidFill>
                <a:latin typeface="Courier New" panose="02070309020205020404" pitchFamily="49" charset="0"/>
                <a:ea typeface="Times New Roman" panose="02020603050405020304" pitchFamily="18" charset="0"/>
                <a:cs typeface="Courier New" panose="02070309020205020404" pitchFamily="49" charset="0"/>
              </a:rPr>
              <a:t> </a:t>
            </a:r>
            <a:r>
              <a:rPr lang="en-US" sz="1800" b="1" dirty="0">
                <a:solidFill>
                  <a:srgbClr val="FF0000"/>
                </a:solidFill>
                <a:latin typeface="Courier New" panose="02070309020205020404" pitchFamily="49" charset="0"/>
                <a:ea typeface="Times New Roman" panose="02020603050405020304" pitchFamily="18" charset="0"/>
                <a:cs typeface="Courier New" panose="02070309020205020404" pitchFamily="49" charset="0"/>
              </a:rPr>
              <a:t>extends</a:t>
            </a:r>
            <a:r>
              <a:rPr lang="en-US" sz="1800" dirty="0">
                <a:solidFill>
                  <a:schemeClr val="bg2">
                    <a:lumMod val="50000"/>
                  </a:schemeClr>
                </a:solidFill>
                <a:latin typeface="Courier New" panose="02070309020205020404" pitchFamily="49" charset="0"/>
                <a:ea typeface="Times New Roman" panose="02020603050405020304" pitchFamily="18" charset="0"/>
                <a:cs typeface="Courier New" panose="02070309020205020404" pitchFamily="49" charset="0"/>
              </a:rPr>
              <a:t> </a:t>
            </a:r>
            <a:r>
              <a:rPr lang="en-US" sz="1800" dirty="0" err="1">
                <a:solidFill>
                  <a:schemeClr val="bg2">
                    <a:lumMod val="50000"/>
                  </a:schemeClr>
                </a:solidFill>
                <a:latin typeface="Courier New" panose="02070309020205020404" pitchFamily="49" charset="0"/>
                <a:ea typeface="Times New Roman" panose="02020603050405020304" pitchFamily="18" charset="0"/>
                <a:cs typeface="Courier New" panose="02070309020205020404" pitchFamily="49" charset="0"/>
              </a:rPr>
              <a:t>interface_nameA</a:t>
            </a:r>
            <a:r>
              <a:rPr lang="en-US" sz="1800" dirty="0">
                <a:solidFill>
                  <a:schemeClr val="bg2">
                    <a:lumMod val="50000"/>
                  </a:schemeClr>
                </a:solidFill>
                <a:latin typeface="Courier New" panose="02070309020205020404" pitchFamily="49" charset="0"/>
                <a:ea typeface="Times New Roman" panose="02020603050405020304" pitchFamily="18" charset="0"/>
                <a:cs typeface="Courier New" panose="02070309020205020404" pitchFamily="49" charset="0"/>
              </a:rPr>
              <a:t> </a:t>
            </a:r>
            <a:r>
              <a:rPr lang="en-US" sz="1800" dirty="0" smtClean="0">
                <a:solidFill>
                  <a:schemeClr val="bg2">
                    <a:lumMod val="50000"/>
                  </a:schemeClr>
                </a:solidFill>
                <a:latin typeface="Courier New" panose="02070309020205020404" pitchFamily="49" charset="0"/>
                <a:ea typeface="Times New Roman" panose="02020603050405020304" pitchFamily="18" charset="0"/>
                <a:cs typeface="Courier New" panose="02070309020205020404" pitchFamily="49" charset="0"/>
              </a:rPr>
              <a:t>{//body}</a:t>
            </a:r>
            <a:endParaRPr lang="en-US" sz="1800" dirty="0">
              <a:solidFill>
                <a:schemeClr val="bg2">
                  <a:lumMod val="50000"/>
                </a:schemeClr>
              </a:solidFill>
              <a:latin typeface="Courier New" panose="02070309020205020404" pitchFamily="49" charset="0"/>
              <a:ea typeface="Times New Roman" panose="02020603050405020304" pitchFamily="18" charset="0"/>
              <a:cs typeface="Courier New" panose="02070309020205020404" pitchFamily="49" charset="0"/>
            </a:endParaRPr>
          </a:p>
          <a:p>
            <a:pPr fontAlgn="bas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800" dirty="0">
              <a:solidFill>
                <a:schemeClr val="bg2">
                  <a:lumMod val="50000"/>
                </a:schemeClr>
              </a:solidFill>
              <a:latin typeface="Courier New" panose="02070309020205020404" pitchFamily="49" charset="0"/>
              <a:ea typeface="Times New Roman" panose="02020603050405020304" pitchFamily="18" charset="0"/>
              <a:cs typeface="Courier New" panose="02070309020205020404" pitchFamily="49" charset="0"/>
            </a:endParaRPr>
          </a:p>
          <a:p>
            <a:pPr fontAlgn="bas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dirty="0">
                <a:solidFill>
                  <a:srgbClr val="FF0000"/>
                </a:solidFill>
                <a:latin typeface="Courier New" panose="02070309020205020404" pitchFamily="49" charset="0"/>
                <a:ea typeface="Times New Roman" panose="02020603050405020304" pitchFamily="18" charset="0"/>
                <a:cs typeface="Courier New" panose="02070309020205020404" pitchFamily="49" charset="0"/>
              </a:rPr>
              <a:t>interface</a:t>
            </a:r>
            <a:r>
              <a:rPr lang="en-US" sz="1800" dirty="0">
                <a:solidFill>
                  <a:schemeClr val="bg2">
                    <a:lumMod val="50000"/>
                  </a:schemeClr>
                </a:solidFill>
                <a:latin typeface="Courier New" panose="02070309020205020404" pitchFamily="49" charset="0"/>
                <a:ea typeface="Times New Roman" panose="02020603050405020304" pitchFamily="18" charset="0"/>
                <a:cs typeface="Courier New" panose="02070309020205020404" pitchFamily="49" charset="0"/>
              </a:rPr>
              <a:t> </a:t>
            </a:r>
            <a:r>
              <a:rPr lang="en-US" sz="1800" dirty="0" err="1">
                <a:solidFill>
                  <a:schemeClr val="bg2">
                    <a:lumMod val="50000"/>
                  </a:schemeClr>
                </a:solidFill>
                <a:latin typeface="Courier New" panose="02070309020205020404" pitchFamily="49" charset="0"/>
                <a:ea typeface="Times New Roman" panose="02020603050405020304" pitchFamily="18" charset="0"/>
                <a:cs typeface="Courier New" panose="02070309020205020404" pitchFamily="49" charset="0"/>
              </a:rPr>
              <a:t>interface_nameC</a:t>
            </a:r>
            <a:r>
              <a:rPr lang="en-US" sz="1800" dirty="0">
                <a:solidFill>
                  <a:schemeClr val="bg2">
                    <a:lumMod val="50000"/>
                  </a:schemeClr>
                </a:solidFill>
                <a:latin typeface="Courier New" panose="02070309020205020404" pitchFamily="49" charset="0"/>
                <a:ea typeface="Times New Roman" panose="02020603050405020304" pitchFamily="18" charset="0"/>
                <a:cs typeface="Courier New" panose="02070309020205020404" pitchFamily="49" charset="0"/>
              </a:rPr>
              <a:t> </a:t>
            </a:r>
            <a:r>
              <a:rPr lang="en-US" sz="1800" b="1" dirty="0">
                <a:solidFill>
                  <a:srgbClr val="FF0000"/>
                </a:solidFill>
                <a:latin typeface="Courier New" panose="02070309020205020404" pitchFamily="49" charset="0"/>
                <a:ea typeface="Times New Roman" panose="02020603050405020304" pitchFamily="18" charset="0"/>
                <a:cs typeface="Courier New" panose="02070309020205020404" pitchFamily="49" charset="0"/>
              </a:rPr>
              <a:t>extends</a:t>
            </a:r>
            <a:r>
              <a:rPr lang="en-US" sz="1800" dirty="0">
                <a:solidFill>
                  <a:schemeClr val="bg2">
                    <a:lumMod val="50000"/>
                  </a:schemeClr>
                </a:solidFill>
                <a:latin typeface="Courier New" panose="02070309020205020404" pitchFamily="49" charset="0"/>
                <a:ea typeface="Times New Roman" panose="02020603050405020304" pitchFamily="18" charset="0"/>
                <a:cs typeface="Courier New" panose="02070309020205020404" pitchFamily="49" charset="0"/>
              </a:rPr>
              <a:t> </a:t>
            </a:r>
            <a:r>
              <a:rPr lang="en-US" sz="1800" dirty="0" err="1">
                <a:solidFill>
                  <a:schemeClr val="bg2">
                    <a:lumMod val="50000"/>
                  </a:schemeClr>
                </a:solidFill>
                <a:latin typeface="Courier New" panose="02070309020205020404" pitchFamily="49" charset="0"/>
                <a:ea typeface="Times New Roman" panose="02020603050405020304" pitchFamily="18" charset="0"/>
                <a:cs typeface="Courier New" panose="02070309020205020404" pitchFamily="49" charset="0"/>
              </a:rPr>
              <a:t>interface_nameA</a:t>
            </a:r>
            <a:r>
              <a:rPr lang="en-US" sz="1800" dirty="0">
                <a:solidFill>
                  <a:schemeClr val="bg2">
                    <a:lumMod val="50000"/>
                  </a:schemeClr>
                </a:solidFill>
                <a:latin typeface="Courier New" panose="02070309020205020404" pitchFamily="49" charset="0"/>
                <a:ea typeface="Times New Roman" panose="02020603050405020304" pitchFamily="18" charset="0"/>
                <a:cs typeface="Courier New" panose="02070309020205020404" pitchFamily="49" charset="0"/>
              </a:rPr>
              <a:t> </a:t>
            </a:r>
            <a:r>
              <a:rPr lang="en-US" sz="1800" dirty="0" smtClean="0">
                <a:solidFill>
                  <a:schemeClr val="bg2">
                    <a:lumMod val="50000"/>
                  </a:schemeClr>
                </a:solidFill>
                <a:latin typeface="Courier New" panose="02070309020205020404" pitchFamily="49" charset="0"/>
                <a:ea typeface="Times New Roman" panose="02020603050405020304" pitchFamily="18" charset="0"/>
                <a:cs typeface="Courier New" panose="02070309020205020404" pitchFamily="49" charset="0"/>
              </a:rPr>
              <a:t>{//body}</a:t>
            </a:r>
            <a:endParaRPr lang="en-US" sz="1800" dirty="0">
              <a:solidFill>
                <a:schemeClr val="bg2">
                  <a:lumMod val="50000"/>
                </a:schemeClr>
              </a:solidFill>
              <a:latin typeface="Courier New" panose="02070309020205020404" pitchFamily="49" charset="0"/>
              <a:ea typeface="Times New Roman" panose="02020603050405020304" pitchFamily="18" charset="0"/>
              <a:cs typeface="Courier New" panose="02070309020205020404" pitchFamily="49" charset="0"/>
            </a:endParaRPr>
          </a:p>
          <a:p>
            <a:pPr fontAlgn="bas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800" dirty="0">
              <a:solidFill>
                <a:schemeClr val="bg2">
                  <a:lumMod val="50000"/>
                </a:schemeClr>
              </a:solidFill>
              <a:latin typeface="Courier New" panose="02070309020205020404" pitchFamily="49" charset="0"/>
              <a:ea typeface="Times New Roman" panose="02020603050405020304" pitchFamily="18" charset="0"/>
              <a:cs typeface="Courier New" panose="02070309020205020404" pitchFamily="49" charset="0"/>
            </a:endParaRPr>
          </a:p>
          <a:p>
            <a:pPr fontAlgn="bas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FF0000"/>
                </a:solidFill>
                <a:latin typeface="Courier New" panose="02070309020205020404" pitchFamily="49" charset="0"/>
                <a:ea typeface="Times New Roman" panose="02020603050405020304" pitchFamily="18" charset="0"/>
                <a:cs typeface="Courier New" panose="02070309020205020404" pitchFamily="49" charset="0"/>
              </a:rPr>
              <a:t>interface</a:t>
            </a:r>
            <a:r>
              <a:rPr lang="en-US" sz="1600" dirty="0">
                <a:solidFill>
                  <a:schemeClr val="bg2">
                    <a:lumMod val="50000"/>
                  </a:schemeClr>
                </a:solidFill>
                <a:latin typeface="Courier New" panose="02070309020205020404" pitchFamily="49" charset="0"/>
                <a:ea typeface="Times New Roman" panose="02020603050405020304" pitchFamily="18" charset="0"/>
                <a:cs typeface="Courier New" panose="02070309020205020404" pitchFamily="49" charset="0"/>
              </a:rPr>
              <a:t> </a:t>
            </a:r>
            <a:r>
              <a:rPr lang="en-US" sz="1600" dirty="0" err="1">
                <a:solidFill>
                  <a:schemeClr val="bg2">
                    <a:lumMod val="50000"/>
                  </a:schemeClr>
                </a:solidFill>
                <a:latin typeface="Courier New" panose="02070309020205020404" pitchFamily="49" charset="0"/>
                <a:ea typeface="Times New Roman" panose="02020603050405020304" pitchFamily="18" charset="0"/>
                <a:cs typeface="Courier New" panose="02070309020205020404" pitchFamily="49" charset="0"/>
              </a:rPr>
              <a:t>interface_nameD</a:t>
            </a:r>
            <a:r>
              <a:rPr lang="en-US" sz="1600" dirty="0">
                <a:solidFill>
                  <a:schemeClr val="bg2">
                    <a:lumMod val="50000"/>
                  </a:schemeClr>
                </a:solidFill>
                <a:latin typeface="Courier New" panose="02070309020205020404" pitchFamily="49" charset="0"/>
                <a:ea typeface="Times New Roman" panose="02020603050405020304" pitchFamily="18" charset="0"/>
                <a:cs typeface="Courier New" panose="02070309020205020404" pitchFamily="49" charset="0"/>
              </a:rPr>
              <a:t> </a:t>
            </a:r>
            <a:r>
              <a:rPr lang="en-US" sz="1600" b="1" dirty="0">
                <a:solidFill>
                  <a:srgbClr val="FF0000"/>
                </a:solidFill>
                <a:latin typeface="Courier New" panose="02070309020205020404" pitchFamily="49" charset="0"/>
                <a:ea typeface="Times New Roman" panose="02020603050405020304" pitchFamily="18" charset="0"/>
                <a:cs typeface="Courier New" panose="02070309020205020404" pitchFamily="49" charset="0"/>
              </a:rPr>
              <a:t>extends</a:t>
            </a:r>
            <a:r>
              <a:rPr lang="en-US" sz="1600" dirty="0">
                <a:solidFill>
                  <a:schemeClr val="bg2">
                    <a:lumMod val="50000"/>
                  </a:schemeClr>
                </a:solidFill>
                <a:latin typeface="Courier New" panose="02070309020205020404" pitchFamily="49" charset="0"/>
                <a:ea typeface="Times New Roman" panose="02020603050405020304" pitchFamily="18" charset="0"/>
                <a:cs typeface="Courier New" panose="02070309020205020404" pitchFamily="49" charset="0"/>
              </a:rPr>
              <a:t> </a:t>
            </a:r>
            <a:r>
              <a:rPr lang="en-US" sz="1600" dirty="0" err="1">
                <a:solidFill>
                  <a:schemeClr val="bg2">
                    <a:lumMod val="50000"/>
                  </a:schemeClr>
                </a:solidFill>
                <a:latin typeface="Courier New" panose="02070309020205020404" pitchFamily="49" charset="0"/>
                <a:ea typeface="Times New Roman" panose="02020603050405020304" pitchFamily="18" charset="0"/>
                <a:cs typeface="Courier New" panose="02070309020205020404" pitchFamily="49" charset="0"/>
              </a:rPr>
              <a:t>interface_nameA</a:t>
            </a:r>
            <a:r>
              <a:rPr lang="en-US" sz="1600" dirty="0">
                <a:solidFill>
                  <a:schemeClr val="bg2">
                    <a:lumMod val="50000"/>
                  </a:schemeClr>
                </a:solidFill>
                <a:latin typeface="Courier New" panose="02070309020205020404" pitchFamily="49" charset="0"/>
                <a:ea typeface="Times New Roman" panose="02020603050405020304" pitchFamily="18" charset="0"/>
                <a:cs typeface="Courier New" panose="02070309020205020404" pitchFamily="49" charset="0"/>
              </a:rPr>
              <a:t>, </a:t>
            </a:r>
            <a:r>
              <a:rPr lang="en-US" sz="1600" dirty="0" err="1">
                <a:solidFill>
                  <a:schemeClr val="bg2">
                    <a:lumMod val="50000"/>
                  </a:schemeClr>
                </a:solidFill>
                <a:latin typeface="Courier New" panose="02070309020205020404" pitchFamily="49" charset="0"/>
                <a:ea typeface="Times New Roman" panose="02020603050405020304" pitchFamily="18" charset="0"/>
                <a:cs typeface="Courier New" panose="02070309020205020404" pitchFamily="49" charset="0"/>
              </a:rPr>
              <a:t>interface_nameB</a:t>
            </a:r>
            <a:r>
              <a:rPr lang="en-US" sz="1600" dirty="0">
                <a:solidFill>
                  <a:schemeClr val="bg2">
                    <a:lumMod val="50000"/>
                  </a:schemeClr>
                </a:solidFill>
                <a:latin typeface="Courier New" panose="02070309020205020404" pitchFamily="49" charset="0"/>
                <a:ea typeface="Times New Roman" panose="02020603050405020304" pitchFamily="18" charset="0"/>
                <a:cs typeface="Courier New" panose="02070309020205020404" pitchFamily="49" charset="0"/>
              </a:rPr>
              <a:t> </a:t>
            </a:r>
            <a:r>
              <a:rPr lang="en-US" sz="1600" dirty="0" smtClean="0">
                <a:solidFill>
                  <a:schemeClr val="bg2">
                    <a:lumMod val="50000"/>
                  </a:schemeClr>
                </a:solidFill>
                <a:latin typeface="Courier New" panose="02070309020205020404" pitchFamily="49" charset="0"/>
                <a:ea typeface="Times New Roman" panose="02020603050405020304" pitchFamily="18" charset="0"/>
                <a:cs typeface="Courier New" panose="02070309020205020404" pitchFamily="49" charset="0"/>
              </a:rPr>
              <a:t>{//body}</a:t>
            </a:r>
            <a:endParaRPr lang="en-US" sz="1600" dirty="0">
              <a:solidFill>
                <a:schemeClr val="bg2">
                  <a:lumMod val="50000"/>
                </a:schemeClr>
              </a:solidFill>
              <a:latin typeface="Courier New" panose="02070309020205020404" pitchFamily="49" charset="0"/>
              <a:ea typeface="Times New Roman" panose="02020603050405020304" pitchFamily="18" charset="0"/>
              <a:cs typeface="Courier New" panose="02070309020205020404" pitchFamily="49" charset="0"/>
            </a:endParaRPr>
          </a:p>
        </p:txBody>
      </p:sp>
    </p:spTree>
    <p:extLst>
      <p:ext uri="{BB962C8B-B14F-4D97-AF65-F5344CB8AC3E}">
        <p14:creationId xmlns:p14="http://schemas.microsoft.com/office/powerpoint/2010/main" val="422910923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xfrm>
            <a:off x="83100" y="345965"/>
            <a:ext cx="8520600" cy="572700"/>
          </a:xfrm>
          <a:extLst>
            <a:ext uri="{FAA26D3D-D897-4be2-8F04-BA451C77F1D7}">
              <ma14:placeholderFlag xmlns:ma14="http://schemas.microsoft.com/office/mac/drawingml/2011/main" xmlns="" val="1"/>
            </a:ext>
          </a:extLst>
        </p:spPr>
        <p:txBody>
          <a:bodyPr anchor="b">
            <a:noAutofit/>
          </a:bodyPr>
          <a:lstStyle/>
          <a:p>
            <a:r>
              <a:rPr lang="en-US" altLang="en-US" sz="2700" dirty="0" err="1" smtClean="0"/>
              <a:t>Giao</a:t>
            </a:r>
            <a:r>
              <a:rPr lang="en-US" altLang="en-US" sz="2700" dirty="0" smtClean="0"/>
              <a:t> </a:t>
            </a:r>
            <a:r>
              <a:rPr lang="en-US" altLang="en-US" sz="2700" dirty="0" err="1" smtClean="0"/>
              <a:t>diện</a:t>
            </a:r>
            <a:r>
              <a:rPr lang="en-US" altLang="en-US" sz="2700" dirty="0" smtClean="0"/>
              <a:t> </a:t>
            </a:r>
            <a:r>
              <a:rPr lang="en-US" altLang="en-US" sz="2700" dirty="0" err="1" smtClean="0"/>
              <a:t>kế</a:t>
            </a:r>
            <a:r>
              <a:rPr lang="en-US" altLang="en-US" sz="2700" dirty="0" smtClean="0"/>
              <a:t> </a:t>
            </a:r>
            <a:r>
              <a:rPr lang="en-US" altLang="en-US" sz="2700" dirty="0" err="1" smtClean="0"/>
              <a:t>thừa</a:t>
            </a:r>
            <a:endParaRPr lang="en-US" altLang="en-US" sz="2700" dirty="0"/>
          </a:p>
        </p:txBody>
      </p:sp>
      <p:pic>
        <p:nvPicPr>
          <p:cNvPr id="2" name="Picture 1"/>
          <p:cNvPicPr>
            <a:picLocks noChangeAspect="1"/>
          </p:cNvPicPr>
          <p:nvPr/>
        </p:nvPicPr>
        <p:blipFill>
          <a:blip r:embed="rId2"/>
          <a:stretch>
            <a:fillRect/>
          </a:stretch>
        </p:blipFill>
        <p:spPr>
          <a:xfrm>
            <a:off x="1419655" y="1220990"/>
            <a:ext cx="6078425" cy="2895963"/>
          </a:xfrm>
          <a:prstGeom prst="rect">
            <a:avLst/>
          </a:prstGeom>
          <a:ln>
            <a:solidFill>
              <a:srgbClr val="FF0000"/>
            </a:solidFill>
          </a:ln>
        </p:spPr>
      </p:pic>
      <p:pic>
        <p:nvPicPr>
          <p:cNvPr id="3" name="Picture 2"/>
          <p:cNvPicPr>
            <a:picLocks noChangeAspect="1"/>
          </p:cNvPicPr>
          <p:nvPr/>
        </p:nvPicPr>
        <p:blipFill>
          <a:blip r:embed="rId3"/>
          <a:stretch>
            <a:fillRect/>
          </a:stretch>
        </p:blipFill>
        <p:spPr>
          <a:xfrm>
            <a:off x="3746023" y="4518625"/>
            <a:ext cx="2276793" cy="495369"/>
          </a:xfrm>
          <a:prstGeom prst="rect">
            <a:avLst/>
          </a:prstGeom>
        </p:spPr>
      </p:pic>
      <p:grpSp>
        <p:nvGrpSpPr>
          <p:cNvPr id="8" name="Group 7"/>
          <p:cNvGrpSpPr/>
          <p:nvPr/>
        </p:nvGrpSpPr>
        <p:grpSpPr>
          <a:xfrm>
            <a:off x="3604260" y="4191000"/>
            <a:ext cx="2499360" cy="868680"/>
            <a:chOff x="6362700" y="3093720"/>
            <a:chExt cx="1348740" cy="914400"/>
          </a:xfrm>
        </p:grpSpPr>
        <p:sp>
          <p:nvSpPr>
            <p:cNvPr id="9" name="Rectangle 8"/>
            <p:cNvSpPr/>
            <p:nvPr/>
          </p:nvSpPr>
          <p:spPr>
            <a:xfrm>
              <a:off x="6425550" y="3111282"/>
              <a:ext cx="393764" cy="323976"/>
            </a:xfrm>
            <a:prstGeom prst="rect">
              <a:avLst/>
            </a:prstGeom>
          </p:spPr>
          <p:txBody>
            <a:bodyPr wrap="none">
              <a:spAutoFit/>
            </a:bodyPr>
            <a:lstStyle/>
            <a:p>
              <a:r>
                <a:rPr lang="en-US" dirty="0" smtClean="0">
                  <a:solidFill>
                    <a:srgbClr val="343A40"/>
                  </a:solidFill>
                  <a:latin typeface="Proxima Nova" panose="020B0604020202020204" charset="0"/>
                  <a:ea typeface="Times New Roman" panose="02020603050405020304" pitchFamily="18" charset="0"/>
                  <a:cs typeface="Times New Roman" panose="02020603050405020304" pitchFamily="18" charset="0"/>
                </a:rPr>
                <a:t>Output</a:t>
              </a:r>
              <a:endParaRPr lang="en-US" dirty="0"/>
            </a:p>
          </p:txBody>
        </p:sp>
        <p:sp>
          <p:nvSpPr>
            <p:cNvPr id="10" name="Rectangle 9"/>
            <p:cNvSpPr/>
            <p:nvPr/>
          </p:nvSpPr>
          <p:spPr>
            <a:xfrm>
              <a:off x="6362700" y="3093720"/>
              <a:ext cx="1348740" cy="914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3242445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xfrm>
            <a:off x="83100" y="345965"/>
            <a:ext cx="8520600" cy="572700"/>
          </a:xfrm>
          <a:extLst>
            <a:ext uri="{FAA26D3D-D897-4be2-8F04-BA451C77F1D7}">
              <ma14:placeholderFlag xmlns:ma14="http://schemas.microsoft.com/office/mac/drawingml/2011/main" xmlns="" val="1"/>
            </a:ext>
          </a:extLst>
        </p:spPr>
        <p:txBody>
          <a:bodyPr anchor="b">
            <a:noAutofit/>
          </a:bodyPr>
          <a:lstStyle/>
          <a:p>
            <a:r>
              <a:rPr lang="en-US" altLang="en-US" sz="2700" dirty="0" err="1" smtClean="0"/>
              <a:t>Giao</a:t>
            </a:r>
            <a:r>
              <a:rPr lang="en-US" altLang="en-US" sz="2700" dirty="0" smtClean="0"/>
              <a:t> </a:t>
            </a:r>
            <a:r>
              <a:rPr lang="en-US" altLang="en-US" sz="2700" dirty="0" err="1" smtClean="0"/>
              <a:t>diện</a:t>
            </a:r>
            <a:r>
              <a:rPr lang="en-US" altLang="en-US" sz="2700" dirty="0" smtClean="0"/>
              <a:t> </a:t>
            </a:r>
            <a:r>
              <a:rPr lang="en-US" altLang="en-US" sz="2700" dirty="0" err="1" smtClean="0"/>
              <a:t>lồng</a:t>
            </a:r>
            <a:r>
              <a:rPr lang="en-US" altLang="en-US" sz="2700" dirty="0" smtClean="0"/>
              <a:t> </a:t>
            </a:r>
            <a:r>
              <a:rPr lang="en-US" altLang="en-US" sz="2700" dirty="0" err="1" smtClean="0"/>
              <a:t>nhau</a:t>
            </a:r>
            <a:endParaRPr lang="en-US" altLang="en-US" sz="2700" dirty="0"/>
          </a:p>
        </p:txBody>
      </p:sp>
      <p:sp>
        <p:nvSpPr>
          <p:cNvPr id="5" name="Rectangle 4"/>
          <p:cNvSpPr/>
          <p:nvPr/>
        </p:nvSpPr>
        <p:spPr>
          <a:xfrm>
            <a:off x="396240" y="1704508"/>
            <a:ext cx="5791200" cy="2915413"/>
          </a:xfrm>
          <a:prstGeom prst="rect">
            <a:avLst/>
          </a:prstGeom>
        </p:spPr>
        <p:txBody>
          <a:bodyPr wrap="square">
            <a:spAutoFit/>
          </a:bodyPr>
          <a:lstStyle/>
          <a:p>
            <a:pPr algn="just">
              <a:lnSpc>
                <a:spcPct val="107000"/>
              </a:lnSpc>
              <a:spcAft>
                <a:spcPts val="800"/>
              </a:spcAft>
            </a:pPr>
            <a:r>
              <a:rPr lang="en-US" sz="20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Một</a:t>
            </a:r>
            <a:r>
              <a:rPr lang="en-US" sz="20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20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giao</a:t>
            </a:r>
            <a:r>
              <a:rPr lang="en-US" sz="20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2000" dirty="0" err="1" smtClean="0">
                <a:solidFill>
                  <a:srgbClr val="343A40"/>
                </a:solidFill>
                <a:latin typeface="Proxima Nova" panose="020B0604020202020204" charset="0"/>
                <a:ea typeface="Times New Roman" panose="02020603050405020304" pitchFamily="18" charset="0"/>
                <a:cs typeface="Times New Roman" panose="02020603050405020304" pitchFamily="18" charset="0"/>
              </a:rPr>
              <a:t>diện</a:t>
            </a:r>
            <a:r>
              <a:rPr lang="en-US" sz="2000" dirty="0" smtClean="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20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được</a:t>
            </a:r>
            <a:r>
              <a:rPr lang="en-US" sz="20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20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khai</a:t>
            </a:r>
            <a:r>
              <a:rPr lang="en-US" sz="20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20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báo</a:t>
            </a:r>
            <a:r>
              <a:rPr lang="en-US" sz="20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20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trong</a:t>
            </a:r>
            <a:r>
              <a:rPr lang="en-US" sz="20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20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một</a:t>
            </a:r>
            <a:r>
              <a:rPr lang="en-US" sz="20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20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giao</a:t>
            </a:r>
            <a:r>
              <a:rPr lang="en-US" sz="20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20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diện</a:t>
            </a:r>
            <a:r>
              <a:rPr lang="en-US" sz="20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20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hoặc</a:t>
            </a:r>
            <a:r>
              <a:rPr lang="en-US" sz="20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20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lớp</a:t>
            </a:r>
            <a:r>
              <a:rPr lang="en-US" sz="20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2000" dirty="0" err="1" smtClean="0">
                <a:solidFill>
                  <a:srgbClr val="343A40"/>
                </a:solidFill>
                <a:latin typeface="Proxima Nova" panose="020B0604020202020204" charset="0"/>
                <a:ea typeface="Times New Roman" panose="02020603050405020304" pitchFamily="18" charset="0"/>
                <a:cs typeface="Times New Roman" panose="02020603050405020304" pitchFamily="18" charset="0"/>
              </a:rPr>
              <a:t>khác</a:t>
            </a:r>
            <a:r>
              <a:rPr lang="en-US" sz="2000" dirty="0" smtClean="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20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được</a:t>
            </a:r>
            <a:r>
              <a:rPr lang="en-US" sz="20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20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gọi</a:t>
            </a:r>
            <a:r>
              <a:rPr lang="en-US" sz="20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20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là</a:t>
            </a:r>
            <a:r>
              <a:rPr lang="en-US" sz="20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20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giao</a:t>
            </a:r>
            <a:r>
              <a:rPr lang="en-US" sz="20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20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diện</a:t>
            </a:r>
            <a:r>
              <a:rPr lang="en-US" sz="20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20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lồng</a:t>
            </a:r>
            <a:r>
              <a:rPr lang="en-US" sz="20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20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nhau</a:t>
            </a:r>
            <a:r>
              <a:rPr lang="en-US" sz="20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endParaRPr lang="en-US" sz="2000" dirty="0" smtClean="0">
              <a:solidFill>
                <a:srgbClr val="343A40"/>
              </a:solidFill>
              <a:latin typeface="Proxima Nova" panose="020B0604020202020204" charset="0"/>
              <a:ea typeface="Times New Roman" panose="02020603050405020304" pitchFamily="18" charset="0"/>
              <a:cs typeface="Times New Roman" panose="02020603050405020304" pitchFamily="18" charset="0"/>
            </a:endParaRPr>
          </a:p>
          <a:p>
            <a:pPr algn="just">
              <a:lnSpc>
                <a:spcPct val="107000"/>
              </a:lnSpc>
              <a:spcAft>
                <a:spcPts val="800"/>
              </a:spcAft>
            </a:pPr>
            <a:r>
              <a:rPr lang="en-US" sz="2000" dirty="0" err="1" smtClean="0">
                <a:solidFill>
                  <a:srgbClr val="343A40"/>
                </a:solidFill>
                <a:latin typeface="Proxima Nova" panose="020B0604020202020204" charset="0"/>
                <a:ea typeface="Times New Roman" panose="02020603050405020304" pitchFamily="18" charset="0"/>
                <a:cs typeface="Times New Roman" panose="02020603050405020304" pitchFamily="18" charset="0"/>
              </a:rPr>
              <a:t>Các</a:t>
            </a:r>
            <a:r>
              <a:rPr lang="en-US" sz="2000" dirty="0" smtClean="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20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giao</a:t>
            </a:r>
            <a:r>
              <a:rPr lang="en-US" sz="20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20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diện</a:t>
            </a:r>
            <a:r>
              <a:rPr lang="en-US" sz="20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20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lồng</a:t>
            </a:r>
            <a:r>
              <a:rPr lang="en-US" sz="20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20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nhau</a:t>
            </a:r>
            <a:r>
              <a:rPr lang="en-US" sz="20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20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được</a:t>
            </a:r>
            <a:r>
              <a:rPr lang="en-US" sz="20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20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sử</a:t>
            </a:r>
            <a:r>
              <a:rPr lang="en-US" sz="20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20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dụng</a:t>
            </a:r>
            <a:r>
              <a:rPr lang="en-US" sz="20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20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để</a:t>
            </a:r>
            <a:r>
              <a:rPr lang="en-US" sz="20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20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nhóm</a:t>
            </a:r>
            <a:r>
              <a:rPr lang="en-US" sz="20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20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các</a:t>
            </a:r>
            <a:r>
              <a:rPr lang="en-US" sz="20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20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giao</a:t>
            </a:r>
            <a:r>
              <a:rPr lang="en-US" sz="20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20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diện</a:t>
            </a:r>
            <a:r>
              <a:rPr lang="en-US" sz="20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20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có</a:t>
            </a:r>
            <a:r>
              <a:rPr lang="en-US" sz="20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20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liên</a:t>
            </a:r>
            <a:r>
              <a:rPr lang="en-US" sz="20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20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quan</a:t>
            </a:r>
            <a:r>
              <a:rPr lang="en-US" sz="20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20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để</a:t>
            </a:r>
            <a:r>
              <a:rPr lang="en-US" sz="20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20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chúng</a:t>
            </a:r>
            <a:r>
              <a:rPr lang="en-US" sz="20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20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có</a:t>
            </a:r>
            <a:r>
              <a:rPr lang="en-US" sz="20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20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thể</a:t>
            </a:r>
            <a:r>
              <a:rPr lang="en-US" sz="20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20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dễ</a:t>
            </a:r>
            <a:r>
              <a:rPr lang="en-US" sz="20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20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bảo</a:t>
            </a:r>
            <a:r>
              <a:rPr lang="en-US" sz="20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20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trì</a:t>
            </a:r>
            <a:r>
              <a:rPr lang="en-US" sz="20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endParaRPr lang="en-US" sz="2000" dirty="0" smtClean="0">
              <a:solidFill>
                <a:srgbClr val="343A40"/>
              </a:solidFill>
              <a:latin typeface="Proxima Nova" panose="020B0604020202020204" charset="0"/>
              <a:ea typeface="Times New Roman" panose="02020603050405020304" pitchFamily="18" charset="0"/>
              <a:cs typeface="Times New Roman" panose="02020603050405020304" pitchFamily="18" charset="0"/>
            </a:endParaRPr>
          </a:p>
          <a:p>
            <a:pPr algn="just">
              <a:lnSpc>
                <a:spcPct val="107000"/>
              </a:lnSpc>
              <a:spcAft>
                <a:spcPts val="800"/>
              </a:spcAft>
            </a:pPr>
            <a:r>
              <a:rPr lang="en-US" sz="2000" dirty="0" err="1" smtClean="0">
                <a:solidFill>
                  <a:srgbClr val="343A40"/>
                </a:solidFill>
                <a:latin typeface="Proxima Nova" panose="020B0604020202020204" charset="0"/>
                <a:ea typeface="Times New Roman" panose="02020603050405020304" pitchFamily="18" charset="0"/>
                <a:cs typeface="Times New Roman" panose="02020603050405020304" pitchFamily="18" charset="0"/>
              </a:rPr>
              <a:t>Giao</a:t>
            </a:r>
            <a:r>
              <a:rPr lang="en-US" sz="2000" dirty="0" smtClean="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20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diện</a:t>
            </a:r>
            <a:r>
              <a:rPr lang="en-US" sz="20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20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lồng</a:t>
            </a:r>
            <a:r>
              <a:rPr lang="en-US" sz="20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20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nhau</a:t>
            </a:r>
            <a:r>
              <a:rPr lang="en-US" sz="20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20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phải</a:t>
            </a:r>
            <a:r>
              <a:rPr lang="en-US" sz="20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20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được</a:t>
            </a:r>
            <a:r>
              <a:rPr lang="en-US" sz="20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20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tham</a:t>
            </a:r>
            <a:r>
              <a:rPr lang="en-US" sz="20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20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chiếu</a:t>
            </a:r>
            <a:r>
              <a:rPr lang="en-US" sz="20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20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bởi</a:t>
            </a:r>
            <a:r>
              <a:rPr lang="en-US" sz="20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20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giao</a:t>
            </a:r>
            <a:r>
              <a:rPr lang="en-US" sz="20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20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diện</a:t>
            </a:r>
            <a:r>
              <a:rPr lang="en-US" sz="20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20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bên</a:t>
            </a:r>
            <a:r>
              <a:rPr lang="en-US" sz="20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20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ngoài</a:t>
            </a:r>
            <a:r>
              <a:rPr lang="en-US" sz="20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20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hoặc</a:t>
            </a:r>
            <a:r>
              <a:rPr lang="en-US" sz="20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20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lớp</a:t>
            </a:r>
            <a:r>
              <a:rPr lang="en-US" sz="20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20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Nó</a:t>
            </a:r>
            <a:r>
              <a:rPr lang="en-US" sz="20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20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không</a:t>
            </a:r>
            <a:r>
              <a:rPr lang="en-US" sz="20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20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thể</a:t>
            </a:r>
            <a:r>
              <a:rPr lang="en-US" sz="20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20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được</a:t>
            </a:r>
            <a:r>
              <a:rPr lang="en-US" sz="20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20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truy</a:t>
            </a:r>
            <a:r>
              <a:rPr lang="en-US" sz="20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20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cập</a:t>
            </a:r>
            <a:r>
              <a:rPr lang="en-US" sz="20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20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trực</a:t>
            </a:r>
            <a:r>
              <a:rPr lang="en-US" sz="20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20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tiếp</a:t>
            </a:r>
            <a:r>
              <a:rPr lang="en-US" sz="2000" dirty="0">
                <a:solidFill>
                  <a:srgbClr val="343A40"/>
                </a:solidFill>
                <a:latin typeface="Proxima Nova" panose="020B0604020202020204" charset="0"/>
                <a:ea typeface="Times New Roman" panose="02020603050405020304" pitchFamily="18" charset="0"/>
                <a:cs typeface="Times New Roman" panose="02020603050405020304" pitchFamily="18" charset="0"/>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p:cNvPicPr>
            <a:picLocks noChangeAspect="1"/>
          </p:cNvPicPr>
          <p:nvPr/>
        </p:nvPicPr>
        <p:blipFill rotWithShape="1">
          <a:blip r:embed="rId2"/>
          <a:srcRect l="69900" t="15158" r="8200" b="20842"/>
          <a:stretch/>
        </p:blipFill>
        <p:spPr>
          <a:xfrm>
            <a:off x="6515100" y="1731584"/>
            <a:ext cx="2079157" cy="2886136"/>
          </a:xfrm>
          <a:prstGeom prst="rect">
            <a:avLst/>
          </a:prstGeom>
        </p:spPr>
      </p:pic>
    </p:spTree>
    <p:extLst>
      <p:ext uri="{BB962C8B-B14F-4D97-AF65-F5344CB8AC3E}">
        <p14:creationId xmlns:p14="http://schemas.microsoft.com/office/powerpoint/2010/main" val="151449087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xfrm>
            <a:off x="83100" y="345965"/>
            <a:ext cx="8520600" cy="572700"/>
          </a:xfrm>
          <a:extLst>
            <a:ext uri="{FAA26D3D-D897-4be2-8F04-BA451C77F1D7}">
              <ma14:placeholderFlag xmlns:ma14="http://schemas.microsoft.com/office/mac/drawingml/2011/main" xmlns="" val="1"/>
            </a:ext>
          </a:extLst>
        </p:spPr>
        <p:txBody>
          <a:bodyPr anchor="b">
            <a:noAutofit/>
          </a:bodyPr>
          <a:lstStyle/>
          <a:p>
            <a:r>
              <a:rPr lang="en-US" altLang="en-US" sz="2700" dirty="0" err="1" smtClean="0"/>
              <a:t>Giao</a:t>
            </a:r>
            <a:r>
              <a:rPr lang="en-US" altLang="en-US" sz="2700" dirty="0" smtClean="0"/>
              <a:t> </a:t>
            </a:r>
            <a:r>
              <a:rPr lang="en-US" altLang="en-US" sz="2700" dirty="0" err="1" smtClean="0"/>
              <a:t>diện</a:t>
            </a:r>
            <a:r>
              <a:rPr lang="en-US" altLang="en-US" sz="2700" dirty="0" smtClean="0"/>
              <a:t> </a:t>
            </a:r>
            <a:r>
              <a:rPr lang="en-US" altLang="en-US" sz="2700" dirty="0" err="1" smtClean="0"/>
              <a:t>lồng</a:t>
            </a:r>
            <a:r>
              <a:rPr lang="en-US" altLang="en-US" sz="2700" dirty="0" smtClean="0"/>
              <a:t> </a:t>
            </a:r>
            <a:r>
              <a:rPr lang="en-US" altLang="en-US" sz="2700" dirty="0" err="1" smtClean="0"/>
              <a:t>nhau</a:t>
            </a:r>
            <a:endParaRPr lang="en-US" altLang="en-US" sz="2700" dirty="0"/>
          </a:p>
        </p:txBody>
      </p:sp>
      <p:sp>
        <p:nvSpPr>
          <p:cNvPr id="7" name="Rectangle 6"/>
          <p:cNvSpPr/>
          <p:nvPr/>
        </p:nvSpPr>
        <p:spPr>
          <a:xfrm>
            <a:off x="249749" y="1275996"/>
            <a:ext cx="1207382" cy="335989"/>
          </a:xfrm>
          <a:prstGeom prst="rect">
            <a:avLst/>
          </a:prstGeom>
        </p:spPr>
        <p:txBody>
          <a:bodyPr wrap="none">
            <a:spAutoFit/>
          </a:bodyPr>
          <a:lstStyle/>
          <a:p>
            <a:pPr algn="just">
              <a:lnSpc>
                <a:spcPts val="1875"/>
              </a:lnSpc>
              <a:spcBef>
                <a:spcPts val="300"/>
              </a:spcBef>
              <a:spcAft>
                <a:spcPts val="800"/>
              </a:spcAft>
            </a:pPr>
            <a:r>
              <a:rPr lang="en-US" sz="1800" b="1" dirty="0" err="1">
                <a:latin typeface="Proxima Nova" panose="020B0604020202020204" charset="0"/>
                <a:ea typeface="Times New Roman" panose="02020603050405020304" pitchFamily="18" charset="0"/>
                <a:cs typeface="Times New Roman" panose="02020603050405020304" pitchFamily="18" charset="0"/>
              </a:rPr>
              <a:t>Cú</a:t>
            </a:r>
            <a:r>
              <a:rPr lang="en-US" sz="1800" b="1" dirty="0">
                <a:latin typeface="Proxima Nova" panose="020B0604020202020204" charset="0"/>
                <a:ea typeface="Times New Roman" panose="02020603050405020304" pitchFamily="18" charset="0"/>
                <a:cs typeface="Times New Roman" panose="02020603050405020304" pitchFamily="18" charset="0"/>
              </a:rPr>
              <a:t> </a:t>
            </a:r>
            <a:r>
              <a:rPr lang="en-US" sz="1800" b="1" dirty="0" err="1">
                <a:latin typeface="Proxima Nova" panose="020B0604020202020204" charset="0"/>
                <a:ea typeface="Times New Roman" panose="02020603050405020304" pitchFamily="18" charset="0"/>
                <a:cs typeface="Times New Roman" panose="02020603050405020304" pitchFamily="18" charset="0"/>
              </a:rPr>
              <a:t>pháp</a:t>
            </a:r>
            <a:r>
              <a:rPr lang="en-US" sz="1800" b="1" dirty="0">
                <a:latin typeface="Proxima Nova" panose="020B0604020202020204" charset="0"/>
                <a:ea typeface="Times New Roman" panose="02020603050405020304" pitchFamily="18" charset="0"/>
                <a:cs typeface="Times New Roman" panose="02020603050405020304" pitchFamily="18" charset="0"/>
              </a:rPr>
              <a:t>: </a:t>
            </a:r>
            <a:endParaRPr lang="en-US" sz="1800" dirty="0">
              <a:latin typeface="Calibri" panose="020F0502020204030204" pitchFamily="34" charset="0"/>
              <a:ea typeface="Calibri" panose="020F0502020204030204" pitchFamily="34" charset="0"/>
              <a:cs typeface="Times New Roman" panose="02020603050405020304" pitchFamily="18" charset="0"/>
            </a:endParaRPr>
          </a:p>
        </p:txBody>
      </p:sp>
      <p:sp>
        <p:nvSpPr>
          <p:cNvPr id="8" name="Rectangle 7"/>
          <p:cNvSpPr/>
          <p:nvPr/>
        </p:nvSpPr>
        <p:spPr>
          <a:xfrm>
            <a:off x="137160" y="1712525"/>
            <a:ext cx="8900160" cy="1754326"/>
          </a:xfrm>
          <a:prstGeom prst="rect">
            <a:avLst/>
          </a:prstGeom>
          <a:ln>
            <a:solidFill>
              <a:srgbClr val="FF0000"/>
            </a:solidFill>
          </a:ln>
        </p:spPr>
        <p:txBody>
          <a:bodyPr wrap="square">
            <a:spAutoFit/>
          </a:bodyPr>
          <a:lstStyle/>
          <a:p>
            <a:pPr fontAlgn="bas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dirty="0">
                <a:solidFill>
                  <a:srgbClr val="FF0000"/>
                </a:solidFill>
                <a:latin typeface="Courier New" panose="02070309020205020404" pitchFamily="49" charset="0"/>
                <a:ea typeface="Times New Roman" panose="02020603050405020304" pitchFamily="18" charset="0"/>
                <a:cs typeface="Courier New" panose="02070309020205020404" pitchFamily="49" charset="0"/>
              </a:rPr>
              <a:t>interface</a:t>
            </a:r>
            <a:r>
              <a:rPr lang="en-US" sz="1800" dirty="0">
                <a:solidFill>
                  <a:schemeClr val="tx2">
                    <a:lumMod val="10000"/>
                  </a:schemeClr>
                </a:solidFill>
                <a:latin typeface="Courier New" panose="02070309020205020404" pitchFamily="49" charset="0"/>
                <a:ea typeface="Times New Roman" panose="02020603050405020304" pitchFamily="18" charset="0"/>
                <a:cs typeface="Courier New" panose="02070309020205020404" pitchFamily="49" charset="0"/>
              </a:rPr>
              <a:t> </a:t>
            </a:r>
            <a:r>
              <a:rPr lang="en-US" sz="1800" dirty="0" err="1">
                <a:solidFill>
                  <a:schemeClr val="tx2">
                    <a:lumMod val="10000"/>
                  </a:schemeClr>
                </a:solidFill>
                <a:latin typeface="Courier New" panose="02070309020205020404" pitchFamily="49" charset="0"/>
                <a:ea typeface="Times New Roman" panose="02020603050405020304" pitchFamily="18" charset="0"/>
                <a:cs typeface="Courier New" panose="02070309020205020404" pitchFamily="49" charset="0"/>
              </a:rPr>
              <a:t>interface_name</a:t>
            </a:r>
            <a:r>
              <a:rPr lang="en-US" sz="1800" dirty="0">
                <a:solidFill>
                  <a:schemeClr val="tx2">
                    <a:lumMod val="10000"/>
                  </a:schemeClr>
                </a:solidFill>
                <a:latin typeface="Courier New" panose="02070309020205020404" pitchFamily="49" charset="0"/>
                <a:ea typeface="Times New Roman" panose="02020603050405020304" pitchFamily="18" charset="0"/>
                <a:cs typeface="Courier New" panose="02070309020205020404" pitchFamily="49" charset="0"/>
              </a:rPr>
              <a:t>{  </a:t>
            </a:r>
          </a:p>
          <a:p>
            <a:pPr fontAlgn="bas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chemeClr val="tx2">
                    <a:lumMod val="10000"/>
                  </a:schemeClr>
                </a:solidFill>
                <a:latin typeface="Courier New" panose="02070309020205020404" pitchFamily="49" charset="0"/>
                <a:ea typeface="Times New Roman" panose="02020603050405020304" pitchFamily="18" charset="0"/>
                <a:cs typeface="Courier New" panose="02070309020205020404" pitchFamily="49" charset="0"/>
              </a:rPr>
              <a:t> ...  </a:t>
            </a:r>
          </a:p>
          <a:p>
            <a:pPr fontAlgn="bas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chemeClr val="tx2">
                    <a:lumMod val="10000"/>
                  </a:schemeClr>
                </a:solidFill>
                <a:latin typeface="Courier New" panose="02070309020205020404" pitchFamily="49" charset="0"/>
                <a:ea typeface="Times New Roman" panose="02020603050405020304" pitchFamily="18" charset="0"/>
                <a:cs typeface="Courier New" panose="02070309020205020404" pitchFamily="49" charset="0"/>
              </a:rPr>
              <a:t> </a:t>
            </a:r>
            <a:r>
              <a:rPr lang="en-US" sz="1800" b="1" dirty="0">
                <a:solidFill>
                  <a:srgbClr val="FF0000"/>
                </a:solidFill>
                <a:latin typeface="Courier New" panose="02070309020205020404" pitchFamily="49" charset="0"/>
                <a:ea typeface="Times New Roman" panose="02020603050405020304" pitchFamily="18" charset="0"/>
                <a:cs typeface="Courier New" panose="02070309020205020404" pitchFamily="49" charset="0"/>
              </a:rPr>
              <a:t>interface</a:t>
            </a:r>
            <a:r>
              <a:rPr lang="en-US" sz="1800" dirty="0">
                <a:solidFill>
                  <a:schemeClr val="tx2">
                    <a:lumMod val="10000"/>
                  </a:schemeClr>
                </a:solidFill>
                <a:latin typeface="Courier New" panose="02070309020205020404" pitchFamily="49" charset="0"/>
                <a:ea typeface="Times New Roman" panose="02020603050405020304" pitchFamily="18" charset="0"/>
                <a:cs typeface="Courier New" panose="02070309020205020404" pitchFamily="49" charset="0"/>
              </a:rPr>
              <a:t> </a:t>
            </a:r>
            <a:r>
              <a:rPr lang="en-US" sz="1800" dirty="0" err="1">
                <a:solidFill>
                  <a:schemeClr val="tx2">
                    <a:lumMod val="10000"/>
                  </a:schemeClr>
                </a:solidFill>
                <a:latin typeface="Courier New" panose="02070309020205020404" pitchFamily="49" charset="0"/>
                <a:ea typeface="Times New Roman" panose="02020603050405020304" pitchFamily="18" charset="0"/>
                <a:cs typeface="Courier New" panose="02070309020205020404" pitchFamily="49" charset="0"/>
              </a:rPr>
              <a:t>nested_interface_name</a:t>
            </a:r>
            <a:r>
              <a:rPr lang="en-US" sz="1800" dirty="0">
                <a:solidFill>
                  <a:schemeClr val="tx2">
                    <a:lumMod val="10000"/>
                  </a:schemeClr>
                </a:solidFill>
                <a:latin typeface="Courier New" panose="02070309020205020404" pitchFamily="49" charset="0"/>
                <a:ea typeface="Times New Roman" panose="02020603050405020304" pitchFamily="18" charset="0"/>
                <a:cs typeface="Courier New" panose="02070309020205020404" pitchFamily="49" charset="0"/>
              </a:rPr>
              <a:t>{  </a:t>
            </a:r>
          </a:p>
          <a:p>
            <a:pPr fontAlgn="bas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chemeClr val="tx2">
                    <a:lumMod val="10000"/>
                  </a:schemeClr>
                </a:solidFill>
                <a:latin typeface="Courier New" panose="02070309020205020404" pitchFamily="49" charset="0"/>
                <a:ea typeface="Times New Roman" panose="02020603050405020304" pitchFamily="18" charset="0"/>
                <a:cs typeface="Courier New" panose="02070309020205020404" pitchFamily="49" charset="0"/>
              </a:rPr>
              <a:t>  </a:t>
            </a:r>
            <a:r>
              <a:rPr lang="en-US" sz="1800" dirty="0" smtClean="0">
                <a:solidFill>
                  <a:schemeClr val="tx2">
                    <a:lumMod val="10000"/>
                  </a:schemeClr>
                </a:solidFill>
                <a:latin typeface="Courier New" panose="02070309020205020404" pitchFamily="49" charset="0"/>
                <a:ea typeface="Times New Roman" panose="02020603050405020304" pitchFamily="18" charset="0"/>
                <a:cs typeface="Courier New" panose="02070309020205020404" pitchFamily="49" charset="0"/>
              </a:rPr>
              <a:t>   ...  </a:t>
            </a:r>
            <a:endParaRPr lang="en-US" sz="1800" dirty="0">
              <a:solidFill>
                <a:schemeClr val="tx2">
                  <a:lumMod val="10000"/>
                </a:schemeClr>
              </a:solidFill>
              <a:latin typeface="Courier New" panose="02070309020205020404" pitchFamily="49" charset="0"/>
              <a:ea typeface="Times New Roman" panose="02020603050405020304" pitchFamily="18" charset="0"/>
              <a:cs typeface="Courier New" panose="02070309020205020404" pitchFamily="49" charset="0"/>
            </a:endParaRPr>
          </a:p>
          <a:p>
            <a:pPr fontAlgn="bas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smtClean="0">
                <a:solidFill>
                  <a:schemeClr val="tx2">
                    <a:lumMod val="10000"/>
                  </a:schemeClr>
                </a:solidFill>
                <a:latin typeface="Courier New" panose="02070309020205020404" pitchFamily="49" charset="0"/>
                <a:ea typeface="Times New Roman" panose="02020603050405020304" pitchFamily="18" charset="0"/>
                <a:cs typeface="Courier New" panose="02070309020205020404" pitchFamily="49" charset="0"/>
              </a:rPr>
              <a:t>     </a:t>
            </a:r>
            <a:r>
              <a:rPr lang="en-US" sz="1800" dirty="0">
                <a:solidFill>
                  <a:schemeClr val="tx2">
                    <a:lumMod val="10000"/>
                  </a:schemeClr>
                </a:solidFill>
                <a:latin typeface="Courier New" panose="02070309020205020404" pitchFamily="49" charset="0"/>
                <a:ea typeface="Times New Roman" panose="02020603050405020304" pitchFamily="18" charset="0"/>
                <a:cs typeface="Courier New" panose="02070309020205020404" pitchFamily="49" charset="0"/>
              </a:rPr>
              <a:t>}  </a:t>
            </a:r>
          </a:p>
          <a:p>
            <a:pPr fontAlgn="bas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chemeClr val="tx2">
                    <a:lumMod val="10000"/>
                  </a:schemeClr>
                </a:solidFill>
                <a:latin typeface="Courier New" panose="02070309020205020404" pitchFamily="49" charset="0"/>
                <a:ea typeface="Times New Roman" panose="02020603050405020304" pitchFamily="18" charset="0"/>
                <a:cs typeface="Courier New" panose="02070309020205020404" pitchFamily="49" charset="0"/>
              </a:rPr>
              <a:t>}   </a:t>
            </a:r>
          </a:p>
        </p:txBody>
      </p:sp>
    </p:spTree>
    <p:extLst>
      <p:ext uri="{BB962C8B-B14F-4D97-AF65-F5344CB8AC3E}">
        <p14:creationId xmlns:p14="http://schemas.microsoft.com/office/powerpoint/2010/main" val="21429558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ma14="http://schemas.microsoft.com/office/mac/drawingml/2011/main" xmlns="" val="1"/>
            </a:ext>
          </a:extLst>
        </p:spPr>
        <p:txBody>
          <a:bodyPr anchor="b">
            <a:noAutofit/>
          </a:bodyPr>
          <a:lstStyle/>
          <a:p>
            <a:r>
              <a:rPr lang="en-US" altLang="en-US" sz="2700" dirty="0" err="1" smtClean="0"/>
              <a:t>Trường</a:t>
            </a:r>
            <a:r>
              <a:rPr lang="en-US" altLang="en-US" sz="2700" dirty="0" smtClean="0"/>
              <a:t> </a:t>
            </a:r>
            <a:r>
              <a:rPr lang="en-US" altLang="en-US" sz="2700" dirty="0" err="1" smtClean="0"/>
              <a:t>hợp</a:t>
            </a:r>
            <a:r>
              <a:rPr lang="en-US" altLang="en-US" sz="2700" dirty="0" smtClean="0"/>
              <a:t> </a:t>
            </a:r>
            <a:r>
              <a:rPr lang="en-US" altLang="en-US" sz="2700" dirty="0" err="1" smtClean="0"/>
              <a:t>xử</a:t>
            </a:r>
            <a:r>
              <a:rPr lang="en-US" altLang="en-US" sz="2700" dirty="0" smtClean="0"/>
              <a:t> </a:t>
            </a:r>
            <a:r>
              <a:rPr lang="en-US" altLang="en-US" sz="2700" dirty="0" err="1" smtClean="0"/>
              <a:t>lý</a:t>
            </a:r>
            <a:endParaRPr lang="en-US" altLang="en-US" sz="2700" dirty="0"/>
          </a:p>
        </p:txBody>
      </p:sp>
      <p:pic>
        <p:nvPicPr>
          <p:cNvPr id="5" name="Picture 4" descr="Static in Java"/>
          <p:cNvPicPr/>
          <p:nvPr/>
        </p:nvPicPr>
        <p:blipFill>
          <a:blip r:embed="rId2">
            <a:extLst>
              <a:ext uri="{28A0092B-C50C-407E-A947-70E740481C1C}">
                <a14:useLocalDpi xmlns:a14="http://schemas.microsoft.com/office/drawing/2010/main" val="0"/>
              </a:ext>
            </a:extLst>
          </a:blip>
          <a:srcRect/>
          <a:stretch>
            <a:fillRect/>
          </a:stretch>
        </p:blipFill>
        <p:spPr bwMode="auto">
          <a:xfrm>
            <a:off x="4587874" y="1143634"/>
            <a:ext cx="4129405" cy="3666177"/>
          </a:xfrm>
          <a:prstGeom prst="rect">
            <a:avLst/>
          </a:prstGeom>
          <a:noFill/>
          <a:ln>
            <a:noFill/>
          </a:ln>
        </p:spPr>
      </p:pic>
      <p:sp>
        <p:nvSpPr>
          <p:cNvPr id="3" name="Rectangle 2"/>
          <p:cNvSpPr/>
          <p:nvPr/>
        </p:nvSpPr>
        <p:spPr>
          <a:xfrm>
            <a:off x="266700" y="1435146"/>
            <a:ext cx="4572000" cy="1927579"/>
          </a:xfrm>
          <a:prstGeom prst="rect">
            <a:avLst/>
          </a:prstGeom>
        </p:spPr>
        <p:txBody>
          <a:bodyPr>
            <a:spAutoFit/>
          </a:bodyPr>
          <a:lstStyle/>
          <a:p>
            <a:pPr algn="just">
              <a:lnSpc>
                <a:spcPct val="107000"/>
              </a:lnSpc>
              <a:spcAft>
                <a:spcPts val="800"/>
              </a:spcAft>
            </a:pPr>
            <a:r>
              <a:rPr lang="en-US" sz="1800" dirty="0">
                <a:solidFill>
                  <a:srgbClr val="333333"/>
                </a:solidFill>
                <a:latin typeface="Proxima Nova" panose="020B0604020202020204" charset="0"/>
                <a:ea typeface="Times New Roman" panose="02020603050405020304" pitchFamily="18" charset="0"/>
                <a:cs typeface="Times New Roman" panose="02020603050405020304" pitchFamily="18" charset="0"/>
              </a:rPr>
              <a:t>Các </a:t>
            </a:r>
            <a:r>
              <a:rPr lang="en-US" sz="1800" dirty="0" err="1">
                <a:solidFill>
                  <a:srgbClr val="333333"/>
                </a:solidFill>
                <a:latin typeface="Proxima Nova" panose="020B0604020202020204" charset="0"/>
                <a:ea typeface="Times New Roman" panose="02020603050405020304" pitchFamily="18" charset="0"/>
                <a:cs typeface="Times New Roman" panose="02020603050405020304" pitchFamily="18" charset="0"/>
              </a:rPr>
              <a:t>trường</a:t>
            </a:r>
            <a:r>
              <a:rPr lang="en-US" sz="1800" dirty="0">
                <a:solidFill>
                  <a:srgbClr val="333333"/>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33333"/>
                </a:solidFill>
                <a:latin typeface="Proxima Nova" panose="020B0604020202020204" charset="0"/>
                <a:ea typeface="Times New Roman" panose="02020603050405020304" pitchFamily="18" charset="0"/>
                <a:cs typeface="Times New Roman" panose="02020603050405020304" pitchFamily="18" charset="0"/>
              </a:rPr>
              <a:t>hợp</a:t>
            </a:r>
            <a:r>
              <a:rPr lang="en-US" sz="1800" dirty="0">
                <a:solidFill>
                  <a:srgbClr val="333333"/>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33333"/>
                </a:solidFill>
                <a:latin typeface="Proxima Nova" panose="020B0604020202020204" charset="0"/>
                <a:ea typeface="Times New Roman" panose="02020603050405020304" pitchFamily="18" charset="0"/>
                <a:cs typeface="Times New Roman" panose="02020603050405020304" pitchFamily="18" charset="0"/>
              </a:rPr>
              <a:t>dùng</a:t>
            </a:r>
            <a:r>
              <a:rPr lang="en-US" sz="1800" dirty="0">
                <a:solidFill>
                  <a:srgbClr val="333333"/>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33333"/>
                </a:solidFill>
                <a:latin typeface="Proxima Nova" panose="020B0604020202020204" charset="0"/>
                <a:ea typeface="Times New Roman" panose="02020603050405020304" pitchFamily="18" charset="0"/>
                <a:cs typeface="Times New Roman" panose="02020603050405020304" pitchFamily="18" charset="0"/>
              </a:rPr>
              <a:t>với</a:t>
            </a:r>
            <a:r>
              <a:rPr lang="en-US" sz="1800" dirty="0">
                <a:solidFill>
                  <a:srgbClr val="333333"/>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33333"/>
                </a:solidFill>
                <a:latin typeface="Proxima Nova" panose="020B0604020202020204" charset="0"/>
                <a:ea typeface="Times New Roman" panose="02020603050405020304" pitchFamily="18" charset="0"/>
                <a:cs typeface="Times New Roman" panose="02020603050405020304" pitchFamily="18" charset="0"/>
              </a:rPr>
              <a:t>từ</a:t>
            </a:r>
            <a:r>
              <a:rPr lang="en-US" sz="1800" dirty="0">
                <a:solidFill>
                  <a:srgbClr val="333333"/>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33333"/>
                </a:solidFill>
                <a:latin typeface="Proxima Nova" panose="020B0604020202020204" charset="0"/>
                <a:ea typeface="Times New Roman" panose="02020603050405020304" pitchFamily="18" charset="0"/>
                <a:cs typeface="Times New Roman" panose="02020603050405020304" pitchFamily="18" charset="0"/>
              </a:rPr>
              <a:t>khóa</a:t>
            </a:r>
            <a:r>
              <a:rPr lang="en-US" sz="1800" dirty="0">
                <a:solidFill>
                  <a:srgbClr val="333333"/>
                </a:solidFill>
                <a:latin typeface="Proxima Nova" panose="020B0604020202020204" charset="0"/>
                <a:ea typeface="Times New Roman" panose="02020603050405020304" pitchFamily="18" charset="0"/>
                <a:cs typeface="Times New Roman" panose="02020603050405020304" pitchFamily="18" charset="0"/>
              </a:rPr>
              <a:t> static</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gn="just">
              <a:lnSpc>
                <a:spcPts val="1875"/>
              </a:lnSpc>
              <a:spcBef>
                <a:spcPts val="300"/>
              </a:spcBef>
              <a:spcAft>
                <a:spcPts val="800"/>
              </a:spcAft>
            </a:pP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Biến</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tĩnh</a:t>
            </a:r>
            <a:r>
              <a:rPr lang="en-US" sz="1800" dirty="0">
                <a:latin typeface="Proxima Nova" panose="020B0604020202020204" charset="0"/>
                <a:ea typeface="Times New Roman" panose="02020603050405020304" pitchFamily="18" charset="0"/>
                <a:cs typeface="Times New Roman" panose="02020603050405020304" pitchFamily="18" charset="0"/>
              </a:rPr>
              <a:t>  (static variables)</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gn="just">
              <a:lnSpc>
                <a:spcPts val="1875"/>
              </a:lnSpc>
              <a:spcBef>
                <a:spcPts val="300"/>
              </a:spcBef>
              <a:spcAft>
                <a:spcPts val="800"/>
              </a:spcAft>
            </a:pP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Phương</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thức</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tĩnh</a:t>
            </a:r>
            <a:r>
              <a:rPr lang="en-US" sz="1800" dirty="0">
                <a:latin typeface="Proxima Nova" panose="020B0604020202020204" charset="0"/>
                <a:ea typeface="Times New Roman" panose="02020603050405020304" pitchFamily="18" charset="0"/>
                <a:cs typeface="Times New Roman" panose="02020603050405020304" pitchFamily="18" charset="0"/>
              </a:rPr>
              <a:t> (static methods)</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gn="just">
              <a:lnSpc>
                <a:spcPts val="1875"/>
              </a:lnSpc>
              <a:spcBef>
                <a:spcPts val="300"/>
              </a:spcBef>
              <a:spcAft>
                <a:spcPts val="800"/>
              </a:spcAft>
            </a:pP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Khối</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tĩnh</a:t>
            </a:r>
            <a:r>
              <a:rPr lang="en-US" sz="1800" dirty="0">
                <a:latin typeface="Proxima Nova" panose="020B0604020202020204" charset="0"/>
                <a:ea typeface="Times New Roman" panose="02020603050405020304" pitchFamily="18" charset="0"/>
                <a:cs typeface="Times New Roman" panose="02020603050405020304" pitchFamily="18" charset="0"/>
              </a:rPr>
              <a:t> (static blocks)</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gn="just">
              <a:lnSpc>
                <a:spcPts val="1875"/>
              </a:lnSpc>
              <a:spcBef>
                <a:spcPts val="300"/>
              </a:spcBef>
              <a:spcAft>
                <a:spcPts val="800"/>
              </a:spcAft>
            </a:pPr>
            <a:r>
              <a:rPr lang="en-US" sz="1800" dirty="0">
                <a:latin typeface="Proxima Nova" panose="020B0604020202020204" charset="0"/>
                <a:ea typeface="Times New Roman" panose="02020603050405020304" pitchFamily="18" charset="0"/>
                <a:cs typeface="Times New Roman" panose="02020603050405020304" pitchFamily="18" charset="0"/>
              </a:rPr>
              <a:t>- Lớp </a:t>
            </a:r>
            <a:r>
              <a:rPr lang="en-US" sz="1800" dirty="0" err="1">
                <a:latin typeface="Proxima Nova" panose="020B0604020202020204" charset="0"/>
                <a:ea typeface="Times New Roman" panose="02020603050405020304" pitchFamily="18" charset="0"/>
                <a:cs typeface="Times New Roman" panose="02020603050405020304" pitchFamily="18" charset="0"/>
              </a:rPr>
              <a:t>lồng</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tĩnh</a:t>
            </a:r>
            <a:r>
              <a:rPr lang="en-US" sz="1800" dirty="0">
                <a:latin typeface="Proxima Nova" panose="020B0604020202020204" charset="0"/>
                <a:ea typeface="Times New Roman" panose="02020603050405020304" pitchFamily="18" charset="0"/>
                <a:cs typeface="Times New Roman" panose="02020603050405020304" pitchFamily="18" charset="0"/>
              </a:rPr>
              <a:t> (static </a:t>
            </a:r>
            <a:r>
              <a:rPr lang="en-US" sz="1800" dirty="0">
                <a:latin typeface="Proxima Nova" panose="020B0604020202020204" charset="0"/>
                <a:ea typeface="Calibri" panose="020F0502020204030204" pitchFamily="34" charset="0"/>
                <a:cs typeface="Times New Roman" panose="02020603050405020304" pitchFamily="18" charset="0"/>
              </a:rPr>
              <a:t>nested </a:t>
            </a:r>
            <a:r>
              <a:rPr lang="en-US" sz="1800" dirty="0">
                <a:latin typeface="Proxima Nova" panose="020B0604020202020204" charset="0"/>
                <a:ea typeface="Times New Roman" panose="02020603050405020304" pitchFamily="18" charset="0"/>
                <a:cs typeface="Times New Roman" panose="02020603050405020304" pitchFamily="18" charset="0"/>
              </a:rPr>
              <a:t> class)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639621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xfrm>
            <a:off x="83100" y="345965"/>
            <a:ext cx="8520600" cy="572700"/>
          </a:xfrm>
          <a:extLst>
            <a:ext uri="{FAA26D3D-D897-4be2-8F04-BA451C77F1D7}">
              <ma14:placeholderFlag xmlns:ma14="http://schemas.microsoft.com/office/mac/drawingml/2011/main" xmlns="" val="1"/>
            </a:ext>
          </a:extLst>
        </p:spPr>
        <p:txBody>
          <a:bodyPr anchor="b">
            <a:noAutofit/>
          </a:bodyPr>
          <a:lstStyle/>
          <a:p>
            <a:r>
              <a:rPr lang="en-US" altLang="en-US" sz="2700" dirty="0" err="1" smtClean="0"/>
              <a:t>Giao</a:t>
            </a:r>
            <a:r>
              <a:rPr lang="en-US" altLang="en-US" sz="2700" dirty="0" smtClean="0"/>
              <a:t> </a:t>
            </a:r>
            <a:r>
              <a:rPr lang="en-US" altLang="en-US" sz="2700" dirty="0" err="1" smtClean="0"/>
              <a:t>diện</a:t>
            </a:r>
            <a:r>
              <a:rPr lang="en-US" altLang="en-US" sz="2700" dirty="0" smtClean="0"/>
              <a:t> </a:t>
            </a:r>
            <a:r>
              <a:rPr lang="en-US" altLang="en-US" sz="2700" dirty="0" err="1" smtClean="0"/>
              <a:t>lồng</a:t>
            </a:r>
            <a:r>
              <a:rPr lang="en-US" altLang="en-US" sz="2700" dirty="0" smtClean="0"/>
              <a:t> </a:t>
            </a:r>
            <a:r>
              <a:rPr lang="en-US" altLang="en-US" sz="2700" dirty="0" err="1" smtClean="0"/>
              <a:t>nhau</a:t>
            </a:r>
            <a:endParaRPr lang="en-US" altLang="en-US" sz="2700" dirty="0"/>
          </a:p>
        </p:txBody>
      </p:sp>
      <p:pic>
        <p:nvPicPr>
          <p:cNvPr id="2" name="Picture 1"/>
          <p:cNvPicPr>
            <a:picLocks noChangeAspect="1"/>
          </p:cNvPicPr>
          <p:nvPr/>
        </p:nvPicPr>
        <p:blipFill>
          <a:blip r:embed="rId2"/>
          <a:stretch>
            <a:fillRect/>
          </a:stretch>
        </p:blipFill>
        <p:spPr>
          <a:xfrm>
            <a:off x="1485389" y="1223505"/>
            <a:ext cx="6313981" cy="3066556"/>
          </a:xfrm>
          <a:prstGeom prst="rect">
            <a:avLst/>
          </a:prstGeom>
          <a:ln>
            <a:solidFill>
              <a:srgbClr val="FF0000"/>
            </a:solidFill>
          </a:ln>
        </p:spPr>
      </p:pic>
      <p:pic>
        <p:nvPicPr>
          <p:cNvPr id="3" name="Picture 2"/>
          <p:cNvPicPr>
            <a:picLocks noChangeAspect="1"/>
          </p:cNvPicPr>
          <p:nvPr/>
        </p:nvPicPr>
        <p:blipFill>
          <a:blip r:embed="rId3"/>
          <a:stretch>
            <a:fillRect/>
          </a:stretch>
        </p:blipFill>
        <p:spPr>
          <a:xfrm>
            <a:off x="3949868" y="4719613"/>
            <a:ext cx="2143424" cy="352474"/>
          </a:xfrm>
          <a:prstGeom prst="rect">
            <a:avLst/>
          </a:prstGeom>
        </p:spPr>
      </p:pic>
      <p:grpSp>
        <p:nvGrpSpPr>
          <p:cNvPr id="10" name="Group 9"/>
          <p:cNvGrpSpPr/>
          <p:nvPr/>
        </p:nvGrpSpPr>
        <p:grpSpPr>
          <a:xfrm>
            <a:off x="3604260" y="4404360"/>
            <a:ext cx="2499360" cy="655320"/>
            <a:chOff x="6362700" y="3093720"/>
            <a:chExt cx="1348740" cy="914400"/>
          </a:xfrm>
        </p:grpSpPr>
        <p:sp>
          <p:nvSpPr>
            <p:cNvPr id="11" name="Rectangle 10"/>
            <p:cNvSpPr/>
            <p:nvPr/>
          </p:nvSpPr>
          <p:spPr>
            <a:xfrm>
              <a:off x="6425550" y="3111282"/>
              <a:ext cx="393764" cy="429456"/>
            </a:xfrm>
            <a:prstGeom prst="rect">
              <a:avLst/>
            </a:prstGeom>
          </p:spPr>
          <p:txBody>
            <a:bodyPr wrap="none">
              <a:spAutoFit/>
            </a:bodyPr>
            <a:lstStyle/>
            <a:p>
              <a:r>
                <a:rPr lang="en-US" dirty="0" smtClean="0">
                  <a:solidFill>
                    <a:srgbClr val="343A40"/>
                  </a:solidFill>
                  <a:latin typeface="Proxima Nova" panose="020B0604020202020204" charset="0"/>
                  <a:ea typeface="Times New Roman" panose="02020603050405020304" pitchFamily="18" charset="0"/>
                  <a:cs typeface="Times New Roman" panose="02020603050405020304" pitchFamily="18" charset="0"/>
                </a:rPr>
                <a:t>Output</a:t>
              </a:r>
              <a:endParaRPr lang="en-US" dirty="0"/>
            </a:p>
          </p:txBody>
        </p:sp>
        <p:sp>
          <p:nvSpPr>
            <p:cNvPr id="12" name="Rectangle 11"/>
            <p:cNvSpPr/>
            <p:nvPr/>
          </p:nvSpPr>
          <p:spPr>
            <a:xfrm>
              <a:off x="6362700" y="3093720"/>
              <a:ext cx="1348740" cy="914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26405667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5"/>
          <p:cNvSpPr txBox="1">
            <a:spLocks noGrp="1"/>
          </p:cNvSpPr>
          <p:nvPr>
            <p:ph type="title"/>
          </p:nvPr>
        </p:nvSpPr>
        <p:spPr>
          <a:xfrm>
            <a:off x="116870" y="937830"/>
            <a:ext cx="8653750" cy="4090800"/>
          </a:xfrm>
          <a:prstGeom prst="rect">
            <a:avLst/>
          </a:prstGeom>
        </p:spPr>
        <p:txBody>
          <a:bodyPr spcFirstLastPara="1" wrap="square" lIns="91425" tIns="91425" rIns="91425" bIns="91425" anchor="ctr" anchorCtr="0">
            <a:normAutofit/>
          </a:bodyPr>
          <a:lstStyle/>
          <a:p>
            <a:pPr lvl="0">
              <a:lnSpc>
                <a:spcPct val="115000"/>
              </a:lnSpc>
            </a:pPr>
            <a:r>
              <a:rPr lang="nl-NL" dirty="0" smtClean="0"/>
              <a:t>Gắn </a:t>
            </a:r>
            <a:r>
              <a:rPr lang="nl-NL" dirty="0"/>
              <a:t>kết </a:t>
            </a:r>
          </a:p>
        </p:txBody>
      </p:sp>
    </p:spTree>
    <p:extLst>
      <p:ext uri="{BB962C8B-B14F-4D97-AF65-F5344CB8AC3E}">
        <p14:creationId xmlns:p14="http://schemas.microsoft.com/office/powerpoint/2010/main" val="120513200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xfrm>
            <a:off x="83100" y="345965"/>
            <a:ext cx="8520600" cy="572700"/>
          </a:xfrm>
          <a:extLst>
            <a:ext uri="{FAA26D3D-D897-4be2-8F04-BA451C77F1D7}">
              <ma14:placeholderFlag xmlns:ma14="http://schemas.microsoft.com/office/mac/drawingml/2011/main" xmlns="" val="1"/>
            </a:ext>
          </a:extLst>
        </p:spPr>
        <p:txBody>
          <a:bodyPr anchor="b">
            <a:noAutofit/>
          </a:bodyPr>
          <a:lstStyle/>
          <a:p>
            <a:r>
              <a:rPr lang="en-US" altLang="en-US" sz="2700" dirty="0" err="1" smtClean="0"/>
              <a:t>Các</a:t>
            </a:r>
            <a:r>
              <a:rPr lang="en-US" altLang="en-US" sz="2700" dirty="0" smtClean="0"/>
              <a:t> </a:t>
            </a:r>
            <a:r>
              <a:rPr lang="en-US" altLang="en-US" sz="2700" dirty="0" err="1" smtClean="0"/>
              <a:t>loại</a:t>
            </a:r>
            <a:r>
              <a:rPr lang="en-US" altLang="en-US" sz="2700" dirty="0" smtClean="0"/>
              <a:t> </a:t>
            </a:r>
            <a:r>
              <a:rPr lang="en-US" altLang="en-US" sz="2700" dirty="0" err="1" smtClean="0"/>
              <a:t>gắn</a:t>
            </a:r>
            <a:r>
              <a:rPr lang="en-US" altLang="en-US" sz="2700" dirty="0" smtClean="0"/>
              <a:t> </a:t>
            </a:r>
            <a:r>
              <a:rPr lang="en-US" altLang="en-US" sz="2700" dirty="0" err="1" smtClean="0"/>
              <a:t>kết</a:t>
            </a:r>
            <a:r>
              <a:rPr lang="en-US" altLang="en-US" sz="2700" dirty="0" smtClean="0"/>
              <a:t> </a:t>
            </a:r>
            <a:endParaRPr lang="en-US" altLang="en-US" sz="2700" dirty="0"/>
          </a:p>
        </p:txBody>
      </p:sp>
      <p:pic>
        <p:nvPicPr>
          <p:cNvPr id="1028" name="Picture 4" descr="Difference Between Static Binding and Dynamic Binding"/>
          <p:cNvPicPr>
            <a:picLocks noChangeAspect="1" noChangeArrowheads="1"/>
          </p:cNvPicPr>
          <p:nvPr/>
        </p:nvPicPr>
        <p:blipFill rotWithShape="1">
          <a:blip r:embed="rId2">
            <a:extLst>
              <a:ext uri="{28A0092B-C50C-407E-A947-70E740481C1C}">
                <a14:useLocalDpi xmlns:a14="http://schemas.microsoft.com/office/drawing/2010/main" val="0"/>
              </a:ext>
            </a:extLst>
          </a:blip>
          <a:srcRect t="6274" r="16861" b="4738"/>
          <a:stretch/>
        </p:blipFill>
        <p:spPr bwMode="auto">
          <a:xfrm>
            <a:off x="2388235" y="1516379"/>
            <a:ext cx="4355465" cy="30175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98040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xfrm>
            <a:off x="83100" y="345965"/>
            <a:ext cx="8520600" cy="572700"/>
          </a:xfrm>
          <a:extLst>
            <a:ext uri="{FAA26D3D-D897-4be2-8F04-BA451C77F1D7}">
              <ma14:placeholderFlag xmlns:ma14="http://schemas.microsoft.com/office/mac/drawingml/2011/main" xmlns="" val="1"/>
            </a:ext>
          </a:extLst>
        </p:spPr>
        <p:txBody>
          <a:bodyPr anchor="b">
            <a:noAutofit/>
          </a:bodyPr>
          <a:lstStyle/>
          <a:p>
            <a:r>
              <a:rPr lang="en-US" altLang="en-US" sz="2700" dirty="0" err="1" smtClean="0"/>
              <a:t>Gắn</a:t>
            </a:r>
            <a:r>
              <a:rPr lang="en-US" altLang="en-US" sz="2700" dirty="0" smtClean="0"/>
              <a:t> </a:t>
            </a:r>
            <a:r>
              <a:rPr lang="en-US" altLang="en-US" sz="2700" dirty="0" err="1" smtClean="0"/>
              <a:t>kết</a:t>
            </a:r>
            <a:r>
              <a:rPr lang="en-US" altLang="en-US" sz="2700" dirty="0" smtClean="0"/>
              <a:t> </a:t>
            </a:r>
            <a:r>
              <a:rPr lang="en-US" altLang="en-US" sz="2700" dirty="0" err="1" smtClean="0"/>
              <a:t>tĩnh</a:t>
            </a:r>
            <a:endParaRPr lang="en-US" altLang="en-US" sz="2700" dirty="0"/>
          </a:p>
        </p:txBody>
      </p:sp>
      <p:sp>
        <p:nvSpPr>
          <p:cNvPr id="5" name="Rectangle 4"/>
          <p:cNvSpPr/>
          <p:nvPr/>
        </p:nvSpPr>
        <p:spPr>
          <a:xfrm>
            <a:off x="99060" y="1894052"/>
            <a:ext cx="8862060" cy="2240613"/>
          </a:xfrm>
          <a:prstGeom prst="rect">
            <a:avLst/>
          </a:prstGeom>
        </p:spPr>
        <p:txBody>
          <a:bodyPr wrap="square">
            <a:spAutoFit/>
          </a:bodyPr>
          <a:lstStyle/>
          <a:p>
            <a:pPr algn="just">
              <a:lnSpc>
                <a:spcPct val="120000"/>
              </a:lnSpc>
              <a:spcBef>
                <a:spcPts val="300"/>
              </a:spcBef>
              <a:spcAft>
                <a:spcPts val="300"/>
              </a:spcAft>
            </a:pPr>
            <a:r>
              <a:rPr lang="en-US" sz="1800" dirty="0">
                <a:latin typeface="Proxima Nova" panose="020B0604020202020204" charset="0"/>
                <a:ea typeface="Times New Roman" panose="02020603050405020304" pitchFamily="18" charset="0"/>
                <a:cs typeface="Times New Roman" panose="02020603050405020304" pitchFamily="18" charset="0"/>
              </a:rPr>
              <a:t>Gắn </a:t>
            </a:r>
            <a:r>
              <a:rPr lang="en-US" sz="1800" dirty="0" err="1">
                <a:latin typeface="Proxima Nova" panose="020B0604020202020204" charset="0"/>
                <a:ea typeface="Times New Roman" panose="02020603050405020304" pitchFamily="18" charset="0"/>
                <a:cs typeface="Times New Roman" panose="02020603050405020304" pitchFamily="18" charset="0"/>
              </a:rPr>
              <a:t>kết</a:t>
            </a:r>
            <a:r>
              <a:rPr lang="en-US" sz="1800" dirty="0">
                <a:latin typeface="Proxima Nova" panose="020B0604020202020204" charset="0"/>
                <a:ea typeface="Times New Roman" panose="02020603050405020304" pitchFamily="18" charset="0"/>
                <a:cs typeface="Times New Roman" panose="02020603050405020304" pitchFamily="18" charset="0"/>
              </a:rPr>
              <a:t> (Binding) </a:t>
            </a:r>
            <a:r>
              <a:rPr lang="en-US" sz="1800" dirty="0" err="1">
                <a:latin typeface="Proxima Nova" panose="020B0604020202020204" charset="0"/>
                <a:ea typeface="Times New Roman" panose="02020603050405020304" pitchFamily="18" charset="0"/>
                <a:cs typeface="Times New Roman" panose="02020603050405020304" pitchFamily="18" charset="0"/>
              </a:rPr>
              <a:t>có</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nghĩa</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là</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sự</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liên</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quan</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của</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lệnh</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gọi</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phương</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thức</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với</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định</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nghĩa</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phương</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thức</a:t>
            </a:r>
            <a:r>
              <a:rPr lang="en-US" sz="1800" dirty="0">
                <a:latin typeface="Proxima Nova" panose="020B0604020202020204" charset="0"/>
                <a:ea typeface="Times New Roman" panose="02020603050405020304" pitchFamily="18" charset="0"/>
                <a:cs typeface="Times New Roman" panose="02020603050405020304" pitchFamily="18" charset="0"/>
              </a:rPr>
              <a: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20000"/>
              </a:lnSpc>
              <a:spcBef>
                <a:spcPts val="300"/>
              </a:spcBef>
              <a:spcAft>
                <a:spcPts val="300"/>
              </a:spcAft>
            </a:pPr>
            <a:r>
              <a:rPr lang="en-US" sz="1800" dirty="0">
                <a:latin typeface="Proxima Nova" panose="020B0604020202020204" charset="0"/>
                <a:ea typeface="Times New Roman" panose="02020603050405020304" pitchFamily="18" charset="0"/>
                <a:cs typeface="Times New Roman" panose="02020603050405020304" pitchFamily="18" charset="0"/>
              </a:rPr>
              <a:t>Gắn </a:t>
            </a:r>
            <a:r>
              <a:rPr lang="en-US" sz="1800" dirty="0" err="1">
                <a:latin typeface="Proxima Nova" panose="020B0604020202020204" charset="0"/>
                <a:ea typeface="Times New Roman" panose="02020603050405020304" pitchFamily="18" charset="0"/>
                <a:cs typeface="Times New Roman" panose="02020603050405020304" pitchFamily="18" charset="0"/>
              </a:rPr>
              <a:t>kết</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có</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thể</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được</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giải</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quyết</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tại</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thời</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điểm</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biên</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dịch</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bởi</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trình</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biên</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dịch</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được</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gọi</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là</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liên</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kết</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tĩnh</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hoặc</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liên</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kết</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sớm</a:t>
            </a:r>
            <a:r>
              <a:rPr lang="en-US" sz="1800" dirty="0">
                <a:latin typeface="Proxima Nova" panose="020B0604020202020204" charset="0"/>
                <a:ea typeface="Times New Roman" panose="02020603050405020304" pitchFamily="18" charset="0"/>
                <a:cs typeface="Times New Roman" panose="02020603050405020304" pitchFamily="18" charset="0"/>
              </a:rPr>
              <a:t> (early binding). </a:t>
            </a:r>
            <a:endParaRPr lang="en-US" sz="1800" dirty="0" smtClean="0">
              <a:latin typeface="Proxima Nova" panose="020B0604020202020204" charset="0"/>
              <a:ea typeface="Times New Roman" panose="02020603050405020304" pitchFamily="18" charset="0"/>
              <a:cs typeface="Times New Roman" panose="02020603050405020304" pitchFamily="18" charset="0"/>
            </a:endParaRPr>
          </a:p>
          <a:p>
            <a:pPr algn="just">
              <a:lnSpc>
                <a:spcPct val="120000"/>
              </a:lnSpc>
              <a:spcBef>
                <a:spcPts val="300"/>
              </a:spcBef>
              <a:spcAft>
                <a:spcPts val="300"/>
              </a:spcAft>
            </a:pPr>
            <a:r>
              <a:rPr lang="en-US" sz="1800" dirty="0" smtClean="0">
                <a:latin typeface="Proxima Nova" panose="020B0604020202020204" charset="0"/>
                <a:ea typeface="Times New Roman" panose="02020603050405020304" pitchFamily="18" charset="0"/>
                <a:cs typeface="Times New Roman" panose="02020603050405020304" pitchFamily="18" charset="0"/>
              </a:rPr>
              <a:t>Gắn </a:t>
            </a:r>
            <a:r>
              <a:rPr lang="en-US" sz="1800" dirty="0" err="1">
                <a:latin typeface="Proxima Nova" panose="020B0604020202020204" charset="0"/>
                <a:ea typeface="Times New Roman" panose="02020603050405020304" pitchFamily="18" charset="0"/>
                <a:cs typeface="Times New Roman" panose="02020603050405020304" pitchFamily="18" charset="0"/>
              </a:rPr>
              <a:t>kết</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của</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tất</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cả</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các</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phương</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thức</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tĩnh</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phương</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thức</a:t>
            </a:r>
            <a:r>
              <a:rPr lang="en-US" sz="1800" dirty="0">
                <a:latin typeface="Proxima Nova" panose="020B0604020202020204" charset="0"/>
                <a:ea typeface="Times New Roman" panose="02020603050405020304" pitchFamily="18" charset="0"/>
                <a:cs typeface="Times New Roman" panose="02020603050405020304" pitchFamily="18" charset="0"/>
              </a:rPr>
              <a:t> private </a:t>
            </a:r>
            <a:r>
              <a:rPr lang="en-US" sz="1800" dirty="0" err="1">
                <a:latin typeface="Proxima Nova" panose="020B0604020202020204" charset="0"/>
                <a:ea typeface="Times New Roman" panose="02020603050405020304" pitchFamily="18" charset="0"/>
                <a:cs typeface="Times New Roman" panose="02020603050405020304" pitchFamily="18" charset="0"/>
              </a:rPr>
              <a:t>và</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phương</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thức</a:t>
            </a:r>
            <a:r>
              <a:rPr lang="en-US" sz="1800" dirty="0">
                <a:latin typeface="Proxima Nova" panose="020B0604020202020204" charset="0"/>
                <a:ea typeface="Times New Roman" panose="02020603050405020304" pitchFamily="18" charset="0"/>
                <a:cs typeface="Times New Roman" panose="02020603050405020304" pitchFamily="18" charset="0"/>
              </a:rPr>
              <a:t> final </a:t>
            </a:r>
            <a:r>
              <a:rPr lang="en-US" sz="1800" dirty="0" err="1">
                <a:latin typeface="Proxima Nova" panose="020B0604020202020204" charset="0"/>
                <a:ea typeface="Times New Roman" panose="02020603050405020304" pitchFamily="18" charset="0"/>
                <a:cs typeface="Times New Roman" panose="02020603050405020304" pitchFamily="18" charset="0"/>
              </a:rPr>
              <a:t>được</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thực</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hiện</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tại</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thời</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điểm</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biên</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dịch</a:t>
            </a:r>
            <a:r>
              <a:rPr lang="en-US" sz="1800" dirty="0">
                <a:latin typeface="Proxima Nova" panose="020B0604020202020204" charset="0"/>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4273444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xfrm>
            <a:off x="83100" y="345965"/>
            <a:ext cx="8520600" cy="572700"/>
          </a:xfrm>
          <a:extLst>
            <a:ext uri="{FAA26D3D-D897-4be2-8F04-BA451C77F1D7}">
              <ma14:placeholderFlag xmlns:ma14="http://schemas.microsoft.com/office/mac/drawingml/2011/main" xmlns="" val="1"/>
            </a:ext>
          </a:extLst>
        </p:spPr>
        <p:txBody>
          <a:bodyPr anchor="b">
            <a:noAutofit/>
          </a:bodyPr>
          <a:lstStyle/>
          <a:p>
            <a:r>
              <a:rPr lang="en-US" altLang="en-US" sz="2700" dirty="0" err="1" smtClean="0"/>
              <a:t>Gắn</a:t>
            </a:r>
            <a:r>
              <a:rPr lang="en-US" altLang="en-US" sz="2700" dirty="0" smtClean="0"/>
              <a:t> </a:t>
            </a:r>
            <a:r>
              <a:rPr lang="en-US" altLang="en-US" sz="2700" dirty="0" err="1" smtClean="0"/>
              <a:t>kết</a:t>
            </a:r>
            <a:r>
              <a:rPr lang="en-US" altLang="en-US" sz="2700" dirty="0" smtClean="0"/>
              <a:t> </a:t>
            </a:r>
            <a:r>
              <a:rPr lang="en-US" altLang="en-US" sz="2700" dirty="0" err="1" smtClean="0"/>
              <a:t>tĩnh</a:t>
            </a:r>
            <a:endParaRPr lang="en-US" altLang="en-US" sz="2700" dirty="0"/>
          </a:p>
        </p:txBody>
      </p:sp>
      <p:pic>
        <p:nvPicPr>
          <p:cNvPr id="2" name="Picture 1"/>
          <p:cNvPicPr>
            <a:picLocks noChangeAspect="1"/>
          </p:cNvPicPr>
          <p:nvPr/>
        </p:nvPicPr>
        <p:blipFill>
          <a:blip r:embed="rId2"/>
          <a:stretch>
            <a:fillRect/>
          </a:stretch>
        </p:blipFill>
        <p:spPr>
          <a:xfrm>
            <a:off x="95741" y="1310338"/>
            <a:ext cx="5467188" cy="3657902"/>
          </a:xfrm>
          <a:prstGeom prst="rect">
            <a:avLst/>
          </a:prstGeom>
          <a:ln>
            <a:solidFill>
              <a:srgbClr val="FF0000"/>
            </a:solidFill>
          </a:ln>
        </p:spPr>
      </p:pic>
      <p:pic>
        <p:nvPicPr>
          <p:cNvPr id="3" name="Picture 2"/>
          <p:cNvPicPr>
            <a:picLocks noChangeAspect="1"/>
          </p:cNvPicPr>
          <p:nvPr/>
        </p:nvPicPr>
        <p:blipFill>
          <a:blip r:embed="rId3"/>
          <a:stretch>
            <a:fillRect/>
          </a:stretch>
        </p:blipFill>
        <p:spPr>
          <a:xfrm>
            <a:off x="6164404" y="3007003"/>
            <a:ext cx="2514951" cy="562053"/>
          </a:xfrm>
          <a:prstGeom prst="rect">
            <a:avLst/>
          </a:prstGeom>
        </p:spPr>
      </p:pic>
      <p:grpSp>
        <p:nvGrpSpPr>
          <p:cNvPr id="6" name="Group 5"/>
          <p:cNvGrpSpPr/>
          <p:nvPr/>
        </p:nvGrpSpPr>
        <p:grpSpPr>
          <a:xfrm>
            <a:off x="6019800" y="2697480"/>
            <a:ext cx="2903220" cy="861060"/>
            <a:chOff x="6362700" y="3093720"/>
            <a:chExt cx="1348740" cy="914400"/>
          </a:xfrm>
        </p:grpSpPr>
        <p:sp>
          <p:nvSpPr>
            <p:cNvPr id="7" name="Rectangle 6"/>
            <p:cNvSpPr/>
            <p:nvPr/>
          </p:nvSpPr>
          <p:spPr>
            <a:xfrm>
              <a:off x="6425550" y="3111282"/>
              <a:ext cx="338988" cy="326843"/>
            </a:xfrm>
            <a:prstGeom prst="rect">
              <a:avLst/>
            </a:prstGeom>
          </p:spPr>
          <p:txBody>
            <a:bodyPr wrap="none">
              <a:spAutoFit/>
            </a:bodyPr>
            <a:lstStyle/>
            <a:p>
              <a:r>
                <a:rPr lang="en-US" dirty="0" smtClean="0">
                  <a:solidFill>
                    <a:srgbClr val="343A40"/>
                  </a:solidFill>
                  <a:latin typeface="Proxima Nova" panose="020B0604020202020204" charset="0"/>
                  <a:ea typeface="Times New Roman" panose="02020603050405020304" pitchFamily="18" charset="0"/>
                  <a:cs typeface="Times New Roman" panose="02020603050405020304" pitchFamily="18" charset="0"/>
                </a:rPr>
                <a:t>Output</a:t>
              </a:r>
              <a:endParaRPr lang="en-US" dirty="0"/>
            </a:p>
          </p:txBody>
        </p:sp>
        <p:sp>
          <p:nvSpPr>
            <p:cNvPr id="8" name="Rectangle 7"/>
            <p:cNvSpPr/>
            <p:nvPr/>
          </p:nvSpPr>
          <p:spPr>
            <a:xfrm>
              <a:off x="6362700" y="3093720"/>
              <a:ext cx="1348740" cy="914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13710152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xfrm>
            <a:off x="83100" y="345965"/>
            <a:ext cx="8520600" cy="572700"/>
          </a:xfrm>
          <a:extLst>
            <a:ext uri="{FAA26D3D-D897-4be2-8F04-BA451C77F1D7}">
              <ma14:placeholderFlag xmlns:ma14="http://schemas.microsoft.com/office/mac/drawingml/2011/main" xmlns="" val="1"/>
            </a:ext>
          </a:extLst>
        </p:spPr>
        <p:txBody>
          <a:bodyPr anchor="b">
            <a:noAutofit/>
          </a:bodyPr>
          <a:lstStyle/>
          <a:p>
            <a:r>
              <a:rPr lang="en-US" altLang="en-US" sz="2700" dirty="0" err="1" smtClean="0"/>
              <a:t>Gắn</a:t>
            </a:r>
            <a:r>
              <a:rPr lang="en-US" altLang="en-US" sz="2700" dirty="0" smtClean="0"/>
              <a:t> </a:t>
            </a:r>
            <a:r>
              <a:rPr lang="en-US" altLang="en-US" sz="2700" dirty="0" err="1" smtClean="0"/>
              <a:t>kết</a:t>
            </a:r>
            <a:r>
              <a:rPr lang="en-US" altLang="en-US" sz="2700" dirty="0" smtClean="0"/>
              <a:t> </a:t>
            </a:r>
            <a:r>
              <a:rPr lang="en-US" altLang="en-US" sz="2700" dirty="0" err="1" smtClean="0"/>
              <a:t>động</a:t>
            </a:r>
            <a:endParaRPr lang="en-US" altLang="en-US" sz="2700" dirty="0"/>
          </a:p>
        </p:txBody>
      </p:sp>
      <p:sp>
        <p:nvSpPr>
          <p:cNvPr id="5" name="Rectangle 4"/>
          <p:cNvSpPr/>
          <p:nvPr/>
        </p:nvSpPr>
        <p:spPr>
          <a:xfrm>
            <a:off x="60960" y="1528292"/>
            <a:ext cx="8862060" cy="1243417"/>
          </a:xfrm>
          <a:prstGeom prst="rect">
            <a:avLst/>
          </a:prstGeom>
        </p:spPr>
        <p:txBody>
          <a:bodyPr wrap="square">
            <a:spAutoFit/>
          </a:bodyPr>
          <a:lstStyle/>
          <a:p>
            <a:pPr algn="just">
              <a:lnSpc>
                <a:spcPct val="120000"/>
              </a:lnSpc>
              <a:spcBef>
                <a:spcPts val="300"/>
              </a:spcBef>
              <a:spcAft>
                <a:spcPts val="300"/>
              </a:spcAft>
            </a:pPr>
            <a:r>
              <a:rPr lang="vi-VN" sz="1800" dirty="0">
                <a:latin typeface="Proxima Nova" panose="020B0604020202020204" charset="0"/>
                <a:ea typeface="Times New Roman" panose="02020603050405020304" pitchFamily="18" charset="0"/>
                <a:cs typeface="Times New Roman" panose="02020603050405020304" pitchFamily="18" charset="0"/>
              </a:rPr>
              <a:t>Trong trình biên dịch gắn kết động không quyết định phương thức được gọi. </a:t>
            </a:r>
            <a:endParaRPr lang="en-US" sz="1800" dirty="0">
              <a:latin typeface="Proxima Nova" panose="020B0604020202020204" charset="0"/>
              <a:ea typeface="Times New Roman" panose="02020603050405020304" pitchFamily="18" charset="0"/>
              <a:cs typeface="Times New Roman" panose="02020603050405020304" pitchFamily="18" charset="0"/>
            </a:endParaRPr>
          </a:p>
          <a:p>
            <a:pPr algn="just">
              <a:lnSpc>
                <a:spcPct val="120000"/>
              </a:lnSpc>
              <a:spcBef>
                <a:spcPts val="300"/>
              </a:spcBef>
              <a:spcAft>
                <a:spcPts val="300"/>
              </a:spcAft>
            </a:pPr>
            <a:r>
              <a:rPr lang="vi-VN" sz="1800" dirty="0">
                <a:latin typeface="Proxima Nova" panose="020B0604020202020204" charset="0"/>
                <a:ea typeface="Times New Roman" panose="02020603050405020304" pitchFamily="18" charset="0"/>
                <a:cs typeface="Times New Roman" panose="02020603050405020304" pitchFamily="18" charset="0"/>
              </a:rPr>
              <a:t>Ghi </a:t>
            </a:r>
            <a:r>
              <a:rPr lang="vi-VN" sz="1800" dirty="0">
                <a:latin typeface="Proxima Nova" panose="020B0604020202020204" charset="0"/>
                <a:ea typeface="Times New Roman" panose="02020603050405020304" pitchFamily="18" charset="0"/>
                <a:cs typeface="Times New Roman" panose="02020603050405020304" pitchFamily="18" charset="0"/>
              </a:rPr>
              <a:t>đè là một ví dụ hoàn hảo về gắn kết động. </a:t>
            </a:r>
            <a:endParaRPr lang="en-US" sz="1800" dirty="0">
              <a:latin typeface="Proxima Nova" panose="020B0604020202020204" charset="0"/>
              <a:ea typeface="Times New Roman" panose="02020603050405020304" pitchFamily="18" charset="0"/>
              <a:cs typeface="Times New Roman" panose="02020603050405020304" pitchFamily="18" charset="0"/>
            </a:endParaRPr>
          </a:p>
          <a:p>
            <a:pPr algn="just">
              <a:lnSpc>
                <a:spcPct val="120000"/>
              </a:lnSpc>
              <a:spcBef>
                <a:spcPts val="300"/>
              </a:spcBef>
              <a:spcAft>
                <a:spcPts val="300"/>
              </a:spcAft>
            </a:pPr>
            <a:r>
              <a:rPr lang="vi-VN" sz="1800" dirty="0">
                <a:latin typeface="Proxima Nova" panose="020B0604020202020204" charset="0"/>
                <a:ea typeface="Times New Roman" panose="02020603050405020304" pitchFamily="18" charset="0"/>
                <a:cs typeface="Times New Roman" panose="02020603050405020304" pitchFamily="18" charset="0"/>
              </a:rPr>
              <a:t>Khi </a:t>
            </a:r>
            <a:r>
              <a:rPr lang="vi-VN" sz="1800" dirty="0">
                <a:latin typeface="Proxima Nova" panose="020B0604020202020204" charset="0"/>
                <a:ea typeface="Times New Roman" panose="02020603050405020304" pitchFamily="18" charset="0"/>
                <a:cs typeface="Times New Roman" panose="02020603050405020304" pitchFamily="18" charset="0"/>
              </a:rPr>
              <a:t>ghi đè cả lớp cha và lớp con đều có cùng một phương thức.</a:t>
            </a:r>
            <a:endParaRPr lang="en-US" sz="1800" dirty="0">
              <a:latin typeface="Proxima Nova" panose="020B060402020202020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6555550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xfrm>
            <a:off x="83100" y="345965"/>
            <a:ext cx="8520600" cy="572700"/>
          </a:xfrm>
          <a:extLst>
            <a:ext uri="{FAA26D3D-D897-4be2-8F04-BA451C77F1D7}">
              <ma14:placeholderFlag xmlns:ma14="http://schemas.microsoft.com/office/mac/drawingml/2011/main" xmlns="" val="1"/>
            </a:ext>
          </a:extLst>
        </p:spPr>
        <p:txBody>
          <a:bodyPr anchor="b">
            <a:noAutofit/>
          </a:bodyPr>
          <a:lstStyle/>
          <a:p>
            <a:r>
              <a:rPr lang="en-US" altLang="en-US" sz="2700" dirty="0" err="1" smtClean="0"/>
              <a:t>Gắn</a:t>
            </a:r>
            <a:r>
              <a:rPr lang="en-US" altLang="en-US" sz="2700" dirty="0" smtClean="0"/>
              <a:t> </a:t>
            </a:r>
            <a:r>
              <a:rPr lang="en-US" altLang="en-US" sz="2700" dirty="0" err="1" smtClean="0"/>
              <a:t>kết</a:t>
            </a:r>
            <a:r>
              <a:rPr lang="en-US" altLang="en-US" sz="2700" dirty="0" smtClean="0"/>
              <a:t> </a:t>
            </a:r>
            <a:r>
              <a:rPr lang="en-US" altLang="en-US" sz="2700" dirty="0" err="1" smtClean="0"/>
              <a:t>động</a:t>
            </a:r>
            <a:endParaRPr lang="en-US" altLang="en-US" sz="2700" dirty="0"/>
          </a:p>
        </p:txBody>
      </p:sp>
      <p:pic>
        <p:nvPicPr>
          <p:cNvPr id="3" name="Picture 2"/>
          <p:cNvPicPr>
            <a:picLocks noChangeAspect="1"/>
          </p:cNvPicPr>
          <p:nvPr/>
        </p:nvPicPr>
        <p:blipFill>
          <a:blip r:embed="rId2"/>
          <a:stretch>
            <a:fillRect/>
          </a:stretch>
        </p:blipFill>
        <p:spPr>
          <a:xfrm>
            <a:off x="350095" y="1266825"/>
            <a:ext cx="5478163" cy="3800475"/>
          </a:xfrm>
          <a:prstGeom prst="rect">
            <a:avLst/>
          </a:prstGeom>
          <a:ln>
            <a:solidFill>
              <a:srgbClr val="FF0000"/>
            </a:solidFill>
          </a:ln>
        </p:spPr>
      </p:pic>
      <p:pic>
        <p:nvPicPr>
          <p:cNvPr id="4" name="Picture 3"/>
          <p:cNvPicPr>
            <a:picLocks noChangeAspect="1"/>
          </p:cNvPicPr>
          <p:nvPr/>
        </p:nvPicPr>
        <p:blipFill>
          <a:blip r:embed="rId3"/>
          <a:stretch>
            <a:fillRect/>
          </a:stretch>
        </p:blipFill>
        <p:spPr>
          <a:xfrm>
            <a:off x="6229204" y="2730777"/>
            <a:ext cx="2095792" cy="581106"/>
          </a:xfrm>
          <a:prstGeom prst="rect">
            <a:avLst/>
          </a:prstGeom>
        </p:spPr>
      </p:pic>
      <p:grpSp>
        <p:nvGrpSpPr>
          <p:cNvPr id="7" name="Group 6"/>
          <p:cNvGrpSpPr/>
          <p:nvPr/>
        </p:nvGrpSpPr>
        <p:grpSpPr>
          <a:xfrm>
            <a:off x="6073140" y="2407920"/>
            <a:ext cx="2606040" cy="982980"/>
            <a:chOff x="6362700" y="3093720"/>
            <a:chExt cx="1348740" cy="914400"/>
          </a:xfrm>
        </p:grpSpPr>
        <p:sp>
          <p:nvSpPr>
            <p:cNvPr id="8" name="Rectangle 7"/>
            <p:cNvSpPr/>
            <p:nvPr/>
          </p:nvSpPr>
          <p:spPr>
            <a:xfrm>
              <a:off x="6425550" y="3111282"/>
              <a:ext cx="377645" cy="286304"/>
            </a:xfrm>
            <a:prstGeom prst="rect">
              <a:avLst/>
            </a:prstGeom>
          </p:spPr>
          <p:txBody>
            <a:bodyPr wrap="none">
              <a:spAutoFit/>
            </a:bodyPr>
            <a:lstStyle/>
            <a:p>
              <a:r>
                <a:rPr lang="en-US" dirty="0" smtClean="0">
                  <a:solidFill>
                    <a:srgbClr val="343A40"/>
                  </a:solidFill>
                  <a:latin typeface="Proxima Nova" panose="020B0604020202020204" charset="0"/>
                  <a:ea typeface="Times New Roman" panose="02020603050405020304" pitchFamily="18" charset="0"/>
                  <a:cs typeface="Times New Roman" panose="02020603050405020304" pitchFamily="18" charset="0"/>
                </a:rPr>
                <a:t>Output</a:t>
              </a:r>
              <a:endParaRPr lang="en-US" dirty="0"/>
            </a:p>
          </p:txBody>
        </p:sp>
        <p:sp>
          <p:nvSpPr>
            <p:cNvPr id="9" name="Rectangle 8"/>
            <p:cNvSpPr/>
            <p:nvPr/>
          </p:nvSpPr>
          <p:spPr>
            <a:xfrm>
              <a:off x="6362700" y="3093720"/>
              <a:ext cx="1348740" cy="914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51759517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xfrm>
            <a:off x="83100" y="345965"/>
            <a:ext cx="8520600" cy="572700"/>
          </a:xfrm>
          <a:extLst>
            <a:ext uri="{FAA26D3D-D897-4be2-8F04-BA451C77F1D7}">
              <ma14:placeholderFlag xmlns:ma14="http://schemas.microsoft.com/office/mac/drawingml/2011/main" xmlns="" val="1"/>
            </a:ext>
          </a:extLst>
        </p:spPr>
        <p:txBody>
          <a:bodyPr anchor="b">
            <a:noAutofit/>
          </a:bodyPr>
          <a:lstStyle/>
          <a:p>
            <a:r>
              <a:rPr lang="en-US" altLang="en-US" sz="2400" dirty="0" smtClean="0"/>
              <a:t>So </a:t>
            </a:r>
            <a:r>
              <a:rPr lang="en-US" altLang="en-US" sz="2400" dirty="0" err="1" smtClean="0"/>
              <a:t>sánh</a:t>
            </a:r>
            <a:r>
              <a:rPr lang="en-US" altLang="en-US" sz="2400" dirty="0" smtClean="0"/>
              <a:t> </a:t>
            </a:r>
            <a:r>
              <a:rPr lang="en-US" altLang="en-US" sz="2400" dirty="0" err="1" smtClean="0"/>
              <a:t>gắn</a:t>
            </a:r>
            <a:r>
              <a:rPr lang="en-US" altLang="en-US" sz="2400" dirty="0" smtClean="0"/>
              <a:t> </a:t>
            </a:r>
            <a:r>
              <a:rPr lang="en-US" altLang="en-US" sz="2400" dirty="0" err="1" smtClean="0"/>
              <a:t>kết</a:t>
            </a:r>
            <a:r>
              <a:rPr lang="en-US" altLang="en-US" sz="2400" dirty="0" smtClean="0"/>
              <a:t> </a:t>
            </a:r>
            <a:r>
              <a:rPr lang="en-US" altLang="en-US" sz="2400" dirty="0" err="1" smtClean="0"/>
              <a:t>tĩnh</a:t>
            </a:r>
            <a:r>
              <a:rPr lang="en-US" altLang="en-US" sz="2400" dirty="0" smtClean="0"/>
              <a:t> </a:t>
            </a:r>
            <a:r>
              <a:rPr lang="en-US" altLang="en-US" sz="2400" dirty="0" err="1" smtClean="0"/>
              <a:t>và</a:t>
            </a:r>
            <a:r>
              <a:rPr lang="en-US" altLang="en-US" sz="2400" dirty="0" smtClean="0"/>
              <a:t> </a:t>
            </a:r>
            <a:r>
              <a:rPr lang="en-US" altLang="en-US" sz="2400" dirty="0" err="1" smtClean="0"/>
              <a:t>gắn</a:t>
            </a:r>
            <a:r>
              <a:rPr lang="en-US" altLang="en-US" sz="2400" dirty="0" smtClean="0"/>
              <a:t> </a:t>
            </a:r>
            <a:r>
              <a:rPr lang="en-US" altLang="en-US" sz="2400" dirty="0" err="1" smtClean="0"/>
              <a:t>kết</a:t>
            </a:r>
            <a:r>
              <a:rPr lang="en-US" altLang="en-US" sz="2400" dirty="0" smtClean="0"/>
              <a:t> </a:t>
            </a:r>
            <a:r>
              <a:rPr lang="en-US" altLang="en-US" sz="2400" dirty="0" err="1" smtClean="0"/>
              <a:t>động</a:t>
            </a:r>
            <a:endParaRPr lang="en-US" altLang="en-US" sz="2400" dirty="0"/>
          </a:p>
        </p:txBody>
      </p:sp>
      <p:graphicFrame>
        <p:nvGraphicFramePr>
          <p:cNvPr id="5" name="Table 4"/>
          <p:cNvGraphicFramePr>
            <a:graphicFrameLocks noGrp="1"/>
          </p:cNvGraphicFramePr>
          <p:nvPr>
            <p:extLst/>
          </p:nvPr>
        </p:nvGraphicFramePr>
        <p:xfrm>
          <a:off x="95250" y="1228054"/>
          <a:ext cx="8949690" cy="3768090"/>
        </p:xfrm>
        <a:graphic>
          <a:graphicData uri="http://schemas.openxmlformats.org/drawingml/2006/table">
            <a:tbl>
              <a:tblPr firstRow="1" firstCol="1" bandRow="1">
                <a:tableStyleId>{0660B408-B3CF-4A94-85FC-2B1E0A45F4A2}</a:tableStyleId>
              </a:tblPr>
              <a:tblGrid>
                <a:gridCol w="4474845"/>
                <a:gridCol w="4474845"/>
              </a:tblGrid>
              <a:tr h="285886">
                <a:tc>
                  <a:txBody>
                    <a:bodyPr/>
                    <a:lstStyle/>
                    <a:p>
                      <a:pPr algn="ctr">
                        <a:lnSpc>
                          <a:spcPct val="150000"/>
                        </a:lnSpc>
                        <a:spcAft>
                          <a:spcPts val="0"/>
                        </a:spcAft>
                      </a:pPr>
                      <a:r>
                        <a:rPr lang="en-US" sz="1800" b="1" i="0" u="none" strike="noStrike" cap="none" dirty="0">
                          <a:solidFill>
                            <a:schemeClr val="bg1"/>
                          </a:solidFill>
                          <a:latin typeface="Proxima Nova" panose="020B0604020202020204" charset="0"/>
                          <a:ea typeface="Times New Roman" panose="02020603050405020304" pitchFamily="18" charset="0"/>
                          <a:cs typeface="Times New Roman" panose="02020603050405020304" pitchFamily="18" charset="0"/>
                          <a:sym typeface="Arial"/>
                        </a:rPr>
                        <a:t>Static Binding</a:t>
                      </a:r>
                    </a:p>
                  </a:txBody>
                  <a:tcPr marL="47625" marR="47625" marT="47625" marB="47625" anchor="ctr"/>
                </a:tc>
                <a:tc>
                  <a:txBody>
                    <a:bodyPr/>
                    <a:lstStyle/>
                    <a:p>
                      <a:pPr algn="ctr">
                        <a:lnSpc>
                          <a:spcPct val="150000"/>
                        </a:lnSpc>
                        <a:spcAft>
                          <a:spcPts val="0"/>
                        </a:spcAft>
                      </a:pPr>
                      <a:r>
                        <a:rPr lang="en-US" sz="1800" b="1" i="0" u="none" strike="noStrike" cap="none" dirty="0">
                          <a:solidFill>
                            <a:schemeClr val="bg1"/>
                          </a:solidFill>
                          <a:latin typeface="Proxima Nova" panose="020B0604020202020204" charset="0"/>
                          <a:ea typeface="Times New Roman" panose="02020603050405020304" pitchFamily="18" charset="0"/>
                          <a:cs typeface="Times New Roman" panose="02020603050405020304" pitchFamily="18" charset="0"/>
                          <a:sym typeface="Arial"/>
                        </a:rPr>
                        <a:t>Dynamic Binding</a:t>
                      </a:r>
                    </a:p>
                  </a:txBody>
                  <a:tcPr marL="47625" marR="47625" marT="47625" marB="47625" anchor="ctr"/>
                </a:tc>
              </a:tr>
              <a:tr h="692395">
                <a:tc>
                  <a:txBody>
                    <a:bodyPr/>
                    <a:lstStyle/>
                    <a:p>
                      <a:pPr>
                        <a:lnSpc>
                          <a:spcPct val="150000"/>
                        </a:lnSpc>
                        <a:spcAft>
                          <a:spcPts val="0"/>
                        </a:spcAft>
                      </a:pPr>
                      <a:r>
                        <a:rPr lang="en-US" sz="18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Một</a:t>
                      </a:r>
                      <a:r>
                        <a:rPr lang="en-US" sz="18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loại</a:t>
                      </a:r>
                      <a:r>
                        <a:rPr lang="en-US" sz="18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đa</a:t>
                      </a:r>
                      <a:r>
                        <a:rPr lang="en-US" sz="18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hình</a:t>
                      </a:r>
                      <a:r>
                        <a:rPr lang="en-US" sz="18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thu</a:t>
                      </a:r>
                      <a:r>
                        <a:rPr lang="en-US" sz="18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thập</a:t>
                      </a:r>
                      <a:r>
                        <a:rPr lang="en-US" sz="18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thông</a:t>
                      </a:r>
                      <a:r>
                        <a:rPr lang="en-US" sz="18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tin </a:t>
                      </a:r>
                      <a:r>
                        <a:rPr lang="en-US" sz="18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để</a:t>
                      </a:r>
                      <a:r>
                        <a:rPr lang="en-US" sz="18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gọi</a:t>
                      </a:r>
                      <a:r>
                        <a:rPr lang="en-US" sz="18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một</a:t>
                      </a:r>
                      <a:r>
                        <a:rPr lang="en-US" sz="18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phương</a:t>
                      </a:r>
                      <a:r>
                        <a:rPr lang="en-US" sz="18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thức</a:t>
                      </a:r>
                      <a:r>
                        <a:rPr lang="en-US" sz="18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trong</a:t>
                      </a:r>
                      <a:r>
                        <a:rPr lang="en-US" sz="18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thời</a:t>
                      </a:r>
                      <a:r>
                        <a:rPr lang="en-US" sz="18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gian</a:t>
                      </a:r>
                      <a:r>
                        <a:rPr lang="en-US" sz="18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biên</a:t>
                      </a:r>
                      <a:r>
                        <a:rPr lang="en-US" sz="18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dịch</a:t>
                      </a:r>
                      <a:endParaRPr lang="en-US" sz="18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endParaRPr>
                    </a:p>
                  </a:txBody>
                  <a:tcPr marL="47625" marR="47625" marT="47625" marB="47625"/>
                </a:tc>
                <a:tc>
                  <a:txBody>
                    <a:bodyPr/>
                    <a:lstStyle/>
                    <a:p>
                      <a:pPr>
                        <a:lnSpc>
                          <a:spcPct val="150000"/>
                        </a:lnSpc>
                        <a:spcAft>
                          <a:spcPts val="0"/>
                        </a:spcAft>
                      </a:pPr>
                      <a:r>
                        <a:rPr lang="en-US" sz="1800" b="0" i="0" u="none" strike="noStrike" cap="none">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Một loại đa hình thu thập thông tin để gọi một phương thức trong thời gian chạy.</a:t>
                      </a:r>
                    </a:p>
                  </a:txBody>
                  <a:tcPr marL="47625" marR="47625" marT="47625" marB="47625"/>
                </a:tc>
              </a:tr>
              <a:tr h="294548">
                <a:tc>
                  <a:txBody>
                    <a:bodyPr/>
                    <a:lstStyle/>
                    <a:p>
                      <a:pPr>
                        <a:lnSpc>
                          <a:spcPct val="150000"/>
                        </a:lnSpc>
                        <a:spcAft>
                          <a:spcPts val="0"/>
                        </a:spcAft>
                      </a:pPr>
                      <a:r>
                        <a:rPr lang="en-US" sz="18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Gắn </a:t>
                      </a:r>
                      <a:r>
                        <a:rPr lang="en-US" sz="18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kết</a:t>
                      </a:r>
                      <a:r>
                        <a:rPr lang="en-US" sz="18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xảy</a:t>
                      </a:r>
                      <a:r>
                        <a:rPr lang="en-US" sz="18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ra</a:t>
                      </a:r>
                      <a:r>
                        <a:rPr lang="en-US" sz="18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tại</a:t>
                      </a:r>
                      <a:r>
                        <a:rPr lang="en-US" sz="18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thời</a:t>
                      </a:r>
                      <a:r>
                        <a:rPr lang="en-US" sz="18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gian</a:t>
                      </a:r>
                      <a:r>
                        <a:rPr lang="en-US" sz="18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biên</a:t>
                      </a:r>
                      <a:r>
                        <a:rPr lang="en-US" sz="18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dịch</a:t>
                      </a:r>
                      <a:endParaRPr lang="en-US" sz="18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endParaRPr>
                    </a:p>
                  </a:txBody>
                  <a:tcPr marL="47625" marR="47625" marT="47625" marB="47625"/>
                </a:tc>
                <a:tc>
                  <a:txBody>
                    <a:bodyPr/>
                    <a:lstStyle/>
                    <a:p>
                      <a:pPr>
                        <a:lnSpc>
                          <a:spcPct val="150000"/>
                        </a:lnSpc>
                        <a:spcAft>
                          <a:spcPts val="0"/>
                        </a:spcAft>
                      </a:pPr>
                      <a:r>
                        <a:rPr lang="en-US" sz="1800" b="0" i="0" u="none" strike="noStrike" cap="none">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Gắn kết xảy ra trong thời gian chạy</a:t>
                      </a:r>
                    </a:p>
                  </a:txBody>
                  <a:tcPr marL="47625" marR="47625" marT="47625" marB="47625"/>
                </a:tc>
              </a:tr>
              <a:tr h="493471">
                <a:tc>
                  <a:txBody>
                    <a:bodyPr/>
                    <a:lstStyle/>
                    <a:p>
                      <a:pPr>
                        <a:lnSpc>
                          <a:spcPct val="150000"/>
                        </a:lnSpc>
                        <a:spcAft>
                          <a:spcPts val="0"/>
                        </a:spcAft>
                      </a:pPr>
                      <a:r>
                        <a:rPr lang="en-US" sz="18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Đối</a:t>
                      </a:r>
                      <a:r>
                        <a:rPr lang="en-US" sz="18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tượng</a:t>
                      </a:r>
                      <a:r>
                        <a:rPr lang="en-US" sz="18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thực</a:t>
                      </a:r>
                      <a:r>
                        <a:rPr lang="en-US" sz="18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tế</a:t>
                      </a:r>
                      <a:r>
                        <a:rPr lang="en-US" sz="18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không</a:t>
                      </a:r>
                      <a:r>
                        <a:rPr lang="en-US" sz="18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được</a:t>
                      </a:r>
                      <a:r>
                        <a:rPr lang="en-US" sz="18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sử</a:t>
                      </a:r>
                      <a:r>
                        <a:rPr lang="en-US" sz="18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dụng</a:t>
                      </a:r>
                      <a:r>
                        <a:rPr lang="en-US" sz="18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để</a:t>
                      </a:r>
                      <a:r>
                        <a:rPr lang="en-US" sz="18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ràng</a:t>
                      </a:r>
                      <a:r>
                        <a:rPr lang="en-US" sz="18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buộc</a:t>
                      </a:r>
                      <a:r>
                        <a:rPr lang="en-US" sz="18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p>
                  </a:txBody>
                  <a:tcPr marL="47625" marR="47625" marT="47625" marB="47625"/>
                </a:tc>
                <a:tc>
                  <a:txBody>
                    <a:bodyPr/>
                    <a:lstStyle/>
                    <a:p>
                      <a:pPr>
                        <a:lnSpc>
                          <a:spcPct val="150000"/>
                        </a:lnSpc>
                        <a:spcAft>
                          <a:spcPts val="0"/>
                        </a:spcAft>
                      </a:pPr>
                      <a:r>
                        <a:rPr lang="en-US" sz="1800" b="0" i="0" u="none" strike="noStrike" cap="none">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Đối tượng thực tế được sử dụng để ràng buộc.</a:t>
                      </a:r>
                    </a:p>
                  </a:txBody>
                  <a:tcPr marL="47625" marR="47625" marT="47625" marB="47625"/>
                </a:tc>
              </a:tr>
              <a:tr h="493471">
                <a:tc>
                  <a:txBody>
                    <a:bodyPr/>
                    <a:lstStyle/>
                    <a:p>
                      <a:pPr>
                        <a:lnSpc>
                          <a:spcPct val="150000"/>
                        </a:lnSpc>
                        <a:spcAft>
                          <a:spcPts val="0"/>
                        </a:spcAft>
                      </a:pPr>
                      <a:r>
                        <a:rPr lang="en-US" sz="18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Được</a:t>
                      </a:r>
                      <a:r>
                        <a:rPr lang="en-US" sz="18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gọi</a:t>
                      </a:r>
                      <a:r>
                        <a:rPr lang="en-US" sz="18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là</a:t>
                      </a:r>
                      <a:r>
                        <a:rPr lang="en-US" sz="18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liên</a:t>
                      </a:r>
                      <a:r>
                        <a:rPr lang="en-US" sz="18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kết</a:t>
                      </a:r>
                      <a:r>
                        <a:rPr lang="en-US" sz="18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sớm</a:t>
                      </a:r>
                      <a:r>
                        <a:rPr lang="en-US" sz="18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vì</a:t>
                      </a:r>
                      <a:r>
                        <a:rPr lang="en-US" sz="18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liên</a:t>
                      </a:r>
                      <a:r>
                        <a:rPr lang="en-US" sz="18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kết</a:t>
                      </a:r>
                      <a:r>
                        <a:rPr lang="en-US" sz="18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xảy</a:t>
                      </a:r>
                      <a:r>
                        <a:rPr lang="en-US" sz="18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ra</a:t>
                      </a:r>
                      <a:r>
                        <a:rPr lang="en-US" sz="18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trong</a:t>
                      </a:r>
                      <a:r>
                        <a:rPr lang="en-US" sz="18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quá</a:t>
                      </a:r>
                      <a:r>
                        <a:rPr lang="en-US" sz="18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trình</a:t>
                      </a:r>
                      <a:r>
                        <a:rPr lang="en-US" sz="18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biên</a:t>
                      </a:r>
                      <a:r>
                        <a:rPr lang="en-US" sz="18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dịch</a:t>
                      </a:r>
                      <a:r>
                        <a:rPr lang="en-US" sz="18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a:t>
                      </a:r>
                    </a:p>
                  </a:txBody>
                  <a:tcPr marL="47625" marR="47625" marT="47625" marB="47625"/>
                </a:tc>
                <a:tc>
                  <a:txBody>
                    <a:bodyPr/>
                    <a:lstStyle/>
                    <a:p>
                      <a:pPr>
                        <a:lnSpc>
                          <a:spcPct val="150000"/>
                        </a:lnSpc>
                        <a:spcAft>
                          <a:spcPts val="0"/>
                        </a:spcAft>
                      </a:pPr>
                      <a:r>
                        <a:rPr lang="en-US" sz="18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Được</a:t>
                      </a:r>
                      <a:r>
                        <a:rPr lang="en-US" sz="18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gọi</a:t>
                      </a:r>
                      <a:r>
                        <a:rPr lang="en-US" sz="18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là</a:t>
                      </a:r>
                      <a:r>
                        <a:rPr lang="en-US" sz="18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liên</a:t>
                      </a:r>
                      <a:r>
                        <a:rPr lang="en-US" sz="18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kết</a:t>
                      </a:r>
                      <a:r>
                        <a:rPr lang="en-US" sz="18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muộn</a:t>
                      </a:r>
                      <a:r>
                        <a:rPr lang="en-US" sz="18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vì</a:t>
                      </a:r>
                      <a:r>
                        <a:rPr lang="en-US" sz="18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liên</a:t>
                      </a:r>
                      <a:r>
                        <a:rPr lang="en-US" sz="18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kết</a:t>
                      </a:r>
                      <a:r>
                        <a:rPr lang="en-US" sz="18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xảy</a:t>
                      </a:r>
                      <a:r>
                        <a:rPr lang="en-US" sz="18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ra</a:t>
                      </a:r>
                      <a:r>
                        <a:rPr lang="en-US" sz="18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trong</a:t>
                      </a:r>
                      <a:r>
                        <a:rPr lang="en-US" sz="18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thời</a:t>
                      </a:r>
                      <a:r>
                        <a:rPr lang="en-US" sz="18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gian</a:t>
                      </a:r>
                      <a:r>
                        <a:rPr lang="en-US" sz="18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chạy</a:t>
                      </a:r>
                      <a:r>
                        <a:rPr lang="en-US" sz="18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a:t>
                      </a:r>
                    </a:p>
                  </a:txBody>
                  <a:tcPr marL="47625" marR="47625" marT="47625" marB="47625"/>
                </a:tc>
              </a:tr>
            </a:tbl>
          </a:graphicData>
        </a:graphic>
      </p:graphicFrame>
    </p:spTree>
    <p:extLst>
      <p:ext uri="{BB962C8B-B14F-4D97-AF65-F5344CB8AC3E}">
        <p14:creationId xmlns:p14="http://schemas.microsoft.com/office/powerpoint/2010/main" val="33142643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xfrm>
            <a:off x="83100" y="345965"/>
            <a:ext cx="8520600" cy="572700"/>
          </a:xfrm>
          <a:extLst>
            <a:ext uri="{FAA26D3D-D897-4be2-8F04-BA451C77F1D7}">
              <ma14:placeholderFlag xmlns:ma14="http://schemas.microsoft.com/office/mac/drawingml/2011/main" xmlns="" val="1"/>
            </a:ext>
          </a:extLst>
        </p:spPr>
        <p:txBody>
          <a:bodyPr anchor="b">
            <a:noAutofit/>
          </a:bodyPr>
          <a:lstStyle/>
          <a:p>
            <a:r>
              <a:rPr lang="en-US" altLang="en-US" sz="2400" dirty="0" smtClean="0"/>
              <a:t>So </a:t>
            </a:r>
            <a:r>
              <a:rPr lang="en-US" altLang="en-US" sz="2400" dirty="0" err="1" smtClean="0"/>
              <a:t>sánh</a:t>
            </a:r>
            <a:r>
              <a:rPr lang="en-US" altLang="en-US" sz="2400" dirty="0" smtClean="0"/>
              <a:t> </a:t>
            </a:r>
            <a:r>
              <a:rPr lang="en-US" altLang="en-US" sz="2400" dirty="0" err="1" smtClean="0"/>
              <a:t>gắn</a:t>
            </a:r>
            <a:r>
              <a:rPr lang="en-US" altLang="en-US" sz="2400" dirty="0" smtClean="0"/>
              <a:t> </a:t>
            </a:r>
            <a:r>
              <a:rPr lang="en-US" altLang="en-US" sz="2400" dirty="0" err="1" smtClean="0"/>
              <a:t>kết</a:t>
            </a:r>
            <a:r>
              <a:rPr lang="en-US" altLang="en-US" sz="2400" dirty="0" smtClean="0"/>
              <a:t> </a:t>
            </a:r>
            <a:r>
              <a:rPr lang="en-US" altLang="en-US" sz="2400" dirty="0" err="1" smtClean="0"/>
              <a:t>tĩnh</a:t>
            </a:r>
            <a:r>
              <a:rPr lang="en-US" altLang="en-US" sz="2400" dirty="0" smtClean="0"/>
              <a:t> </a:t>
            </a:r>
            <a:r>
              <a:rPr lang="en-US" altLang="en-US" sz="2400" dirty="0" err="1" smtClean="0"/>
              <a:t>và</a:t>
            </a:r>
            <a:r>
              <a:rPr lang="en-US" altLang="en-US" sz="2400" dirty="0" smtClean="0"/>
              <a:t> </a:t>
            </a:r>
            <a:r>
              <a:rPr lang="en-US" altLang="en-US" sz="2400" dirty="0" err="1" smtClean="0"/>
              <a:t>gắn</a:t>
            </a:r>
            <a:r>
              <a:rPr lang="en-US" altLang="en-US" sz="2400" dirty="0" smtClean="0"/>
              <a:t> </a:t>
            </a:r>
            <a:r>
              <a:rPr lang="en-US" altLang="en-US" sz="2400" dirty="0" err="1" smtClean="0"/>
              <a:t>kết</a:t>
            </a:r>
            <a:r>
              <a:rPr lang="en-US" altLang="en-US" sz="2400" dirty="0" smtClean="0"/>
              <a:t> </a:t>
            </a:r>
            <a:r>
              <a:rPr lang="en-US" altLang="en-US" sz="2400" dirty="0" err="1" smtClean="0"/>
              <a:t>động</a:t>
            </a:r>
            <a:endParaRPr lang="en-US" altLang="en-US" sz="2400" dirty="0"/>
          </a:p>
        </p:txBody>
      </p:sp>
      <p:graphicFrame>
        <p:nvGraphicFramePr>
          <p:cNvPr id="5" name="Table 4"/>
          <p:cNvGraphicFramePr>
            <a:graphicFrameLocks noGrp="1"/>
          </p:cNvGraphicFramePr>
          <p:nvPr>
            <p:extLst/>
          </p:nvPr>
        </p:nvGraphicFramePr>
        <p:xfrm>
          <a:off x="95250" y="1228054"/>
          <a:ext cx="8949690" cy="3486150"/>
        </p:xfrm>
        <a:graphic>
          <a:graphicData uri="http://schemas.openxmlformats.org/drawingml/2006/table">
            <a:tbl>
              <a:tblPr firstRow="1" firstCol="1" bandRow="1">
                <a:tableStyleId>{0660B408-B3CF-4A94-85FC-2B1E0A45F4A2}</a:tableStyleId>
              </a:tblPr>
              <a:tblGrid>
                <a:gridCol w="4474845"/>
                <a:gridCol w="4474845"/>
              </a:tblGrid>
              <a:tr h="285886">
                <a:tc>
                  <a:txBody>
                    <a:bodyPr/>
                    <a:lstStyle/>
                    <a:p>
                      <a:pPr algn="ctr">
                        <a:lnSpc>
                          <a:spcPct val="150000"/>
                        </a:lnSpc>
                        <a:spcAft>
                          <a:spcPts val="0"/>
                        </a:spcAft>
                      </a:pPr>
                      <a:r>
                        <a:rPr lang="en-US" sz="2000" b="1" i="0" u="none" strike="noStrike" cap="none" dirty="0">
                          <a:solidFill>
                            <a:schemeClr val="bg1"/>
                          </a:solidFill>
                          <a:latin typeface="Proxima Nova" panose="020B0604020202020204" charset="0"/>
                          <a:ea typeface="Times New Roman" panose="02020603050405020304" pitchFamily="18" charset="0"/>
                          <a:cs typeface="Times New Roman" panose="02020603050405020304" pitchFamily="18" charset="0"/>
                          <a:sym typeface="Arial"/>
                        </a:rPr>
                        <a:t>Static Binding</a:t>
                      </a:r>
                    </a:p>
                  </a:txBody>
                  <a:tcPr marL="47625" marR="47625" marT="47625" marB="47625" anchor="ctr"/>
                </a:tc>
                <a:tc>
                  <a:txBody>
                    <a:bodyPr/>
                    <a:lstStyle/>
                    <a:p>
                      <a:pPr algn="ctr">
                        <a:lnSpc>
                          <a:spcPct val="150000"/>
                        </a:lnSpc>
                        <a:spcAft>
                          <a:spcPts val="0"/>
                        </a:spcAft>
                      </a:pPr>
                      <a:r>
                        <a:rPr lang="en-US" sz="2000" b="1" i="0" u="none" strike="noStrike" cap="none" dirty="0">
                          <a:solidFill>
                            <a:schemeClr val="bg1"/>
                          </a:solidFill>
                          <a:latin typeface="Proxima Nova" panose="020B0604020202020204" charset="0"/>
                          <a:ea typeface="Times New Roman" panose="02020603050405020304" pitchFamily="18" charset="0"/>
                          <a:cs typeface="Times New Roman" panose="02020603050405020304" pitchFamily="18" charset="0"/>
                          <a:sym typeface="Arial"/>
                        </a:rPr>
                        <a:t>Dynamic Binding</a:t>
                      </a:r>
                    </a:p>
                  </a:txBody>
                  <a:tcPr marL="47625" marR="47625" marT="47625" marB="47625" anchor="ctr"/>
                </a:tc>
              </a:tr>
              <a:tr h="493471">
                <a:tc>
                  <a:txBody>
                    <a:bodyPr/>
                    <a:lstStyle/>
                    <a:p>
                      <a:pPr>
                        <a:lnSpc>
                          <a:spcPct val="150000"/>
                        </a:lnSpc>
                        <a:spcAft>
                          <a:spcPts val="0"/>
                        </a:spcAft>
                      </a:pPr>
                      <a:r>
                        <a:rPr lang="en-US" sz="20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Nạp</a:t>
                      </a:r>
                      <a:r>
                        <a:rPr lang="en-US" sz="20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20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chồng</a:t>
                      </a:r>
                      <a:r>
                        <a:rPr lang="en-US" sz="20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20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phương</a:t>
                      </a:r>
                      <a:r>
                        <a:rPr lang="en-US" sz="20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20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thức</a:t>
                      </a:r>
                      <a:r>
                        <a:rPr lang="en-US" sz="20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20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là</a:t>
                      </a:r>
                      <a:r>
                        <a:rPr lang="en-US" sz="20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20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ví</a:t>
                      </a:r>
                      <a:r>
                        <a:rPr lang="en-US" sz="20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20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dụ</a:t>
                      </a:r>
                      <a:r>
                        <a:rPr lang="en-US" sz="20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20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tốt</a:t>
                      </a:r>
                      <a:r>
                        <a:rPr lang="en-US" sz="20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20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nhất</a:t>
                      </a:r>
                      <a:r>
                        <a:rPr lang="en-US" sz="20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20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về</a:t>
                      </a:r>
                      <a:r>
                        <a:rPr lang="en-US" sz="20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20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liên</a:t>
                      </a:r>
                      <a:r>
                        <a:rPr lang="en-US" sz="20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20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kết</a:t>
                      </a:r>
                      <a:r>
                        <a:rPr lang="en-US" sz="20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20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tĩnh</a:t>
                      </a:r>
                      <a:r>
                        <a:rPr lang="en-US" sz="20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p>
                  </a:txBody>
                  <a:tcPr marL="47625" marR="47625" marT="47625" marB="47625"/>
                </a:tc>
                <a:tc>
                  <a:txBody>
                    <a:bodyPr/>
                    <a:lstStyle/>
                    <a:p>
                      <a:pPr>
                        <a:lnSpc>
                          <a:spcPct val="150000"/>
                        </a:lnSpc>
                        <a:spcAft>
                          <a:spcPts val="0"/>
                        </a:spcAft>
                      </a:pPr>
                      <a:r>
                        <a:rPr lang="en-US" sz="20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Ghi</a:t>
                      </a:r>
                      <a:r>
                        <a:rPr lang="en-US" sz="20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20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đè</a:t>
                      </a:r>
                      <a:r>
                        <a:rPr lang="en-US" sz="20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20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phương</a:t>
                      </a:r>
                      <a:r>
                        <a:rPr lang="en-US" sz="20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20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thức</a:t>
                      </a:r>
                      <a:r>
                        <a:rPr lang="en-US" sz="20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20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là</a:t>
                      </a:r>
                      <a:r>
                        <a:rPr lang="en-US" sz="20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20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ví</a:t>
                      </a:r>
                      <a:r>
                        <a:rPr lang="en-US" sz="20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20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dụ</a:t>
                      </a:r>
                      <a:r>
                        <a:rPr lang="en-US" sz="20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20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tốt</a:t>
                      </a:r>
                      <a:r>
                        <a:rPr lang="en-US" sz="20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20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nhất</a:t>
                      </a:r>
                      <a:r>
                        <a:rPr lang="en-US" sz="20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20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về</a:t>
                      </a:r>
                      <a:r>
                        <a:rPr lang="en-US" sz="20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20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liên</a:t>
                      </a:r>
                      <a:r>
                        <a:rPr lang="en-US" sz="20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20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kết</a:t>
                      </a:r>
                      <a:r>
                        <a:rPr lang="en-US" sz="20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20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động</a:t>
                      </a:r>
                      <a:r>
                        <a:rPr lang="en-US" sz="20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a:t>
                      </a:r>
                    </a:p>
                  </a:txBody>
                  <a:tcPr marL="47625" marR="47625" marT="47625" marB="47625"/>
                </a:tc>
              </a:tr>
              <a:tr h="692395">
                <a:tc>
                  <a:txBody>
                    <a:bodyPr/>
                    <a:lstStyle/>
                    <a:p>
                      <a:pPr>
                        <a:lnSpc>
                          <a:spcPct val="150000"/>
                        </a:lnSpc>
                        <a:spcAft>
                          <a:spcPts val="0"/>
                        </a:spcAft>
                      </a:pPr>
                      <a:r>
                        <a:rPr lang="en-US" sz="20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Các</a:t>
                      </a:r>
                      <a:r>
                        <a:rPr lang="en-US" sz="20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20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phương</a:t>
                      </a:r>
                      <a:r>
                        <a:rPr lang="en-US" sz="20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20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thức</a:t>
                      </a:r>
                      <a:r>
                        <a:rPr lang="en-US" sz="20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20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riêng</a:t>
                      </a:r>
                      <a:r>
                        <a:rPr lang="en-US" sz="20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20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tư</a:t>
                      </a:r>
                      <a:r>
                        <a:rPr lang="en-US" sz="20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20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tĩnh</a:t>
                      </a:r>
                      <a:r>
                        <a:rPr lang="en-US" sz="20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20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và</a:t>
                      </a:r>
                      <a:r>
                        <a:rPr lang="en-US" sz="20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20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cuối</a:t>
                      </a:r>
                      <a:r>
                        <a:rPr lang="en-US" sz="20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20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cùng</a:t>
                      </a:r>
                      <a:r>
                        <a:rPr lang="en-US" sz="20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20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hiển</a:t>
                      </a:r>
                      <a:r>
                        <a:rPr lang="en-US" sz="20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20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thị</a:t>
                      </a:r>
                      <a:r>
                        <a:rPr lang="en-US" sz="20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20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liên</a:t>
                      </a:r>
                      <a:r>
                        <a:rPr lang="en-US" sz="20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20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kết</a:t>
                      </a:r>
                      <a:r>
                        <a:rPr lang="en-US" sz="20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20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tĩnh</a:t>
                      </a:r>
                      <a:r>
                        <a:rPr lang="en-US" sz="20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20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vì</a:t>
                      </a:r>
                      <a:r>
                        <a:rPr lang="en-US" sz="20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20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chúng</a:t>
                      </a:r>
                      <a:r>
                        <a:rPr lang="en-US" sz="20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ta </a:t>
                      </a:r>
                      <a:r>
                        <a:rPr lang="en-US" sz="20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không</a:t>
                      </a:r>
                      <a:r>
                        <a:rPr lang="en-US" sz="20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20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thể</a:t>
                      </a:r>
                      <a:r>
                        <a:rPr lang="en-US" sz="20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20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ghi</a:t>
                      </a:r>
                      <a:r>
                        <a:rPr lang="en-US" sz="20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20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đè</a:t>
                      </a:r>
                      <a:r>
                        <a:rPr lang="en-US" sz="20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20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lên</a:t>
                      </a:r>
                      <a:r>
                        <a:rPr lang="en-US" sz="20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20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chúng</a:t>
                      </a:r>
                      <a:r>
                        <a:rPr lang="en-US" sz="20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p>
                  </a:txBody>
                  <a:tcPr marL="47625" marR="47625" marT="47625" marB="47625"/>
                </a:tc>
                <a:tc>
                  <a:txBody>
                    <a:bodyPr/>
                    <a:lstStyle/>
                    <a:p>
                      <a:pPr>
                        <a:lnSpc>
                          <a:spcPct val="150000"/>
                        </a:lnSpc>
                        <a:spcAft>
                          <a:spcPts val="0"/>
                        </a:spcAft>
                      </a:pPr>
                      <a:r>
                        <a:rPr lang="en-US" sz="20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Các</a:t>
                      </a:r>
                      <a:r>
                        <a:rPr lang="en-US" sz="20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20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phương</a:t>
                      </a:r>
                      <a:r>
                        <a:rPr lang="en-US" sz="20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20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thức</a:t>
                      </a:r>
                      <a:r>
                        <a:rPr lang="en-US" sz="20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20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riêng</a:t>
                      </a:r>
                      <a:r>
                        <a:rPr lang="en-US" sz="20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20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tư</a:t>
                      </a:r>
                      <a:r>
                        <a:rPr lang="en-US" sz="20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20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tĩnh</a:t>
                      </a:r>
                      <a:r>
                        <a:rPr lang="en-US" sz="20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20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và</a:t>
                      </a:r>
                      <a:r>
                        <a:rPr lang="en-US" sz="20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20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phương</a:t>
                      </a:r>
                      <a:r>
                        <a:rPr lang="en-US" sz="20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20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thức</a:t>
                      </a:r>
                      <a:r>
                        <a:rPr lang="en-US" sz="20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20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cuối</a:t>
                      </a:r>
                      <a:r>
                        <a:rPr lang="en-US" sz="20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20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cùng</a:t>
                      </a:r>
                      <a:r>
                        <a:rPr lang="en-US" sz="20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20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khác</a:t>
                      </a:r>
                      <a:r>
                        <a:rPr lang="en-US" sz="20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20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hiển</a:t>
                      </a:r>
                      <a:r>
                        <a:rPr lang="en-US" sz="20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20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thị</a:t>
                      </a:r>
                      <a:r>
                        <a:rPr lang="en-US" sz="20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20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liên</a:t>
                      </a:r>
                      <a:r>
                        <a:rPr lang="en-US" sz="20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20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kết</a:t>
                      </a:r>
                      <a:r>
                        <a:rPr lang="en-US" sz="20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20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động</a:t>
                      </a:r>
                      <a:r>
                        <a:rPr lang="en-US" sz="20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20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vì</a:t>
                      </a:r>
                      <a:r>
                        <a:rPr lang="en-US" sz="20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20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có</a:t>
                      </a:r>
                      <a:r>
                        <a:rPr lang="en-US" sz="20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20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thể</a:t>
                      </a:r>
                      <a:r>
                        <a:rPr lang="en-US" sz="20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20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ghi</a:t>
                      </a:r>
                      <a:r>
                        <a:rPr lang="en-US" sz="20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20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đè</a:t>
                      </a:r>
                      <a:r>
                        <a:rPr lang="en-US" sz="20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20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bằng</a:t>
                      </a:r>
                      <a:r>
                        <a:rPr lang="en-US" sz="20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20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các</a:t>
                      </a:r>
                      <a:r>
                        <a:rPr lang="en-US" sz="20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20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phương</a:t>
                      </a:r>
                      <a:r>
                        <a:rPr lang="en-US" sz="20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20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thức</a:t>
                      </a:r>
                      <a:r>
                        <a:rPr lang="en-US" sz="20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20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này</a:t>
                      </a:r>
                      <a:r>
                        <a:rPr lang="en-US" sz="20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a:t>
                      </a:r>
                    </a:p>
                  </a:txBody>
                  <a:tcPr marL="47625" marR="47625" marT="47625" marB="47625"/>
                </a:tc>
              </a:tr>
            </a:tbl>
          </a:graphicData>
        </a:graphic>
      </p:graphicFrame>
    </p:spTree>
    <p:extLst>
      <p:ext uri="{BB962C8B-B14F-4D97-AF65-F5344CB8AC3E}">
        <p14:creationId xmlns:p14="http://schemas.microsoft.com/office/powerpoint/2010/main" val="121649856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5"/>
          <p:cNvSpPr txBox="1">
            <a:spLocks noGrp="1"/>
          </p:cNvSpPr>
          <p:nvPr>
            <p:ph type="title"/>
          </p:nvPr>
        </p:nvSpPr>
        <p:spPr>
          <a:xfrm>
            <a:off x="116870" y="937830"/>
            <a:ext cx="8653750" cy="4090800"/>
          </a:xfrm>
          <a:prstGeom prst="rect">
            <a:avLst/>
          </a:prstGeom>
        </p:spPr>
        <p:txBody>
          <a:bodyPr spcFirstLastPara="1" wrap="square" lIns="91425" tIns="91425" rIns="91425" bIns="91425" anchor="ctr" anchorCtr="0">
            <a:normAutofit/>
          </a:bodyPr>
          <a:lstStyle/>
          <a:p>
            <a:pPr lvl="0">
              <a:lnSpc>
                <a:spcPct val="115000"/>
              </a:lnSpc>
            </a:pPr>
            <a:r>
              <a:rPr lang="nl-NL" dirty="0" smtClean="0"/>
              <a:t>Lớp </a:t>
            </a:r>
            <a:r>
              <a:rPr lang="nl-NL" dirty="0"/>
              <a:t>Object</a:t>
            </a:r>
          </a:p>
        </p:txBody>
      </p:sp>
    </p:spTree>
    <p:extLst>
      <p:ext uri="{BB962C8B-B14F-4D97-AF65-F5344CB8AC3E}">
        <p14:creationId xmlns:p14="http://schemas.microsoft.com/office/powerpoint/2010/main" val="34945523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ma14="http://schemas.microsoft.com/office/mac/drawingml/2011/main" xmlns="" val="1"/>
            </a:ext>
          </a:extLst>
        </p:spPr>
        <p:txBody>
          <a:bodyPr anchor="b">
            <a:noAutofit/>
          </a:bodyPr>
          <a:lstStyle/>
          <a:p>
            <a:r>
              <a:rPr lang="en-US" altLang="en-US" sz="2700" dirty="0" err="1" smtClean="0"/>
              <a:t>Biến</a:t>
            </a:r>
            <a:r>
              <a:rPr lang="en-US" altLang="en-US" sz="2700" dirty="0" smtClean="0"/>
              <a:t> </a:t>
            </a:r>
            <a:r>
              <a:rPr lang="en-US" altLang="en-US" sz="2700" dirty="0" err="1" smtClean="0"/>
              <a:t>tĩnh</a:t>
            </a:r>
            <a:endParaRPr lang="en-US" altLang="en-US" sz="2700" dirty="0"/>
          </a:p>
        </p:txBody>
      </p:sp>
      <p:sp>
        <p:nvSpPr>
          <p:cNvPr id="4" name="Rectangle 3"/>
          <p:cNvSpPr/>
          <p:nvPr/>
        </p:nvSpPr>
        <p:spPr>
          <a:xfrm>
            <a:off x="190500" y="1375877"/>
            <a:ext cx="8709660" cy="2375009"/>
          </a:xfrm>
          <a:prstGeom prst="rect">
            <a:avLst/>
          </a:prstGeom>
        </p:spPr>
        <p:txBody>
          <a:bodyPr wrap="square">
            <a:spAutoFit/>
          </a:bodyPr>
          <a:lstStyle/>
          <a:p>
            <a:pPr algn="just">
              <a:lnSpc>
                <a:spcPts val="1875"/>
              </a:lnSpc>
              <a:spcBef>
                <a:spcPts val="800"/>
              </a:spcBef>
              <a:spcAft>
                <a:spcPts val="800"/>
              </a:spcAft>
            </a:pP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Biến</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tĩnh</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được</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sử</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dụng</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để</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xác</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định</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thuộc</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tính</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chung</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của</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tất</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cả</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các</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đối</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tượng</a:t>
            </a:r>
            <a:r>
              <a:rPr lang="en-US" sz="1800" dirty="0">
                <a:latin typeface="Proxima Nova" panose="020B0604020202020204" charset="0"/>
                <a:ea typeface="Times New Roman" panose="02020603050405020304" pitchFamily="18" charset="0"/>
                <a:cs typeface="Times New Roman" panose="02020603050405020304" pitchFamily="18" charset="0"/>
              </a:rPr>
              <a:t>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gn="just">
              <a:lnSpc>
                <a:spcPts val="1875"/>
              </a:lnSpc>
              <a:spcBef>
                <a:spcPts val="800"/>
              </a:spcBef>
              <a:spcAft>
                <a:spcPts val="800"/>
              </a:spcAft>
            </a:pP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Biến</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tĩnh</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chỉ</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nhận</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bộ</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nhớ</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một</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lần</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trong</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vùng</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lớp</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tại</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thời</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điểm</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lớp</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được</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nạp</a:t>
            </a:r>
            <a:r>
              <a:rPr lang="en-US" sz="1800" dirty="0">
                <a:latin typeface="Proxima Nova" panose="020B0604020202020204" charset="0"/>
                <a:ea typeface="Times New Roman" panose="02020603050405020304" pitchFamily="18" charset="0"/>
                <a:cs typeface="Times New Roman" panose="02020603050405020304" pitchFamily="18" charset="0"/>
              </a:rPr>
              <a: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gn="just">
              <a:lnSpc>
                <a:spcPts val="1875"/>
              </a:lnSpc>
              <a:spcBef>
                <a:spcPts val="800"/>
              </a:spcBef>
              <a:spcAft>
                <a:spcPts val="800"/>
              </a:spcAft>
            </a:pP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Khi</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một</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biến</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được</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khai</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báo</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là</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tĩnh</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thì</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một</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bản</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sao</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duy</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nhất</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của</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biến</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đó</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được</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tạo</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và</a:t>
            </a:r>
            <a:r>
              <a:rPr lang="en-US" sz="1800" dirty="0">
                <a:latin typeface="Proxima Nova" panose="020B0604020202020204" charset="0"/>
                <a:ea typeface="Times New Roman" panose="02020603050405020304" pitchFamily="18" charset="0"/>
                <a:cs typeface="Times New Roman" panose="02020603050405020304" pitchFamily="18" charset="0"/>
              </a:rPr>
              <a:t> chia </a:t>
            </a:r>
            <a:r>
              <a:rPr lang="en-US" sz="1800" dirty="0" err="1">
                <a:latin typeface="Proxima Nova" panose="020B0604020202020204" charset="0"/>
                <a:ea typeface="Times New Roman" panose="02020603050405020304" pitchFamily="18" charset="0"/>
                <a:cs typeface="Times New Roman" panose="02020603050405020304" pitchFamily="18" charset="0"/>
              </a:rPr>
              <a:t>sẻ</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giữa</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tất</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cả</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các</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đối</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tượng</a:t>
            </a:r>
            <a:r>
              <a:rPr lang="en-US" sz="1800" dirty="0">
                <a:latin typeface="Proxima Nova" panose="020B0604020202020204" charset="0"/>
                <a:ea typeface="Times New Roman" panose="02020603050405020304" pitchFamily="18" charset="0"/>
                <a:cs typeface="Times New Roman" panose="02020603050405020304" pitchFamily="18" charset="0"/>
              </a:rPr>
              <a:t> ở </a:t>
            </a:r>
            <a:r>
              <a:rPr lang="en-US" sz="1800" dirty="0" err="1">
                <a:latin typeface="Proxima Nova" panose="020B0604020202020204" charset="0"/>
                <a:ea typeface="Times New Roman" panose="02020603050405020304" pitchFamily="18" charset="0"/>
                <a:cs typeface="Times New Roman" panose="02020603050405020304" pitchFamily="18" charset="0"/>
              </a:rPr>
              <a:t>các</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mức</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của</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lớp</a:t>
            </a:r>
            <a:r>
              <a:rPr lang="en-US" sz="1800" dirty="0">
                <a:latin typeface="Proxima Nova" panose="020B0604020202020204" charset="0"/>
                <a:ea typeface="Times New Roman" panose="02020603050405020304" pitchFamily="18" charset="0"/>
                <a:cs typeface="Times New Roman" panose="02020603050405020304" pitchFamily="18" charset="0"/>
              </a:rPr>
              <a:t>.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gn="just">
              <a:lnSpc>
                <a:spcPts val="1875"/>
              </a:lnSpc>
              <a:spcBef>
                <a:spcPts val="800"/>
              </a:spcBef>
              <a:spcAft>
                <a:spcPts val="800"/>
              </a:spcAft>
            </a:pPr>
            <a:r>
              <a:rPr lang="en-US" sz="1800" dirty="0">
                <a:latin typeface="Proxima Nova" panose="020B0604020202020204" charset="0"/>
                <a:ea typeface="Times New Roman" panose="02020603050405020304" pitchFamily="18" charset="0"/>
                <a:cs typeface="Times New Roman" panose="02020603050405020304" pitchFamily="18" charset="0"/>
              </a:rPr>
              <a:t>- Các </a:t>
            </a:r>
            <a:r>
              <a:rPr lang="en-US" sz="1800" dirty="0" err="1">
                <a:latin typeface="Proxima Nova" panose="020B0604020202020204" charset="0"/>
                <a:ea typeface="Times New Roman" panose="02020603050405020304" pitchFamily="18" charset="0"/>
                <a:cs typeface="Times New Roman" panose="02020603050405020304" pitchFamily="18" charset="0"/>
              </a:rPr>
              <a:t>biến</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tĩnh</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về</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cơ</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bản</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là</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các</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biến</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toàn</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cục</a:t>
            </a:r>
            <a:r>
              <a:rPr lang="en-US" sz="1800" dirty="0">
                <a:latin typeface="Proxima Nova" panose="020B0604020202020204" charset="0"/>
                <a:ea typeface="Times New Roman" panose="02020603050405020304" pitchFamily="18" charset="0"/>
                <a:cs typeface="Times New Roman" panose="02020603050405020304" pitchFamily="18" charset="0"/>
              </a:rPr>
              <a: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gn="just">
              <a:lnSpc>
                <a:spcPts val="1875"/>
              </a:lnSpc>
              <a:spcBef>
                <a:spcPts val="800"/>
              </a:spcBef>
              <a:spcAft>
                <a:spcPts val="800"/>
              </a:spcAft>
            </a:pP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Tất</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cả</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các</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phiên</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bản</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của</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lớp</a:t>
            </a:r>
            <a:r>
              <a:rPr lang="en-US" sz="1800" dirty="0">
                <a:latin typeface="Proxima Nova" panose="020B0604020202020204" charset="0"/>
                <a:ea typeface="Times New Roman" panose="02020603050405020304" pitchFamily="18" charset="0"/>
                <a:cs typeface="Times New Roman" panose="02020603050405020304" pitchFamily="18" charset="0"/>
              </a:rPr>
              <a:t> chia </a:t>
            </a:r>
            <a:r>
              <a:rPr lang="en-US" sz="1800" dirty="0" err="1">
                <a:latin typeface="Proxima Nova" panose="020B0604020202020204" charset="0"/>
                <a:ea typeface="Times New Roman" panose="02020603050405020304" pitchFamily="18" charset="0"/>
                <a:cs typeface="Times New Roman" panose="02020603050405020304" pitchFamily="18" charset="0"/>
              </a:rPr>
              <a:t>sẻ</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cùng</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một</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biến</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tĩnh</a:t>
            </a:r>
            <a:r>
              <a:rPr lang="en-US" sz="1800" dirty="0">
                <a:latin typeface="Proxima Nova" panose="020B0604020202020204" charset="0"/>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5647567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xfrm>
            <a:off x="83100" y="345965"/>
            <a:ext cx="8520600" cy="572700"/>
          </a:xfrm>
          <a:extLst>
            <a:ext uri="{FAA26D3D-D897-4be2-8F04-BA451C77F1D7}">
              <ma14:placeholderFlag xmlns:ma14="http://schemas.microsoft.com/office/mac/drawingml/2011/main" xmlns="" val="1"/>
            </a:ext>
          </a:extLst>
        </p:spPr>
        <p:txBody>
          <a:bodyPr anchor="b">
            <a:noAutofit/>
          </a:bodyPr>
          <a:lstStyle/>
          <a:p>
            <a:r>
              <a:rPr lang="en-US" altLang="en-US" sz="2700" dirty="0" err="1" smtClean="0"/>
              <a:t>Giới</a:t>
            </a:r>
            <a:r>
              <a:rPr lang="en-US" altLang="en-US" sz="2700" dirty="0" smtClean="0"/>
              <a:t> </a:t>
            </a:r>
            <a:r>
              <a:rPr lang="en-US" altLang="en-US" sz="2700" dirty="0" err="1" smtClean="0"/>
              <a:t>thiệu</a:t>
            </a:r>
            <a:endParaRPr lang="en-US" altLang="en-US" sz="2700" dirty="0"/>
          </a:p>
        </p:txBody>
      </p:sp>
      <p:sp>
        <p:nvSpPr>
          <p:cNvPr id="5" name="Rectangle 4"/>
          <p:cNvSpPr/>
          <p:nvPr/>
        </p:nvSpPr>
        <p:spPr>
          <a:xfrm>
            <a:off x="205740" y="1374936"/>
            <a:ext cx="8724900" cy="3189143"/>
          </a:xfrm>
          <a:prstGeom prst="rect">
            <a:avLst/>
          </a:prstGeom>
        </p:spPr>
        <p:txBody>
          <a:bodyPr wrap="square">
            <a:spAutoFit/>
          </a:bodyPr>
          <a:lstStyle/>
          <a:p>
            <a:pPr algn="just">
              <a:lnSpc>
                <a:spcPct val="120000"/>
              </a:lnSpc>
              <a:spcBef>
                <a:spcPts val="600"/>
              </a:spcBef>
              <a:spcAft>
                <a:spcPts val="600"/>
              </a:spcAft>
            </a:pPr>
            <a:r>
              <a:rPr lang="en-US" sz="1800" dirty="0">
                <a:latin typeface="Proxima Nova" panose="020B0604020202020204" charset="0"/>
                <a:ea typeface="Times New Roman" panose="02020603050405020304" pitchFamily="18" charset="0"/>
                <a:cs typeface="Times New Roman" panose="02020603050405020304" pitchFamily="18" charset="0"/>
              </a:rPr>
              <a:t>- Lớp Object </a:t>
            </a:r>
            <a:r>
              <a:rPr lang="en-US" sz="1800" dirty="0" err="1">
                <a:latin typeface="Proxima Nova" panose="020B0604020202020204" charset="0"/>
                <a:ea typeface="Times New Roman" panose="02020603050405020304" pitchFamily="18" charset="0"/>
                <a:cs typeface="Times New Roman" panose="02020603050405020304" pitchFamily="18" charset="0"/>
              </a:rPr>
              <a:t>có</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trong</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gói</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java.lang</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Mọi</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lớp</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trong</a:t>
            </a:r>
            <a:r>
              <a:rPr lang="en-US" sz="1800" dirty="0">
                <a:latin typeface="Proxima Nova" panose="020B0604020202020204" charset="0"/>
                <a:ea typeface="Times New Roman" panose="02020603050405020304" pitchFamily="18" charset="0"/>
                <a:cs typeface="Times New Roman" panose="02020603050405020304" pitchFamily="18" charset="0"/>
              </a:rPr>
              <a:t> Java </a:t>
            </a:r>
            <a:r>
              <a:rPr lang="en-US" sz="1800" dirty="0" err="1">
                <a:latin typeface="Proxima Nova" panose="020B0604020202020204" charset="0"/>
                <a:ea typeface="Times New Roman" panose="02020603050405020304" pitchFamily="18" charset="0"/>
                <a:cs typeface="Times New Roman" panose="02020603050405020304" pitchFamily="18" charset="0"/>
              </a:rPr>
              <a:t>đều</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được</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kế</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thừa</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trực</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tiếp</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hoặc</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gián</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tiếp</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từ</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lớp</a:t>
            </a:r>
            <a:r>
              <a:rPr lang="en-US" sz="1800" dirty="0">
                <a:latin typeface="Proxima Nova" panose="020B0604020202020204" charset="0"/>
                <a:ea typeface="Times New Roman" panose="02020603050405020304" pitchFamily="18" charset="0"/>
                <a:cs typeface="Times New Roman" panose="02020603050405020304" pitchFamily="18" charset="0"/>
              </a:rPr>
              <a:t> Object.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20000"/>
              </a:lnSpc>
              <a:spcBef>
                <a:spcPts val="600"/>
              </a:spcBef>
              <a:spcAft>
                <a:spcPts val="600"/>
              </a:spcAft>
            </a:pP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Nếu</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một</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lớp</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không</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kế</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thừa</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từ</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bất</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kỳ</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một</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lớp</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nào</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khác</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thì</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đó</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là</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lớp</a:t>
            </a:r>
            <a:r>
              <a:rPr lang="en-US" sz="1800" dirty="0">
                <a:latin typeface="Proxima Nova" panose="020B0604020202020204" charset="0"/>
                <a:ea typeface="Times New Roman" panose="02020603050405020304" pitchFamily="18" charset="0"/>
                <a:cs typeface="Times New Roman" panose="02020603050405020304" pitchFamily="18" charset="0"/>
              </a:rPr>
              <a:t> con </a:t>
            </a:r>
            <a:r>
              <a:rPr lang="en-US" sz="1800" dirty="0" err="1">
                <a:latin typeface="Proxima Nova" panose="020B0604020202020204" charset="0"/>
                <a:ea typeface="Times New Roman" panose="02020603050405020304" pitchFamily="18" charset="0"/>
                <a:cs typeface="Times New Roman" panose="02020603050405020304" pitchFamily="18" charset="0"/>
              </a:rPr>
              <a:t>trực</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tiếp</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của</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lớp</a:t>
            </a:r>
            <a:r>
              <a:rPr lang="en-US" sz="1800" dirty="0">
                <a:latin typeface="Proxima Nova" panose="020B0604020202020204" charset="0"/>
                <a:ea typeface="Times New Roman" panose="02020603050405020304" pitchFamily="18" charset="0"/>
                <a:cs typeface="Times New Roman" panose="02020603050405020304" pitchFamily="18" charset="0"/>
              </a:rPr>
              <a:t> Object.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20000"/>
              </a:lnSpc>
              <a:spcBef>
                <a:spcPts val="600"/>
              </a:spcBef>
              <a:spcAft>
                <a:spcPts val="600"/>
              </a:spcAft>
            </a:pP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Nếu</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một</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lớp</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kế</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thừa</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từ</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bất</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kỳ</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một</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lớp</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nào</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khác</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thì</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đó</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là</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lớp</a:t>
            </a:r>
            <a:r>
              <a:rPr lang="en-US" sz="1800" dirty="0">
                <a:latin typeface="Proxima Nova" panose="020B0604020202020204" charset="0"/>
                <a:ea typeface="Times New Roman" panose="02020603050405020304" pitchFamily="18" charset="0"/>
                <a:cs typeface="Times New Roman" panose="02020603050405020304" pitchFamily="18" charset="0"/>
              </a:rPr>
              <a:t> con </a:t>
            </a:r>
            <a:r>
              <a:rPr lang="en-US" sz="1800" dirty="0" err="1">
                <a:latin typeface="Proxima Nova" panose="020B0604020202020204" charset="0"/>
                <a:ea typeface="Times New Roman" panose="02020603050405020304" pitchFamily="18" charset="0"/>
                <a:cs typeface="Times New Roman" panose="02020603050405020304" pitchFamily="18" charset="0"/>
              </a:rPr>
              <a:t>kế</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thừa</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gián</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tiếp</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của</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lớp</a:t>
            </a:r>
            <a:r>
              <a:rPr lang="en-US" sz="1800" dirty="0">
                <a:latin typeface="Proxima Nova" panose="020B0604020202020204" charset="0"/>
                <a:ea typeface="Times New Roman" panose="02020603050405020304" pitchFamily="18" charset="0"/>
                <a:cs typeface="Times New Roman" panose="02020603050405020304" pitchFamily="18" charset="0"/>
              </a:rPr>
              <a:t> Object.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20000"/>
              </a:lnSpc>
              <a:spcBef>
                <a:spcPts val="600"/>
              </a:spcBef>
              <a:spcAft>
                <a:spcPts val="600"/>
              </a:spcAft>
            </a:pPr>
            <a:r>
              <a:rPr lang="en-US" sz="1800" dirty="0">
                <a:latin typeface="Proxima Nova" panose="020B0604020202020204" charset="0"/>
                <a:ea typeface="Times New Roman" panose="02020603050405020304" pitchFamily="18" charset="0"/>
                <a:cs typeface="Times New Roman" panose="02020603050405020304" pitchFamily="18" charset="0"/>
              </a:rPr>
              <a:t>- Lớp Object </a:t>
            </a:r>
            <a:r>
              <a:rPr lang="en-US" sz="1800" dirty="0" err="1">
                <a:latin typeface="Proxima Nova" panose="020B0604020202020204" charset="0"/>
                <a:ea typeface="Times New Roman" panose="02020603050405020304" pitchFamily="18" charset="0"/>
                <a:cs typeface="Times New Roman" panose="02020603050405020304" pitchFamily="18" charset="0"/>
              </a:rPr>
              <a:t>đóng</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vai</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trò</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là</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gốc</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của</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hệ</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thống</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phân</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cấp</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thừa</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kế</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trong</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bất</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kỳ</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Chương</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trình</a:t>
            </a:r>
            <a:r>
              <a:rPr lang="en-US" sz="1800" dirty="0">
                <a:latin typeface="Proxima Nova" panose="020B0604020202020204" charset="0"/>
                <a:ea typeface="Times New Roman" panose="02020603050405020304" pitchFamily="18" charset="0"/>
                <a:cs typeface="Times New Roman" panose="02020603050405020304" pitchFamily="18" charset="0"/>
              </a:rPr>
              <a:t> Java </a:t>
            </a:r>
            <a:r>
              <a:rPr lang="en-US" sz="1800" dirty="0" err="1">
                <a:latin typeface="Proxima Nova" panose="020B0604020202020204" charset="0"/>
                <a:ea typeface="Times New Roman" panose="02020603050405020304" pitchFamily="18" charset="0"/>
                <a:cs typeface="Times New Roman" panose="02020603050405020304" pitchFamily="18" charset="0"/>
              </a:rPr>
              <a:t>nào</a:t>
            </a:r>
            <a:r>
              <a:rPr lang="en-US" sz="1800" dirty="0">
                <a:latin typeface="Proxima Nova" panose="020B0604020202020204" charset="0"/>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335947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xfrm>
            <a:off x="83100" y="345965"/>
            <a:ext cx="8520600" cy="572700"/>
          </a:xfrm>
          <a:extLst>
            <a:ext uri="{FAA26D3D-D897-4be2-8F04-BA451C77F1D7}">
              <ma14:placeholderFlag xmlns:ma14="http://schemas.microsoft.com/office/mac/drawingml/2011/main" xmlns="" val="1"/>
            </a:ext>
          </a:extLst>
        </p:spPr>
        <p:txBody>
          <a:bodyPr anchor="b">
            <a:noAutofit/>
          </a:bodyPr>
          <a:lstStyle/>
          <a:p>
            <a:r>
              <a:rPr lang="vi-VN" altLang="en-US" sz="2700" dirty="0" smtClean="0"/>
              <a:t>Các phương thức</a:t>
            </a:r>
            <a:endParaRPr lang="en-US" altLang="en-US" sz="2700" dirty="0"/>
          </a:p>
        </p:txBody>
      </p:sp>
      <p:pic>
        <p:nvPicPr>
          <p:cNvPr id="4" name="Picture 3" descr="Object Class in Java"/>
          <p:cNvPicPr/>
          <p:nvPr/>
        </p:nvPicPr>
        <p:blipFill>
          <a:blip r:embed="rId2">
            <a:extLst>
              <a:ext uri="{28A0092B-C50C-407E-A947-70E740481C1C}">
                <a14:useLocalDpi xmlns:a14="http://schemas.microsoft.com/office/drawing/2010/main" val="0"/>
              </a:ext>
            </a:extLst>
          </a:blip>
          <a:srcRect/>
          <a:stretch>
            <a:fillRect/>
          </a:stretch>
        </p:blipFill>
        <p:spPr bwMode="auto">
          <a:xfrm>
            <a:off x="247014" y="1327784"/>
            <a:ext cx="8081645" cy="3670935"/>
          </a:xfrm>
          <a:prstGeom prst="rect">
            <a:avLst/>
          </a:prstGeom>
          <a:noFill/>
          <a:ln>
            <a:noFill/>
          </a:ln>
        </p:spPr>
      </p:pic>
    </p:spTree>
    <p:extLst>
      <p:ext uri="{BB962C8B-B14F-4D97-AF65-F5344CB8AC3E}">
        <p14:creationId xmlns:p14="http://schemas.microsoft.com/office/powerpoint/2010/main" val="385814038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xfrm>
            <a:off x="83100" y="345965"/>
            <a:ext cx="8520600" cy="572700"/>
          </a:xfrm>
          <a:extLst>
            <a:ext uri="{FAA26D3D-D897-4be2-8F04-BA451C77F1D7}">
              <ma14:placeholderFlag xmlns:ma14="http://schemas.microsoft.com/office/mac/drawingml/2011/main" xmlns="" val="1"/>
            </a:ext>
          </a:extLst>
        </p:spPr>
        <p:txBody>
          <a:bodyPr anchor="b">
            <a:noAutofit/>
          </a:bodyPr>
          <a:lstStyle/>
          <a:p>
            <a:r>
              <a:rPr lang="vi-VN" altLang="en-US" sz="2700" dirty="0" smtClean="0"/>
              <a:t>Các phương thức</a:t>
            </a:r>
            <a:endParaRPr lang="en-US" altLang="en-US" sz="2700" dirty="0"/>
          </a:p>
        </p:txBody>
      </p:sp>
      <p:graphicFrame>
        <p:nvGraphicFramePr>
          <p:cNvPr id="3" name="Table 2"/>
          <p:cNvGraphicFramePr>
            <a:graphicFrameLocks noGrp="1"/>
          </p:cNvGraphicFramePr>
          <p:nvPr>
            <p:extLst/>
          </p:nvPr>
        </p:nvGraphicFramePr>
        <p:xfrm>
          <a:off x="208913" y="1208027"/>
          <a:ext cx="8691246" cy="3887530"/>
        </p:xfrm>
        <a:graphic>
          <a:graphicData uri="http://schemas.openxmlformats.org/drawingml/2006/table">
            <a:tbl>
              <a:tblPr firstRow="1" firstCol="1" bandRow="1">
                <a:tableStyleId>{B301B821-A1FF-4177-AEE7-76D212191A09}</a:tableStyleId>
              </a:tblPr>
              <a:tblGrid>
                <a:gridCol w="2259967"/>
                <a:gridCol w="6431279"/>
              </a:tblGrid>
              <a:tr h="260861">
                <a:tc>
                  <a:txBody>
                    <a:bodyPr/>
                    <a:lstStyle/>
                    <a:p>
                      <a:pPr algn="ctr" fontAlgn="base">
                        <a:lnSpc>
                          <a:spcPct val="105000"/>
                        </a:lnSpc>
                        <a:spcAft>
                          <a:spcPts val="0"/>
                        </a:spcAft>
                      </a:pPr>
                      <a:r>
                        <a:rPr lang="en-US" sz="1800" b="1" i="0" u="none" strike="noStrike" cap="none" dirty="0" err="1">
                          <a:solidFill>
                            <a:schemeClr val="bg1"/>
                          </a:solidFill>
                          <a:latin typeface="Proxima Nova" panose="020B0604020202020204" charset="0"/>
                          <a:ea typeface="Times New Roman" panose="02020603050405020304" pitchFamily="18" charset="0"/>
                          <a:cs typeface="Times New Roman" panose="02020603050405020304" pitchFamily="18" charset="0"/>
                          <a:sym typeface="Arial"/>
                        </a:rPr>
                        <a:t>Phương</a:t>
                      </a:r>
                      <a:r>
                        <a:rPr lang="en-US" sz="1800" b="1" i="0" u="none" strike="noStrike" cap="none" dirty="0">
                          <a:solidFill>
                            <a:schemeClr val="bg1"/>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1" i="0" u="none" strike="noStrike" cap="none" dirty="0" err="1">
                          <a:solidFill>
                            <a:schemeClr val="bg1"/>
                          </a:solidFill>
                          <a:latin typeface="Proxima Nova" panose="020B0604020202020204" charset="0"/>
                          <a:ea typeface="Times New Roman" panose="02020603050405020304" pitchFamily="18" charset="0"/>
                          <a:cs typeface="Times New Roman" panose="02020603050405020304" pitchFamily="18" charset="0"/>
                          <a:sym typeface="Arial"/>
                        </a:rPr>
                        <a:t>thức</a:t>
                      </a:r>
                      <a:endParaRPr lang="en-US" sz="1800" b="1" i="0" u="none" strike="noStrike" cap="none" dirty="0">
                        <a:solidFill>
                          <a:schemeClr val="bg1"/>
                        </a:solidFill>
                        <a:latin typeface="Proxima Nova" panose="020B0604020202020204" charset="0"/>
                        <a:ea typeface="Times New Roman" panose="02020603050405020304" pitchFamily="18" charset="0"/>
                        <a:cs typeface="Times New Roman" panose="02020603050405020304" pitchFamily="18" charset="0"/>
                        <a:sym typeface="Arial"/>
                      </a:endParaRPr>
                    </a:p>
                  </a:txBody>
                  <a:tcPr marL="68580" marR="68580" marT="0" marB="0"/>
                </a:tc>
                <a:tc>
                  <a:txBody>
                    <a:bodyPr/>
                    <a:lstStyle/>
                    <a:p>
                      <a:pPr algn="ctr" fontAlgn="base">
                        <a:lnSpc>
                          <a:spcPct val="105000"/>
                        </a:lnSpc>
                        <a:spcAft>
                          <a:spcPts val="0"/>
                        </a:spcAft>
                      </a:pPr>
                      <a:r>
                        <a:rPr lang="en-US" sz="1800" b="1" i="0" u="none" strike="noStrike" cap="none" dirty="0">
                          <a:solidFill>
                            <a:schemeClr val="bg1"/>
                          </a:solidFill>
                          <a:latin typeface="Proxima Nova" panose="020B0604020202020204" charset="0"/>
                          <a:ea typeface="Times New Roman" panose="02020603050405020304" pitchFamily="18" charset="0"/>
                          <a:cs typeface="Times New Roman" panose="02020603050405020304" pitchFamily="18" charset="0"/>
                          <a:sym typeface="Arial"/>
                        </a:rPr>
                        <a:t>Ý </a:t>
                      </a:r>
                      <a:r>
                        <a:rPr lang="en-US" sz="1800" b="1" i="0" u="none" strike="noStrike" cap="none" dirty="0" err="1">
                          <a:solidFill>
                            <a:schemeClr val="bg1"/>
                          </a:solidFill>
                          <a:latin typeface="Proxima Nova" panose="020B0604020202020204" charset="0"/>
                          <a:ea typeface="Times New Roman" panose="02020603050405020304" pitchFamily="18" charset="0"/>
                          <a:cs typeface="Times New Roman" panose="02020603050405020304" pitchFamily="18" charset="0"/>
                          <a:sym typeface="Arial"/>
                        </a:rPr>
                        <a:t>nghĩa</a:t>
                      </a:r>
                      <a:endParaRPr lang="en-US" sz="1800" b="1" i="0" u="none" strike="noStrike" cap="none" dirty="0">
                        <a:solidFill>
                          <a:schemeClr val="bg1"/>
                        </a:solidFill>
                        <a:latin typeface="Proxima Nova" panose="020B0604020202020204" charset="0"/>
                        <a:ea typeface="Times New Roman" panose="02020603050405020304" pitchFamily="18" charset="0"/>
                        <a:cs typeface="Times New Roman" panose="02020603050405020304" pitchFamily="18" charset="0"/>
                        <a:sym typeface="Arial"/>
                      </a:endParaRPr>
                    </a:p>
                  </a:txBody>
                  <a:tcPr marL="68580" marR="68580" marT="0" marB="0"/>
                </a:tc>
              </a:tr>
              <a:tr h="476918">
                <a:tc>
                  <a:txBody>
                    <a:bodyPr/>
                    <a:lstStyle/>
                    <a:p>
                      <a:pPr fontAlgn="base">
                        <a:lnSpc>
                          <a:spcPct val="105000"/>
                        </a:lnSpc>
                        <a:spcAft>
                          <a:spcPts val="0"/>
                        </a:spcAft>
                      </a:pPr>
                      <a:r>
                        <a:rPr lang="en-US" sz="18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tostring</a:t>
                      </a:r>
                      <a:r>
                        <a:rPr lang="en-US" sz="18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a:t>
                      </a:r>
                    </a:p>
                  </a:txBody>
                  <a:tcPr marL="68580" marR="68580" marT="0" marB="0" anchor="ctr"/>
                </a:tc>
                <a:tc>
                  <a:txBody>
                    <a:bodyPr/>
                    <a:lstStyle/>
                    <a:p>
                      <a:pPr fontAlgn="base">
                        <a:lnSpc>
                          <a:spcPct val="105000"/>
                        </a:lnSpc>
                        <a:spcAft>
                          <a:spcPts val="0"/>
                        </a:spcAft>
                      </a:pPr>
                      <a:r>
                        <a:rPr lang="en-US" sz="18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Trả</a:t>
                      </a:r>
                      <a:r>
                        <a:rPr lang="en-US" sz="18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về</a:t>
                      </a:r>
                      <a:r>
                        <a:rPr lang="en-US" sz="18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một</a:t>
                      </a:r>
                      <a:r>
                        <a:rPr lang="en-US" sz="18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xâu</a:t>
                      </a:r>
                      <a:r>
                        <a:rPr lang="en-US" sz="18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kí</a:t>
                      </a:r>
                      <a:r>
                        <a:rPr lang="en-US" sz="18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tự</a:t>
                      </a:r>
                      <a:r>
                        <a:rPr lang="en-US" sz="18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biểu</a:t>
                      </a:r>
                      <a:r>
                        <a:rPr lang="en-US" sz="18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diễn</a:t>
                      </a:r>
                      <a:r>
                        <a:rPr lang="en-US" sz="18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các</a:t>
                      </a:r>
                      <a:r>
                        <a:rPr lang="en-US" sz="18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đối</a:t>
                      </a:r>
                      <a:r>
                        <a:rPr lang="en-US" sz="18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tượng</a:t>
                      </a:r>
                      <a:endParaRPr lang="en-US" sz="18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endParaRPr>
                    </a:p>
                  </a:txBody>
                  <a:tcPr marL="68580" marR="68580" marT="0" marB="0" anchor="ctr"/>
                </a:tc>
              </a:tr>
              <a:tr h="429887">
                <a:tc>
                  <a:txBody>
                    <a:bodyPr/>
                    <a:lstStyle/>
                    <a:p>
                      <a:pPr fontAlgn="base">
                        <a:lnSpc>
                          <a:spcPct val="105000"/>
                        </a:lnSpc>
                        <a:spcAft>
                          <a:spcPts val="0"/>
                        </a:spcAft>
                      </a:pPr>
                      <a:r>
                        <a:rPr lang="en-US" sz="18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hashCode</a:t>
                      </a:r>
                      <a:r>
                        <a:rPr lang="en-US" sz="18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a:t>
                      </a:r>
                    </a:p>
                    <a:p>
                      <a:pPr fontAlgn="base">
                        <a:lnSpc>
                          <a:spcPct val="105000"/>
                        </a:lnSpc>
                        <a:spcAft>
                          <a:spcPts val="0"/>
                        </a:spcAft>
                      </a:pPr>
                      <a:r>
                        <a:rPr lang="en-US" sz="18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p>
                  </a:txBody>
                  <a:tcPr marL="68580" marR="68580" marT="0" marB="0" anchor="ctr"/>
                </a:tc>
                <a:tc>
                  <a:txBody>
                    <a:bodyPr/>
                    <a:lstStyle/>
                    <a:p>
                      <a:pPr fontAlgn="base">
                        <a:lnSpc>
                          <a:spcPct val="105000"/>
                        </a:lnSpc>
                        <a:spcAft>
                          <a:spcPts val="0"/>
                        </a:spcAft>
                      </a:pPr>
                      <a:r>
                        <a:rPr lang="en-US" sz="1800" b="0" i="0" u="none" strike="noStrike" cap="none">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Trả về một giá trị băm được sử dụng để tìm kiếm các đối tượng</a:t>
                      </a:r>
                    </a:p>
                  </a:txBody>
                  <a:tcPr marL="68580" marR="68580" marT="0" marB="0" anchor="ctr"/>
                </a:tc>
              </a:tr>
              <a:tr h="396926">
                <a:tc>
                  <a:txBody>
                    <a:bodyPr/>
                    <a:lstStyle/>
                    <a:p>
                      <a:pPr fontAlgn="base">
                        <a:lnSpc>
                          <a:spcPct val="105000"/>
                        </a:lnSpc>
                        <a:spcAft>
                          <a:spcPts val="0"/>
                        </a:spcAft>
                      </a:pPr>
                      <a:r>
                        <a:rPr lang="en-US" sz="18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equals(Object </a:t>
                      </a:r>
                      <a:r>
                        <a:rPr lang="en-US" sz="18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obj</a:t>
                      </a:r>
                      <a:r>
                        <a:rPr lang="en-US" sz="18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a:t>
                      </a:r>
                    </a:p>
                  </a:txBody>
                  <a:tcPr marL="68580" marR="68580" marT="0" marB="0" anchor="ctr"/>
                </a:tc>
                <a:tc>
                  <a:txBody>
                    <a:bodyPr/>
                    <a:lstStyle/>
                    <a:p>
                      <a:pPr fontAlgn="base">
                        <a:lnSpc>
                          <a:spcPct val="105000"/>
                        </a:lnSpc>
                        <a:spcAft>
                          <a:spcPts val="0"/>
                        </a:spcAft>
                      </a:pPr>
                      <a:r>
                        <a:rPr lang="en-US" sz="18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So </a:t>
                      </a:r>
                      <a:r>
                        <a:rPr lang="en-US" sz="18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sánh</a:t>
                      </a:r>
                      <a:r>
                        <a:rPr lang="en-US" sz="18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hai</a:t>
                      </a:r>
                      <a:r>
                        <a:rPr lang="en-US" sz="18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đối</a:t>
                      </a:r>
                      <a:r>
                        <a:rPr lang="en-US" sz="18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tượng</a:t>
                      </a:r>
                      <a:r>
                        <a:rPr lang="en-US" sz="18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và</a:t>
                      </a:r>
                      <a:r>
                        <a:rPr lang="en-US" sz="18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trả</a:t>
                      </a:r>
                      <a:r>
                        <a:rPr lang="en-US" sz="18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về</a:t>
                      </a:r>
                      <a:r>
                        <a:rPr lang="en-US" sz="18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xem</a:t>
                      </a:r>
                      <a:r>
                        <a:rPr lang="en-US" sz="18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chúng</a:t>
                      </a:r>
                      <a:r>
                        <a:rPr lang="en-US" sz="18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có</a:t>
                      </a:r>
                      <a:r>
                        <a:rPr lang="en-US" sz="18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bằng</a:t>
                      </a:r>
                      <a:r>
                        <a:rPr lang="en-US" sz="18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nhau</a:t>
                      </a:r>
                      <a:r>
                        <a:rPr lang="en-US" sz="18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hay </a:t>
                      </a:r>
                      <a:r>
                        <a:rPr lang="en-US" sz="18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không</a:t>
                      </a:r>
                      <a:endParaRPr lang="en-US" sz="18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endParaRPr>
                    </a:p>
                  </a:txBody>
                  <a:tcPr marL="68580" marR="68580" marT="0" marB="0" anchor="ctr"/>
                </a:tc>
              </a:tr>
              <a:tr h="396926">
                <a:tc>
                  <a:txBody>
                    <a:bodyPr/>
                    <a:lstStyle/>
                    <a:p>
                      <a:pPr fontAlgn="base">
                        <a:lnSpc>
                          <a:spcPct val="105000"/>
                        </a:lnSpc>
                        <a:spcAft>
                          <a:spcPts val="0"/>
                        </a:spcAft>
                      </a:pPr>
                      <a:r>
                        <a:rPr lang="en-US" sz="18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finalize()</a:t>
                      </a:r>
                    </a:p>
                  </a:txBody>
                  <a:tcPr marL="68580" marR="68580" marT="0" marB="0" anchor="ctr"/>
                </a:tc>
                <a:tc>
                  <a:txBody>
                    <a:bodyPr/>
                    <a:lstStyle/>
                    <a:p>
                      <a:pPr fontAlgn="base">
                        <a:lnSpc>
                          <a:spcPct val="105000"/>
                        </a:lnSpc>
                        <a:spcAft>
                          <a:spcPts val="0"/>
                        </a:spcAft>
                      </a:pPr>
                      <a:r>
                        <a:rPr lang="en-US" sz="18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Được</a:t>
                      </a:r>
                      <a:r>
                        <a:rPr lang="en-US" sz="18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gọi</a:t>
                      </a:r>
                      <a:r>
                        <a:rPr lang="en-US" sz="18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ngay</a:t>
                      </a:r>
                      <a:r>
                        <a:rPr lang="en-US" sz="18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trước</a:t>
                      </a:r>
                      <a:r>
                        <a:rPr lang="en-US" sz="18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khi</a:t>
                      </a:r>
                      <a:r>
                        <a:rPr lang="en-US" sz="18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một</a:t>
                      </a:r>
                      <a:r>
                        <a:rPr lang="en-US" sz="18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đối</a:t>
                      </a:r>
                      <a:r>
                        <a:rPr lang="en-US" sz="18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tượng</a:t>
                      </a:r>
                      <a:r>
                        <a:rPr lang="en-US" sz="18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được</a:t>
                      </a:r>
                      <a:r>
                        <a:rPr lang="en-US" sz="18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thu</a:t>
                      </a:r>
                      <a:r>
                        <a:rPr lang="en-US" sz="18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gom</a:t>
                      </a:r>
                      <a:r>
                        <a:rPr lang="en-US" sz="18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rác</a:t>
                      </a:r>
                      <a:endParaRPr lang="en-US" sz="18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endParaRPr>
                    </a:p>
                  </a:txBody>
                  <a:tcPr marL="68580" marR="68580" marT="0" marB="0" anchor="ctr"/>
                </a:tc>
              </a:tr>
              <a:tr h="396926">
                <a:tc>
                  <a:txBody>
                    <a:bodyPr/>
                    <a:lstStyle/>
                    <a:p>
                      <a:pPr fontAlgn="base">
                        <a:lnSpc>
                          <a:spcPct val="105000"/>
                        </a:lnSpc>
                        <a:spcAft>
                          <a:spcPts val="0"/>
                        </a:spcAft>
                      </a:pPr>
                      <a:r>
                        <a:rPr lang="en-US" sz="1800" b="0" i="0" u="none" strike="noStrike" cap="none">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getClass()</a:t>
                      </a:r>
                    </a:p>
                  </a:txBody>
                  <a:tcPr marL="68580" marR="68580" marT="0" marB="0" anchor="ctr"/>
                </a:tc>
                <a:tc>
                  <a:txBody>
                    <a:bodyPr/>
                    <a:lstStyle/>
                    <a:p>
                      <a:pPr fontAlgn="base">
                        <a:lnSpc>
                          <a:spcPct val="105000"/>
                        </a:lnSpc>
                        <a:spcAft>
                          <a:spcPts val="0"/>
                        </a:spcAft>
                      </a:pPr>
                      <a:r>
                        <a:rPr lang="en-US" sz="18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Trả</a:t>
                      </a:r>
                      <a:r>
                        <a:rPr lang="en-US" sz="18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về</a:t>
                      </a:r>
                      <a:r>
                        <a:rPr lang="en-US" sz="18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đối</a:t>
                      </a:r>
                      <a:r>
                        <a:rPr lang="en-US" sz="18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tượng</a:t>
                      </a:r>
                      <a:r>
                        <a:rPr lang="en-US" sz="18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lớp</a:t>
                      </a:r>
                      <a:r>
                        <a:rPr lang="en-US" sz="18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của</a:t>
                      </a:r>
                      <a:r>
                        <a:rPr lang="en-US" sz="18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đối</a:t>
                      </a:r>
                      <a:r>
                        <a:rPr lang="en-US" sz="18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tượng</a:t>
                      </a:r>
                      <a:r>
                        <a:rPr lang="en-US" sz="18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đang</a:t>
                      </a:r>
                      <a:r>
                        <a:rPr lang="en-US" sz="18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xét</a:t>
                      </a:r>
                      <a:endParaRPr lang="en-US" sz="18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endParaRPr>
                    </a:p>
                  </a:txBody>
                  <a:tcPr marL="68580" marR="68580" marT="0" marB="0" anchor="ctr"/>
                </a:tc>
              </a:tr>
              <a:tr h="396926">
                <a:tc>
                  <a:txBody>
                    <a:bodyPr/>
                    <a:lstStyle/>
                    <a:p>
                      <a:pPr fontAlgn="base">
                        <a:lnSpc>
                          <a:spcPct val="105000"/>
                        </a:lnSpc>
                        <a:spcAft>
                          <a:spcPts val="0"/>
                        </a:spcAft>
                      </a:pPr>
                      <a:r>
                        <a:rPr lang="en-US" sz="1800" b="0" i="0" u="none" strike="noStrike" cap="none">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clone()</a:t>
                      </a:r>
                    </a:p>
                  </a:txBody>
                  <a:tcPr marL="68580" marR="68580" marT="0" marB="0" anchor="ctr"/>
                </a:tc>
                <a:tc>
                  <a:txBody>
                    <a:bodyPr/>
                    <a:lstStyle/>
                    <a:p>
                      <a:pPr fontAlgn="base">
                        <a:lnSpc>
                          <a:spcPct val="105000"/>
                        </a:lnSpc>
                        <a:spcAft>
                          <a:spcPts val="0"/>
                        </a:spcAft>
                      </a:pPr>
                      <a:r>
                        <a:rPr lang="en-US" sz="18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Trả</a:t>
                      </a:r>
                      <a:r>
                        <a:rPr lang="en-US" sz="18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về</a:t>
                      </a:r>
                      <a:r>
                        <a:rPr lang="en-US" sz="18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một</a:t>
                      </a:r>
                      <a:r>
                        <a:rPr lang="en-US" sz="18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đối</a:t>
                      </a:r>
                      <a:r>
                        <a:rPr lang="en-US" sz="18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tượng</a:t>
                      </a:r>
                      <a:r>
                        <a:rPr lang="en-US" sz="18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mới</a:t>
                      </a:r>
                      <a:r>
                        <a:rPr lang="en-US" sz="18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hoàn</a:t>
                      </a:r>
                      <a:r>
                        <a:rPr lang="en-US" sz="18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toàn</a:t>
                      </a:r>
                      <a:r>
                        <a:rPr lang="en-US" sz="18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giống</a:t>
                      </a:r>
                      <a:r>
                        <a:rPr lang="en-US" sz="18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với</a:t>
                      </a:r>
                      <a:r>
                        <a:rPr lang="en-US" sz="18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đối</a:t>
                      </a:r>
                      <a:r>
                        <a:rPr lang="en-US" sz="18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tượng</a:t>
                      </a:r>
                      <a:r>
                        <a:rPr lang="en-US" sz="18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đang</a:t>
                      </a:r>
                      <a:r>
                        <a:rPr lang="en-US" sz="18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xét</a:t>
                      </a:r>
                      <a:r>
                        <a:rPr lang="en-US" sz="18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a:t>
                      </a:r>
                    </a:p>
                  </a:txBody>
                  <a:tcPr marL="68580" marR="68580" marT="0" marB="0" anchor="ctr"/>
                </a:tc>
              </a:tr>
              <a:tr h="600508">
                <a:tc>
                  <a:txBody>
                    <a:bodyPr/>
                    <a:lstStyle/>
                    <a:p>
                      <a:pPr fontAlgn="base">
                        <a:lnSpc>
                          <a:spcPct val="105000"/>
                        </a:lnSpc>
                        <a:spcAft>
                          <a:spcPts val="0"/>
                        </a:spcAft>
                      </a:pPr>
                      <a:r>
                        <a:rPr lang="en-US" sz="1800" b="0" i="0" u="none" strike="noStrike" cap="none">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wait(), notify() notifyAll()</a:t>
                      </a:r>
                    </a:p>
                  </a:txBody>
                  <a:tcPr marL="68580" marR="68580" marT="0" marB="0" anchor="ctr"/>
                </a:tc>
                <a:tc>
                  <a:txBody>
                    <a:bodyPr/>
                    <a:lstStyle/>
                    <a:p>
                      <a:pPr algn="just">
                        <a:lnSpc>
                          <a:spcPct val="105000"/>
                        </a:lnSpc>
                        <a:spcAft>
                          <a:spcPts val="0"/>
                        </a:spcAft>
                      </a:pPr>
                      <a:r>
                        <a:rPr lang="en-US" sz="18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Để</a:t>
                      </a:r>
                      <a:r>
                        <a:rPr lang="en-US" sz="18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tránh</a:t>
                      </a:r>
                      <a:r>
                        <a:rPr lang="en-US" sz="18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hiện</a:t>
                      </a:r>
                      <a:r>
                        <a:rPr lang="en-US" sz="18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tượng</a:t>
                      </a:r>
                      <a:r>
                        <a:rPr lang="en-US" sz="18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bỏ</a:t>
                      </a:r>
                      <a:r>
                        <a:rPr lang="en-US" sz="18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phiếu</a:t>
                      </a:r>
                      <a:r>
                        <a:rPr lang="en-US" sz="18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Quá</a:t>
                      </a:r>
                      <a:r>
                        <a:rPr lang="en-US" sz="18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trình</a:t>
                      </a:r>
                      <a:r>
                        <a:rPr lang="en-US" sz="18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kiểm</a:t>
                      </a:r>
                      <a:r>
                        <a:rPr lang="en-US" sz="18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tra</a:t>
                      </a:r>
                      <a:r>
                        <a:rPr lang="en-US" sz="18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một</a:t>
                      </a:r>
                      <a:r>
                        <a:rPr lang="en-US" sz="18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điều</a:t>
                      </a:r>
                      <a:r>
                        <a:rPr lang="en-US" sz="18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kiện</a:t>
                      </a:r>
                      <a:r>
                        <a:rPr lang="en-US" sz="18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lặp</a:t>
                      </a:r>
                      <a:r>
                        <a:rPr lang="en-US" sz="18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đi</a:t>
                      </a:r>
                      <a:r>
                        <a:rPr lang="en-US" sz="18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lặp</a:t>
                      </a:r>
                      <a:r>
                        <a:rPr lang="en-US" sz="18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lại</a:t>
                      </a:r>
                      <a:r>
                        <a:rPr lang="en-US" sz="18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cho</a:t>
                      </a:r>
                      <a:r>
                        <a:rPr lang="en-US" sz="18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đến</a:t>
                      </a:r>
                      <a:r>
                        <a:rPr lang="en-US" sz="18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khi</a:t>
                      </a:r>
                      <a:r>
                        <a:rPr lang="en-US" sz="18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nó</a:t>
                      </a:r>
                      <a:r>
                        <a:rPr lang="en-US" sz="18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trở</a:t>
                      </a:r>
                      <a:r>
                        <a:rPr lang="en-US" sz="18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thành</a:t>
                      </a:r>
                      <a:r>
                        <a:rPr lang="en-US" sz="1800" b="0" i="0" u="none" strike="noStrike" cap="none" dirty="0">
                          <a:solidFill>
                            <a:srgbClr val="000000"/>
                          </a:solidFill>
                          <a:latin typeface="Proxima Nova" panose="020B0604020202020204" charset="0"/>
                          <a:ea typeface="Times New Roman" panose="02020603050405020304" pitchFamily="18" charset="0"/>
                          <a:cs typeface="Times New Roman" panose="02020603050405020304" pitchFamily="18" charset="0"/>
                          <a:sym typeface="Arial"/>
                        </a:rPr>
                        <a:t> true), </a:t>
                      </a:r>
                    </a:p>
                  </a:txBody>
                  <a:tcPr marL="68580" marR="68580" marT="0" marB="0" anchor="ctr"/>
                </a:tc>
              </a:tr>
            </a:tbl>
          </a:graphicData>
        </a:graphic>
      </p:graphicFrame>
    </p:spTree>
    <p:extLst>
      <p:ext uri="{BB962C8B-B14F-4D97-AF65-F5344CB8AC3E}">
        <p14:creationId xmlns:p14="http://schemas.microsoft.com/office/powerpoint/2010/main" val="357062613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xfrm>
            <a:off x="83100" y="345965"/>
            <a:ext cx="8520600" cy="572700"/>
          </a:xfrm>
          <a:extLst>
            <a:ext uri="{FAA26D3D-D897-4be2-8F04-BA451C77F1D7}">
              <ma14:placeholderFlag xmlns:ma14="http://schemas.microsoft.com/office/mac/drawingml/2011/main" xmlns="" val="1"/>
            </a:ext>
          </a:extLst>
        </p:spPr>
        <p:txBody>
          <a:bodyPr anchor="b">
            <a:noAutofit/>
          </a:bodyPr>
          <a:lstStyle/>
          <a:p>
            <a:r>
              <a:rPr lang="vi-VN" altLang="en-US" sz="2700" dirty="0" smtClean="0"/>
              <a:t>Các phương thức</a:t>
            </a:r>
            <a:endParaRPr lang="en-US" altLang="en-US" sz="2700" dirty="0"/>
          </a:p>
        </p:txBody>
      </p:sp>
      <p:pic>
        <p:nvPicPr>
          <p:cNvPr id="2" name="Picture 1"/>
          <p:cNvPicPr>
            <a:picLocks noChangeAspect="1"/>
          </p:cNvPicPr>
          <p:nvPr/>
        </p:nvPicPr>
        <p:blipFill>
          <a:blip r:embed="rId2"/>
          <a:stretch>
            <a:fillRect/>
          </a:stretch>
        </p:blipFill>
        <p:spPr>
          <a:xfrm>
            <a:off x="96601" y="1300544"/>
            <a:ext cx="6067979" cy="3725186"/>
          </a:xfrm>
          <a:prstGeom prst="rect">
            <a:avLst/>
          </a:prstGeom>
          <a:ln>
            <a:solidFill>
              <a:srgbClr val="FF0000"/>
            </a:solidFill>
          </a:ln>
        </p:spPr>
      </p:pic>
      <p:pic>
        <p:nvPicPr>
          <p:cNvPr id="4" name="Picture 3"/>
          <p:cNvPicPr>
            <a:picLocks noChangeAspect="1"/>
          </p:cNvPicPr>
          <p:nvPr/>
        </p:nvPicPr>
        <p:blipFill>
          <a:blip r:embed="rId3"/>
          <a:stretch>
            <a:fillRect/>
          </a:stretch>
        </p:blipFill>
        <p:spPr>
          <a:xfrm>
            <a:off x="6444311" y="2575676"/>
            <a:ext cx="2234869" cy="522120"/>
          </a:xfrm>
          <a:prstGeom prst="rect">
            <a:avLst/>
          </a:prstGeom>
        </p:spPr>
      </p:pic>
      <p:grpSp>
        <p:nvGrpSpPr>
          <p:cNvPr id="6" name="Group 5"/>
          <p:cNvGrpSpPr/>
          <p:nvPr/>
        </p:nvGrpSpPr>
        <p:grpSpPr>
          <a:xfrm>
            <a:off x="6278880" y="2247900"/>
            <a:ext cx="2606040" cy="982980"/>
            <a:chOff x="6362700" y="3093720"/>
            <a:chExt cx="1348740" cy="914400"/>
          </a:xfrm>
        </p:grpSpPr>
        <p:sp>
          <p:nvSpPr>
            <p:cNvPr id="7" name="Rectangle 6"/>
            <p:cNvSpPr/>
            <p:nvPr/>
          </p:nvSpPr>
          <p:spPr>
            <a:xfrm>
              <a:off x="6425550" y="3111282"/>
              <a:ext cx="377645" cy="286304"/>
            </a:xfrm>
            <a:prstGeom prst="rect">
              <a:avLst/>
            </a:prstGeom>
          </p:spPr>
          <p:txBody>
            <a:bodyPr wrap="none">
              <a:spAutoFit/>
            </a:bodyPr>
            <a:lstStyle/>
            <a:p>
              <a:r>
                <a:rPr lang="en-US" dirty="0" smtClean="0">
                  <a:solidFill>
                    <a:srgbClr val="343A40"/>
                  </a:solidFill>
                  <a:latin typeface="Proxima Nova" panose="020B0604020202020204" charset="0"/>
                  <a:ea typeface="Times New Roman" panose="02020603050405020304" pitchFamily="18" charset="0"/>
                  <a:cs typeface="Times New Roman" panose="02020603050405020304" pitchFamily="18" charset="0"/>
                </a:rPr>
                <a:t>Output</a:t>
              </a:r>
              <a:endParaRPr lang="en-US" dirty="0"/>
            </a:p>
          </p:txBody>
        </p:sp>
        <p:sp>
          <p:nvSpPr>
            <p:cNvPr id="8" name="Rectangle 7"/>
            <p:cNvSpPr/>
            <p:nvPr/>
          </p:nvSpPr>
          <p:spPr>
            <a:xfrm>
              <a:off x="6362700" y="3093720"/>
              <a:ext cx="1348740" cy="914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0740466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Tóm tắt bài học</a:t>
            </a:r>
            <a:endParaRPr/>
          </a:p>
        </p:txBody>
      </p:sp>
      <p:sp>
        <p:nvSpPr>
          <p:cNvPr id="218" name="Google Shape;218;p3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Bài học đề cập tới</a:t>
            </a:r>
            <a:r>
              <a:rPr lang="en" dirty="0" smtClean="0"/>
              <a:t>:</a:t>
            </a:r>
          </a:p>
          <a:p>
            <a:pPr marL="0" lvl="0" indent="0" algn="l" rtl="0">
              <a:spcBef>
                <a:spcPts val="0"/>
              </a:spcBef>
              <a:spcAft>
                <a:spcPts val="0"/>
              </a:spcAft>
              <a:buNone/>
            </a:pPr>
            <a:endParaRPr dirty="0"/>
          </a:p>
          <a:p>
            <a:pPr lvl="0"/>
            <a:r>
              <a:rPr lang="en-US" dirty="0" err="1" smtClean="0"/>
              <a:t>Từ</a:t>
            </a:r>
            <a:r>
              <a:rPr lang="en-US" dirty="0" smtClean="0"/>
              <a:t> </a:t>
            </a:r>
            <a:r>
              <a:rPr lang="en-US" dirty="0" err="1" smtClean="0"/>
              <a:t>khóa</a:t>
            </a:r>
            <a:r>
              <a:rPr lang="en-US" dirty="0" smtClean="0"/>
              <a:t> static</a:t>
            </a:r>
            <a:endParaRPr lang="vi-VN" dirty="0"/>
          </a:p>
          <a:p>
            <a:pPr lvl="0"/>
            <a:r>
              <a:rPr lang="en-US" dirty="0" err="1"/>
              <a:t>Từ</a:t>
            </a:r>
            <a:r>
              <a:rPr lang="en-US" dirty="0"/>
              <a:t> </a:t>
            </a:r>
            <a:r>
              <a:rPr lang="en-US" dirty="0" err="1" smtClean="0"/>
              <a:t>khóa</a:t>
            </a:r>
            <a:r>
              <a:rPr lang="en-US" dirty="0" smtClean="0"/>
              <a:t> final</a:t>
            </a:r>
            <a:endParaRPr lang="vi-VN" dirty="0"/>
          </a:p>
          <a:p>
            <a:pPr lvl="0"/>
            <a:r>
              <a:rPr lang="en-US" dirty="0" err="1" smtClean="0"/>
              <a:t>Giao</a:t>
            </a:r>
            <a:r>
              <a:rPr lang="en-US" dirty="0" smtClean="0"/>
              <a:t> </a:t>
            </a:r>
            <a:r>
              <a:rPr lang="en-US" dirty="0" err="1" smtClean="0"/>
              <a:t>diện</a:t>
            </a:r>
            <a:endParaRPr lang="vi-VN" dirty="0"/>
          </a:p>
          <a:p>
            <a:pPr lvl="0"/>
            <a:r>
              <a:rPr lang="en-US" dirty="0" err="1" smtClean="0"/>
              <a:t>Giao</a:t>
            </a:r>
            <a:r>
              <a:rPr lang="en-US" dirty="0" smtClean="0"/>
              <a:t> </a:t>
            </a:r>
            <a:r>
              <a:rPr lang="en-US" dirty="0" err="1" smtClean="0"/>
              <a:t>diện</a:t>
            </a:r>
            <a:r>
              <a:rPr lang="en-US" dirty="0" smtClean="0"/>
              <a:t> </a:t>
            </a:r>
            <a:r>
              <a:rPr lang="en-US" dirty="0" err="1" smtClean="0"/>
              <a:t>và</a:t>
            </a:r>
            <a:r>
              <a:rPr lang="en-US" dirty="0" smtClean="0"/>
              <a:t> </a:t>
            </a:r>
            <a:r>
              <a:rPr lang="en-US" dirty="0" err="1" smtClean="0"/>
              <a:t>lớp</a:t>
            </a:r>
            <a:endParaRPr lang="en-US" dirty="0" smtClean="0"/>
          </a:p>
          <a:p>
            <a:pPr lvl="0"/>
            <a:r>
              <a:rPr lang="en-US" dirty="0" err="1" smtClean="0"/>
              <a:t>Gắn</a:t>
            </a:r>
            <a:r>
              <a:rPr lang="en-US" dirty="0" smtClean="0"/>
              <a:t> </a:t>
            </a:r>
            <a:r>
              <a:rPr lang="en-US" dirty="0" err="1" smtClean="0"/>
              <a:t>kết</a:t>
            </a:r>
            <a:r>
              <a:rPr lang="en-US" dirty="0" smtClean="0"/>
              <a:t> </a:t>
            </a:r>
            <a:r>
              <a:rPr lang="en-US" dirty="0" err="1" smtClean="0"/>
              <a:t>và</a:t>
            </a:r>
            <a:r>
              <a:rPr lang="en-US" dirty="0" smtClean="0"/>
              <a:t> </a:t>
            </a:r>
            <a:r>
              <a:rPr lang="en-US" dirty="0" err="1" smtClean="0"/>
              <a:t>lớp</a:t>
            </a:r>
            <a:r>
              <a:rPr lang="en-US" dirty="0" smtClean="0"/>
              <a:t> Object</a:t>
            </a:r>
          </a:p>
        </p:txBody>
      </p:sp>
    </p:spTree>
    <p:extLst>
      <p:ext uri="{BB962C8B-B14F-4D97-AF65-F5344CB8AC3E}">
        <p14:creationId xmlns:p14="http://schemas.microsoft.com/office/powerpoint/2010/main" val="160775840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F6D12E1-FBF4-CDF1-B80D-910C581441FA}"/>
              </a:ext>
            </a:extLst>
          </p:cNvPr>
          <p:cNvSpPr>
            <a:spLocks noGrp="1"/>
          </p:cNvSpPr>
          <p:nvPr>
            <p:ph type="title"/>
          </p:nvPr>
        </p:nvSpPr>
        <p:spPr/>
        <p:txBody>
          <a:bodyPr>
            <a:normAutofit fontScale="90000"/>
          </a:bodyPr>
          <a:lstStyle/>
          <a:p>
            <a:endParaRPr lang="en-US"/>
          </a:p>
        </p:txBody>
      </p:sp>
      <p:pic>
        <p:nvPicPr>
          <p:cNvPr id="2050" name="Picture 2">
            <a:extLst>
              <a:ext uri="{FF2B5EF4-FFF2-40B4-BE49-F238E27FC236}">
                <a16:creationId xmlns="" xmlns:a16="http://schemas.microsoft.com/office/drawing/2014/main" id="{DEF02AC6-78FC-B7BC-B1CC-891990A6FE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77582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ma14="http://schemas.microsoft.com/office/mac/drawingml/2011/main" xmlns="" val="1"/>
            </a:ext>
          </a:extLst>
        </p:spPr>
        <p:txBody>
          <a:bodyPr anchor="b">
            <a:noAutofit/>
          </a:bodyPr>
          <a:lstStyle/>
          <a:p>
            <a:r>
              <a:rPr lang="en-US" altLang="en-US" sz="2700" dirty="0" err="1" smtClean="0"/>
              <a:t>Biến</a:t>
            </a:r>
            <a:r>
              <a:rPr lang="en-US" altLang="en-US" sz="2700" dirty="0" smtClean="0"/>
              <a:t> </a:t>
            </a:r>
            <a:r>
              <a:rPr lang="en-US" altLang="en-US" sz="2700" dirty="0" err="1" smtClean="0"/>
              <a:t>tĩnh</a:t>
            </a:r>
            <a:endParaRPr lang="en-US" altLang="en-US" sz="2700" dirty="0"/>
          </a:p>
        </p:txBody>
      </p:sp>
      <p:sp>
        <p:nvSpPr>
          <p:cNvPr id="3" name="Rectangle 2"/>
          <p:cNvSpPr/>
          <p:nvPr/>
        </p:nvSpPr>
        <p:spPr>
          <a:xfrm>
            <a:off x="294321" y="1420776"/>
            <a:ext cx="5614037" cy="335989"/>
          </a:xfrm>
          <a:prstGeom prst="rect">
            <a:avLst/>
          </a:prstGeom>
        </p:spPr>
        <p:txBody>
          <a:bodyPr wrap="none">
            <a:spAutoFit/>
          </a:bodyPr>
          <a:lstStyle/>
          <a:p>
            <a:pPr algn="just">
              <a:lnSpc>
                <a:spcPts val="1875"/>
              </a:lnSpc>
              <a:spcBef>
                <a:spcPts val="300"/>
              </a:spcBef>
              <a:spcAft>
                <a:spcPts val="800"/>
              </a:spcAft>
            </a:pPr>
            <a:r>
              <a:rPr lang="en-US" sz="1800" b="1" dirty="0">
                <a:latin typeface="Proxima Nova" panose="020B0604020202020204" charset="0"/>
                <a:ea typeface="Times New Roman" panose="02020603050405020304" pitchFamily="18" charset="0"/>
                <a:cs typeface="Times New Roman" panose="02020603050405020304" pitchFamily="18" charset="0"/>
              </a:rPr>
              <a:t>Ý </a:t>
            </a:r>
            <a:r>
              <a:rPr lang="en-US" sz="1800" b="1" dirty="0" err="1">
                <a:latin typeface="Proxima Nova" panose="020B0604020202020204" charset="0"/>
                <a:ea typeface="Times New Roman" panose="02020603050405020304" pitchFamily="18" charset="0"/>
                <a:cs typeface="Times New Roman" panose="02020603050405020304" pitchFamily="18" charset="0"/>
              </a:rPr>
              <a:t>nghĩa</a:t>
            </a:r>
            <a:r>
              <a:rPr lang="en-US" sz="1800" b="1"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Giúp</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chương</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trình</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sử</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dụng</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hiệu</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quả</a:t>
            </a:r>
            <a:r>
              <a:rPr lang="en-US" sz="1800" b="1"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bộ</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nhớ</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p:cNvSpPr/>
          <p:nvPr/>
        </p:nvSpPr>
        <p:spPr>
          <a:xfrm>
            <a:off x="422910" y="2314505"/>
            <a:ext cx="5680710" cy="388696"/>
          </a:xfrm>
          <a:prstGeom prst="rect">
            <a:avLst/>
          </a:prstGeom>
          <a:ln>
            <a:solidFill>
              <a:srgbClr val="FF0000"/>
            </a:solidFill>
          </a:ln>
        </p:spPr>
        <p:txBody>
          <a:bodyPr wrap="square">
            <a:spAutoFit/>
          </a:bodyPr>
          <a:lstStyle/>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dirty="0">
                <a:solidFill>
                  <a:srgbClr val="FF0000"/>
                </a:solidFill>
                <a:latin typeface="Courier New" panose="02070309020205020404" pitchFamily="49" charset="0"/>
                <a:ea typeface="Times New Roman" panose="02020603050405020304" pitchFamily="18" charset="0"/>
                <a:cs typeface="Courier New" panose="02070309020205020404" pitchFamily="49" charset="0"/>
              </a:rPr>
              <a:t>static</a:t>
            </a:r>
            <a:r>
              <a:rPr lang="en-US" sz="1800" dirty="0">
                <a:solidFill>
                  <a:srgbClr val="FF0000"/>
                </a:solidFill>
                <a:latin typeface="Courier New" panose="02070309020205020404" pitchFamily="49" charset="0"/>
                <a:ea typeface="Times New Roman" panose="02020603050405020304" pitchFamily="18" charset="0"/>
                <a:cs typeface="Courier New" panose="02070309020205020404" pitchFamily="49" charset="0"/>
              </a:rPr>
              <a:t> </a:t>
            </a:r>
            <a:r>
              <a:rPr lang="en-US" sz="1800" dirty="0" err="1">
                <a:solidFill>
                  <a:schemeClr val="bg2"/>
                </a:solidFill>
                <a:latin typeface="Courier New" panose="02070309020205020404" pitchFamily="49" charset="0"/>
                <a:ea typeface="Times New Roman" panose="02020603050405020304" pitchFamily="18" charset="0"/>
                <a:cs typeface="Courier New" panose="02070309020205020404" pitchFamily="49" charset="0"/>
              </a:rPr>
              <a:t>Data_type</a:t>
            </a:r>
            <a:r>
              <a:rPr lang="en-US" sz="1800" dirty="0">
                <a:solidFill>
                  <a:schemeClr val="bg2"/>
                </a:solidFill>
                <a:latin typeface="Courier New" panose="02070309020205020404" pitchFamily="49" charset="0"/>
                <a:ea typeface="Times New Roman" panose="02020603050405020304" pitchFamily="18" charset="0"/>
                <a:cs typeface="Courier New" panose="02070309020205020404" pitchFamily="49" charset="0"/>
              </a:rPr>
              <a:t> </a:t>
            </a:r>
            <a:r>
              <a:rPr lang="en-US" sz="1800" dirty="0" err="1">
                <a:solidFill>
                  <a:schemeClr val="bg2"/>
                </a:solidFill>
                <a:latin typeface="Courier New" panose="02070309020205020404" pitchFamily="49" charset="0"/>
                <a:ea typeface="Times New Roman" panose="02020603050405020304" pitchFamily="18" charset="0"/>
                <a:cs typeface="Courier New" panose="02070309020205020404" pitchFamily="49" charset="0"/>
              </a:rPr>
              <a:t>variable_Name</a:t>
            </a:r>
            <a:r>
              <a:rPr lang="en-US" sz="1800" dirty="0">
                <a:solidFill>
                  <a:schemeClr val="bg2"/>
                </a:solidFill>
                <a:latin typeface="Courier New" panose="02070309020205020404" pitchFamily="49" charset="0"/>
                <a:ea typeface="Times New Roman" panose="02020603050405020304" pitchFamily="18" charset="0"/>
                <a:cs typeface="Courier New" panose="02070309020205020404" pitchFamily="49" charset="0"/>
              </a:rPr>
              <a:t> = value;</a:t>
            </a:r>
          </a:p>
        </p:txBody>
      </p:sp>
      <p:sp>
        <p:nvSpPr>
          <p:cNvPr id="5" name="Rectangle 4"/>
          <p:cNvSpPr/>
          <p:nvPr/>
        </p:nvSpPr>
        <p:spPr>
          <a:xfrm>
            <a:off x="319422" y="1823502"/>
            <a:ext cx="1133644" cy="369332"/>
          </a:xfrm>
          <a:prstGeom prst="rect">
            <a:avLst/>
          </a:prstGeom>
        </p:spPr>
        <p:txBody>
          <a:bodyPr wrap="none">
            <a:spAutoFit/>
          </a:bodyPr>
          <a:lstStyle/>
          <a:p>
            <a:r>
              <a:rPr lang="en-US" sz="1800" b="1" dirty="0" err="1" smtClean="0">
                <a:latin typeface="Proxima Nova" panose="020B0604020202020204" charset="0"/>
                <a:ea typeface="Times New Roman" panose="02020603050405020304" pitchFamily="18" charset="0"/>
                <a:cs typeface="Times New Roman" panose="02020603050405020304" pitchFamily="18" charset="0"/>
              </a:rPr>
              <a:t>Khai</a:t>
            </a:r>
            <a:r>
              <a:rPr lang="en-US" sz="1800" b="1" dirty="0" smtClean="0">
                <a:latin typeface="Proxima Nova" panose="020B0604020202020204" charset="0"/>
                <a:ea typeface="Times New Roman" panose="02020603050405020304" pitchFamily="18" charset="0"/>
                <a:cs typeface="Times New Roman" panose="02020603050405020304" pitchFamily="18" charset="0"/>
              </a:rPr>
              <a:t> </a:t>
            </a:r>
            <a:r>
              <a:rPr lang="en-US" sz="1800" b="1" dirty="0" err="1" smtClean="0">
                <a:latin typeface="Proxima Nova" panose="020B0604020202020204" charset="0"/>
                <a:ea typeface="Times New Roman" panose="02020603050405020304" pitchFamily="18" charset="0"/>
                <a:cs typeface="Times New Roman" panose="02020603050405020304" pitchFamily="18" charset="0"/>
              </a:rPr>
              <a:t>báo</a:t>
            </a:r>
            <a:endParaRPr lang="en-US" sz="1800" dirty="0"/>
          </a:p>
        </p:txBody>
      </p:sp>
      <p:pic>
        <p:nvPicPr>
          <p:cNvPr id="2" name="Picture 1"/>
          <p:cNvPicPr>
            <a:picLocks noChangeAspect="1"/>
          </p:cNvPicPr>
          <p:nvPr/>
        </p:nvPicPr>
        <p:blipFill>
          <a:blip r:embed="rId2"/>
          <a:stretch>
            <a:fillRect/>
          </a:stretch>
        </p:blipFill>
        <p:spPr>
          <a:xfrm>
            <a:off x="3583305" y="2946082"/>
            <a:ext cx="2190750" cy="2085975"/>
          </a:xfrm>
          <a:prstGeom prst="rect">
            <a:avLst/>
          </a:prstGeom>
        </p:spPr>
      </p:pic>
    </p:spTree>
    <p:extLst>
      <p:ext uri="{BB962C8B-B14F-4D97-AF65-F5344CB8AC3E}">
        <p14:creationId xmlns:p14="http://schemas.microsoft.com/office/powerpoint/2010/main" val="6745276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ma14="http://schemas.microsoft.com/office/mac/drawingml/2011/main" xmlns="" val="1"/>
            </a:ext>
          </a:extLst>
        </p:spPr>
        <p:txBody>
          <a:bodyPr anchor="b">
            <a:noAutofit/>
          </a:bodyPr>
          <a:lstStyle/>
          <a:p>
            <a:r>
              <a:rPr lang="en-US" altLang="en-US" sz="2700" dirty="0" err="1" smtClean="0"/>
              <a:t>Biến</a:t>
            </a:r>
            <a:r>
              <a:rPr lang="en-US" altLang="en-US" sz="2700" dirty="0" smtClean="0"/>
              <a:t> </a:t>
            </a:r>
            <a:r>
              <a:rPr lang="en-US" altLang="en-US" sz="2700" dirty="0" err="1" smtClean="0"/>
              <a:t>tĩnh</a:t>
            </a:r>
            <a:endParaRPr lang="en-US" altLang="en-US" sz="2700" dirty="0"/>
          </a:p>
        </p:txBody>
      </p:sp>
      <p:pic>
        <p:nvPicPr>
          <p:cNvPr id="2" name="Picture 1"/>
          <p:cNvPicPr>
            <a:picLocks noChangeAspect="1"/>
          </p:cNvPicPr>
          <p:nvPr/>
        </p:nvPicPr>
        <p:blipFill>
          <a:blip r:embed="rId2"/>
          <a:stretch>
            <a:fillRect/>
          </a:stretch>
        </p:blipFill>
        <p:spPr>
          <a:xfrm>
            <a:off x="397566" y="1308561"/>
            <a:ext cx="8098734" cy="2438929"/>
          </a:xfrm>
          <a:prstGeom prst="rect">
            <a:avLst/>
          </a:prstGeom>
          <a:ln>
            <a:solidFill>
              <a:srgbClr val="FF0000"/>
            </a:solidFill>
          </a:ln>
        </p:spPr>
      </p:pic>
      <p:pic>
        <p:nvPicPr>
          <p:cNvPr id="4" name="Picture 3"/>
          <p:cNvPicPr>
            <a:picLocks noChangeAspect="1"/>
          </p:cNvPicPr>
          <p:nvPr/>
        </p:nvPicPr>
        <p:blipFill>
          <a:blip r:embed="rId3"/>
          <a:stretch>
            <a:fillRect/>
          </a:stretch>
        </p:blipFill>
        <p:spPr>
          <a:xfrm>
            <a:off x="2761047" y="4214792"/>
            <a:ext cx="3591426" cy="295316"/>
          </a:xfrm>
          <a:prstGeom prst="rect">
            <a:avLst/>
          </a:prstGeom>
          <a:ln>
            <a:solidFill>
              <a:srgbClr val="FF0000"/>
            </a:solidFill>
          </a:ln>
        </p:spPr>
      </p:pic>
    </p:spTree>
    <p:extLst>
      <p:ext uri="{BB962C8B-B14F-4D97-AF65-F5344CB8AC3E}">
        <p14:creationId xmlns:p14="http://schemas.microsoft.com/office/powerpoint/2010/main" val="9723124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ma14="http://schemas.microsoft.com/office/mac/drawingml/2011/main" xmlns="" val="1"/>
            </a:ext>
          </a:extLst>
        </p:spPr>
        <p:txBody>
          <a:bodyPr anchor="b">
            <a:noAutofit/>
          </a:bodyPr>
          <a:lstStyle/>
          <a:p>
            <a:r>
              <a:rPr lang="vi-VN" altLang="en-US" sz="2700" dirty="0" smtClean="0"/>
              <a:t>Phương thức tĩnh</a:t>
            </a:r>
            <a:endParaRPr lang="en-US" altLang="en-US" sz="2700" dirty="0"/>
          </a:p>
        </p:txBody>
      </p:sp>
      <p:sp>
        <p:nvSpPr>
          <p:cNvPr id="5" name="Rectangle 4"/>
          <p:cNvSpPr/>
          <p:nvPr/>
        </p:nvSpPr>
        <p:spPr>
          <a:xfrm>
            <a:off x="182880" y="1474386"/>
            <a:ext cx="8747760" cy="1874872"/>
          </a:xfrm>
          <a:prstGeom prst="rect">
            <a:avLst/>
          </a:prstGeom>
        </p:spPr>
        <p:txBody>
          <a:bodyPr wrap="square">
            <a:spAutoFit/>
          </a:bodyPr>
          <a:lstStyle/>
          <a:p>
            <a:pPr algn="just">
              <a:lnSpc>
                <a:spcPts val="1875"/>
              </a:lnSpc>
              <a:spcBef>
                <a:spcPts val="300"/>
              </a:spcBef>
              <a:spcAft>
                <a:spcPts val="800"/>
              </a:spcAft>
            </a:pP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Phương</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thức</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tĩnh</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thuộc</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về</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lớp</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chứ</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không</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thuộc</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về</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thể</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hiện</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của</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lớp</a:t>
            </a:r>
            <a:r>
              <a:rPr lang="en-US" sz="1800" dirty="0">
                <a:latin typeface="Proxima Nova" panose="020B0604020202020204" charset="0"/>
                <a:ea typeface="Times New Roman" panose="02020603050405020304" pitchFamily="18" charset="0"/>
                <a:cs typeface="Times New Roman" panose="02020603050405020304" pitchFamily="18" charset="0"/>
              </a:rPr>
              <a:t>.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gn="just">
              <a:lnSpc>
                <a:spcPts val="1875"/>
              </a:lnSpc>
              <a:spcBef>
                <a:spcPts val="300"/>
              </a:spcBef>
              <a:spcAft>
                <a:spcPts val="800"/>
              </a:spcAft>
            </a:pP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Chỉ</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có</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thể</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gọi</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trực</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tiếp</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các</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phương</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thức</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tĩnh</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khác</a:t>
            </a:r>
            <a:r>
              <a:rPr lang="en-US" sz="1800" dirty="0">
                <a:latin typeface="Proxima Nova" panose="020B0604020202020204" charset="0"/>
                <a:ea typeface="Times New Roman" panose="02020603050405020304" pitchFamily="18" charset="0"/>
                <a:cs typeface="Times New Roman" panose="02020603050405020304" pitchFamily="18" charset="0"/>
              </a:rPr>
              <a: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gn="just">
              <a:lnSpc>
                <a:spcPts val="1875"/>
              </a:lnSpc>
              <a:spcBef>
                <a:spcPts val="300"/>
              </a:spcBef>
              <a:spcAft>
                <a:spcPts val="800"/>
              </a:spcAft>
            </a:pP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Chỉ</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có</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thể</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truy</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cập</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trực</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tiếp</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các</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biến</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tĩnh</a:t>
            </a:r>
            <a:r>
              <a:rPr lang="en-US" sz="1800" dirty="0">
                <a:latin typeface="Proxima Nova" panose="020B0604020202020204" charset="0"/>
                <a:ea typeface="Times New Roman" panose="02020603050405020304" pitchFamily="18" charset="0"/>
                <a:cs typeface="Times New Roman" panose="02020603050405020304" pitchFamily="18" charset="0"/>
              </a:rPr>
              <a: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gn="just">
              <a:lnSpc>
                <a:spcPts val="1875"/>
              </a:lnSpc>
              <a:spcBef>
                <a:spcPts val="300"/>
              </a:spcBef>
              <a:spcAft>
                <a:spcPts val="800"/>
              </a:spcAft>
            </a:pP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Có</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thể</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thay</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đổi</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giá</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trị</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của</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các</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biến</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tĩnh</a:t>
            </a:r>
            <a:r>
              <a:rPr lang="en-US" sz="1800" dirty="0">
                <a:latin typeface="Proxima Nova" panose="020B0604020202020204" charset="0"/>
                <a:ea typeface="Times New Roman" panose="02020603050405020304" pitchFamily="18" charset="0"/>
                <a:cs typeface="Times New Roman" panose="02020603050405020304" pitchFamily="18" charset="0"/>
              </a:rPr>
              <a: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gn="just">
              <a:lnSpc>
                <a:spcPts val="1875"/>
              </a:lnSpc>
              <a:spcBef>
                <a:spcPts val="300"/>
              </a:spcBef>
              <a:spcAft>
                <a:spcPts val="800"/>
              </a:spcAft>
            </a:pP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Không</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thể</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sử</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dụng</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từ</a:t>
            </a:r>
            <a:r>
              <a:rPr lang="en-US" sz="1800" dirty="0">
                <a:latin typeface="Proxima Nova" panose="020B0604020202020204" charset="0"/>
                <a:ea typeface="Times New Roman" panose="02020603050405020304" pitchFamily="18" charset="0"/>
                <a:cs typeface="Times New Roman" panose="02020603050405020304" pitchFamily="18" charset="0"/>
              </a:rPr>
              <a:t> </a:t>
            </a:r>
            <a:r>
              <a:rPr lang="en-US" sz="1800" dirty="0" err="1">
                <a:latin typeface="Proxima Nova" panose="020B0604020202020204" charset="0"/>
                <a:ea typeface="Times New Roman" panose="02020603050405020304" pitchFamily="18" charset="0"/>
                <a:cs typeface="Times New Roman" panose="02020603050405020304" pitchFamily="18" charset="0"/>
              </a:rPr>
              <a:t>khóa</a:t>
            </a:r>
            <a:r>
              <a:rPr lang="en-US" sz="1800" dirty="0">
                <a:latin typeface="Proxima Nova" panose="020B0604020202020204" charset="0"/>
                <a:ea typeface="Times New Roman" panose="02020603050405020304" pitchFamily="18" charset="0"/>
                <a:cs typeface="Times New Roman" panose="02020603050405020304" pitchFamily="18" charset="0"/>
              </a:rPr>
              <a:t> this </a:t>
            </a:r>
            <a:r>
              <a:rPr lang="en-US" sz="1800" dirty="0" err="1">
                <a:latin typeface="Proxima Nova" panose="020B0604020202020204" charset="0"/>
                <a:ea typeface="Times New Roman" panose="02020603050405020304" pitchFamily="18" charset="0"/>
                <a:cs typeface="Times New Roman" panose="02020603050405020304" pitchFamily="18" charset="0"/>
              </a:rPr>
              <a:t>và</a:t>
            </a:r>
            <a:r>
              <a:rPr lang="en-US" sz="1800" dirty="0">
                <a:latin typeface="Proxima Nova" panose="020B0604020202020204" charset="0"/>
                <a:ea typeface="Times New Roman" panose="02020603050405020304" pitchFamily="18" charset="0"/>
                <a:cs typeface="Times New Roman" panose="02020603050405020304" pitchFamily="18" charset="0"/>
              </a:rPr>
              <a:t> super.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02873182"/>
      </p:ext>
    </p:extLst>
  </p:cSld>
  <p:clrMapOvr>
    <a:masterClrMapping/>
  </p:clrMapOvr>
  <p:timing>
    <p:tnLst>
      <p:par>
        <p:cTn id="1" dur="indefinite" restart="never" nodeType="tmRoot"/>
      </p:par>
    </p:tnLst>
  </p:timing>
</p:sld>
</file>

<file path=ppt/theme/theme1.xml><?xml version="1.0" encoding="utf-8"?>
<a:theme xmlns:a="http://schemas.openxmlformats.org/drawingml/2006/main"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2439</Words>
  <Application>Microsoft Office PowerPoint</Application>
  <PresentationFormat>On-screen Show (16:9)</PresentationFormat>
  <Paragraphs>327</Paragraphs>
  <Slides>65</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65</vt:i4>
      </vt:variant>
    </vt:vector>
  </HeadingPairs>
  <TitlesOfParts>
    <vt:vector size="73" baseType="lpstr">
      <vt:lpstr>Proxima Nova</vt:lpstr>
      <vt:lpstr>Courier New</vt:lpstr>
      <vt:lpstr>Calibri</vt:lpstr>
      <vt:lpstr>Times New Roman</vt:lpstr>
      <vt:lpstr>Segoe UI</vt:lpstr>
      <vt:lpstr>Arial</vt:lpstr>
      <vt:lpstr>Alfa Slab One</vt:lpstr>
      <vt:lpstr>Gameday</vt:lpstr>
      <vt:lpstr>Giao diện</vt:lpstr>
      <vt:lpstr>Mục tiêu bài học</vt:lpstr>
      <vt:lpstr>Từ khóa static</vt:lpstr>
      <vt:lpstr>Giới thiệu</vt:lpstr>
      <vt:lpstr>Trường hợp xử lý</vt:lpstr>
      <vt:lpstr>Biến tĩnh</vt:lpstr>
      <vt:lpstr>Biến tĩnh</vt:lpstr>
      <vt:lpstr>Biến tĩnh</vt:lpstr>
      <vt:lpstr>Phương thức tĩnh</vt:lpstr>
      <vt:lpstr>Phương thức tĩnh</vt:lpstr>
      <vt:lpstr>Phương thức tĩnh</vt:lpstr>
      <vt:lpstr>Khối tĩnh</vt:lpstr>
      <vt:lpstr>Khối tĩnh</vt:lpstr>
      <vt:lpstr>Lớp lồng tĩnh</vt:lpstr>
      <vt:lpstr>Lớp lồng tĩnh</vt:lpstr>
      <vt:lpstr>Lớp lồng tĩnh</vt:lpstr>
      <vt:lpstr>Từ khóa final</vt:lpstr>
      <vt:lpstr>Giới thiệu</vt:lpstr>
      <vt:lpstr>PowerPoint Presentation</vt:lpstr>
      <vt:lpstr>PowerPoint Presentation</vt:lpstr>
      <vt:lpstr>PowerPoint Presentation</vt:lpstr>
      <vt:lpstr>PowerPoint Presentation</vt:lpstr>
      <vt:lpstr>Phương thức final</vt:lpstr>
      <vt:lpstr>Phương thức final</vt:lpstr>
      <vt:lpstr>Phương thức final</vt:lpstr>
      <vt:lpstr>PowerPoint Presentation</vt:lpstr>
      <vt:lpstr>PowerPoint Presentation</vt:lpstr>
      <vt:lpstr>PowerPoint Presentation</vt:lpstr>
      <vt:lpstr>So sánh từ khóa static và final</vt:lpstr>
      <vt:lpstr>Giao diện</vt:lpstr>
      <vt:lpstr>Khái niệm</vt:lpstr>
      <vt:lpstr>Các đặc điểm </vt:lpstr>
      <vt:lpstr>Mục đích</vt:lpstr>
      <vt:lpstr>Khai báo</vt:lpstr>
      <vt:lpstr>Thực thi giao diện </vt:lpstr>
      <vt:lpstr>Thực thi giao diện </vt:lpstr>
      <vt:lpstr>Giao diện và lớp</vt:lpstr>
      <vt:lpstr>Sự khác nhau giữa giao diện và lớp</vt:lpstr>
      <vt:lpstr>Mối quan hệ giữa lớp và giao diện</vt:lpstr>
      <vt:lpstr>Mối quan hệ giữa lớp và giao diện</vt:lpstr>
      <vt:lpstr>Mối quan hệ giữa lớp và giao diện</vt:lpstr>
      <vt:lpstr>Mối quan hệ giữa lớp và giao diện</vt:lpstr>
      <vt:lpstr>Mối quan hệ giữa lớp và giao diện</vt:lpstr>
      <vt:lpstr>Mối quan hệ giữa lớp và giao diện</vt:lpstr>
      <vt:lpstr>Giao diện kế thừa</vt:lpstr>
      <vt:lpstr>Giao diện kế thừa</vt:lpstr>
      <vt:lpstr>Giao diện kế thừa</vt:lpstr>
      <vt:lpstr>Giao diện lồng nhau</vt:lpstr>
      <vt:lpstr>Giao diện lồng nhau</vt:lpstr>
      <vt:lpstr>Giao diện lồng nhau</vt:lpstr>
      <vt:lpstr>Gắn kết </vt:lpstr>
      <vt:lpstr>Các loại gắn kết </vt:lpstr>
      <vt:lpstr>Gắn kết tĩnh</vt:lpstr>
      <vt:lpstr>Gắn kết tĩnh</vt:lpstr>
      <vt:lpstr>Gắn kết động</vt:lpstr>
      <vt:lpstr>Gắn kết động</vt:lpstr>
      <vt:lpstr>So sánh gắn kết tĩnh và gắn kết động</vt:lpstr>
      <vt:lpstr>So sánh gắn kết tĩnh và gắn kết động</vt:lpstr>
      <vt:lpstr>Lớp Object</vt:lpstr>
      <vt:lpstr>Giới thiệu</vt:lpstr>
      <vt:lpstr>Các phương thức</vt:lpstr>
      <vt:lpstr>Các phương thức</vt:lpstr>
      <vt:lpstr>Các phương thức</vt:lpstr>
      <vt:lpstr>Tóm tắt bài học</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Tổng quan về Node.js</dc:title>
  <dc:creator>HoaiGiang</dc:creator>
  <cp:lastModifiedBy>user</cp:lastModifiedBy>
  <cp:revision>2</cp:revision>
  <dcterms:modified xsi:type="dcterms:W3CDTF">2023-04-17T15:20:47Z</dcterms:modified>
</cp:coreProperties>
</file>