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337" r:id="rId17"/>
    <p:sldId id="298" r:id="rId18"/>
    <p:sldId id="299" r:id="rId19"/>
    <p:sldId id="300" r:id="rId20"/>
    <p:sldId id="301" r:id="rId21"/>
    <p:sldId id="302" r:id="rId22"/>
    <p:sldId id="303" r:id="rId23"/>
    <p:sldId id="304" r:id="rId24"/>
    <p:sldId id="305" r:id="rId25"/>
    <p:sldId id="336"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38" r:id="rId50"/>
    <p:sldId id="329" r:id="rId51"/>
    <p:sldId id="330" r:id="rId52"/>
    <p:sldId id="331" r:id="rId53"/>
    <p:sldId id="332" r:id="rId54"/>
    <p:sldId id="333" r:id="rId55"/>
    <p:sldId id="334" r:id="rId56"/>
    <p:sldId id="335" r:id="rId57"/>
  </p:sldIdLst>
  <p:sldSz cx="9144000" cy="5143500" type="screen16x9"/>
  <p:notesSz cx="6858000" cy="9144000"/>
  <p:embeddedFontLst>
    <p:embeddedFont>
      <p:font typeface="Calibri" panose="020F0502020204030204" pitchFamily="34" charset="0"/>
      <p:regular r:id="rId59"/>
      <p:bold r:id="rId60"/>
      <p:italic r:id="rId61"/>
      <p:boldItalic r:id="rId62"/>
    </p:embeddedFont>
    <p:embeddedFont>
      <p:font typeface="Alfa Slab One" panose="020B0604020202020204" charset="0"/>
      <p:regular r:id="rId63"/>
    </p:embeddedFont>
    <p:embeddedFont>
      <p:font typeface="Proxima Nova" panose="020B060402020202020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0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350207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68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4563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975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795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5893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1235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1782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5904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227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4089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362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951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4457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858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20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054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4505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874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215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2040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708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en-US" sz="4800" dirty="0" err="1" smtClean="0"/>
              <a:t>Đa</a:t>
            </a:r>
            <a:r>
              <a:rPr lang="en-US" sz="4800" dirty="0" smtClean="0"/>
              <a:t> </a:t>
            </a:r>
            <a:r>
              <a:rPr lang="en-US" sz="4800" dirty="0" err="1" smtClean="0"/>
              <a:t>hình</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a:t>
            </a:r>
            <a:r>
              <a:rPr lang="en" dirty="0" smtClean="0"/>
              <a:t>Java</a:t>
            </a:r>
            <a:endParaRPr dirty="0"/>
          </a:p>
        </p:txBody>
      </p:sp>
    </p:spTree>
    <p:extLst>
      <p:ext uri="{BB962C8B-B14F-4D97-AF65-F5344CB8AC3E}">
        <p14:creationId xmlns:p14="http://schemas.microsoft.com/office/powerpoint/2010/main" val="1907200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05960" y="175260"/>
            <a:ext cx="7552140" cy="819605"/>
          </a:xfrm>
          <a:extLst>
            <a:ext uri="{FAA26D3D-D897-4be2-8F04-BA451C77F1D7}">
              <ma14:placeholderFlag xmlns="" xmlns:ma14="http://schemas.microsoft.com/office/mac/drawingml/2011/main" val="1"/>
            </a:ext>
          </a:extLst>
        </p:spPr>
        <p:txBody>
          <a:bodyPr anchor="b">
            <a:noAutofit/>
          </a:bodyPr>
          <a:lstStyle/>
          <a:p>
            <a:r>
              <a:rPr lang="vi-VN" altLang="en-US" sz="1900" dirty="0" smtClean="0"/>
              <a:t>Nạp chồng phương thức và chuyển đổi các kiểu dữ liệu</a:t>
            </a:r>
            <a:endParaRPr lang="vi-VN" altLang="en-US" sz="1900" dirty="0"/>
          </a:p>
        </p:txBody>
      </p:sp>
      <p:sp>
        <p:nvSpPr>
          <p:cNvPr id="3" name="Rectangle 2"/>
          <p:cNvSpPr/>
          <p:nvPr/>
        </p:nvSpPr>
        <p:spPr>
          <a:xfrm>
            <a:off x="160020" y="1219697"/>
            <a:ext cx="8755380" cy="685059"/>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kiểu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dữ</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liệu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chuyển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thành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kiểu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dữ</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liệu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ở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hơn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nếu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không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tìm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thấy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kiểu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dữ</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liệu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phù</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hợp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tham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số</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khai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báo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p>
        </p:txBody>
      </p:sp>
      <p:pic>
        <p:nvPicPr>
          <p:cNvPr id="8" name="Picture 7" descr="Java Method Overloading with Type Promotion"/>
          <p:cNvPicPr/>
          <p:nvPr/>
        </p:nvPicPr>
        <p:blipFill>
          <a:blip r:embed="rId2">
            <a:extLst>
              <a:ext uri="{28A0092B-C50C-407E-A947-70E740481C1C}">
                <a14:useLocalDpi xmlns:a14="http://schemas.microsoft.com/office/drawing/2010/main" val="0"/>
              </a:ext>
            </a:extLst>
          </a:blip>
          <a:srcRect/>
          <a:stretch>
            <a:fillRect/>
          </a:stretch>
        </p:blipFill>
        <p:spPr bwMode="auto">
          <a:xfrm>
            <a:off x="1971040" y="1953894"/>
            <a:ext cx="4620260" cy="3067685"/>
          </a:xfrm>
          <a:prstGeom prst="rect">
            <a:avLst/>
          </a:prstGeom>
          <a:noFill/>
          <a:ln>
            <a:noFill/>
          </a:ln>
        </p:spPr>
      </p:pic>
    </p:spTree>
    <p:extLst>
      <p:ext uri="{BB962C8B-B14F-4D97-AF65-F5344CB8AC3E}">
        <p14:creationId xmlns:p14="http://schemas.microsoft.com/office/powerpoint/2010/main" val="1582075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13580" y="68580"/>
            <a:ext cx="7308300" cy="819605"/>
          </a:xfrm>
          <a:extLst>
            <a:ext uri="{FAA26D3D-D897-4be2-8F04-BA451C77F1D7}">
              <ma14:placeholderFlag xmlns="" xmlns:ma14="http://schemas.microsoft.com/office/mac/drawingml/2011/main" val="1"/>
            </a:ext>
          </a:extLst>
        </p:spPr>
        <p:txBody>
          <a:bodyPr anchor="b">
            <a:noAutofit/>
          </a:bodyPr>
          <a:lstStyle/>
          <a:p>
            <a:r>
              <a:rPr lang="vi-VN" altLang="en-US" sz="1900" dirty="0" smtClean="0"/>
              <a:t>Nạp chồng phương thức và chuyển đổi các kiểu dữ liệu</a:t>
            </a:r>
            <a:endParaRPr lang="vi-VN" altLang="en-US" sz="1900" dirty="0"/>
          </a:p>
        </p:txBody>
      </p:sp>
      <p:sp>
        <p:nvSpPr>
          <p:cNvPr id="4" name="Rectangle 3"/>
          <p:cNvSpPr/>
          <p:nvPr/>
        </p:nvSpPr>
        <p:spPr>
          <a:xfrm>
            <a:off x="243840" y="1281613"/>
            <a:ext cx="8389620" cy="382412"/>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ạp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chồng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tìm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thấy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kiểu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dữ</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liệu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phù</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hợp</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2409" y="1847522"/>
            <a:ext cx="6182211" cy="3006418"/>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679638" y="3134643"/>
            <a:ext cx="2243382" cy="323976"/>
          </a:xfrm>
          <a:prstGeom prst="rect">
            <a:avLst/>
          </a:prstGeom>
        </p:spPr>
      </p:pic>
    </p:spTree>
    <p:extLst>
      <p:ext uri="{BB962C8B-B14F-4D97-AF65-F5344CB8AC3E}">
        <p14:creationId xmlns:p14="http://schemas.microsoft.com/office/powerpoint/2010/main" val="3255236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6710650" cy="4090800"/>
          </a:xfrm>
          <a:prstGeom prst="rect">
            <a:avLst/>
          </a:prstGeom>
        </p:spPr>
        <p:txBody>
          <a:bodyPr spcFirstLastPara="1" wrap="square" lIns="91425" tIns="91425" rIns="91425" bIns="91425" anchor="ctr" anchorCtr="0">
            <a:normAutofit/>
          </a:bodyPr>
          <a:lstStyle/>
          <a:p>
            <a:pPr lvl="0">
              <a:lnSpc>
                <a:spcPct val="115000"/>
              </a:lnSpc>
            </a:pPr>
            <a:r>
              <a:rPr lang="vi-VN" dirty="0"/>
              <a:t>Ghi đè phương thức</a:t>
            </a:r>
          </a:p>
        </p:txBody>
      </p:sp>
    </p:spTree>
    <p:extLst>
      <p:ext uri="{BB962C8B-B14F-4D97-AF65-F5344CB8AC3E}">
        <p14:creationId xmlns:p14="http://schemas.microsoft.com/office/powerpoint/2010/main" val="3710924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smtClean="0"/>
              <a:t>Khái</a:t>
            </a:r>
            <a:r>
              <a:rPr lang="en-US" altLang="en-US" sz="2700" dirty="0" smtClean="0"/>
              <a:t> </a:t>
            </a:r>
            <a:r>
              <a:rPr lang="en-US" altLang="en-US" sz="2700" dirty="0" err="1" smtClean="0"/>
              <a:t>niệm</a:t>
            </a:r>
            <a:endParaRPr lang="en-US" altLang="en-US" sz="2700" dirty="0"/>
          </a:p>
        </p:txBody>
      </p:sp>
      <p:sp>
        <p:nvSpPr>
          <p:cNvPr id="3" name="Rectangle 2"/>
          <p:cNvSpPr/>
          <p:nvPr/>
        </p:nvSpPr>
        <p:spPr>
          <a:xfrm>
            <a:off x="121920" y="1657113"/>
            <a:ext cx="5798820" cy="2818207"/>
          </a:xfrm>
          <a:prstGeom prst="rect">
            <a:avLst/>
          </a:prstGeom>
        </p:spPr>
        <p:txBody>
          <a:bodyPr wrap="square">
            <a:spAutoFit/>
          </a:bodyPr>
          <a:lstStyle/>
          <a:p>
            <a:pPr algn="just">
              <a:lnSpc>
                <a:spcPct val="130000"/>
              </a:lnSpc>
              <a:spcBef>
                <a:spcPts val="800"/>
              </a:spcBef>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Ghi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đè</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phép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con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cài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đặt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lại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này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đã</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cài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đặt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cha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p>
          <a:p>
            <a:pPr algn="just">
              <a:lnSpc>
                <a:spcPct val="130000"/>
              </a:lnSpc>
              <a:spcBef>
                <a:spcPts val="800"/>
              </a:spcBef>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con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cùng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tên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cùng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tham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số</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cùng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kiểu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dữ</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liệu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trả</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về</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với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cha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thì</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con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sẽ</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đè</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cha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5047" t="2883" r="15035" b="6282"/>
          <a:stretch/>
        </p:blipFill>
        <p:spPr>
          <a:xfrm>
            <a:off x="5996940" y="1333500"/>
            <a:ext cx="2956560" cy="3360420"/>
          </a:xfrm>
          <a:prstGeom prst="rect">
            <a:avLst/>
          </a:prstGeom>
        </p:spPr>
      </p:pic>
    </p:spTree>
    <p:extLst>
      <p:ext uri="{BB962C8B-B14F-4D97-AF65-F5344CB8AC3E}">
        <p14:creationId xmlns:p14="http://schemas.microsoft.com/office/powerpoint/2010/main" val="635389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smtClean="0"/>
              <a:t>Khái</a:t>
            </a:r>
            <a:r>
              <a:rPr lang="en-US" altLang="en-US" sz="2700" dirty="0" smtClean="0"/>
              <a:t> </a:t>
            </a:r>
            <a:r>
              <a:rPr lang="en-US" altLang="en-US" sz="2700" dirty="0" err="1" smtClean="0"/>
              <a:t>niệm</a:t>
            </a:r>
            <a:endParaRPr lang="en-US" altLang="en-US" sz="2700" dirty="0"/>
          </a:p>
        </p:txBody>
      </p:sp>
      <p:sp>
        <p:nvSpPr>
          <p:cNvPr id="3" name="Rectangle 2"/>
          <p:cNvSpPr/>
          <p:nvPr/>
        </p:nvSpPr>
        <p:spPr>
          <a:xfrm>
            <a:off x="144780" y="1382793"/>
            <a:ext cx="5029200" cy="3660105"/>
          </a:xfrm>
          <a:prstGeom prst="rect">
            <a:avLst/>
          </a:prstGeom>
        </p:spPr>
        <p:txBody>
          <a:bodyPr wrap="square">
            <a:spAutoFit/>
          </a:bodyPr>
          <a:lstStyle/>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Ghi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đè</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những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Java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đạt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thời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chạy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Phiên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bản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thực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sẽ</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xác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bởi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đối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gọi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Nếu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đối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cha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gọi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thì</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phiên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bản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cha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sẽ</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thực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thi</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Nếu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đối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con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gọi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thì</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phiên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bản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con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sẽ</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thực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l="6430" t="19087" r="10786" b="3408"/>
          <a:stretch/>
        </p:blipFill>
        <p:spPr>
          <a:xfrm>
            <a:off x="5429697" y="1790700"/>
            <a:ext cx="3630483" cy="2308860"/>
          </a:xfrm>
          <a:prstGeom prst="rect">
            <a:avLst/>
          </a:prstGeom>
        </p:spPr>
      </p:pic>
    </p:spTree>
    <p:extLst>
      <p:ext uri="{BB962C8B-B14F-4D97-AF65-F5344CB8AC3E}">
        <p14:creationId xmlns:p14="http://schemas.microsoft.com/office/powerpoint/2010/main" val="1159920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smtClean="0"/>
              <a:t>Ưu điểm </a:t>
            </a:r>
            <a:endParaRPr lang="en-US" altLang="en-US" sz="2700" dirty="0"/>
          </a:p>
        </p:txBody>
      </p:sp>
      <p:sp>
        <p:nvSpPr>
          <p:cNvPr id="3" name="Rectangle 2"/>
          <p:cNvSpPr/>
          <p:nvPr/>
        </p:nvSpPr>
        <p:spPr>
          <a:xfrm>
            <a:off x="144780" y="1382793"/>
            <a:ext cx="8671560" cy="787652"/>
          </a:xfrm>
          <a:prstGeom prst="rect">
            <a:avLst/>
          </a:prstGeom>
        </p:spPr>
        <p:txBody>
          <a:bodyPr wrap="square">
            <a:spAutoFit/>
          </a:bodyPr>
          <a:lstStyle/>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Để cài đặt cụ thể của một phương thức đã được cài đặt trong lớp cha.</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Cho đa hình thời gian chạy</a:t>
            </a:r>
          </a:p>
        </p:txBody>
      </p:sp>
      <p:pic>
        <p:nvPicPr>
          <p:cNvPr id="7" name="Picture 6"/>
          <p:cNvPicPr>
            <a:picLocks noChangeAspect="1"/>
          </p:cNvPicPr>
          <p:nvPr/>
        </p:nvPicPr>
        <p:blipFill>
          <a:blip r:embed="rId2"/>
          <a:stretch>
            <a:fillRect/>
          </a:stretch>
        </p:blipFill>
        <p:spPr>
          <a:xfrm>
            <a:off x="769620" y="2128250"/>
            <a:ext cx="4823460" cy="2923810"/>
          </a:xfrm>
          <a:prstGeom prst="rect">
            <a:avLst/>
          </a:prstGeom>
        </p:spPr>
      </p:pic>
      <p:pic>
        <p:nvPicPr>
          <p:cNvPr id="10" name="Picture 9"/>
          <p:cNvPicPr>
            <a:picLocks noChangeAspect="1"/>
          </p:cNvPicPr>
          <p:nvPr/>
        </p:nvPicPr>
        <p:blipFill rotWithShape="1">
          <a:blip r:embed="rId3"/>
          <a:srcRect l="65658"/>
          <a:stretch/>
        </p:blipFill>
        <p:spPr>
          <a:xfrm>
            <a:off x="6781800" y="1856423"/>
            <a:ext cx="1495298" cy="3287077"/>
          </a:xfrm>
          <a:prstGeom prst="rect">
            <a:avLst/>
          </a:prstGeom>
        </p:spPr>
      </p:pic>
    </p:spTree>
    <p:extLst>
      <p:ext uri="{BB962C8B-B14F-4D97-AF65-F5344CB8AC3E}">
        <p14:creationId xmlns:p14="http://schemas.microsoft.com/office/powerpoint/2010/main" val="3879096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smtClean="0"/>
              <a:t>Khai</a:t>
            </a:r>
            <a:r>
              <a:rPr lang="en-US" altLang="en-US" sz="2700" dirty="0" smtClean="0"/>
              <a:t> </a:t>
            </a:r>
            <a:r>
              <a:rPr lang="en-US" altLang="en-US" sz="2700" dirty="0" err="1" smtClean="0"/>
              <a:t>báo</a:t>
            </a:r>
            <a:endParaRPr lang="en-US" altLang="en-US" sz="2700" dirty="0"/>
          </a:p>
        </p:txBody>
      </p:sp>
      <p:sp>
        <p:nvSpPr>
          <p:cNvPr id="8" name="Rectangle 7"/>
          <p:cNvSpPr/>
          <p:nvPr/>
        </p:nvSpPr>
        <p:spPr>
          <a:xfrm>
            <a:off x="1036320" y="1281202"/>
            <a:ext cx="6850380" cy="3693319"/>
          </a:xfrm>
          <a:prstGeom prst="rect">
            <a:avLst/>
          </a:prstGeom>
          <a:ln>
            <a:solidFill>
              <a:srgbClr val="FF0000"/>
            </a:solidFill>
          </a:ln>
        </p:spPr>
        <p:txBody>
          <a:bodyPr wrap="square">
            <a:spAutoFit/>
          </a:bodyPr>
          <a:lstStyle/>
          <a:p>
            <a:pPr marL="60325" indent="-60325" algn="just">
              <a:lnSpc>
                <a:spcPct val="130000"/>
              </a:lnSpc>
            </a:pPr>
            <a:r>
              <a:rPr lang="en-US" sz="1800" b="1" dirty="0">
                <a:solidFill>
                  <a:srgbClr val="006699"/>
                </a:solidFill>
                <a:latin typeface="Courier New" panose="02070309020205020404" pitchFamily="49" charset="0"/>
                <a:ea typeface="Times New Roman" panose="02020603050405020304" pitchFamily="18" charset="0"/>
                <a:cs typeface="Courier New" panose="02070309020205020404" pitchFamily="49" charset="0"/>
              </a:rPr>
              <a:t>class</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smtClean="0">
                <a:latin typeface="Courier New" panose="02070309020205020404" pitchFamily="49" charset="0"/>
                <a:ea typeface="Times New Roman" panose="02020603050405020304" pitchFamily="18" charset="0"/>
                <a:cs typeface="Courier New" panose="02070309020205020404" pitchFamily="49" charset="0"/>
              </a:rPr>
              <a:t>Superclass-name</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marL="60325" indent="-60325" algn="just">
              <a:lnSpc>
                <a:spcPct val="130000"/>
              </a:lnSpc>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marL="60325" indent="-60325" algn="just">
              <a:lnSpc>
                <a:spcPct val="130000"/>
              </a:lnSpc>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smtClean="0">
                <a:solidFill>
                  <a:srgbClr val="008200"/>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smtClean="0">
                <a:solidFill>
                  <a:srgbClr val="008200"/>
                </a:solidFill>
                <a:latin typeface="Courier New" panose="02070309020205020404" pitchFamily="49" charset="0"/>
                <a:ea typeface="Times New Roman" panose="02020603050405020304" pitchFamily="18" charset="0"/>
                <a:cs typeface="Courier New" panose="02070309020205020404" pitchFamily="49" charset="0"/>
              </a:rPr>
              <a:t>DataType</a:t>
            </a:r>
            <a:r>
              <a:rPr lang="en-US" sz="1600" dirty="0" smtClean="0">
                <a:solidFill>
                  <a:srgbClr val="008200"/>
                </a:solidFill>
                <a:latin typeface="Courier New" panose="02070309020205020404" pitchFamily="49" charset="0"/>
                <a:ea typeface="Times New Roman" panose="02020603050405020304" pitchFamily="18" charset="0"/>
                <a:cs typeface="Courier New" panose="02070309020205020404" pitchFamily="49" charset="0"/>
              </a:rPr>
              <a:t>&gt; Method Name(Parameter List)</a:t>
            </a:r>
            <a:r>
              <a:rPr lang="en-US" sz="1600" dirty="0" smtClean="0">
                <a:solidFill>
                  <a:srgbClr val="008200"/>
                </a:solidFill>
                <a:latin typeface="Courier New" panose="02070309020205020404" pitchFamily="49" charset="0"/>
                <a:ea typeface="Calibri" panose="020F0502020204030204" pitchFamily="34" charset="0"/>
                <a:cs typeface="Courier New" panose="02070309020205020404" pitchFamily="49" charset="0"/>
              </a:rPr>
              <a:t>{…}</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marL="60325" indent="-60325" algn="just">
              <a:lnSpc>
                <a:spcPct val="130000"/>
              </a:lnSpc>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marL="60325" indent="-60325" algn="just">
              <a:lnSpc>
                <a:spcPct val="130000"/>
              </a:lnSpc>
            </a:pPr>
            <a:endParaRPr lang="en-US" sz="1800" b="1" dirty="0" smtClean="0">
              <a:solidFill>
                <a:srgbClr val="006699"/>
              </a:solidFill>
              <a:latin typeface="Courier New" panose="02070309020205020404" pitchFamily="49" charset="0"/>
              <a:ea typeface="Times New Roman" panose="02020603050405020304" pitchFamily="18" charset="0"/>
              <a:cs typeface="Courier New" panose="02070309020205020404" pitchFamily="49" charset="0"/>
            </a:endParaRPr>
          </a:p>
          <a:p>
            <a:pPr marL="60325" indent="-60325" algn="just">
              <a:lnSpc>
                <a:spcPct val="130000"/>
              </a:lnSpc>
            </a:pPr>
            <a:r>
              <a:rPr lang="en-US" sz="1800" b="1" dirty="0" smtClean="0">
                <a:solidFill>
                  <a:srgbClr val="006699"/>
                </a:solidFill>
                <a:latin typeface="Courier New" panose="02070309020205020404" pitchFamily="49" charset="0"/>
                <a:ea typeface="Times New Roman" panose="02020603050405020304" pitchFamily="18" charset="0"/>
                <a:cs typeface="Courier New" panose="02070309020205020404" pitchFamily="49" charset="0"/>
              </a:rPr>
              <a:t>class</a:t>
            </a:r>
            <a:r>
              <a:rPr lang="en-US" sz="1800" dirty="0">
                <a:latin typeface="Courier New" panose="02070309020205020404" pitchFamily="49" charset="0"/>
                <a:ea typeface="Times New Roman" panose="02020603050405020304" pitchFamily="18" charset="0"/>
                <a:cs typeface="Courier New" panose="02070309020205020404" pitchFamily="49" charset="0"/>
              </a:rPr>
              <a:t> Subclass-name </a:t>
            </a:r>
            <a:r>
              <a:rPr lang="en-US" sz="1800" b="1" dirty="0">
                <a:solidFill>
                  <a:srgbClr val="006699"/>
                </a:solidFill>
                <a:latin typeface="Courier New" panose="02070309020205020404" pitchFamily="49" charset="0"/>
                <a:ea typeface="Times New Roman" panose="02020603050405020304" pitchFamily="18" charset="0"/>
                <a:cs typeface="Courier New" panose="02070309020205020404" pitchFamily="49" charset="0"/>
              </a:rPr>
              <a:t>extends</a:t>
            </a:r>
            <a:r>
              <a:rPr lang="en-US" sz="1800" dirty="0">
                <a:latin typeface="Courier New" panose="02070309020205020404" pitchFamily="49" charset="0"/>
                <a:ea typeface="Times New Roman" panose="02020603050405020304" pitchFamily="18" charset="0"/>
                <a:cs typeface="Courier New" panose="02070309020205020404" pitchFamily="49" charset="0"/>
              </a:rPr>
              <a:t> Superclass-name  </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marL="60325" indent="-60325" algn="just">
              <a:lnSpc>
                <a:spcPct val="130000"/>
              </a:lnSpc>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marL="60325" indent="-60325" algn="just">
              <a:lnSpc>
                <a:spcPct val="130000"/>
              </a:lnSpc>
            </a:pPr>
            <a:r>
              <a:rPr lang="en-US" sz="1800" dirty="0" smtClean="0">
                <a:latin typeface="Courier New" panose="02070309020205020404" pitchFamily="49" charset="0"/>
                <a:ea typeface="Times New Roman" panose="02020603050405020304" pitchFamily="18" charset="0"/>
                <a:cs typeface="Courier New" panose="02070309020205020404" pitchFamily="49" charset="0"/>
              </a:rPr>
              <a:t>   @Override</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endParaRPr lang="en-US" sz="1800" dirty="0" smtClean="0">
              <a:latin typeface="Courier New" panose="02070309020205020404" pitchFamily="49" charset="0"/>
              <a:ea typeface="Times New Roman" panose="02020603050405020304" pitchFamily="18" charset="0"/>
              <a:cs typeface="Courier New" panose="02070309020205020404" pitchFamily="49" charset="0"/>
            </a:endParaRPr>
          </a:p>
          <a:p>
            <a:pPr marL="60325" indent="-60325" algn="just">
              <a:lnSpc>
                <a:spcPct val="130000"/>
              </a:lnSpc>
            </a:pPr>
            <a:r>
              <a:rPr lang="en-US" sz="1800" dirty="0" smtClean="0">
                <a:solidFill>
                  <a:srgbClr val="008200"/>
                </a:solidFill>
                <a:latin typeface="Courier New" panose="02070309020205020404" pitchFamily="49" charset="0"/>
                <a:ea typeface="Times New Roman" panose="02020603050405020304" pitchFamily="18" charset="0"/>
                <a:cs typeface="Courier New" panose="02070309020205020404" pitchFamily="49" charset="0"/>
              </a:rPr>
              <a:t>  &lt;</a:t>
            </a:r>
            <a:r>
              <a:rPr lang="en-US" sz="1800" dirty="0" err="1">
                <a:solidFill>
                  <a:srgbClr val="008200"/>
                </a:solidFill>
                <a:latin typeface="Courier New" panose="02070309020205020404" pitchFamily="49" charset="0"/>
                <a:ea typeface="Times New Roman" panose="02020603050405020304" pitchFamily="18" charset="0"/>
                <a:cs typeface="Courier New" panose="02070309020205020404" pitchFamily="49" charset="0"/>
              </a:rPr>
              <a:t>DataType</a:t>
            </a:r>
            <a:r>
              <a:rPr lang="en-US" sz="1800" dirty="0">
                <a:solidFill>
                  <a:srgbClr val="008200"/>
                </a:solidFill>
                <a:latin typeface="Courier New" panose="02070309020205020404" pitchFamily="49" charset="0"/>
                <a:ea typeface="Times New Roman" panose="02020603050405020304" pitchFamily="18" charset="0"/>
                <a:cs typeface="Courier New" panose="02070309020205020404" pitchFamily="49" charset="0"/>
              </a:rPr>
              <a:t>&gt; Method Name(Parameter List)</a:t>
            </a:r>
            <a:r>
              <a:rPr lang="en-US" sz="1800" dirty="0">
                <a:solidFill>
                  <a:srgbClr val="008200"/>
                </a:solidFill>
                <a:latin typeface="Courier New" panose="02070309020205020404" pitchFamily="49" charset="0"/>
                <a:ea typeface="Calibri" panose="020F0502020204030204" pitchFamily="34"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marL="60325" indent="-60325" algn="just">
              <a:lnSpc>
                <a:spcPct val="130000"/>
              </a:lnSpc>
            </a:pPr>
            <a:r>
              <a:rPr lang="en-US" sz="1800" dirty="0" smtClean="0">
                <a:latin typeface="Courier New" panose="02070309020205020404" pitchFamily="49" charset="0"/>
                <a:ea typeface="Times New Roman" panose="02020603050405020304" pitchFamily="18" charset="0"/>
                <a:cs typeface="Courier New" panose="02070309020205020404" pitchFamily="49" charset="0"/>
              </a:rPr>
              <a:t>}</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205496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smtClean="0"/>
              <a:t>Khai</a:t>
            </a:r>
            <a:r>
              <a:rPr lang="en-US" altLang="en-US" sz="2700" dirty="0" smtClean="0"/>
              <a:t> </a:t>
            </a:r>
            <a:r>
              <a:rPr lang="en-US" altLang="en-US" sz="2700" dirty="0" err="1" smtClean="0"/>
              <a:t>báo</a:t>
            </a:r>
            <a:endParaRPr lang="en-US" altLang="en-US" sz="2700" dirty="0"/>
          </a:p>
        </p:txBody>
      </p:sp>
      <p:pic>
        <p:nvPicPr>
          <p:cNvPr id="3" name="Picture 2"/>
          <p:cNvPicPr>
            <a:picLocks noChangeAspect="1"/>
          </p:cNvPicPr>
          <p:nvPr/>
        </p:nvPicPr>
        <p:blipFill>
          <a:blip r:embed="rId2"/>
          <a:stretch>
            <a:fillRect/>
          </a:stretch>
        </p:blipFill>
        <p:spPr>
          <a:xfrm>
            <a:off x="2616517" y="1228725"/>
            <a:ext cx="3412633" cy="3830955"/>
          </a:xfrm>
          <a:prstGeom prst="rect">
            <a:avLst/>
          </a:prstGeom>
        </p:spPr>
      </p:pic>
    </p:spTree>
    <p:extLst>
      <p:ext uri="{BB962C8B-B14F-4D97-AF65-F5344CB8AC3E}">
        <p14:creationId xmlns:p14="http://schemas.microsoft.com/office/powerpoint/2010/main" val="2060692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smtClean="0"/>
              <a:t>Khai</a:t>
            </a:r>
            <a:r>
              <a:rPr lang="en-US" altLang="en-US" sz="2700" dirty="0" smtClean="0"/>
              <a:t> </a:t>
            </a:r>
            <a:r>
              <a:rPr lang="en-US" altLang="en-US" sz="2700" dirty="0" err="1" smtClean="0"/>
              <a:t>báo</a:t>
            </a:r>
            <a:endParaRPr lang="en-US" altLang="en-US" sz="2700" dirty="0"/>
          </a:p>
        </p:txBody>
      </p:sp>
      <p:pic>
        <p:nvPicPr>
          <p:cNvPr id="2" name="Picture 1"/>
          <p:cNvPicPr>
            <a:picLocks noChangeAspect="1"/>
          </p:cNvPicPr>
          <p:nvPr/>
        </p:nvPicPr>
        <p:blipFill>
          <a:blip r:embed="rId2"/>
          <a:stretch>
            <a:fillRect/>
          </a:stretch>
        </p:blipFill>
        <p:spPr>
          <a:xfrm>
            <a:off x="2500040" y="1333501"/>
            <a:ext cx="2641622" cy="3695700"/>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5690007" y="2606040"/>
            <a:ext cx="1411960" cy="919245"/>
          </a:xfrm>
          <a:prstGeom prst="rect">
            <a:avLst/>
          </a:prstGeom>
          <a:ln>
            <a:solidFill>
              <a:srgbClr val="FF0000"/>
            </a:solidFill>
          </a:ln>
        </p:spPr>
      </p:pic>
    </p:spTree>
    <p:extLst>
      <p:ext uri="{BB962C8B-B14F-4D97-AF65-F5344CB8AC3E}">
        <p14:creationId xmlns:p14="http://schemas.microsoft.com/office/powerpoint/2010/main" val="3264016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smtClean="0"/>
              <a:t>Khai</a:t>
            </a:r>
            <a:r>
              <a:rPr lang="en-US" altLang="en-US" sz="2700" dirty="0" smtClean="0"/>
              <a:t> </a:t>
            </a:r>
            <a:r>
              <a:rPr lang="en-US" altLang="en-US" sz="2700" dirty="0" err="1" smtClean="0"/>
              <a:t>báo</a:t>
            </a:r>
            <a:endParaRPr lang="en-US" altLang="en-US" sz="2700" dirty="0"/>
          </a:p>
        </p:txBody>
      </p:sp>
      <p:pic>
        <p:nvPicPr>
          <p:cNvPr id="3" name="Picture 2"/>
          <p:cNvPicPr>
            <a:picLocks noChangeAspect="1"/>
          </p:cNvPicPr>
          <p:nvPr/>
        </p:nvPicPr>
        <p:blipFill>
          <a:blip r:embed="rId2"/>
          <a:stretch>
            <a:fillRect/>
          </a:stretch>
        </p:blipFill>
        <p:spPr>
          <a:xfrm>
            <a:off x="60960" y="1277619"/>
            <a:ext cx="7517319" cy="3858261"/>
          </a:xfrm>
          <a:prstGeom prst="rect">
            <a:avLst/>
          </a:prstGeom>
          <a:ln>
            <a:solidFill>
              <a:srgbClr val="FF0000"/>
            </a:solidFill>
          </a:ln>
        </p:spPr>
      </p:pic>
      <p:pic>
        <p:nvPicPr>
          <p:cNvPr id="5" name="Picture 4"/>
          <p:cNvPicPr>
            <a:picLocks noChangeAspect="1"/>
          </p:cNvPicPr>
          <p:nvPr/>
        </p:nvPicPr>
        <p:blipFill rotWithShape="1">
          <a:blip r:embed="rId3"/>
          <a:srcRect t="52482"/>
          <a:stretch/>
        </p:blipFill>
        <p:spPr>
          <a:xfrm>
            <a:off x="4752362" y="4686300"/>
            <a:ext cx="4391638" cy="457200"/>
          </a:xfrm>
          <a:prstGeom prst="rect">
            <a:avLst/>
          </a:prstGeom>
        </p:spPr>
      </p:pic>
    </p:spTree>
    <p:extLst>
      <p:ext uri="{BB962C8B-B14F-4D97-AF65-F5344CB8AC3E}">
        <p14:creationId xmlns:p14="http://schemas.microsoft.com/office/powerpoint/2010/main" val="1106466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87900" y="1442035"/>
            <a:ext cx="8520600" cy="2962325"/>
          </a:xfrm>
          <a:prstGeom prst="rect">
            <a:avLst/>
          </a:prstGeom>
        </p:spPr>
        <p:txBody>
          <a:bodyPr spcFirstLastPara="1" wrap="square" lIns="91425" tIns="91425" rIns="91425" bIns="91425" anchor="t" anchorCtr="0">
            <a:noAutofit/>
          </a:bodyPr>
          <a:lstStyle/>
          <a:p>
            <a:pPr lvl="0">
              <a:spcBef>
                <a:spcPts val="600"/>
              </a:spcBef>
              <a:spcAft>
                <a:spcPts val="600"/>
              </a:spcAft>
            </a:pPr>
            <a:r>
              <a:rPr lang="en-US" dirty="0" err="1" smtClean="0"/>
              <a:t>Hiểu</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các</a:t>
            </a:r>
            <a:r>
              <a:rPr lang="en-US" dirty="0" smtClean="0"/>
              <a:t> </a:t>
            </a:r>
            <a:r>
              <a:rPr lang="en-US" dirty="0" err="1"/>
              <a:t>thuật</a:t>
            </a:r>
            <a:r>
              <a:rPr lang="en-US" dirty="0"/>
              <a:t> </a:t>
            </a:r>
            <a:r>
              <a:rPr lang="en-US" dirty="0" err="1"/>
              <a:t>ngữ</a:t>
            </a:r>
            <a:endParaRPr lang="en-US" dirty="0"/>
          </a:p>
          <a:p>
            <a:pPr>
              <a:spcBef>
                <a:spcPts val="600"/>
              </a:spcBef>
              <a:spcAft>
                <a:spcPts val="600"/>
              </a:spcAft>
            </a:pPr>
            <a:r>
              <a:rPr lang="en-US" dirty="0" err="1" smtClean="0"/>
              <a:t>Biết</a:t>
            </a:r>
            <a:r>
              <a:rPr lang="en-US" dirty="0" smtClean="0"/>
              <a:t> </a:t>
            </a:r>
            <a:r>
              <a:rPr lang="en-US" dirty="0" err="1" smtClean="0"/>
              <a:t>cách</a:t>
            </a:r>
            <a:r>
              <a:rPr lang="en-US" dirty="0" smtClean="0"/>
              <a:t> n</a:t>
            </a:r>
            <a:r>
              <a:rPr lang="vi-VN" dirty="0" smtClean="0"/>
              <a:t>ạp </a:t>
            </a:r>
            <a:r>
              <a:rPr lang="vi-VN" dirty="0"/>
              <a:t>chồng phương thức</a:t>
            </a:r>
          </a:p>
          <a:p>
            <a:pPr>
              <a:spcBef>
                <a:spcPts val="600"/>
              </a:spcBef>
              <a:spcAft>
                <a:spcPts val="600"/>
              </a:spcAft>
            </a:pPr>
            <a:r>
              <a:rPr lang="en-US" dirty="0" err="1"/>
              <a:t>Biết</a:t>
            </a:r>
            <a:r>
              <a:rPr lang="en-US" dirty="0"/>
              <a:t> </a:t>
            </a:r>
            <a:r>
              <a:rPr lang="en-US" dirty="0" err="1" smtClean="0"/>
              <a:t>cách</a:t>
            </a:r>
            <a:r>
              <a:rPr lang="en-US" dirty="0" smtClean="0"/>
              <a:t> g</a:t>
            </a:r>
            <a:r>
              <a:rPr lang="vi-VN" dirty="0" smtClean="0"/>
              <a:t>hi </a:t>
            </a:r>
            <a:r>
              <a:rPr lang="vi-VN" dirty="0"/>
              <a:t>đè phương thức</a:t>
            </a:r>
          </a:p>
          <a:p>
            <a:pPr>
              <a:spcBef>
                <a:spcPts val="600"/>
              </a:spcBef>
              <a:spcAft>
                <a:spcPts val="600"/>
              </a:spcAft>
            </a:pPr>
            <a:r>
              <a:rPr lang="en-US" dirty="0" err="1"/>
              <a:t>Biết</a:t>
            </a:r>
            <a:r>
              <a:rPr lang="en-US" dirty="0"/>
              <a:t> </a:t>
            </a:r>
            <a:r>
              <a:rPr lang="en-US" dirty="0" err="1" smtClean="0"/>
              <a:t>cách</a:t>
            </a:r>
            <a:r>
              <a:rPr lang="en-US" dirty="0" smtClean="0"/>
              <a:t> </a:t>
            </a:r>
            <a:r>
              <a:rPr lang="en-US" dirty="0" err="1" smtClean="0"/>
              <a:t>tạo</a:t>
            </a:r>
            <a:r>
              <a:rPr lang="en-US" dirty="0" smtClean="0"/>
              <a:t> </a:t>
            </a:r>
            <a:r>
              <a:rPr lang="vi-VN" dirty="0" smtClean="0"/>
              <a:t>đa hình</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chạy</a:t>
            </a:r>
            <a:endParaRPr lang="en-US" dirty="0" smtClean="0"/>
          </a:p>
          <a:p>
            <a:pPr>
              <a:spcBef>
                <a:spcPts val="600"/>
              </a:spcBef>
              <a:spcAft>
                <a:spcPts val="600"/>
              </a:spcAft>
            </a:pPr>
            <a:r>
              <a:rPr lang="en-US" dirty="0" err="1" smtClean="0"/>
              <a:t>Biết</a:t>
            </a:r>
            <a:r>
              <a:rPr lang="en-US" dirty="0" smtClean="0"/>
              <a:t> </a:t>
            </a:r>
            <a:r>
              <a:rPr lang="en-US" dirty="0" err="1" smtClean="0"/>
              <a:t>cách</a:t>
            </a:r>
            <a:r>
              <a:rPr lang="en-US" dirty="0" smtClean="0"/>
              <a:t> </a:t>
            </a:r>
            <a:r>
              <a:rPr lang="en-US" dirty="0" err="1" smtClean="0"/>
              <a:t>tạo</a:t>
            </a:r>
            <a:r>
              <a:rPr lang="en-US" dirty="0" smtClean="0"/>
              <a:t> </a:t>
            </a:r>
            <a:r>
              <a:rPr lang="en-US" dirty="0" err="1" smtClean="0"/>
              <a:t>đa</a:t>
            </a:r>
            <a:r>
              <a:rPr lang="en-US" dirty="0" smtClean="0"/>
              <a:t> </a:t>
            </a:r>
            <a:r>
              <a:rPr lang="en-US" dirty="0" err="1" smtClean="0"/>
              <a:t>hình</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biên</a:t>
            </a:r>
            <a:r>
              <a:rPr lang="en-US" dirty="0" smtClean="0"/>
              <a:t> </a:t>
            </a:r>
            <a:r>
              <a:rPr lang="en-US" dirty="0" err="1" smtClean="0"/>
              <a:t>dịch</a:t>
            </a:r>
            <a:endParaRPr lang="vi-VN" dirty="0"/>
          </a:p>
          <a:p>
            <a:pPr>
              <a:spcBef>
                <a:spcPts val="600"/>
              </a:spcBef>
              <a:spcAft>
                <a:spcPts val="600"/>
              </a:spcAft>
            </a:pPr>
            <a:r>
              <a:rPr lang="en-US" dirty="0" err="1" smtClean="0"/>
              <a:t>Hiểu</a:t>
            </a:r>
            <a:r>
              <a:rPr lang="en-US" dirty="0" smtClean="0"/>
              <a:t> </a:t>
            </a:r>
            <a:r>
              <a:rPr lang="en-US" dirty="0" err="1" smtClean="0"/>
              <a:t>được</a:t>
            </a:r>
            <a:r>
              <a:rPr lang="en-US" dirty="0" smtClean="0"/>
              <a:t> c</a:t>
            </a:r>
            <a:r>
              <a:rPr lang="vi-VN" dirty="0" smtClean="0"/>
              <a:t>ác </a:t>
            </a:r>
            <a:r>
              <a:rPr lang="vi-VN" dirty="0"/>
              <a:t>tính chất của đa hình</a:t>
            </a:r>
          </a:p>
          <a:p>
            <a:pPr lvl="0">
              <a:spcBef>
                <a:spcPts val="600"/>
              </a:spcBef>
              <a:spcAft>
                <a:spcPts val="600"/>
              </a:spcAft>
            </a:pPr>
            <a:endParaRPr lang="en-US" dirty="0" smtClean="0"/>
          </a:p>
          <a:p>
            <a:pPr lvl="0">
              <a:spcBef>
                <a:spcPts val="600"/>
              </a:spcBef>
              <a:spcAft>
                <a:spcPts val="600"/>
              </a:spcAft>
            </a:pPr>
            <a:endParaRPr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extLst>
      <p:ext uri="{BB962C8B-B14F-4D97-AF65-F5344CB8AC3E}">
        <p14:creationId xmlns:p14="http://schemas.microsoft.com/office/powerpoint/2010/main" val="1089884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smtClean="0"/>
              <a:t>Các quy tắc ghi đè phương thức</a:t>
            </a:r>
            <a:endParaRPr lang="en-US" altLang="en-US" sz="2700" dirty="0"/>
          </a:p>
        </p:txBody>
      </p:sp>
      <p:sp>
        <p:nvSpPr>
          <p:cNvPr id="6" name="Rectangle 5"/>
          <p:cNvSpPr/>
          <p:nvPr/>
        </p:nvSpPr>
        <p:spPr>
          <a:xfrm>
            <a:off x="236220" y="1339968"/>
            <a:ext cx="8663940" cy="3375155"/>
          </a:xfrm>
          <a:prstGeom prst="rect">
            <a:avLst/>
          </a:prstGeom>
        </p:spPr>
        <p:txBody>
          <a:bodyPr wrap="square">
            <a:spAutoFit/>
          </a:bodyPr>
          <a:lstStyle/>
          <a:p>
            <a:pPr>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tắc</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1</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Ghi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đè</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phạm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vi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truy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cập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Phạm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vi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truy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cập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đè</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ở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con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phép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truy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cập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ở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hơn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nhưng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không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thấp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hơn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so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với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đè</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ở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cha. </a:t>
            </a:r>
          </a:p>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Ví</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cha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phạm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vi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truy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cập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protected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thì</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phạm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vi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truy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cập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ở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con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public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nhưng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không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private.</a:t>
            </a:r>
          </a:p>
          <a:p>
            <a:pPr algn="just">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tắc</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2</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Không dùng với từ khóa final</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 phương thức dùng từ khóa final không thể bị ghi đè</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tắc</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3</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Không dùng với từ khóa static</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 phương thức tĩnh không thể bị ghi đè.</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1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smtClean="0"/>
              <a:t>Các quy tắc ghi đè phương thức</a:t>
            </a:r>
            <a:endParaRPr lang="en-US" altLang="en-US" sz="2700" dirty="0"/>
          </a:p>
        </p:txBody>
      </p:sp>
      <p:sp>
        <p:nvSpPr>
          <p:cNvPr id="6" name="Rectangle 5"/>
          <p:cNvSpPr/>
          <p:nvPr/>
        </p:nvSpPr>
        <p:spPr>
          <a:xfrm>
            <a:off x="251460" y="1332348"/>
            <a:ext cx="8663940" cy="3272563"/>
          </a:xfrm>
          <a:prstGeom prst="rect">
            <a:avLst/>
          </a:prstGeom>
        </p:spPr>
        <p:txBody>
          <a:bodyPr wrap="square">
            <a:spAutoFit/>
          </a:bodyPr>
          <a:lstStyle/>
          <a:p>
            <a:pPr>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tắc</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4</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Không dùng với từ khóa private</a:t>
            </a:r>
          </a:p>
          <a:p>
            <a:pPr>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 phương thức có phạm vi truy cập private không thể bị ghi đè vì chúng được liên kết trong thời gian biên dịch.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tắc</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5</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Phải có cùng kiểu trả về</a:t>
            </a:r>
          </a:p>
          <a:p>
            <a:pPr>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Kiểu dữ liệu trả của phương thức ghi đè về trong lớp con phải cùng kiểu với kiểu dữ liệu trả về của phương thức bị ghi đè về trong lớp cha.</a:t>
            </a:r>
          </a:p>
          <a:p>
            <a:pPr algn="just">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tắc</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6: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Dùng từ khóa super </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Dùng từ khóa super để gọi phương thức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lớp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cha trong phương thức ghi đè ở lớp con.</a:t>
            </a:r>
          </a:p>
        </p:txBody>
      </p:sp>
    </p:spTree>
    <p:extLst>
      <p:ext uri="{BB962C8B-B14F-4D97-AF65-F5344CB8AC3E}">
        <p14:creationId xmlns:p14="http://schemas.microsoft.com/office/powerpoint/2010/main" val="2803243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smtClean="0"/>
              <a:t>Các quy tắc ghi đè phương thức</a:t>
            </a:r>
            <a:endParaRPr lang="en-US" altLang="en-US" sz="2700" dirty="0"/>
          </a:p>
        </p:txBody>
      </p:sp>
      <p:sp>
        <p:nvSpPr>
          <p:cNvPr id="6" name="Rectangle 5"/>
          <p:cNvSpPr/>
          <p:nvPr/>
        </p:nvSpPr>
        <p:spPr>
          <a:xfrm>
            <a:off x="251460" y="1332348"/>
            <a:ext cx="8663940" cy="3272563"/>
          </a:xfrm>
          <a:prstGeom prst="rect">
            <a:avLst/>
          </a:prstGeom>
        </p:spPr>
        <p:txBody>
          <a:bodyPr wrap="square">
            <a:spAutoFit/>
          </a:bodyPr>
          <a:lstStyle/>
          <a:p>
            <a:pPr>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tắc</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7</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Ghi đè và hàm tạo</a:t>
            </a:r>
          </a:p>
          <a:p>
            <a:pPr>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Không thể ghi đè hàm tạo vì lớp cha và lớp con không bao giờ có thể có hàm tạo có cùng tên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tắc</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8</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Ghi đè và phương thức trừu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phương thức trừu tượng trong một giao diện hoặc lớp trừu tượng có thể ghi đè trong các lớp con nếu không sẽ xảy ra lỗi thời gian biên dịch</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tắc</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9</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Ghi đè và phương thức được đồng bộ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hóa</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P</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hương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thức được đồng bộ hóa có thể ghi đè lên một phương thức không được đồng bộ hóa và ngược lại.</a:t>
            </a:r>
          </a:p>
        </p:txBody>
      </p:sp>
    </p:spTree>
    <p:extLst>
      <p:ext uri="{BB962C8B-B14F-4D97-AF65-F5344CB8AC3E}">
        <p14:creationId xmlns:p14="http://schemas.microsoft.com/office/powerpoint/2010/main" val="16682547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smtClean="0"/>
              <a:t>Các quy tắc ghi đè phương thức</a:t>
            </a:r>
            <a:endParaRPr lang="en-US" altLang="en-US" sz="2700" dirty="0"/>
          </a:p>
        </p:txBody>
      </p:sp>
      <p:sp>
        <p:nvSpPr>
          <p:cNvPr id="6" name="Rectangle 5"/>
          <p:cNvSpPr/>
          <p:nvPr/>
        </p:nvSpPr>
        <p:spPr>
          <a:xfrm>
            <a:off x="266700" y="1873368"/>
            <a:ext cx="8663940" cy="1779333"/>
          </a:xfrm>
          <a:prstGeom prst="rect">
            <a:avLst/>
          </a:prstGeom>
        </p:spPr>
        <p:txBody>
          <a:bodyPr wrap="square">
            <a:spAutoFit/>
          </a:bodyPr>
          <a:lstStyle/>
          <a:p>
            <a:pPr>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tắc</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10</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Ghi đè và xử lý ngoại lệ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Nếu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phương thức ghi đè trong lớp cha không ném ngoại lệ, thì phương thức ghi đè trong lớp con chỉ có thể ném ngoại lệ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unchecked</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Nếu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phương thức ghi đè trong lớp cha ném ngoại lệ, thì phương thức ghi đè trong lớp con chỉ có thể ném ngoại lệ giống như lớp con. </a:t>
            </a:r>
          </a:p>
        </p:txBody>
      </p:sp>
    </p:spTree>
    <p:extLst>
      <p:ext uri="{BB962C8B-B14F-4D97-AF65-F5344CB8AC3E}">
        <p14:creationId xmlns:p14="http://schemas.microsoft.com/office/powerpoint/2010/main" val="1581017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smtClean="0"/>
              <a:t>Các quy tắc ghi đè phương thức</a:t>
            </a:r>
            <a:endParaRPr lang="en-US" altLang="en-US" sz="2700" dirty="0"/>
          </a:p>
        </p:txBody>
      </p:sp>
      <p:pic>
        <p:nvPicPr>
          <p:cNvPr id="2" name="Picture 1"/>
          <p:cNvPicPr>
            <a:picLocks noChangeAspect="1"/>
          </p:cNvPicPr>
          <p:nvPr/>
        </p:nvPicPr>
        <p:blipFill>
          <a:blip r:embed="rId2"/>
          <a:stretch>
            <a:fillRect/>
          </a:stretch>
        </p:blipFill>
        <p:spPr>
          <a:xfrm>
            <a:off x="99061" y="1234440"/>
            <a:ext cx="3131820" cy="3780327"/>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404079" y="1295400"/>
            <a:ext cx="1279791" cy="678180"/>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4889700" y="1211580"/>
            <a:ext cx="4208580" cy="3238500"/>
          </a:xfrm>
          <a:prstGeom prst="rect">
            <a:avLst/>
          </a:prstGeom>
          <a:ln>
            <a:solidFill>
              <a:srgbClr val="FF0000"/>
            </a:solidFill>
          </a:ln>
        </p:spPr>
      </p:pic>
      <p:pic>
        <p:nvPicPr>
          <p:cNvPr id="5" name="Picture 4"/>
          <p:cNvPicPr>
            <a:picLocks noChangeAspect="1"/>
          </p:cNvPicPr>
          <p:nvPr/>
        </p:nvPicPr>
        <p:blipFill>
          <a:blip r:embed="rId5"/>
          <a:stretch>
            <a:fillRect/>
          </a:stretch>
        </p:blipFill>
        <p:spPr>
          <a:xfrm>
            <a:off x="5906169" y="4494684"/>
            <a:ext cx="2232694" cy="664056"/>
          </a:xfrm>
          <a:prstGeom prst="rect">
            <a:avLst/>
          </a:prstGeom>
          <a:ln>
            <a:solidFill>
              <a:srgbClr val="FF0000"/>
            </a:solidFill>
          </a:ln>
        </p:spPr>
      </p:pic>
    </p:spTree>
    <p:extLst>
      <p:ext uri="{BB962C8B-B14F-4D97-AF65-F5344CB8AC3E}">
        <p14:creationId xmlns:p14="http://schemas.microsoft.com/office/powerpoint/2010/main" val="983559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en-US" altLang="en-US" sz="2600" dirty="0" smtClean="0"/>
              <a:t>So </a:t>
            </a:r>
            <a:r>
              <a:rPr lang="en-US" altLang="en-US" sz="2600" dirty="0" err="1" smtClean="0"/>
              <a:t>sánh</a:t>
            </a:r>
            <a:r>
              <a:rPr lang="en-US" altLang="en-US" sz="2600" dirty="0" smtClean="0"/>
              <a:t> </a:t>
            </a:r>
            <a:r>
              <a:rPr lang="en-US" altLang="en-US" sz="2600" dirty="0" err="1" smtClean="0"/>
              <a:t>với</a:t>
            </a:r>
            <a:r>
              <a:rPr lang="en-US" altLang="en-US" sz="2600" dirty="0" smtClean="0"/>
              <a:t> </a:t>
            </a:r>
            <a:r>
              <a:rPr lang="vi-VN" altLang="en-US" sz="2600" dirty="0" smtClean="0"/>
              <a:t>nạp chồng phương thức</a:t>
            </a:r>
            <a:endParaRPr lang="en-US" altLang="en-US" sz="2600" dirty="0"/>
          </a:p>
        </p:txBody>
      </p:sp>
      <p:graphicFrame>
        <p:nvGraphicFramePr>
          <p:cNvPr id="3" name="Table 2"/>
          <p:cNvGraphicFramePr>
            <a:graphicFrameLocks noGrp="1"/>
          </p:cNvGraphicFramePr>
          <p:nvPr>
            <p:extLst>
              <p:ext uri="{D42A27DB-BD31-4B8C-83A1-F6EECF244321}">
                <p14:modId xmlns:p14="http://schemas.microsoft.com/office/powerpoint/2010/main" val="249586570"/>
              </p:ext>
            </p:extLst>
          </p:nvPr>
        </p:nvGraphicFramePr>
        <p:xfrm>
          <a:off x="288805" y="1175383"/>
          <a:ext cx="8626596" cy="3776580"/>
        </p:xfrm>
        <a:graphic>
          <a:graphicData uri="http://schemas.openxmlformats.org/drawingml/2006/table">
            <a:tbl>
              <a:tblPr firstRow="1" firstCol="1" bandRow="1">
                <a:tableStyleId>{0660B408-B3CF-4A94-85FC-2B1E0A45F4A2}</a:tableStyleId>
              </a:tblPr>
              <a:tblGrid>
                <a:gridCol w="4527035"/>
                <a:gridCol w="4099561"/>
              </a:tblGrid>
              <a:tr h="319792">
                <a:tc>
                  <a:txBody>
                    <a:bodyPr/>
                    <a:lstStyle/>
                    <a:p>
                      <a:pPr algn="ctr">
                        <a:lnSpc>
                          <a:spcPct val="100000"/>
                        </a:lnSpc>
                        <a:spcAft>
                          <a:spcPts val="0"/>
                        </a:spcAft>
                      </a:pP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Nạp</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chồng</a:t>
                      </a:r>
                      <a:endPar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c>
                  <a:txBody>
                    <a:bodyPr/>
                    <a:lstStyle/>
                    <a:p>
                      <a:pPr algn="ctr">
                        <a:lnSpc>
                          <a:spcPct val="100000"/>
                        </a:lnSpc>
                        <a:spcAft>
                          <a:spcPts val="0"/>
                        </a:spcAft>
                      </a:pP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Ghi</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đè</a:t>
                      </a:r>
                      <a:endPar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r>
              <a:tr h="312393">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một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đa</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hình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biên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dịch</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một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đa</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hình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chạy</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r>
              <a:tr h="468156">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Giúp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tăng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khả</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năng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đọc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của</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trình</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c>
                  <a:txBody>
                    <a:bodyPr/>
                    <a:lstStyle/>
                    <a:p>
                      <a:pPr>
                        <a:lnSpc>
                          <a:spcPct val="100000"/>
                        </a:lnSpc>
                        <a:spcAft>
                          <a:spcPts val="0"/>
                        </a:spcAft>
                      </a:pPr>
                      <a:r>
                        <a:rPr lang="en-US" sz="1800" b="0" i="0" u="none" strike="noStrike" cap="none">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Sử dụng để cấp quyền triển khai cụ thể phương thức đã được cung cấp bởi lớp cha hoặc lớp cha của nó.</a:t>
                      </a:r>
                    </a:p>
                  </a:txBody>
                  <a:tcPr marL="61511" marR="61511" marT="86115" marB="86115" anchor="ctr"/>
                </a:tc>
              </a:tr>
              <a:tr h="312393">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Xảy</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ra</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trong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lớp</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thực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hiện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trong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hai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lớp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quan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hệ</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kế</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thừa</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r>
              <a:tr h="207829">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hoặc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yêu</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cầu</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kế</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thừa</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Luôn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cần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kế</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thừa</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r>
              <a:tr h="312393">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phải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cùng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tham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số</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phải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cùng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cùng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tham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số</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r>
            </a:tbl>
          </a:graphicData>
        </a:graphic>
      </p:graphicFrame>
    </p:spTree>
    <p:extLst>
      <p:ext uri="{BB962C8B-B14F-4D97-AF65-F5344CB8AC3E}">
        <p14:creationId xmlns:p14="http://schemas.microsoft.com/office/powerpoint/2010/main" val="1782409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en-US" altLang="en-US" sz="2600" dirty="0" smtClean="0"/>
              <a:t>So </a:t>
            </a:r>
            <a:r>
              <a:rPr lang="en-US" altLang="en-US" sz="2600" dirty="0" err="1" smtClean="0"/>
              <a:t>sánh</a:t>
            </a:r>
            <a:r>
              <a:rPr lang="en-US" altLang="en-US" sz="2600" dirty="0" smtClean="0"/>
              <a:t> </a:t>
            </a:r>
            <a:r>
              <a:rPr lang="en-US" altLang="en-US" sz="2600" dirty="0" err="1" smtClean="0"/>
              <a:t>với</a:t>
            </a:r>
            <a:r>
              <a:rPr lang="en-US" altLang="en-US" sz="2600" dirty="0" smtClean="0"/>
              <a:t> </a:t>
            </a:r>
            <a:r>
              <a:rPr lang="vi-VN" altLang="en-US" sz="2600" dirty="0" smtClean="0"/>
              <a:t>nạp chồng phương thức</a:t>
            </a:r>
            <a:endParaRPr lang="en-US" altLang="en-US" sz="2600" dirty="0"/>
          </a:p>
        </p:txBody>
      </p:sp>
      <p:graphicFrame>
        <p:nvGraphicFramePr>
          <p:cNvPr id="3" name="Table 2"/>
          <p:cNvGraphicFramePr>
            <a:graphicFrameLocks noGrp="1"/>
          </p:cNvGraphicFramePr>
          <p:nvPr>
            <p:extLst>
              <p:ext uri="{D42A27DB-BD31-4B8C-83A1-F6EECF244321}">
                <p14:modId xmlns:p14="http://schemas.microsoft.com/office/powerpoint/2010/main" val="1949685325"/>
              </p:ext>
            </p:extLst>
          </p:nvPr>
        </p:nvGraphicFramePr>
        <p:xfrm>
          <a:off x="288805" y="1236343"/>
          <a:ext cx="8626596" cy="3776580"/>
        </p:xfrm>
        <a:graphic>
          <a:graphicData uri="http://schemas.openxmlformats.org/drawingml/2006/table">
            <a:tbl>
              <a:tblPr firstRow="1" firstCol="1" bandRow="1">
                <a:tableStyleId>{0660B408-B3CF-4A94-85FC-2B1E0A45F4A2}</a:tableStyleId>
              </a:tblPr>
              <a:tblGrid>
                <a:gridCol w="4527035"/>
                <a:gridCol w="4099561"/>
              </a:tblGrid>
              <a:tr h="319792">
                <a:tc>
                  <a:txBody>
                    <a:bodyPr/>
                    <a:lstStyle/>
                    <a:p>
                      <a:pPr algn="ctr">
                        <a:lnSpc>
                          <a:spcPct val="100000"/>
                        </a:lnSpc>
                        <a:spcAft>
                          <a:spcPts val="0"/>
                        </a:spcAft>
                      </a:pP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Nạp</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chồng</a:t>
                      </a:r>
                      <a:endPar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c>
                  <a:txBody>
                    <a:bodyPr/>
                    <a:lstStyle/>
                    <a:p>
                      <a:pPr algn="ctr">
                        <a:lnSpc>
                          <a:spcPct val="100000"/>
                        </a:lnSpc>
                        <a:spcAft>
                          <a:spcPts val="0"/>
                        </a:spcAft>
                      </a:pP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Ghi</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đè</a:t>
                      </a:r>
                      <a:endPar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r>
              <a:tr h="468156">
                <a:tc>
                  <a:txBody>
                    <a:bodyPr/>
                    <a:lstStyle/>
                    <a:p>
                      <a:pPr>
                        <a:lnSpc>
                          <a:spcPct val="100000"/>
                        </a:lnSpc>
                        <a:spcAft>
                          <a:spcPts val="0"/>
                        </a:spcAft>
                      </a:pPr>
                      <a:r>
                        <a:rPr lang="en-US" sz="1800" b="0" i="0" u="none" strike="noStrike" cap="none"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Kiểu</a:t>
                      </a:r>
                      <a:r>
                        <a:rPr lang="en-US" sz="1800" b="0" i="0" u="none" strike="noStrike" cap="none"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trả</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về</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giống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hoặc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nhưng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chúng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ta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chỉ</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cần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thay</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đổi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tham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số</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p>
                  </a:txBody>
                  <a:tcPr marL="61511" marR="61511" marT="86115" marB="86115" anchor="ctr"/>
                </a:tc>
                <a:tc>
                  <a:txBody>
                    <a:bodyPr/>
                    <a:lstStyle/>
                    <a:p>
                      <a:pPr>
                        <a:lnSpc>
                          <a:spcPct val="100000"/>
                        </a:lnSpc>
                        <a:spcAft>
                          <a:spcPts val="0"/>
                        </a:spcAft>
                      </a:pPr>
                      <a:r>
                        <a:rPr lang="en-US" sz="1800" b="0" i="0" u="none" strike="noStrike" cap="none"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Kiểu</a:t>
                      </a:r>
                      <a:r>
                        <a:rPr lang="en-US" sz="1800" b="0" i="0" u="none" strike="noStrike" cap="none"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trả</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về</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phải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giống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hoặc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cùng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biến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61511" marR="61511" marT="86115" marB="86115" anchor="ctr"/>
                </a:tc>
              </a:tr>
              <a:tr h="312393">
                <a:tc>
                  <a:txBody>
                    <a:bodyPr/>
                    <a:lstStyle/>
                    <a:p>
                      <a:pPr>
                        <a:lnSpc>
                          <a:spcPct val="100000"/>
                        </a:lnSpc>
                        <a:spcAft>
                          <a:spcPts val="0"/>
                        </a:spcAft>
                      </a:pPr>
                      <a:r>
                        <a:rPr lang="en-US" sz="1800" b="0" i="0" u="none" strike="noStrike" cap="none">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Liên kết tĩnh được sử dụng </a:t>
                      </a:r>
                    </a:p>
                  </a:txBody>
                  <a:tcPr marL="61511" marR="61511" marT="86115" marB="86115" anchor="ctr"/>
                </a:tc>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động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sử</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dụng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p>
                  </a:txBody>
                  <a:tcPr marL="61511" marR="61511" marT="86115" marB="86115" anchor="ctr"/>
                </a:tc>
              </a:tr>
              <a:tr h="312393">
                <a:tc>
                  <a:txBody>
                    <a:bodyPr/>
                    <a:lstStyle/>
                    <a:p>
                      <a:pPr>
                        <a:lnSpc>
                          <a:spcPct val="100000"/>
                        </a:lnSpc>
                        <a:spcAft>
                          <a:spcPts val="0"/>
                        </a:spcAft>
                      </a:pPr>
                      <a:r>
                        <a:rPr lang="en-US" sz="1800" b="0" i="0" u="none" strike="noStrike" cap="none">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Hiệu suất kém do đa hình thời gian biên dịch</a:t>
                      </a:r>
                    </a:p>
                  </a:txBody>
                  <a:tcPr marL="61511" marR="61511" marT="86115" marB="86115" anchor="ctr"/>
                </a:tc>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Hiệu</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suất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tốt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hơn</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r>
              <a:tr h="312393">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Dùng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với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từ</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khóa</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private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final </a:t>
                      </a:r>
                    </a:p>
                  </a:txBody>
                  <a:tcPr marL="61511" marR="61511" marT="86115" marB="86115" anchor="ctr"/>
                </a:tc>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dùng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với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từ</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khóa</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private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final</a:t>
                      </a:r>
                    </a:p>
                  </a:txBody>
                  <a:tcPr marL="61511" marR="61511" marT="86115" marB="86115" anchor="ctr"/>
                </a:tc>
              </a:tr>
              <a:tr h="388106">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Danh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sách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tham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số</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phải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thực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hiện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nạp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chồng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c>
                  <a:txBody>
                    <a:bodyPr/>
                    <a:lstStyle/>
                    <a:p>
                      <a:pPr>
                        <a:lnSpc>
                          <a:spcPct val="100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Danh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sách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tham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số</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phải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giống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nhau</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thực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hiện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ghi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đè</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1511" marR="61511" marT="86115" marB="86115" anchor="ctr"/>
                </a:tc>
              </a:tr>
            </a:tbl>
          </a:graphicData>
        </a:graphic>
      </p:graphicFrame>
    </p:spTree>
    <p:extLst>
      <p:ext uri="{BB962C8B-B14F-4D97-AF65-F5344CB8AC3E}">
        <p14:creationId xmlns:p14="http://schemas.microsoft.com/office/powerpoint/2010/main" val="3625729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a:t>Các </a:t>
            </a:r>
            <a:r>
              <a:rPr lang="en-US" dirty="0" err="1"/>
              <a:t>loại</a:t>
            </a:r>
            <a:r>
              <a:rPr lang="en-US" dirty="0"/>
              <a:t> </a:t>
            </a:r>
            <a:r>
              <a:rPr lang="en-US" dirty="0" err="1"/>
              <a:t>đa</a:t>
            </a:r>
            <a:r>
              <a:rPr lang="en-US" dirty="0"/>
              <a:t> </a:t>
            </a:r>
            <a:r>
              <a:rPr lang="en-US" dirty="0" err="1"/>
              <a:t>hình</a:t>
            </a:r>
            <a:endParaRPr lang="en-US" dirty="0"/>
          </a:p>
        </p:txBody>
      </p:sp>
    </p:spTree>
    <p:extLst>
      <p:ext uri="{BB962C8B-B14F-4D97-AF65-F5344CB8AC3E}">
        <p14:creationId xmlns:p14="http://schemas.microsoft.com/office/powerpoint/2010/main" val="1700807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Khái</a:t>
            </a:r>
            <a:r>
              <a:rPr lang="en-US" altLang="en-US" sz="2700" dirty="0" smtClean="0"/>
              <a:t> </a:t>
            </a:r>
            <a:r>
              <a:rPr lang="en-US" altLang="en-US" sz="2700" dirty="0" err="1" smtClean="0"/>
              <a:t>niệm</a:t>
            </a:r>
            <a:endParaRPr lang="en-US" altLang="en-US" sz="2700" dirty="0"/>
          </a:p>
        </p:txBody>
      </p:sp>
      <p:sp>
        <p:nvSpPr>
          <p:cNvPr id="3" name="Rectangle 2"/>
          <p:cNvSpPr/>
          <p:nvPr/>
        </p:nvSpPr>
        <p:spPr>
          <a:xfrm>
            <a:off x="83820" y="1438469"/>
            <a:ext cx="8785860" cy="3402791"/>
          </a:xfrm>
          <a:prstGeom prst="rect">
            <a:avLst/>
          </a:prstGeom>
        </p:spPr>
        <p:txBody>
          <a:bodyPr wrap="square">
            <a:spAutoFit/>
          </a:bodyPr>
          <a:lstStyle/>
          <a:p>
            <a:pPr algn="just">
              <a:lnSpc>
                <a:spcPct val="130000"/>
              </a:lnSpc>
              <a:spcBef>
                <a:spcPts val="800"/>
              </a:spcBef>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nghĩa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nhau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về</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p>
          <a:p>
            <a:pPr algn="just">
              <a:lnSpc>
                <a:spcPct val="130000"/>
              </a:lnSpc>
              <a:spcBef>
                <a:spcPts val="800"/>
              </a:spcBef>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Tính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phép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thực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hành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động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theo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những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nhau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p>
          <a:p>
            <a:pPr algn="just">
              <a:lnSpc>
                <a:spcPct val="130000"/>
              </a:lnSpc>
              <a:spcBef>
                <a:spcPts val="800"/>
              </a:spcBef>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Tính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phép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xác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triển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khai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p>
          <a:p>
            <a:pPr algn="just">
              <a:lnSpc>
                <a:spcPct val="130000"/>
              </a:lnSpc>
              <a:spcBef>
                <a:spcPts val="800"/>
              </a:spcBef>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tạo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hàm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hoặc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biến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tham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chiếu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hoạt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động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nhau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ngữ</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cảnh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lập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nhau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p>
          <a:p>
            <a:pPr algn="just">
              <a:lnSpc>
                <a:spcPct val="130000"/>
              </a:lnSpc>
              <a:spcBef>
                <a:spcPts val="800"/>
              </a:spcBef>
              <a:spcAft>
                <a:spcPts val="800"/>
              </a:spcAft>
            </a:pP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Đa</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hình</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trong</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Java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là</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một</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khái</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niệm</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theo</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đó</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chương</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trình</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có</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thể</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thực</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hiện</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một</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hành</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động</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đơn</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lẻ</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theo</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nhiều</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cách</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khác</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FF0000"/>
                </a:solidFill>
                <a:latin typeface="Proxima Nova" panose="020B0604020202020204" charset="0"/>
                <a:ea typeface="Times New Roman" panose="02020603050405020304" pitchFamily="18" charset="0"/>
                <a:cs typeface="Times New Roman" panose="02020603050405020304" pitchFamily="18" charset="0"/>
              </a:rPr>
              <a:t>nhau</a:t>
            </a:r>
            <a:r>
              <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rPr>
              <a:t>.</a:t>
            </a:r>
            <a:endParaRPr lang="en-US" sz="1800" i="1" dirty="0">
              <a:solidFill>
                <a:srgbClr val="FF0000"/>
              </a:solidFill>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457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Khái</a:t>
            </a:r>
            <a:r>
              <a:rPr lang="en-US" altLang="en-US" sz="2700" dirty="0" smtClean="0"/>
              <a:t> </a:t>
            </a:r>
            <a:r>
              <a:rPr lang="en-US" altLang="en-US" sz="2700" dirty="0" err="1" smtClean="0"/>
              <a:t>niệm</a:t>
            </a:r>
            <a:endParaRPr lang="en-US" altLang="en-US" sz="2700" dirty="0"/>
          </a:p>
        </p:txBody>
      </p:sp>
      <p:pic>
        <p:nvPicPr>
          <p:cNvPr id="2" name="Picture 1"/>
          <p:cNvPicPr>
            <a:picLocks noChangeAspect="1"/>
          </p:cNvPicPr>
          <p:nvPr/>
        </p:nvPicPr>
        <p:blipFill>
          <a:blip r:embed="rId2"/>
          <a:stretch>
            <a:fillRect/>
          </a:stretch>
        </p:blipFill>
        <p:spPr>
          <a:xfrm>
            <a:off x="120650" y="1289050"/>
            <a:ext cx="4470399" cy="2514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146" name="Picture 2" descr="Polymorphism explained with real world example in Java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899" y="2507655"/>
            <a:ext cx="4415013" cy="24834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441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vi-VN" dirty="0"/>
              <a:t>Nạp chồng phương thức</a:t>
            </a:r>
          </a:p>
        </p:txBody>
      </p:sp>
    </p:spTree>
    <p:extLst>
      <p:ext uri="{BB962C8B-B14F-4D97-AF65-F5344CB8AC3E}">
        <p14:creationId xmlns:p14="http://schemas.microsoft.com/office/powerpoint/2010/main" val="3956547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Các</a:t>
            </a:r>
            <a:r>
              <a:rPr lang="en-US" altLang="en-US" sz="2700" dirty="0" smtClean="0"/>
              <a:t> </a:t>
            </a:r>
            <a:r>
              <a:rPr lang="en-US" altLang="en-US" sz="2700" dirty="0" err="1" smtClean="0"/>
              <a:t>loại</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sp>
        <p:nvSpPr>
          <p:cNvPr id="4" name="Rectangle 3"/>
          <p:cNvSpPr/>
          <p:nvPr/>
        </p:nvSpPr>
        <p:spPr>
          <a:xfrm>
            <a:off x="273050" y="1268863"/>
            <a:ext cx="8782050" cy="1186607"/>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hai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loại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thời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biên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dịch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thời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chạy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1606867" y="2514859"/>
            <a:ext cx="5662613" cy="2562918"/>
          </a:xfrm>
          <a:prstGeom prst="rect">
            <a:avLst/>
          </a:prstGeom>
        </p:spPr>
      </p:pic>
    </p:spTree>
    <p:extLst>
      <p:ext uri="{BB962C8B-B14F-4D97-AF65-F5344CB8AC3E}">
        <p14:creationId xmlns:p14="http://schemas.microsoft.com/office/powerpoint/2010/main" val="4123072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thời</a:t>
            </a:r>
            <a:r>
              <a:rPr lang="en-US" altLang="en-US" sz="2700" dirty="0" smtClean="0"/>
              <a:t> </a:t>
            </a:r>
            <a:r>
              <a:rPr lang="en-US" altLang="en-US" sz="2700" dirty="0" err="1" smtClean="0"/>
              <a:t>gian</a:t>
            </a:r>
            <a:r>
              <a:rPr lang="en-US" altLang="en-US" sz="2700" dirty="0" smtClean="0"/>
              <a:t> </a:t>
            </a:r>
            <a:r>
              <a:rPr lang="en-US" altLang="en-US" sz="2700" dirty="0" err="1" smtClean="0"/>
              <a:t>biên</a:t>
            </a:r>
            <a:r>
              <a:rPr lang="en-US" altLang="en-US" sz="2700" dirty="0" smtClean="0"/>
              <a:t> </a:t>
            </a:r>
            <a:r>
              <a:rPr lang="en-US" altLang="en-US" sz="2700" dirty="0" err="1" smtClean="0"/>
              <a:t>dịch</a:t>
            </a:r>
            <a:r>
              <a:rPr lang="en-US" altLang="en-US" sz="2700" dirty="0" smtClean="0"/>
              <a:t> </a:t>
            </a:r>
            <a:endParaRPr lang="en-US" altLang="en-US" sz="2700" dirty="0"/>
          </a:p>
        </p:txBody>
      </p:sp>
      <p:sp>
        <p:nvSpPr>
          <p:cNvPr id="4" name="Rectangle 3"/>
          <p:cNvSpPr/>
          <p:nvPr/>
        </p:nvSpPr>
        <p:spPr>
          <a:xfrm>
            <a:off x="259080" y="1323640"/>
            <a:ext cx="8656320" cy="2375009"/>
          </a:xfrm>
          <a:prstGeom prst="rect">
            <a:avLst/>
          </a:prstGeom>
        </p:spPr>
        <p:txBody>
          <a:bodyPr wrap="square">
            <a:spAutoFit/>
          </a:bodyPr>
          <a:lstStyle/>
          <a:p>
            <a:pPr algn="just">
              <a:lnSpc>
                <a:spcPct val="150000"/>
              </a:lnSpc>
              <a:spcBef>
                <a:spcPts val="800"/>
              </a:spcBef>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thời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biên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dịch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(Compile-time Polymorphism)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Java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còn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gọi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tĩnh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(static polymorphism)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hoặc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gửi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tĩnh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(static method dispatch). </a:t>
            </a:r>
          </a:p>
          <a:p>
            <a:pPr algn="just">
              <a:lnSpc>
                <a:spcPct val="150000"/>
              </a:lnSpc>
              <a:spcBef>
                <a:spcPts val="800"/>
              </a:spcBef>
              <a:spcAft>
                <a:spcPts val="800"/>
              </a:spcAft>
            </a:pP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thời</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gian</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biên</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dịch</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tiến</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trình</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mà</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nạp</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chồng</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giải</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quyết</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tại</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thời</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điểm</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biên</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dịch</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tức</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thời</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gian</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biên</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dịch</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đạt</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bằng</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cách</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nạp</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chồng</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(method overloading).</a:t>
            </a:r>
          </a:p>
        </p:txBody>
      </p:sp>
    </p:spTree>
    <p:extLst>
      <p:ext uri="{BB962C8B-B14F-4D97-AF65-F5344CB8AC3E}">
        <p14:creationId xmlns:p14="http://schemas.microsoft.com/office/powerpoint/2010/main" val="21878252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thời</a:t>
            </a:r>
            <a:r>
              <a:rPr lang="en-US" altLang="en-US" sz="2700" dirty="0" smtClean="0"/>
              <a:t> </a:t>
            </a:r>
            <a:r>
              <a:rPr lang="en-US" altLang="en-US" sz="2700" dirty="0" err="1" smtClean="0"/>
              <a:t>gian</a:t>
            </a:r>
            <a:r>
              <a:rPr lang="en-US" altLang="en-US" sz="2700" dirty="0" smtClean="0"/>
              <a:t> </a:t>
            </a:r>
            <a:r>
              <a:rPr lang="en-US" altLang="en-US" sz="2700" dirty="0" err="1" smtClean="0"/>
              <a:t>biên</a:t>
            </a:r>
            <a:r>
              <a:rPr lang="en-US" altLang="en-US" sz="2700" dirty="0" smtClean="0"/>
              <a:t> </a:t>
            </a:r>
            <a:r>
              <a:rPr lang="en-US" altLang="en-US" sz="2700" dirty="0" err="1" smtClean="0"/>
              <a:t>dịch</a:t>
            </a:r>
            <a:r>
              <a:rPr lang="en-US" altLang="en-US" sz="2700" dirty="0" smtClean="0"/>
              <a:t> </a:t>
            </a:r>
            <a:endParaRPr lang="en-US" altLang="en-US" sz="2700" dirty="0"/>
          </a:p>
        </p:txBody>
      </p:sp>
      <p:pic>
        <p:nvPicPr>
          <p:cNvPr id="2" name="Picture 1"/>
          <p:cNvPicPr>
            <a:picLocks noChangeAspect="1"/>
          </p:cNvPicPr>
          <p:nvPr/>
        </p:nvPicPr>
        <p:blipFill>
          <a:blip r:embed="rId2"/>
          <a:stretch>
            <a:fillRect/>
          </a:stretch>
        </p:blipFill>
        <p:spPr>
          <a:xfrm>
            <a:off x="410045" y="1210523"/>
            <a:ext cx="4655410" cy="3872017"/>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924594" y="2276375"/>
            <a:ext cx="1162212" cy="1428949"/>
          </a:xfrm>
          <a:prstGeom prst="rect">
            <a:avLst/>
          </a:prstGeom>
          <a:ln>
            <a:solidFill>
              <a:srgbClr val="FF0000"/>
            </a:solidFill>
          </a:ln>
        </p:spPr>
      </p:pic>
    </p:spTree>
    <p:extLst>
      <p:ext uri="{BB962C8B-B14F-4D97-AF65-F5344CB8AC3E}">
        <p14:creationId xmlns:p14="http://schemas.microsoft.com/office/powerpoint/2010/main" val="36583057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thời</a:t>
            </a:r>
            <a:r>
              <a:rPr lang="en-US" altLang="en-US" sz="2700" dirty="0" smtClean="0"/>
              <a:t> </a:t>
            </a:r>
            <a:r>
              <a:rPr lang="en-US" altLang="en-US" sz="2700" dirty="0" err="1" smtClean="0"/>
              <a:t>gian</a:t>
            </a:r>
            <a:r>
              <a:rPr lang="en-US" altLang="en-US" sz="2700" dirty="0" smtClean="0"/>
              <a:t> </a:t>
            </a:r>
            <a:r>
              <a:rPr lang="en-US" altLang="en-US" sz="2700" dirty="0" err="1" smtClean="0"/>
              <a:t>chạy</a:t>
            </a:r>
            <a:r>
              <a:rPr lang="en-US" altLang="en-US" sz="2700" dirty="0" smtClean="0"/>
              <a:t> </a:t>
            </a:r>
            <a:endParaRPr lang="en-US" altLang="en-US" sz="2700" dirty="0"/>
          </a:p>
        </p:txBody>
      </p:sp>
      <p:sp>
        <p:nvSpPr>
          <p:cNvPr id="3" name="Rectangle 2"/>
          <p:cNvSpPr/>
          <p:nvPr/>
        </p:nvSpPr>
        <p:spPr>
          <a:xfrm>
            <a:off x="152400" y="1400796"/>
            <a:ext cx="8755380" cy="3206006"/>
          </a:xfrm>
          <a:prstGeom prst="rect">
            <a:avLst/>
          </a:prstGeom>
        </p:spPr>
        <p:txBody>
          <a:bodyPr wrap="square">
            <a:spAutoFit/>
          </a:bodyPr>
          <a:lstStyle/>
          <a:p>
            <a:pPr algn="just">
              <a:lnSpc>
                <a:spcPct val="150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thời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chạy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(Runtime Polymorphism)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còn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gọi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động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(Dynamic polymorphism)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hoặc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gửi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động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(Dynamic method dispatch). </a:t>
            </a:r>
          </a:p>
          <a:p>
            <a:pPr algn="just">
              <a:lnSpc>
                <a:spcPct val="150000"/>
              </a:lnSpc>
              <a:spcAft>
                <a:spcPts val="800"/>
              </a:spcAft>
            </a:pP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Tính</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thời</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gian</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chạy</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tiến</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trình</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đó</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ghi</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đè</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giải</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quyết</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thời</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gian</a:t>
            </a:r>
            <a:r>
              <a:rPr lang="en-US" sz="1800" i="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i="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chạy</a:t>
            </a:r>
            <a:r>
              <a:rPr lang="en-US" sz="1800" i="1"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a:t>
            </a:r>
          </a:p>
          <a:p>
            <a:pPr algn="just">
              <a:lnSpc>
                <a:spcPct val="150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Đa hình thời gian chạy trong Java xảy ra khi có hai hoặc nhiều lớp và tất cả các lớp đều có quan hệ với nhau thông qua kế thừa. Để đạt được tính đa hình trong thời gian chạy, cần xây dựng mối quan hệ "IS-A" giữa các lớp và ghi đè phương thức.</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0768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thời</a:t>
            </a:r>
            <a:r>
              <a:rPr lang="en-US" altLang="en-US" sz="2700" dirty="0" smtClean="0"/>
              <a:t> </a:t>
            </a:r>
            <a:r>
              <a:rPr lang="en-US" altLang="en-US" sz="2700" dirty="0" err="1" smtClean="0"/>
              <a:t>gian</a:t>
            </a:r>
            <a:r>
              <a:rPr lang="en-US" altLang="en-US" sz="2700" dirty="0" smtClean="0"/>
              <a:t> </a:t>
            </a:r>
            <a:r>
              <a:rPr lang="en-US" altLang="en-US" sz="2700" dirty="0" err="1" smtClean="0"/>
              <a:t>chạy</a:t>
            </a:r>
            <a:r>
              <a:rPr lang="en-US" altLang="en-US" sz="2700" dirty="0" smtClean="0"/>
              <a:t> </a:t>
            </a:r>
            <a:endParaRPr lang="en-US" altLang="en-US" sz="2700" dirty="0"/>
          </a:p>
        </p:txBody>
      </p:sp>
      <p:pic>
        <p:nvPicPr>
          <p:cNvPr id="2" name="Picture 1"/>
          <p:cNvPicPr>
            <a:picLocks noChangeAspect="1"/>
          </p:cNvPicPr>
          <p:nvPr/>
        </p:nvPicPr>
        <p:blipFill>
          <a:blip r:embed="rId2"/>
          <a:stretch>
            <a:fillRect/>
          </a:stretch>
        </p:blipFill>
        <p:spPr>
          <a:xfrm>
            <a:off x="149000" y="1211579"/>
            <a:ext cx="4636359" cy="3891129"/>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5524499" y="2463474"/>
            <a:ext cx="3045983" cy="935045"/>
          </a:xfrm>
          <a:prstGeom prst="rect">
            <a:avLst/>
          </a:prstGeom>
          <a:ln>
            <a:solidFill>
              <a:srgbClr val="FF0000"/>
            </a:solidFill>
          </a:ln>
        </p:spPr>
      </p:pic>
    </p:spTree>
    <p:extLst>
      <p:ext uri="{BB962C8B-B14F-4D97-AF65-F5344CB8AC3E}">
        <p14:creationId xmlns:p14="http://schemas.microsoft.com/office/powerpoint/2010/main" val="25354909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Upcasting</a:t>
            </a:r>
            <a:endParaRPr lang="en-US" altLang="en-US" sz="2700" dirty="0"/>
          </a:p>
        </p:txBody>
      </p:sp>
      <p:sp>
        <p:nvSpPr>
          <p:cNvPr id="3" name="Rectangle 2"/>
          <p:cNvSpPr/>
          <p:nvPr/>
        </p:nvSpPr>
        <p:spPr>
          <a:xfrm>
            <a:off x="281940" y="1281613"/>
            <a:ext cx="8572500" cy="388696"/>
          </a:xfrm>
          <a:prstGeom prst="rect">
            <a:avLst/>
          </a:prstGeom>
        </p:spPr>
        <p:txBody>
          <a:bodyPr wrap="square">
            <a:spAutoFit/>
          </a:bodyPr>
          <a:lstStyle/>
          <a:p>
            <a:pPr algn="just">
              <a:lnSpc>
                <a:spcPct val="107000"/>
              </a:lnSpc>
              <a:spcAft>
                <a:spcPts val="800"/>
              </a:spcAft>
            </a:pP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Biến</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Cha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đề</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cập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đến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đối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Con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gọi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upcasting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Upcasting in Java"/>
          <p:cNvPicPr/>
          <p:nvPr/>
        </p:nvPicPr>
        <p:blipFill rotWithShape="1">
          <a:blip r:embed="rId2">
            <a:extLst>
              <a:ext uri="{28A0092B-C50C-407E-A947-70E740481C1C}">
                <a14:useLocalDpi xmlns:a14="http://schemas.microsoft.com/office/drawing/2010/main" val="0"/>
              </a:ext>
            </a:extLst>
          </a:blip>
          <a:srcRect t="13655" b="10604"/>
          <a:stretch/>
        </p:blipFill>
        <p:spPr bwMode="auto">
          <a:xfrm>
            <a:off x="3001010" y="3985260"/>
            <a:ext cx="3178810" cy="1143000"/>
          </a:xfrm>
          <a:prstGeom prst="rect">
            <a:avLst/>
          </a:prstGeom>
          <a:noFill/>
          <a:ln>
            <a:noFill/>
          </a:ln>
        </p:spPr>
      </p:pic>
      <p:sp>
        <p:nvSpPr>
          <p:cNvPr id="8" name="Rectangle 7"/>
          <p:cNvSpPr/>
          <p:nvPr/>
        </p:nvSpPr>
        <p:spPr>
          <a:xfrm>
            <a:off x="1200150" y="1750625"/>
            <a:ext cx="6271260" cy="2166875"/>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chemeClr val="tx1">
                    <a:lumMod val="75000"/>
                  </a:schemeClr>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chemeClr val="tx1">
                    <a:lumMod val="75000"/>
                  </a:schemeClr>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B </a:t>
            </a:r>
            <a:r>
              <a:rPr lang="en-US" sz="1800" b="1" dirty="0">
                <a:solidFill>
                  <a:schemeClr val="tx1">
                    <a:lumMod val="75000"/>
                  </a:schemeClr>
                </a:solidFill>
                <a:latin typeface="Courier New" panose="02070309020205020404" pitchFamily="49" charset="0"/>
                <a:ea typeface="Times New Roman" panose="02020603050405020304" pitchFamily="18" charset="0"/>
                <a:cs typeface="Times New Roman" panose="02020603050405020304" pitchFamily="18" charset="0"/>
              </a:rPr>
              <a:t>extends</a:t>
            </a:r>
            <a:r>
              <a:rPr lang="en-US" sz="1800" dirty="0">
                <a:solidFill>
                  <a:schemeClr val="tx1">
                    <a:lumMod val="75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chemeClr val="tx1">
                    <a:lumMod val="75000"/>
                  </a:schemeClr>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800" dirty="0">
                <a:solidFill>
                  <a:schemeClr val="tx1">
                    <a:lumMod val="75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Demo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chemeClr val="tx1">
                    <a:lumMod val="75000"/>
                  </a:schemeClr>
                </a:solidFill>
                <a:latin typeface="Courier New" panose="02070309020205020404" pitchFamily="49" charset="0"/>
                <a:ea typeface="Times New Roman" panose="02020603050405020304" pitchFamily="18" charset="0"/>
                <a:cs typeface="Times New Roman" panose="02020603050405020304" pitchFamily="18" charset="0"/>
              </a:rPr>
              <a:t>public static void main</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 a = new B();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upcasting</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0072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632670" cy="3801810"/>
          </a:xfrm>
          <a:prstGeom prst="rect">
            <a:avLst/>
          </a:prstGeom>
        </p:spPr>
        <p:txBody>
          <a:bodyPr spcFirstLastPara="1" wrap="square" lIns="91425" tIns="91425" rIns="91425" bIns="91425" anchor="ctr" anchorCtr="0">
            <a:normAutofit/>
          </a:bodyPr>
          <a:lstStyle/>
          <a:p>
            <a:pPr lvl="0">
              <a:spcBef>
                <a:spcPts val="600"/>
              </a:spcBef>
              <a:spcAft>
                <a:spcPts val="600"/>
              </a:spcAft>
            </a:pPr>
            <a:r>
              <a:rPr lang="vi-VN" dirty="0"/>
              <a:t>Các tính chất của đa hình</a:t>
            </a:r>
          </a:p>
        </p:txBody>
      </p:sp>
    </p:spTree>
    <p:extLst>
      <p:ext uri="{BB962C8B-B14F-4D97-AF65-F5344CB8AC3E}">
        <p14:creationId xmlns:p14="http://schemas.microsoft.com/office/powerpoint/2010/main" val="2833570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Giới</a:t>
            </a:r>
            <a:r>
              <a:rPr lang="en-US" altLang="en-US" sz="2700" dirty="0" smtClean="0"/>
              <a:t> </a:t>
            </a:r>
            <a:r>
              <a:rPr lang="en-US" altLang="en-US" sz="2700" dirty="0" err="1" smtClean="0"/>
              <a:t>thiệu</a:t>
            </a:r>
            <a:endParaRPr lang="en-US" altLang="en-US" sz="2700" dirty="0"/>
          </a:p>
        </p:txBody>
      </p:sp>
      <p:sp>
        <p:nvSpPr>
          <p:cNvPr id="5" name="Rectangle 4"/>
          <p:cNvSpPr/>
          <p:nvPr/>
        </p:nvSpPr>
        <p:spPr>
          <a:xfrm>
            <a:off x="175260" y="1314532"/>
            <a:ext cx="8846820" cy="2280881"/>
          </a:xfrm>
          <a:prstGeom prst="rect">
            <a:avLst/>
          </a:prstGeom>
        </p:spPr>
        <p:txBody>
          <a:bodyPr wrap="square">
            <a:spAutoFit/>
          </a:bodyPr>
          <a:lstStyle/>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Ngoài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nạp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chồng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đè</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tính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còn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tính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chất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sau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Ép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kiểu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(Coercion)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Nạp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chồng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toán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tử</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nội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bộ</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(Internal Operator Overloading)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Biến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hoặc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tham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số</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(Polymorphic Variables or Parameters)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Kiểu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phụ</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(Subtype polymorphism)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32485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Nạp</a:t>
            </a:r>
            <a:r>
              <a:rPr lang="en-US" altLang="en-US" sz="2700" dirty="0" smtClean="0"/>
              <a:t> </a:t>
            </a:r>
            <a:r>
              <a:rPr lang="en-US" altLang="en-US" sz="2700" dirty="0" err="1" smtClean="0"/>
              <a:t>chồng</a:t>
            </a:r>
            <a:r>
              <a:rPr lang="en-US" altLang="en-US" sz="2700" dirty="0" smtClean="0"/>
              <a:t> </a:t>
            </a:r>
            <a:r>
              <a:rPr lang="en-US" altLang="en-US" sz="2700" dirty="0" err="1" smtClean="0"/>
              <a:t>toán</a:t>
            </a:r>
            <a:r>
              <a:rPr lang="en-US" altLang="en-US" sz="2700" dirty="0" smtClean="0"/>
              <a:t> </a:t>
            </a:r>
            <a:r>
              <a:rPr lang="en-US" altLang="en-US" sz="2700" dirty="0" err="1" smtClean="0"/>
              <a:t>tử</a:t>
            </a:r>
            <a:r>
              <a:rPr lang="en-US" altLang="en-US" sz="2700" dirty="0" smtClean="0"/>
              <a:t> </a:t>
            </a:r>
            <a:r>
              <a:rPr lang="en-US" altLang="en-US" sz="2700" dirty="0" err="1" smtClean="0"/>
              <a:t>nội</a:t>
            </a:r>
            <a:r>
              <a:rPr lang="en-US" altLang="en-US" sz="2700" dirty="0" smtClean="0"/>
              <a:t> </a:t>
            </a:r>
            <a:r>
              <a:rPr lang="en-US" altLang="en-US" sz="2700" dirty="0" err="1" smtClean="0"/>
              <a:t>bộ</a:t>
            </a:r>
            <a:r>
              <a:rPr lang="en-US" altLang="en-US" sz="2700" dirty="0" smtClean="0"/>
              <a:t> </a:t>
            </a:r>
            <a:endParaRPr lang="en-US" altLang="en-US" sz="2700" dirty="0"/>
          </a:p>
        </p:txBody>
      </p:sp>
      <p:sp>
        <p:nvSpPr>
          <p:cNvPr id="5" name="Rectangle 4"/>
          <p:cNvSpPr/>
          <p:nvPr/>
        </p:nvSpPr>
        <p:spPr>
          <a:xfrm>
            <a:off x="175260" y="1314532"/>
            <a:ext cx="8846820" cy="787652"/>
          </a:xfrm>
          <a:prstGeom prst="rect">
            <a:avLst/>
          </a:prstGeom>
        </p:spPr>
        <p:txBody>
          <a:bodyPr wrap="square">
            <a:spAutoFit/>
          </a:bodyPr>
          <a:lstStyle/>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M</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ột toán tử được sử dụng theo nhiều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gọi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nạp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chồng toán tử</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K</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ý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hiệu ‘+’ được sử dụng để cộng hai số hoặc dùng để nối hai chuỗi.</a:t>
            </a:r>
          </a:p>
        </p:txBody>
      </p:sp>
      <p:grpSp>
        <p:nvGrpSpPr>
          <p:cNvPr id="11" name="Group 10"/>
          <p:cNvGrpSpPr/>
          <p:nvPr/>
        </p:nvGrpSpPr>
        <p:grpSpPr>
          <a:xfrm>
            <a:off x="6355080" y="3002280"/>
            <a:ext cx="2446020" cy="853440"/>
            <a:chOff x="6362700" y="3093720"/>
            <a:chExt cx="1348740" cy="914400"/>
          </a:xfrm>
        </p:grpSpPr>
        <p:sp>
          <p:nvSpPr>
            <p:cNvPr id="8" name="Rectangle 7"/>
            <p:cNvSpPr/>
            <p:nvPr/>
          </p:nvSpPr>
          <p:spPr>
            <a:xfrm>
              <a:off x="6425550" y="3111282"/>
              <a:ext cx="402351" cy="329761"/>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3"/>
          <a:stretch>
            <a:fillRect/>
          </a:stretch>
        </p:blipFill>
        <p:spPr>
          <a:xfrm>
            <a:off x="157677" y="2214699"/>
            <a:ext cx="5999283" cy="2789940"/>
          </a:xfrm>
          <a:prstGeom prst="rect">
            <a:avLst/>
          </a:prstGeom>
          <a:ln>
            <a:solidFill>
              <a:srgbClr val="FF0000"/>
            </a:solidFill>
          </a:ln>
        </p:spPr>
      </p:pic>
      <p:pic>
        <p:nvPicPr>
          <p:cNvPr id="12" name="Picture 11"/>
          <p:cNvPicPr>
            <a:picLocks noChangeAspect="1"/>
          </p:cNvPicPr>
          <p:nvPr/>
        </p:nvPicPr>
        <p:blipFill>
          <a:blip r:embed="rId4"/>
          <a:stretch>
            <a:fillRect/>
          </a:stretch>
        </p:blipFill>
        <p:spPr>
          <a:xfrm>
            <a:off x="6455849" y="3323236"/>
            <a:ext cx="2322391" cy="434461"/>
          </a:xfrm>
          <a:prstGeom prst="rect">
            <a:avLst/>
          </a:prstGeom>
        </p:spPr>
      </p:pic>
    </p:spTree>
    <p:extLst>
      <p:ext uri="{BB962C8B-B14F-4D97-AF65-F5344CB8AC3E}">
        <p14:creationId xmlns:p14="http://schemas.microsoft.com/office/powerpoint/2010/main" val="16243624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Ép</a:t>
            </a:r>
            <a:r>
              <a:rPr lang="en-US" altLang="en-US" sz="2700" dirty="0" smtClean="0"/>
              <a:t> </a:t>
            </a:r>
            <a:r>
              <a:rPr lang="en-US" altLang="en-US" sz="2700" dirty="0" err="1" smtClean="0"/>
              <a:t>kiểu</a:t>
            </a:r>
            <a:endParaRPr lang="en-US" altLang="en-US" sz="2700" dirty="0"/>
          </a:p>
        </p:txBody>
      </p:sp>
      <p:sp>
        <p:nvSpPr>
          <p:cNvPr id="5" name="Rectangle 4"/>
          <p:cNvSpPr/>
          <p:nvPr/>
        </p:nvSpPr>
        <p:spPr>
          <a:xfrm>
            <a:off x="175260" y="1314532"/>
            <a:ext cx="8846820" cy="1084015"/>
          </a:xfrm>
          <a:prstGeom prst="rect">
            <a:avLst/>
          </a:prstGeom>
        </p:spPr>
        <p:txBody>
          <a:bodyPr wrap="square">
            <a:spAutoFit/>
          </a:bodyPr>
          <a:lstStyle/>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Việc chuyển đổi ngầm định một kiểu dữ dữ liệu này sang kiểu dữ liệu khác mà không thay đổi ngữ cảnh của nó được gọi là ép kiểu.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Ép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kiểu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dữ</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liệu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để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tránh lỗi kiểu dữ liệu.</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59679" y="2631616"/>
            <a:ext cx="5058481" cy="2029108"/>
          </a:xfrm>
          <a:prstGeom prst="rect">
            <a:avLst/>
          </a:prstGeom>
          <a:ln>
            <a:solidFill>
              <a:srgbClr val="FF0000"/>
            </a:solidFill>
          </a:ln>
        </p:spPr>
      </p:pic>
      <p:pic>
        <p:nvPicPr>
          <p:cNvPr id="7" name="Picture 6"/>
          <p:cNvPicPr>
            <a:picLocks noChangeAspect="1"/>
          </p:cNvPicPr>
          <p:nvPr/>
        </p:nvPicPr>
        <p:blipFill>
          <a:blip r:embed="rId4"/>
          <a:stretch>
            <a:fillRect/>
          </a:stretch>
        </p:blipFill>
        <p:spPr>
          <a:xfrm>
            <a:off x="6499785" y="3499462"/>
            <a:ext cx="1066949" cy="323895"/>
          </a:xfrm>
          <a:prstGeom prst="rect">
            <a:avLst/>
          </a:prstGeom>
        </p:spPr>
      </p:pic>
      <p:sp>
        <p:nvSpPr>
          <p:cNvPr id="8" name="Rectangle 7"/>
          <p:cNvSpPr/>
          <p:nvPr/>
        </p:nvSpPr>
        <p:spPr>
          <a:xfrm>
            <a:off x="6425550" y="3111282"/>
            <a:ext cx="748923" cy="307777"/>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199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Khái</a:t>
            </a:r>
            <a:r>
              <a:rPr lang="en-US" altLang="en-US" sz="2700" dirty="0" smtClean="0"/>
              <a:t> </a:t>
            </a:r>
            <a:r>
              <a:rPr lang="en-US" altLang="en-US" sz="2700" dirty="0" err="1" smtClean="0"/>
              <a:t>niệm</a:t>
            </a:r>
            <a:endParaRPr lang="en-US" altLang="en-US" sz="2700" dirty="0"/>
          </a:p>
        </p:txBody>
      </p:sp>
      <p:sp>
        <p:nvSpPr>
          <p:cNvPr id="4" name="Rectangle 3"/>
          <p:cNvSpPr/>
          <p:nvPr/>
        </p:nvSpPr>
        <p:spPr>
          <a:xfrm>
            <a:off x="198120" y="1260901"/>
            <a:ext cx="8740140" cy="1959511"/>
          </a:xfrm>
          <a:prstGeom prst="rect">
            <a:avLst/>
          </a:prstGeom>
        </p:spPr>
        <p:txBody>
          <a:bodyPr wrap="square">
            <a:spAutoFit/>
          </a:bodyPr>
          <a:lstStyle/>
          <a:p>
            <a:pPr algn="just">
              <a:lnSpc>
                <a:spcPct val="150000"/>
              </a:lnSpc>
              <a:spcBef>
                <a:spcPts val="800"/>
              </a:spcBef>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H</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ai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hoặc nhiều phương thức có thể có cùng tên nhưng chúng khác nhau về tham số (số lượng tham số khác nhau, kiểu dữ liệu tham số khác nhau hoặc cả hai).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50000"/>
              </a:lnSpc>
              <a:spcBef>
                <a:spcPts val="800"/>
              </a:spcBef>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phương thức này được gọi là phương thức được nạp chồng và tính chất này được gọi là nạp chồng phương thức.</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pic>
        <p:nvPicPr>
          <p:cNvPr id="1026" name="Picture 2" descr="https://logicmojo.com/assets/dist/new_pages/images/Overriding-java.jpg"/>
          <p:cNvPicPr>
            <a:picLocks noChangeAspect="1" noChangeArrowheads="1"/>
          </p:cNvPicPr>
          <p:nvPr/>
        </p:nvPicPr>
        <p:blipFill rotWithShape="1">
          <a:blip r:embed="rId2">
            <a:extLst>
              <a:ext uri="{28A0092B-C50C-407E-A947-70E740481C1C}">
                <a14:useLocalDpi xmlns:a14="http://schemas.microsoft.com/office/drawing/2010/main" val="0"/>
              </a:ext>
            </a:extLst>
          </a:blip>
          <a:srcRect l="5825" t="42091" r="5697" b="9754"/>
          <a:stretch/>
        </p:blipFill>
        <p:spPr bwMode="auto">
          <a:xfrm>
            <a:off x="2354580" y="3241569"/>
            <a:ext cx="4533900" cy="1726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712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Biến</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sp>
        <p:nvSpPr>
          <p:cNvPr id="4" name="Rectangle 3"/>
          <p:cNvSpPr/>
          <p:nvPr/>
        </p:nvSpPr>
        <p:spPr>
          <a:xfrm>
            <a:off x="289560" y="1302824"/>
            <a:ext cx="8602980" cy="1084015"/>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biến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gọi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nếu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tham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chiếu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đến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giá</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trị</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nhau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nhau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Biến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đối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biến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biểu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diễn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hành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vi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biến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Java.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1894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Biến</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pic>
        <p:nvPicPr>
          <p:cNvPr id="2" name="Picture 1"/>
          <p:cNvPicPr>
            <a:picLocks noChangeAspect="1"/>
          </p:cNvPicPr>
          <p:nvPr/>
        </p:nvPicPr>
        <p:blipFill>
          <a:blip r:embed="rId3"/>
          <a:stretch>
            <a:fillRect/>
          </a:stretch>
        </p:blipFill>
        <p:spPr>
          <a:xfrm>
            <a:off x="1669342" y="1224929"/>
            <a:ext cx="3588457" cy="3918571"/>
          </a:xfrm>
          <a:prstGeom prst="rect">
            <a:avLst/>
          </a:prstGeom>
        </p:spPr>
      </p:pic>
      <p:pic>
        <p:nvPicPr>
          <p:cNvPr id="3" name="Picture 2"/>
          <p:cNvPicPr>
            <a:picLocks noChangeAspect="1"/>
          </p:cNvPicPr>
          <p:nvPr/>
        </p:nvPicPr>
        <p:blipFill>
          <a:blip r:embed="rId4"/>
          <a:stretch>
            <a:fillRect/>
          </a:stretch>
        </p:blipFill>
        <p:spPr>
          <a:xfrm>
            <a:off x="5906317" y="2290680"/>
            <a:ext cx="1933845" cy="1171739"/>
          </a:xfrm>
          <a:prstGeom prst="rect">
            <a:avLst/>
          </a:prstGeom>
        </p:spPr>
      </p:pic>
    </p:spTree>
    <p:extLst>
      <p:ext uri="{BB962C8B-B14F-4D97-AF65-F5344CB8AC3E}">
        <p14:creationId xmlns:p14="http://schemas.microsoft.com/office/powerpoint/2010/main" val="3493048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Tham</a:t>
            </a:r>
            <a:r>
              <a:rPr lang="en-US" altLang="en-US" sz="2700" dirty="0" smtClean="0"/>
              <a:t> </a:t>
            </a:r>
            <a:r>
              <a:rPr lang="en-US" altLang="en-US" sz="2700" dirty="0" err="1" smtClean="0"/>
              <a:t>số</a:t>
            </a:r>
            <a:r>
              <a:rPr lang="en-US" altLang="en-US" sz="2700" dirty="0" smtClean="0"/>
              <a:t> </a:t>
            </a:r>
            <a:r>
              <a:rPr lang="en-US" altLang="en-US" sz="2700" dirty="0" err="1" smtClean="0"/>
              <a:t>đa</a:t>
            </a:r>
            <a:r>
              <a:rPr lang="en-US" altLang="en-US" sz="2700" dirty="0" smtClean="0"/>
              <a:t> </a:t>
            </a:r>
            <a:r>
              <a:rPr lang="en-US" altLang="en-US" sz="2700" dirty="0" err="1" smtClean="0"/>
              <a:t>hình</a:t>
            </a:r>
            <a:r>
              <a:rPr lang="en-US" altLang="en-US" sz="2700" dirty="0" smtClean="0"/>
              <a:t> </a:t>
            </a:r>
            <a:endParaRPr lang="en-US" altLang="en-US" sz="2700" dirty="0"/>
          </a:p>
        </p:txBody>
      </p:sp>
      <p:sp>
        <p:nvSpPr>
          <p:cNvPr id="5" name="Rectangle 4"/>
          <p:cNvSpPr/>
          <p:nvPr/>
        </p:nvSpPr>
        <p:spPr>
          <a:xfrm>
            <a:off x="190500" y="2099392"/>
            <a:ext cx="8846820" cy="1482970"/>
          </a:xfrm>
          <a:prstGeom prst="rect">
            <a:avLst/>
          </a:prstGeom>
        </p:spPr>
        <p:txBody>
          <a:bodyPr wrap="square">
            <a:spAutoFit/>
          </a:bodyPr>
          <a:lstStyle/>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 thuộc tính của lớp có thể có nhiều kiểu dữ liệu khác nhau.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phương thức có thể có nhiều tham số có kiểu dữ liệu khác nhau và trả về các kiểu dữ liệu khác nhau.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tham số đó được gọi là tham số đa hình</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8021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Tham</a:t>
            </a:r>
            <a:r>
              <a:rPr lang="en-US" altLang="en-US" sz="2700" dirty="0" smtClean="0"/>
              <a:t> </a:t>
            </a:r>
            <a:r>
              <a:rPr lang="en-US" altLang="en-US" sz="2700" dirty="0" err="1" smtClean="0"/>
              <a:t>số</a:t>
            </a:r>
            <a:r>
              <a:rPr lang="en-US" altLang="en-US" sz="2700" dirty="0" smtClean="0"/>
              <a:t> </a:t>
            </a:r>
            <a:r>
              <a:rPr lang="en-US" altLang="en-US" sz="2700" dirty="0" err="1" smtClean="0"/>
              <a:t>đa</a:t>
            </a:r>
            <a:r>
              <a:rPr lang="en-US" altLang="en-US" sz="2700" dirty="0" smtClean="0"/>
              <a:t> </a:t>
            </a:r>
            <a:r>
              <a:rPr lang="en-US" altLang="en-US" sz="2700" dirty="0" err="1" smtClean="0"/>
              <a:t>hình</a:t>
            </a:r>
            <a:r>
              <a:rPr lang="en-US" altLang="en-US" sz="2700" dirty="0" smtClean="0"/>
              <a:t> </a:t>
            </a:r>
            <a:endParaRPr lang="en-US" altLang="en-US" sz="2700" dirty="0"/>
          </a:p>
        </p:txBody>
      </p:sp>
      <p:grpSp>
        <p:nvGrpSpPr>
          <p:cNvPr id="4" name="Group 3"/>
          <p:cNvGrpSpPr/>
          <p:nvPr/>
        </p:nvGrpSpPr>
        <p:grpSpPr>
          <a:xfrm>
            <a:off x="5692140" y="2720340"/>
            <a:ext cx="1859280" cy="914400"/>
            <a:chOff x="5692140" y="2720340"/>
            <a:chExt cx="1859280" cy="914400"/>
          </a:xfrm>
        </p:grpSpPr>
        <p:sp>
          <p:nvSpPr>
            <p:cNvPr id="8" name="Rectangle 7"/>
            <p:cNvSpPr/>
            <p:nvPr/>
          </p:nvSpPr>
          <p:spPr>
            <a:xfrm>
              <a:off x="5754990" y="2737902"/>
              <a:ext cx="748923" cy="307777"/>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5692140" y="2720340"/>
              <a:ext cx="185928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3"/>
          <a:stretch>
            <a:fillRect/>
          </a:stretch>
        </p:blipFill>
        <p:spPr>
          <a:xfrm>
            <a:off x="280623" y="1276682"/>
            <a:ext cx="4056130" cy="3775377"/>
          </a:xfrm>
          <a:prstGeom prst="rect">
            <a:avLst/>
          </a:prstGeom>
          <a:ln>
            <a:solidFill>
              <a:srgbClr val="FF0000"/>
            </a:solidFill>
          </a:ln>
        </p:spPr>
      </p:pic>
      <p:pic>
        <p:nvPicPr>
          <p:cNvPr id="3" name="Picture 2"/>
          <p:cNvPicPr>
            <a:picLocks noChangeAspect="1"/>
          </p:cNvPicPr>
          <p:nvPr/>
        </p:nvPicPr>
        <p:blipFill>
          <a:blip r:embed="rId4"/>
          <a:stretch>
            <a:fillRect/>
          </a:stretch>
        </p:blipFill>
        <p:spPr>
          <a:xfrm>
            <a:off x="5798703" y="3107029"/>
            <a:ext cx="1676634" cy="362001"/>
          </a:xfrm>
          <a:prstGeom prst="rect">
            <a:avLst/>
          </a:prstGeom>
        </p:spPr>
      </p:pic>
    </p:spTree>
    <p:extLst>
      <p:ext uri="{BB962C8B-B14F-4D97-AF65-F5344CB8AC3E}">
        <p14:creationId xmlns:p14="http://schemas.microsoft.com/office/powerpoint/2010/main" val="18813113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Kiểu</a:t>
            </a:r>
            <a:r>
              <a:rPr lang="en-US" altLang="en-US" sz="2700" dirty="0" smtClean="0"/>
              <a:t> </a:t>
            </a:r>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phụ</a:t>
            </a:r>
            <a:r>
              <a:rPr lang="en-US" altLang="en-US" sz="2700" dirty="0" smtClean="0"/>
              <a:t> </a:t>
            </a:r>
            <a:endParaRPr lang="en-US" altLang="en-US" sz="2700" dirty="0"/>
          </a:p>
        </p:txBody>
      </p:sp>
      <p:sp>
        <p:nvSpPr>
          <p:cNvPr id="5" name="Rectangle 4"/>
          <p:cNvSpPr/>
          <p:nvPr/>
        </p:nvSpPr>
        <p:spPr>
          <a:xfrm>
            <a:off x="99060" y="1413592"/>
            <a:ext cx="8846820" cy="1482970"/>
          </a:xfrm>
          <a:prstGeom prst="rect">
            <a:avLst/>
          </a:prstGeom>
        </p:spPr>
        <p:txBody>
          <a:bodyPr wrap="square">
            <a:spAutoFit/>
          </a:bodyPr>
          <a:lstStyle/>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Khả năng sử dụng lớp con thay vì lớp cha được gọi là đa hình phụ.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Đ</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hình phụ liên quan đến upcasting và liên kết muộn.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Upcasting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có thể được gọi là typecasting một đối tượng con thành một đối tượng cha và liên kết muộn chỉ đơn giản là liên kết hoặc ghi đè động.</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948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Kiểu</a:t>
            </a:r>
            <a:r>
              <a:rPr lang="en-US" altLang="en-US" sz="2700" dirty="0" smtClean="0"/>
              <a:t> </a:t>
            </a:r>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phụ</a:t>
            </a:r>
            <a:r>
              <a:rPr lang="en-US" altLang="en-US" sz="2700" dirty="0" smtClean="0"/>
              <a:t> </a:t>
            </a:r>
            <a:endParaRPr lang="en-US" altLang="en-US" sz="2700" dirty="0"/>
          </a:p>
        </p:txBody>
      </p:sp>
      <p:pic>
        <p:nvPicPr>
          <p:cNvPr id="3" name="Picture 2"/>
          <p:cNvPicPr>
            <a:picLocks noChangeAspect="1"/>
          </p:cNvPicPr>
          <p:nvPr/>
        </p:nvPicPr>
        <p:blipFill>
          <a:blip r:embed="rId3"/>
          <a:stretch>
            <a:fillRect/>
          </a:stretch>
        </p:blipFill>
        <p:spPr>
          <a:xfrm>
            <a:off x="715711" y="1357735"/>
            <a:ext cx="7719629" cy="3598285"/>
          </a:xfrm>
          <a:prstGeom prst="rect">
            <a:avLst/>
          </a:prstGeom>
          <a:ln>
            <a:solidFill>
              <a:srgbClr val="FF0000"/>
            </a:solidFill>
          </a:ln>
        </p:spPr>
      </p:pic>
    </p:spTree>
    <p:extLst>
      <p:ext uri="{BB962C8B-B14F-4D97-AF65-F5344CB8AC3E}">
        <p14:creationId xmlns:p14="http://schemas.microsoft.com/office/powerpoint/2010/main" val="35249299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smtClean="0"/>
              <a:t>Kiểu</a:t>
            </a:r>
            <a:r>
              <a:rPr lang="en-US" altLang="en-US" sz="2700" dirty="0" smtClean="0"/>
              <a:t> </a:t>
            </a:r>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phụ</a:t>
            </a:r>
            <a:r>
              <a:rPr lang="en-US" altLang="en-US" sz="2700" dirty="0" smtClean="0"/>
              <a:t> </a:t>
            </a:r>
            <a:endParaRPr lang="en-US" altLang="en-US" sz="2700" dirty="0"/>
          </a:p>
        </p:txBody>
      </p:sp>
      <p:pic>
        <p:nvPicPr>
          <p:cNvPr id="2" name="Picture 1"/>
          <p:cNvPicPr>
            <a:picLocks noChangeAspect="1"/>
          </p:cNvPicPr>
          <p:nvPr/>
        </p:nvPicPr>
        <p:blipFill rotWithShape="1">
          <a:blip r:embed="rId3"/>
          <a:srcRect t="1530"/>
          <a:stretch/>
        </p:blipFill>
        <p:spPr>
          <a:xfrm>
            <a:off x="155686" y="1347499"/>
            <a:ext cx="6405134" cy="3625804"/>
          </a:xfrm>
          <a:prstGeom prst="rect">
            <a:avLst/>
          </a:prstGeom>
          <a:ln>
            <a:solidFill>
              <a:srgbClr val="FF0000"/>
            </a:solidFill>
          </a:ln>
        </p:spPr>
      </p:pic>
      <p:grpSp>
        <p:nvGrpSpPr>
          <p:cNvPr id="6" name="Group 5"/>
          <p:cNvGrpSpPr/>
          <p:nvPr/>
        </p:nvGrpSpPr>
        <p:grpSpPr>
          <a:xfrm>
            <a:off x="6797040" y="2606040"/>
            <a:ext cx="2042160" cy="1234440"/>
            <a:chOff x="5692140" y="2720340"/>
            <a:chExt cx="1859280" cy="914400"/>
          </a:xfrm>
        </p:grpSpPr>
        <p:sp>
          <p:nvSpPr>
            <p:cNvPr id="7" name="Rectangle 6"/>
            <p:cNvSpPr/>
            <p:nvPr/>
          </p:nvSpPr>
          <p:spPr>
            <a:xfrm>
              <a:off x="5754990" y="2737902"/>
              <a:ext cx="664342" cy="227983"/>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5692140" y="2720340"/>
              <a:ext cx="185928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4"/>
          <a:stretch>
            <a:fillRect/>
          </a:stretch>
        </p:blipFill>
        <p:spPr>
          <a:xfrm>
            <a:off x="6865423" y="2988431"/>
            <a:ext cx="1912817" cy="820701"/>
          </a:xfrm>
          <a:prstGeom prst="rect">
            <a:avLst/>
          </a:prstGeom>
        </p:spPr>
      </p:pic>
    </p:spTree>
    <p:extLst>
      <p:ext uri="{BB962C8B-B14F-4D97-AF65-F5344CB8AC3E}">
        <p14:creationId xmlns:p14="http://schemas.microsoft.com/office/powerpoint/2010/main" val="8649320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632670" cy="3801810"/>
          </a:xfrm>
          <a:prstGeom prst="rect">
            <a:avLst/>
          </a:prstGeom>
        </p:spPr>
        <p:txBody>
          <a:bodyPr spcFirstLastPara="1" wrap="square" lIns="91425" tIns="91425" rIns="91425" bIns="91425" anchor="ctr" anchorCtr="0">
            <a:normAutofit/>
          </a:bodyPr>
          <a:lstStyle/>
          <a:p>
            <a:pPr lvl="0">
              <a:spcBef>
                <a:spcPts val="600"/>
              </a:spcBef>
              <a:spcAft>
                <a:spcPts val="600"/>
              </a:spcAft>
            </a:pPr>
            <a:r>
              <a:rPr lang="en-US" dirty="0" err="1" smtClean="0"/>
              <a:t>Một</a:t>
            </a:r>
            <a:r>
              <a:rPr lang="en-US" dirty="0" smtClean="0"/>
              <a:t> </a:t>
            </a:r>
            <a:r>
              <a:rPr lang="en-US" dirty="0" err="1" smtClean="0"/>
              <a:t>số</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khác</a:t>
            </a:r>
            <a:r>
              <a:rPr lang="en-US" dirty="0" smtClean="0"/>
              <a:t> </a:t>
            </a:r>
            <a:r>
              <a:rPr lang="en-US" dirty="0" err="1" smtClean="0"/>
              <a:t>của</a:t>
            </a:r>
            <a:r>
              <a:rPr lang="vi-VN" dirty="0" smtClean="0"/>
              <a:t> </a:t>
            </a:r>
            <a:r>
              <a:rPr lang="vi-VN" dirty="0"/>
              <a:t>đa hình</a:t>
            </a:r>
          </a:p>
        </p:txBody>
      </p:sp>
    </p:spTree>
    <p:extLst>
      <p:ext uri="{BB962C8B-B14F-4D97-AF65-F5344CB8AC3E}">
        <p14:creationId xmlns:p14="http://schemas.microsoft.com/office/powerpoint/2010/main" val="13820344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smtClean="0"/>
              <a:t>So </a:t>
            </a:r>
            <a:r>
              <a:rPr lang="en-US" altLang="en-US" sz="2700" dirty="0" err="1" smtClean="0"/>
              <a:t>sánh</a:t>
            </a:r>
            <a:r>
              <a:rPr lang="en-US" altLang="en-US" sz="2700" dirty="0" smtClean="0"/>
              <a:t> </a:t>
            </a:r>
            <a:r>
              <a:rPr lang="en-US" altLang="en-US" sz="2700" dirty="0" err="1" smtClean="0"/>
              <a:t>các</a:t>
            </a:r>
            <a:r>
              <a:rPr lang="en-US" altLang="en-US" sz="2700" dirty="0" smtClean="0"/>
              <a:t> </a:t>
            </a:r>
            <a:r>
              <a:rPr lang="en-US" altLang="en-US" sz="2700" dirty="0" err="1" smtClean="0"/>
              <a:t>loại</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graphicFrame>
        <p:nvGraphicFramePr>
          <p:cNvPr id="8" name="Table 7"/>
          <p:cNvGraphicFramePr>
            <a:graphicFrameLocks noGrp="1"/>
          </p:cNvGraphicFramePr>
          <p:nvPr>
            <p:extLst>
              <p:ext uri="{D42A27DB-BD31-4B8C-83A1-F6EECF244321}">
                <p14:modId xmlns:p14="http://schemas.microsoft.com/office/powerpoint/2010/main" val="2727762580"/>
              </p:ext>
            </p:extLst>
          </p:nvPr>
        </p:nvGraphicFramePr>
        <p:xfrm>
          <a:off x="186434" y="1235893"/>
          <a:ext cx="8698486" cy="3723351"/>
        </p:xfrm>
        <a:graphic>
          <a:graphicData uri="http://schemas.openxmlformats.org/drawingml/2006/table">
            <a:tbl>
              <a:tblPr firstRow="1" firstCol="1" bandRow="1">
                <a:tableStyleId>{0660B408-B3CF-4A94-85FC-2B1E0A45F4A2}</a:tableStyleId>
              </a:tblPr>
              <a:tblGrid>
                <a:gridCol w="4349243"/>
                <a:gridCol w="4349243"/>
              </a:tblGrid>
              <a:tr h="335407">
                <a:tc>
                  <a:txBody>
                    <a:bodyPr/>
                    <a:lstStyle/>
                    <a:p>
                      <a:pPr algn="ctr">
                        <a:lnSpc>
                          <a:spcPct val="107000"/>
                        </a:lnSpc>
                        <a:spcAft>
                          <a:spcPts val="0"/>
                        </a:spcAft>
                      </a:pP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Đa</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hình</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biên</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dịch</a:t>
                      </a:r>
                      <a:endPar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30562" marR="30562" marT="76404" marB="76404" anchor="b"/>
                </a:tc>
                <a:tc>
                  <a:txBody>
                    <a:bodyPr/>
                    <a:lstStyle/>
                    <a:p>
                      <a:pPr algn="ctr">
                        <a:lnSpc>
                          <a:spcPct val="107000"/>
                        </a:lnSpc>
                        <a:spcAft>
                          <a:spcPts val="0"/>
                        </a:spcAft>
                      </a:pP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Đa</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hình</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chạy</a:t>
                      </a:r>
                      <a:endPar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76404" marR="76404" marT="76404" marB="76404" anchor="b"/>
                </a:tc>
              </a:tr>
              <a:tr h="357276">
                <a:tc>
                  <a:txBody>
                    <a:bodyPr/>
                    <a:lstStyle/>
                    <a:p>
                      <a:pPr>
                        <a:lnSpc>
                          <a:spcPct val="107000"/>
                        </a:lnSpc>
                        <a:spcAft>
                          <a:spcPts val="80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Lời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gọi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giải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quyết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bởi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trình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biên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dịch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76404" marR="76404" marT="106966" marB="106966"/>
                </a:tc>
                <a:tc>
                  <a:txBody>
                    <a:bodyPr/>
                    <a:lstStyle/>
                    <a:p>
                      <a:pPr>
                        <a:lnSpc>
                          <a:spcPct val="107000"/>
                        </a:lnSpc>
                        <a:spcAft>
                          <a:spcPts val="800"/>
                        </a:spcAft>
                      </a:pPr>
                      <a:r>
                        <a:rPr lang="en-US" sz="1800" b="0" i="0" u="none" strike="noStrike" cap="none">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Lời gọi phương thức không được giải quyết bởi trình biên dịch.</a:t>
                      </a:r>
                    </a:p>
                  </a:txBody>
                  <a:tcPr marL="76404" marR="76404" marT="106966" marB="106966"/>
                </a:tc>
              </a:tr>
              <a:tr h="357276">
                <a:tc>
                  <a:txBody>
                    <a:bodyPr/>
                    <a:lstStyle/>
                    <a:p>
                      <a:pPr>
                        <a:lnSpc>
                          <a:spcPct val="107000"/>
                        </a:lnSpc>
                        <a:spcAft>
                          <a:spcPts val="80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gọi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tĩnh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sớm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nạp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chồng</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76404" marR="76404" marT="106966" marB="106966"/>
                </a:tc>
                <a:tc>
                  <a:txBody>
                    <a:bodyPr/>
                    <a:lstStyle/>
                    <a:p>
                      <a:pPr>
                        <a:lnSpc>
                          <a:spcPct val="107000"/>
                        </a:lnSpc>
                        <a:spcAft>
                          <a:spcPts val="800"/>
                        </a:spcAft>
                      </a:pPr>
                      <a:r>
                        <a:rPr lang="en-US" sz="1800" b="0" i="0" u="none" strike="noStrike" cap="none">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 gọi là Liên kết động, Liên kết muộn và ghi đè.</a:t>
                      </a:r>
                    </a:p>
                  </a:txBody>
                  <a:tcPr marL="76404" marR="76404" marT="106966" marB="106966"/>
                </a:tc>
              </a:tr>
              <a:tr h="645814">
                <a:tc>
                  <a:txBody>
                    <a:bodyPr/>
                    <a:lstStyle/>
                    <a:p>
                      <a:pPr>
                        <a:lnSpc>
                          <a:spcPct val="107000"/>
                        </a:lnSpc>
                        <a:spcAft>
                          <a:spcPts val="80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Nạp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chồng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đa</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hình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biên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dịch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trong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đó</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nhiều</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chia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sẻ</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cùng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một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với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tham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số</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hoặc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chữ</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ký</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nhau</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kiểu</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trả</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về</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nhau</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76404" marR="76404" marT="106966" marB="106966"/>
                </a:tc>
                <a:tc>
                  <a:txBody>
                    <a:bodyPr/>
                    <a:lstStyle/>
                    <a:p>
                      <a:pPr>
                        <a:lnSpc>
                          <a:spcPct val="107000"/>
                        </a:lnSpc>
                        <a:spcAft>
                          <a:spcPts val="80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Ghi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đè</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tính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đa</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hình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trong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chạy</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cùng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với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cùng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tham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số</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hoặc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chữ</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ký</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nhưng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với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lớp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nhau</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so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sánh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76404" marR="76404" marT="106966" marB="106966"/>
                </a:tc>
              </a:tr>
            </a:tbl>
          </a:graphicData>
        </a:graphic>
      </p:graphicFrame>
    </p:spTree>
    <p:extLst>
      <p:ext uri="{BB962C8B-B14F-4D97-AF65-F5344CB8AC3E}">
        <p14:creationId xmlns:p14="http://schemas.microsoft.com/office/powerpoint/2010/main" val="20323257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smtClean="0"/>
              <a:t>So </a:t>
            </a:r>
            <a:r>
              <a:rPr lang="en-US" altLang="en-US" sz="2700" dirty="0" err="1" smtClean="0"/>
              <a:t>sánh</a:t>
            </a:r>
            <a:r>
              <a:rPr lang="en-US" altLang="en-US" sz="2700" dirty="0" smtClean="0"/>
              <a:t> </a:t>
            </a:r>
            <a:r>
              <a:rPr lang="en-US" altLang="en-US" sz="2700" dirty="0" err="1" smtClean="0"/>
              <a:t>các</a:t>
            </a:r>
            <a:r>
              <a:rPr lang="en-US" altLang="en-US" sz="2700" dirty="0" smtClean="0"/>
              <a:t> </a:t>
            </a:r>
            <a:r>
              <a:rPr lang="en-US" altLang="en-US" sz="2700" dirty="0" err="1" smtClean="0"/>
              <a:t>loại</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graphicFrame>
        <p:nvGraphicFramePr>
          <p:cNvPr id="8" name="Table 7"/>
          <p:cNvGraphicFramePr>
            <a:graphicFrameLocks noGrp="1"/>
          </p:cNvGraphicFramePr>
          <p:nvPr>
            <p:extLst>
              <p:ext uri="{D42A27DB-BD31-4B8C-83A1-F6EECF244321}">
                <p14:modId xmlns:p14="http://schemas.microsoft.com/office/powerpoint/2010/main" val="3796496686"/>
              </p:ext>
            </p:extLst>
          </p:nvPr>
        </p:nvGraphicFramePr>
        <p:xfrm>
          <a:off x="186434" y="1235893"/>
          <a:ext cx="8698486" cy="3792376"/>
        </p:xfrm>
        <a:graphic>
          <a:graphicData uri="http://schemas.openxmlformats.org/drawingml/2006/table">
            <a:tbl>
              <a:tblPr firstRow="1" firstCol="1" bandRow="1">
                <a:tableStyleId>{0660B408-B3CF-4A94-85FC-2B1E0A45F4A2}</a:tableStyleId>
              </a:tblPr>
              <a:tblGrid>
                <a:gridCol w="4349243"/>
                <a:gridCol w="4349243"/>
              </a:tblGrid>
              <a:tr h="335407">
                <a:tc>
                  <a:txBody>
                    <a:bodyPr/>
                    <a:lstStyle/>
                    <a:p>
                      <a:pPr algn="ctr">
                        <a:lnSpc>
                          <a:spcPct val="102000"/>
                        </a:lnSpc>
                        <a:spcAft>
                          <a:spcPts val="0"/>
                        </a:spcAft>
                      </a:pP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Đa</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hình</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biên</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dịch</a:t>
                      </a:r>
                      <a:endPar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30562" marR="30562" marT="76404" marB="76404" anchor="b"/>
                </a:tc>
                <a:tc>
                  <a:txBody>
                    <a:bodyPr/>
                    <a:lstStyle/>
                    <a:p>
                      <a:pPr algn="ctr">
                        <a:lnSpc>
                          <a:spcPct val="102000"/>
                        </a:lnSpc>
                        <a:spcAft>
                          <a:spcPts val="0"/>
                        </a:spcAft>
                      </a:pP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Đa</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hình</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rPr>
                        <a:t>chạy</a:t>
                      </a:r>
                      <a:endParaRPr lang="en-US" sz="1800" b="0" i="0" u="none" strike="noStrike" cap="none" dirty="0">
                        <a:solidFill>
                          <a:srgbClr val="FFFF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76404" marR="76404" marT="76404" marB="76404" anchor="b"/>
                </a:tc>
              </a:tr>
              <a:tr h="357276">
                <a:tc>
                  <a:txBody>
                    <a:bodyPr/>
                    <a:lstStyle/>
                    <a:p>
                      <a:pPr>
                        <a:lnSpc>
                          <a:spcPct val="102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Đạt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bằng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nạp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chồng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hàm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nạp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chồng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toán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tử</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76404" marR="76404" marT="106966" marB="106966"/>
                </a:tc>
                <a:tc>
                  <a:txBody>
                    <a:bodyPr/>
                    <a:lstStyle/>
                    <a:p>
                      <a:pPr>
                        <a:lnSpc>
                          <a:spcPct val="102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Đạt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bằng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hàm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con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trỏ</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ảo</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76404" marR="76404" marT="106966" marB="106966"/>
                </a:tc>
              </a:tr>
              <a:tr h="645814">
                <a:tc>
                  <a:txBody>
                    <a:bodyPr/>
                    <a:lstStyle/>
                    <a:p>
                      <a:pPr>
                        <a:lnSpc>
                          <a:spcPct val="102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Cung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cấp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khả</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năng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thực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nhanh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vì</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cần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thực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đã</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biết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sớm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tại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điểm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biên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dịch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76404" marR="76404" marT="106966" marB="106966"/>
                </a:tc>
                <a:tc>
                  <a:txBody>
                    <a:bodyPr/>
                    <a:lstStyle/>
                    <a:p>
                      <a:pPr>
                        <a:lnSpc>
                          <a:spcPct val="102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Cung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cấp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khả</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năng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thực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chậm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so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với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sớm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vì</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cần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thực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đã</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biết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trong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chạy</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76404" marR="76404" marT="106966" marB="106966"/>
                </a:tc>
              </a:tr>
              <a:tr h="500949">
                <a:tc>
                  <a:txBody>
                    <a:bodyPr/>
                    <a:lstStyle/>
                    <a:p>
                      <a:pPr>
                        <a:lnSpc>
                          <a:spcPct val="102000"/>
                        </a:lnSpc>
                        <a:spcAft>
                          <a:spcPts val="0"/>
                        </a:spcAft>
                      </a:pPr>
                      <a:r>
                        <a:rPr lang="en-US" sz="1800" b="0" i="0" u="none" strike="noStrike" cap="none">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Tính đa hình thời gian biên dịch kém linh hoạt hơn vì tất cả mọi thứ đều thực thi tại thời điểm biên dịch.</a:t>
                      </a:r>
                    </a:p>
                  </a:txBody>
                  <a:tcPr marL="76404" marR="76404" marT="106966" marB="106966"/>
                </a:tc>
                <a:tc>
                  <a:txBody>
                    <a:bodyPr/>
                    <a:lstStyle/>
                    <a:p>
                      <a:pPr>
                        <a:lnSpc>
                          <a:spcPct val="102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Đa</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hình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chạy</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linh</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hoạt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hơn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vì</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mọi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đều</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thực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trong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chạy</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76404" marR="76404" marT="106966" marB="106966"/>
                </a:tc>
              </a:tr>
              <a:tr h="357276">
                <a:tc>
                  <a:txBody>
                    <a:bodyPr/>
                    <a:lstStyle/>
                    <a:p>
                      <a:pPr>
                        <a:lnSpc>
                          <a:spcPct val="102000"/>
                        </a:lnSpc>
                        <a:spcAft>
                          <a:spcPts val="0"/>
                        </a:spcAft>
                      </a:pPr>
                      <a:r>
                        <a:rPr lang="en-US" sz="1800" b="0" i="0" u="none" strike="noStrike" cap="none">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Không liên quan đến kế thừa</a:t>
                      </a:r>
                    </a:p>
                  </a:txBody>
                  <a:tcPr marL="76404" marR="76404" marT="106966" marB="106966"/>
                </a:tc>
                <a:tc>
                  <a:txBody>
                    <a:bodyPr/>
                    <a:lstStyle/>
                    <a:p>
                      <a:pPr>
                        <a:lnSpc>
                          <a:spcPct val="102000"/>
                        </a:lnSpc>
                        <a:spcAft>
                          <a:spcPts val="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quan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kế</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thừa</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76404" marR="76404" marT="106966" marB="106966"/>
                </a:tc>
              </a:tr>
            </a:tbl>
          </a:graphicData>
        </a:graphic>
      </p:graphicFrame>
    </p:spTree>
    <p:extLst>
      <p:ext uri="{BB962C8B-B14F-4D97-AF65-F5344CB8AC3E}">
        <p14:creationId xmlns:p14="http://schemas.microsoft.com/office/powerpoint/2010/main" val="1939699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 xmlns:ma14="http://schemas.microsoft.com/office/mac/drawingml/2011/main" val="1"/>
            </a:ext>
          </a:extLst>
        </p:spPr>
        <p:txBody>
          <a:bodyPr anchor="b">
            <a:noAutofit/>
          </a:bodyPr>
          <a:lstStyle/>
          <a:p>
            <a:r>
              <a:rPr lang="en-US" altLang="en-US" sz="2400" dirty="0" err="1" smtClean="0"/>
              <a:t>Ưu</a:t>
            </a:r>
            <a:r>
              <a:rPr lang="en-US" altLang="en-US" sz="2400" dirty="0" smtClean="0"/>
              <a:t> </a:t>
            </a:r>
            <a:r>
              <a:rPr lang="en-US" altLang="en-US" sz="2400" dirty="0" err="1" smtClean="0"/>
              <a:t>điểm</a:t>
            </a:r>
            <a:endParaRPr lang="en-US" altLang="en-US" sz="2400" dirty="0"/>
          </a:p>
        </p:txBody>
      </p:sp>
      <p:sp>
        <p:nvSpPr>
          <p:cNvPr id="4" name="Rectangle 3"/>
          <p:cNvSpPr/>
          <p:nvPr/>
        </p:nvSpPr>
        <p:spPr>
          <a:xfrm>
            <a:off x="129540" y="1260901"/>
            <a:ext cx="8808720" cy="3394919"/>
          </a:xfrm>
          <a:prstGeom prst="rect">
            <a:avLst/>
          </a:prstGeom>
        </p:spPr>
        <p:txBody>
          <a:bodyPr wrap="square">
            <a:spAutoFit/>
          </a:bodyPr>
          <a:lstStyle/>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Làm tăng khả năng đọc của chương trình.</a:t>
            </a:r>
          </a:p>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Cung cấp sự linh hoạt cho các lập trình viên để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có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thể gọi cùng một phương thức cho các kiểu dữ liệu khác nhau.</a:t>
            </a:r>
          </a:p>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Làm cho mã nguồn trở lên trong sáng và dễ nhìn.</a:t>
            </a:r>
          </a:p>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Làm giảm thời gian thực hiện vì ràng buộc được thực hiện trong chính thời gian biên dịch.</a:t>
            </a:r>
          </a:p>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Giảm độ phức tạp của mã nguồn.</a:t>
            </a:r>
          </a:p>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Có thể sử dụng lại mã, giúp tiết kiệm bộ nhớ.</a:t>
            </a:r>
          </a:p>
        </p:txBody>
      </p:sp>
    </p:spTree>
    <p:extLst>
      <p:ext uri="{BB962C8B-B14F-4D97-AF65-F5344CB8AC3E}">
        <p14:creationId xmlns:p14="http://schemas.microsoft.com/office/powerpoint/2010/main" val="13501883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smtClean="0"/>
              <a:t>Ưu</a:t>
            </a:r>
            <a:r>
              <a:rPr lang="en-US" altLang="en-US" sz="2700" dirty="0" smtClean="0"/>
              <a:t> </a:t>
            </a:r>
            <a:r>
              <a:rPr lang="en-US" altLang="en-US" sz="2700" dirty="0" err="1" smtClean="0"/>
              <a:t>điểm</a:t>
            </a:r>
            <a:r>
              <a:rPr lang="en-US" altLang="en-US" sz="2700" dirty="0" smtClean="0"/>
              <a:t> </a:t>
            </a:r>
            <a:r>
              <a:rPr lang="en-US" altLang="en-US" sz="2700" dirty="0" err="1" smtClean="0"/>
              <a:t>của</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sp>
        <p:nvSpPr>
          <p:cNvPr id="3" name="Rectangle 2"/>
          <p:cNvSpPr/>
          <p:nvPr/>
        </p:nvSpPr>
        <p:spPr>
          <a:xfrm>
            <a:off x="144780" y="1390573"/>
            <a:ext cx="8869680" cy="2893100"/>
          </a:xfrm>
          <a:prstGeom prst="rect">
            <a:avLst/>
          </a:prstGeom>
        </p:spPr>
        <p:txBody>
          <a:bodyPr wrap="square">
            <a:spAutoFit/>
          </a:bodyPr>
          <a:lstStyle/>
          <a:p>
            <a:pPr>
              <a:lnSpc>
                <a:spcPct val="150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Khả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năng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lại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mã</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xác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lần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tạo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đối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K</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hả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năng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đọc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mã</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tăng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lên</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vì</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hàm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gần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giống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nhau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cùng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tên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tự</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tạo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con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cũng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như</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cha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thời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chạy</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Dễ</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dàng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gỡ</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lỗi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mã</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1887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smtClean="0"/>
              <a:t>Nhược</a:t>
            </a:r>
            <a:r>
              <a:rPr lang="en-US" altLang="en-US" sz="2700" dirty="0" smtClean="0"/>
              <a:t> </a:t>
            </a:r>
            <a:r>
              <a:rPr lang="en-US" altLang="en-US" sz="2700" dirty="0" err="1" smtClean="0"/>
              <a:t>điểm</a:t>
            </a:r>
            <a:r>
              <a:rPr lang="en-US" altLang="en-US" sz="2700" dirty="0" smtClean="0"/>
              <a:t> </a:t>
            </a:r>
            <a:r>
              <a:rPr lang="en-US" altLang="en-US" sz="2700" dirty="0" err="1" smtClean="0"/>
              <a:t>của</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sp>
        <p:nvSpPr>
          <p:cNvPr id="3" name="Rectangle 2"/>
          <p:cNvSpPr/>
          <p:nvPr/>
        </p:nvSpPr>
        <p:spPr>
          <a:xfrm>
            <a:off x="144780" y="1390573"/>
            <a:ext cx="8869680" cy="2477601"/>
          </a:xfrm>
          <a:prstGeom prst="rect">
            <a:avLst/>
          </a:prstGeom>
        </p:spPr>
        <p:txBody>
          <a:bodyPr wrap="square">
            <a:spAutoFit/>
          </a:bodyPr>
          <a:lstStyle/>
          <a:p>
            <a:pPr algn="just">
              <a:lnSpc>
                <a:spcPct val="150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Việc triển khai mã rất phức tạp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50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vấn đề trong quá trình downcasting vì không thể downcasting hoàn toàn.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50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Khi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thiết kế lớp cha không được xây dựng chính xác, các lớp con của lớp cha sử dụng lớp cha theo những cách không mong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muốn</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50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Tính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đa hình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thời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gian chạy có thể dẫn đến vấn đề về hiệu suất thời gian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thự</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hiện</a:t>
            </a:r>
            <a:endPar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2794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và</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sp>
        <p:nvSpPr>
          <p:cNvPr id="3" name="Rectangle 2"/>
          <p:cNvSpPr/>
          <p:nvPr/>
        </p:nvSpPr>
        <p:spPr>
          <a:xfrm>
            <a:off x="198120" y="1394132"/>
            <a:ext cx="8747760" cy="1476686"/>
          </a:xfrm>
          <a:prstGeom prst="rect">
            <a:avLst/>
          </a:prstGeom>
        </p:spPr>
        <p:txBody>
          <a:bodyPr wrap="square">
            <a:spAutoFit/>
          </a:bodyPr>
          <a:lstStyle/>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 giao diện rất giống với các lớp</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Giao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diện có các biến và phương thức nhưng các giao diện chỉ cho phép các phương thức trừu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ác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giao diện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thực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hiện nhiều kế thừa trong một lớp cụ thể.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3587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và</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pic>
        <p:nvPicPr>
          <p:cNvPr id="2" name="Picture 1"/>
          <p:cNvPicPr>
            <a:picLocks noChangeAspect="1"/>
          </p:cNvPicPr>
          <p:nvPr/>
        </p:nvPicPr>
        <p:blipFill>
          <a:blip r:embed="rId2"/>
          <a:stretch>
            <a:fillRect/>
          </a:stretch>
        </p:blipFill>
        <p:spPr>
          <a:xfrm>
            <a:off x="930122" y="1477125"/>
            <a:ext cx="7535698" cy="3250902"/>
          </a:xfrm>
          <a:prstGeom prst="rect">
            <a:avLst/>
          </a:prstGeom>
          <a:ln>
            <a:solidFill>
              <a:srgbClr val="FF0000"/>
            </a:solidFill>
          </a:ln>
        </p:spPr>
      </p:pic>
    </p:spTree>
    <p:extLst>
      <p:ext uri="{BB962C8B-B14F-4D97-AF65-F5344CB8AC3E}">
        <p14:creationId xmlns:p14="http://schemas.microsoft.com/office/powerpoint/2010/main" val="22876856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và</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pic>
        <p:nvPicPr>
          <p:cNvPr id="3" name="Picture 2"/>
          <p:cNvPicPr>
            <a:picLocks noChangeAspect="1"/>
          </p:cNvPicPr>
          <p:nvPr/>
        </p:nvPicPr>
        <p:blipFill>
          <a:blip r:embed="rId2"/>
          <a:stretch>
            <a:fillRect/>
          </a:stretch>
        </p:blipFill>
        <p:spPr>
          <a:xfrm>
            <a:off x="379581" y="1371148"/>
            <a:ext cx="5038239" cy="3514549"/>
          </a:xfrm>
          <a:prstGeom prst="rect">
            <a:avLst/>
          </a:prstGeom>
          <a:ln>
            <a:solidFill>
              <a:srgbClr val="FF0000"/>
            </a:solidFill>
          </a:ln>
        </p:spPr>
      </p:pic>
      <p:grpSp>
        <p:nvGrpSpPr>
          <p:cNvPr id="5" name="Group 4"/>
          <p:cNvGrpSpPr/>
          <p:nvPr/>
        </p:nvGrpSpPr>
        <p:grpSpPr>
          <a:xfrm>
            <a:off x="6797040" y="2606040"/>
            <a:ext cx="1150620" cy="998220"/>
            <a:chOff x="5692140" y="2720340"/>
            <a:chExt cx="1859280" cy="914400"/>
          </a:xfrm>
        </p:grpSpPr>
        <p:sp>
          <p:nvSpPr>
            <p:cNvPr id="6" name="Rectangle 5"/>
            <p:cNvSpPr/>
            <p:nvPr/>
          </p:nvSpPr>
          <p:spPr>
            <a:xfrm>
              <a:off x="5754990" y="2737902"/>
              <a:ext cx="1179097" cy="281933"/>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7" name="Rectangle 6"/>
            <p:cNvSpPr/>
            <p:nvPr/>
          </p:nvSpPr>
          <p:spPr>
            <a:xfrm>
              <a:off x="5692140" y="2720340"/>
              <a:ext cx="185928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3"/>
          <a:stretch>
            <a:fillRect/>
          </a:stretch>
        </p:blipFill>
        <p:spPr>
          <a:xfrm>
            <a:off x="7017005" y="3063205"/>
            <a:ext cx="885949" cy="495369"/>
          </a:xfrm>
          <a:prstGeom prst="rect">
            <a:avLst/>
          </a:prstGeom>
        </p:spPr>
      </p:pic>
    </p:spTree>
    <p:extLst>
      <p:ext uri="{BB962C8B-B14F-4D97-AF65-F5344CB8AC3E}">
        <p14:creationId xmlns:p14="http://schemas.microsoft.com/office/powerpoint/2010/main" val="4004237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err="1" smtClean="0"/>
              <a:t>Tóm</a:t>
            </a:r>
            <a:r>
              <a:rPr lang="en-US" dirty="0" smtClean="0"/>
              <a:t> </a:t>
            </a:r>
            <a:r>
              <a:rPr lang="en-US" dirty="0" err="1" smtClean="0"/>
              <a:t>tắt</a:t>
            </a:r>
            <a:r>
              <a:rPr lang="en-US" dirty="0" smtClean="0"/>
              <a:t> </a:t>
            </a:r>
            <a:r>
              <a:rPr lang="en-US" dirty="0" err="1" smtClean="0"/>
              <a:t>bài</a:t>
            </a:r>
            <a:r>
              <a:rPr lang="en-US" dirty="0" smtClean="0"/>
              <a:t> </a:t>
            </a:r>
            <a:r>
              <a:rPr lang="en-US" dirty="0" err="1" smtClean="0"/>
              <a:t>học</a:t>
            </a:r>
            <a:endParaRPr lang="en-US" dirty="0"/>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r>
              <a:rPr lang="en" dirty="0" smtClean="0"/>
              <a:t>:</a:t>
            </a:r>
          </a:p>
          <a:p>
            <a:pPr marL="0" lvl="0" indent="0" algn="l" rtl="0">
              <a:spcBef>
                <a:spcPts val="0"/>
              </a:spcBef>
              <a:spcAft>
                <a:spcPts val="0"/>
              </a:spcAft>
              <a:buNone/>
            </a:pPr>
            <a:endParaRPr dirty="0"/>
          </a:p>
          <a:p>
            <a:pPr lvl="0"/>
            <a:r>
              <a:rPr lang="en-US" dirty="0" err="1" smtClean="0"/>
              <a:t>Nạp</a:t>
            </a:r>
            <a:r>
              <a:rPr lang="en-US" dirty="0" smtClean="0"/>
              <a:t> </a:t>
            </a:r>
            <a:r>
              <a:rPr lang="en-US" dirty="0" err="1" smtClean="0"/>
              <a:t>chồng</a:t>
            </a:r>
            <a:r>
              <a:rPr lang="en-US" dirty="0" smtClean="0"/>
              <a:t> </a:t>
            </a:r>
            <a:r>
              <a:rPr lang="en-US" dirty="0" err="1" smtClean="0"/>
              <a:t>phương</a:t>
            </a:r>
            <a:r>
              <a:rPr lang="en-US" dirty="0" smtClean="0"/>
              <a:t> </a:t>
            </a:r>
            <a:r>
              <a:rPr lang="en-US" dirty="0" err="1" smtClean="0"/>
              <a:t>thức</a:t>
            </a:r>
            <a:endParaRPr lang="vi-VN" dirty="0"/>
          </a:p>
          <a:p>
            <a:pPr lvl="0"/>
            <a:r>
              <a:rPr lang="en-US" dirty="0" smtClean="0"/>
              <a:t>Ghi </a:t>
            </a:r>
            <a:r>
              <a:rPr lang="en-US" dirty="0" err="1" smtClean="0"/>
              <a:t>đè</a:t>
            </a:r>
            <a:r>
              <a:rPr lang="en-US" dirty="0" smtClean="0"/>
              <a:t> </a:t>
            </a:r>
            <a:r>
              <a:rPr lang="en-US" dirty="0" err="1" smtClean="0"/>
              <a:t>phương</a:t>
            </a:r>
            <a:r>
              <a:rPr lang="en-US" dirty="0" smtClean="0"/>
              <a:t> </a:t>
            </a:r>
            <a:r>
              <a:rPr lang="en-US" dirty="0" err="1" smtClean="0"/>
              <a:t>thức</a:t>
            </a:r>
            <a:endParaRPr lang="vi-VN" dirty="0"/>
          </a:p>
          <a:p>
            <a:pPr lvl="0"/>
            <a:r>
              <a:rPr lang="en-US" dirty="0" smtClean="0"/>
              <a:t>Các </a:t>
            </a:r>
            <a:r>
              <a:rPr lang="en-US" dirty="0" err="1" smtClean="0"/>
              <a:t>loại</a:t>
            </a:r>
            <a:r>
              <a:rPr lang="en-US" dirty="0" smtClean="0"/>
              <a:t> </a:t>
            </a:r>
            <a:r>
              <a:rPr lang="en-US" dirty="0" err="1" smtClean="0"/>
              <a:t>đa</a:t>
            </a:r>
            <a:r>
              <a:rPr lang="en-US" dirty="0" smtClean="0"/>
              <a:t> </a:t>
            </a:r>
            <a:r>
              <a:rPr lang="en-US" dirty="0" err="1" smtClean="0"/>
              <a:t>hình</a:t>
            </a:r>
            <a:endParaRPr lang="vi-VN" dirty="0"/>
          </a:p>
          <a:p>
            <a:pPr lvl="0"/>
            <a:r>
              <a:rPr lang="en-US" dirty="0" smtClean="0"/>
              <a:t>Các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đa</a:t>
            </a:r>
            <a:r>
              <a:rPr lang="en-US" dirty="0" smtClean="0"/>
              <a:t> </a:t>
            </a:r>
            <a:r>
              <a:rPr lang="en-US" dirty="0" err="1" smtClean="0"/>
              <a:t>hình</a:t>
            </a:r>
            <a:endParaRPr lang="en-US" dirty="0" smtClean="0"/>
          </a:p>
          <a:p>
            <a:pPr lvl="0"/>
            <a:r>
              <a:rPr lang="en-US" dirty="0" err="1" smtClean="0"/>
              <a:t>Đa</a:t>
            </a:r>
            <a:r>
              <a:rPr lang="en-US" dirty="0" smtClean="0"/>
              <a:t> </a:t>
            </a:r>
            <a:r>
              <a:rPr lang="en-US" dirty="0" err="1" smtClean="0"/>
              <a:t>hình</a:t>
            </a:r>
            <a:r>
              <a:rPr lang="en-US" dirty="0" smtClean="0"/>
              <a:t> </a:t>
            </a:r>
            <a:r>
              <a:rPr lang="en-US" dirty="0" err="1" smtClean="0"/>
              <a:t>và</a:t>
            </a:r>
            <a:r>
              <a:rPr lang="en-US" dirty="0" smtClean="0"/>
              <a:t> </a:t>
            </a:r>
            <a:r>
              <a:rPr lang="en-US" dirty="0" err="1" smtClean="0"/>
              <a:t>giao</a:t>
            </a:r>
            <a:r>
              <a:rPr lang="en-US" dirty="0" smtClean="0"/>
              <a:t> </a:t>
            </a:r>
            <a:r>
              <a:rPr lang="en-US" dirty="0" err="1" smtClean="0"/>
              <a:t>diện</a:t>
            </a:r>
            <a:endParaRPr lang="en-US" dirty="0" smtClean="0"/>
          </a:p>
          <a:p>
            <a:pPr lvl="0"/>
            <a:r>
              <a:rPr lang="en-US" dirty="0" err="1" smtClean="0"/>
              <a:t>Ưu</a:t>
            </a:r>
            <a:r>
              <a:rPr lang="en-US" dirty="0" smtClean="0"/>
              <a:t> </a:t>
            </a:r>
            <a:r>
              <a:rPr lang="en-US" dirty="0" err="1" smtClean="0"/>
              <a:t>và</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đa</a:t>
            </a:r>
            <a:r>
              <a:rPr lang="en-US" dirty="0" smtClean="0"/>
              <a:t> </a:t>
            </a:r>
            <a:r>
              <a:rPr lang="en-US" dirty="0" err="1" smtClean="0"/>
              <a:t>hình</a:t>
            </a:r>
            <a:endParaRPr lang="vi-VN" dirty="0"/>
          </a:p>
        </p:txBody>
      </p:sp>
    </p:spTree>
    <p:extLst>
      <p:ext uri="{BB962C8B-B14F-4D97-AF65-F5344CB8AC3E}">
        <p14:creationId xmlns:p14="http://schemas.microsoft.com/office/powerpoint/2010/main" val="14064697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endParaRPr dirty="0"/>
          </a:p>
          <a:p>
            <a:pPr marL="457200" lvl="0" indent="-342900" algn="l" rtl="0">
              <a:spcBef>
                <a:spcPts val="1200"/>
              </a:spcBef>
              <a:spcAft>
                <a:spcPts val="0"/>
              </a:spcAft>
              <a:buSzPts val="1800"/>
              <a:buChar char="●"/>
            </a:pPr>
            <a:r>
              <a:rPr lang="en-US" dirty="0" err="1" smtClean="0"/>
              <a:t>Các</a:t>
            </a:r>
            <a:r>
              <a:rPr lang="en-US" dirty="0" smtClean="0"/>
              <a:t> </a:t>
            </a:r>
            <a:r>
              <a:rPr lang="en-US" dirty="0" err="1" smtClean="0"/>
              <a:t>dạng</a:t>
            </a:r>
            <a:r>
              <a:rPr lang="en-US" dirty="0" smtClean="0"/>
              <a:t> </a:t>
            </a:r>
            <a:r>
              <a:rPr lang="en-US" dirty="0" err="1" smtClean="0"/>
              <a:t>câu</a:t>
            </a:r>
            <a:r>
              <a:rPr lang="en-US" dirty="0" smtClean="0"/>
              <a:t> lệnh IF</a:t>
            </a:r>
            <a:endParaRPr dirty="0"/>
          </a:p>
          <a:p>
            <a:pPr lvl="0"/>
            <a:r>
              <a:rPr lang="en-US" dirty="0" smtClean="0"/>
              <a:t>Câu </a:t>
            </a:r>
            <a:r>
              <a:rPr lang="en-US" dirty="0"/>
              <a:t>lệnh </a:t>
            </a:r>
            <a:r>
              <a:rPr lang="en-US" dirty="0" smtClean="0"/>
              <a:t>SWITCH</a:t>
            </a:r>
            <a:endParaRPr dirty="0"/>
          </a:p>
        </p:txBody>
      </p:sp>
      <p:pic>
        <p:nvPicPr>
          <p:cNvPr id="4" name="Picture 2">
            <a:extLst>
              <a:ext uri="{FF2B5EF4-FFF2-40B4-BE49-F238E27FC236}">
                <a16:creationId xmlns:a16="http://schemas.microsoft.com/office/drawing/2014/main" xmlns="" id="{DEF02AC6-78FC-B7BC-B1CC-891990A6F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06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 xmlns:ma14="http://schemas.microsoft.com/office/mac/drawingml/2011/main" val="1"/>
            </a:ext>
          </a:extLst>
        </p:spPr>
        <p:txBody>
          <a:bodyPr anchor="b">
            <a:noAutofit/>
          </a:bodyPr>
          <a:lstStyle/>
          <a:p>
            <a:r>
              <a:rPr lang="en-US" altLang="en-US" sz="2400" dirty="0" err="1" smtClean="0"/>
              <a:t>Cách</a:t>
            </a:r>
            <a:r>
              <a:rPr lang="en-US" altLang="en-US" sz="2400" dirty="0" smtClean="0"/>
              <a:t> </a:t>
            </a:r>
            <a:r>
              <a:rPr lang="en-US" altLang="en-US" sz="2400" dirty="0" err="1" smtClean="0"/>
              <a:t>xây</a:t>
            </a:r>
            <a:r>
              <a:rPr lang="en-US" altLang="en-US" sz="2400" dirty="0" smtClean="0"/>
              <a:t> </a:t>
            </a:r>
            <a:r>
              <a:rPr lang="en-US" altLang="en-US" sz="2400" dirty="0" err="1" smtClean="0"/>
              <a:t>dựng</a:t>
            </a:r>
            <a:r>
              <a:rPr lang="en-US" altLang="en-US" sz="2400" dirty="0" smtClean="0"/>
              <a:t> </a:t>
            </a:r>
            <a:endParaRPr lang="en-US" altLang="en-US" sz="2400" dirty="0"/>
          </a:p>
        </p:txBody>
      </p:sp>
      <p:sp>
        <p:nvSpPr>
          <p:cNvPr id="4" name="Rectangle 3"/>
          <p:cNvSpPr/>
          <p:nvPr/>
        </p:nvSpPr>
        <p:spPr>
          <a:xfrm>
            <a:off x="129540" y="1260901"/>
            <a:ext cx="8808720" cy="1754326"/>
          </a:xfrm>
          <a:prstGeom prst="rect">
            <a:avLst/>
          </a:prstGeom>
        </p:spPr>
        <p:txBody>
          <a:bodyPr wrap="square">
            <a:spAutoFit/>
          </a:bodyPr>
          <a:lstStyle/>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Có 3 cách:</a:t>
            </a:r>
          </a:p>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Thay đổi số lượng tham số.</a:t>
            </a:r>
          </a:p>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Thay đổi kiểu dữ liệu của các đối số.</a:t>
            </a:r>
          </a:p>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Thay đổi thứ tự tham số của phương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endPar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59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 xmlns:ma14="http://schemas.microsoft.com/office/mac/drawingml/2011/main" val="1"/>
            </a:ext>
          </a:extLst>
        </p:spPr>
        <p:txBody>
          <a:bodyPr anchor="b">
            <a:noAutofit/>
          </a:bodyPr>
          <a:lstStyle/>
          <a:p>
            <a:r>
              <a:rPr lang="vi-VN" altLang="en-US" sz="2400" dirty="0" smtClean="0"/>
              <a:t>Thay đổi số lượng tham số</a:t>
            </a:r>
            <a:endParaRPr lang="vi-VN" altLang="en-US" sz="2400" dirty="0"/>
          </a:p>
        </p:txBody>
      </p:sp>
      <p:sp>
        <p:nvSpPr>
          <p:cNvPr id="4" name="Rectangle 3"/>
          <p:cNvSpPr/>
          <p:nvPr/>
        </p:nvSpPr>
        <p:spPr>
          <a:xfrm>
            <a:off x="129540" y="1260901"/>
            <a:ext cx="8808720" cy="887231"/>
          </a:xfrm>
          <a:prstGeom prst="rect">
            <a:avLst/>
          </a:prstGeom>
        </p:spPr>
        <p:txBody>
          <a:bodyPr wrap="square">
            <a:spAutoFit/>
          </a:bodyPr>
          <a:lstStyle/>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Nạp chồng phương thức có thể đạt được bằng cách thay đổi số lượng tham số trong khi truyền cho các phương thức khác nhau.</a:t>
            </a:r>
          </a:p>
        </p:txBody>
      </p:sp>
      <p:pic>
        <p:nvPicPr>
          <p:cNvPr id="5" name="Picture 4"/>
          <p:cNvPicPr>
            <a:picLocks noChangeAspect="1"/>
          </p:cNvPicPr>
          <p:nvPr/>
        </p:nvPicPr>
        <p:blipFill>
          <a:blip r:embed="rId2"/>
          <a:stretch>
            <a:fillRect/>
          </a:stretch>
        </p:blipFill>
        <p:spPr>
          <a:xfrm>
            <a:off x="1724663" y="2189412"/>
            <a:ext cx="3746497" cy="2851457"/>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332151" y="2514485"/>
            <a:ext cx="990738" cy="1638529"/>
          </a:xfrm>
          <a:prstGeom prst="rect">
            <a:avLst/>
          </a:prstGeom>
          <a:ln>
            <a:solidFill>
              <a:srgbClr val="FF0000"/>
            </a:solidFill>
          </a:ln>
        </p:spPr>
      </p:pic>
    </p:spTree>
    <p:extLst>
      <p:ext uri="{BB962C8B-B14F-4D97-AF65-F5344CB8AC3E}">
        <p14:creationId xmlns:p14="http://schemas.microsoft.com/office/powerpoint/2010/main" val="4096056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 xmlns:ma14="http://schemas.microsoft.com/office/mac/drawingml/2011/main" val="1"/>
            </a:ext>
          </a:extLst>
        </p:spPr>
        <p:txBody>
          <a:bodyPr anchor="b">
            <a:noAutofit/>
          </a:bodyPr>
          <a:lstStyle/>
          <a:p>
            <a:r>
              <a:rPr lang="vi-VN" altLang="en-US" sz="2400" dirty="0" smtClean="0"/>
              <a:t>Thay đổi kiểu dữ liệu của các tham số</a:t>
            </a:r>
            <a:endParaRPr lang="vi-VN" altLang="en-US" sz="2400" dirty="0"/>
          </a:p>
        </p:txBody>
      </p:sp>
      <p:sp>
        <p:nvSpPr>
          <p:cNvPr id="4" name="Rectangle 3"/>
          <p:cNvSpPr/>
          <p:nvPr/>
        </p:nvSpPr>
        <p:spPr>
          <a:xfrm>
            <a:off x="114300" y="1184701"/>
            <a:ext cx="8808720" cy="887231"/>
          </a:xfrm>
          <a:prstGeom prst="rect">
            <a:avLst/>
          </a:prstGeom>
        </p:spPr>
        <p:txBody>
          <a:bodyPr wrap="square">
            <a:spAutoFit/>
          </a:bodyPr>
          <a:lstStyle/>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Nạp chồng phương thức có thể đạt được bằng cách thay đổi kiểu dữ liệu của các tham số trong khi truyền cho các phương thức khác nhau.</a:t>
            </a:r>
          </a:p>
        </p:txBody>
      </p:sp>
      <p:pic>
        <p:nvPicPr>
          <p:cNvPr id="2" name="Picture 1"/>
          <p:cNvPicPr>
            <a:picLocks noChangeAspect="1"/>
          </p:cNvPicPr>
          <p:nvPr/>
        </p:nvPicPr>
        <p:blipFill>
          <a:blip r:embed="rId2"/>
          <a:stretch>
            <a:fillRect/>
          </a:stretch>
        </p:blipFill>
        <p:spPr>
          <a:xfrm>
            <a:off x="1310640" y="2126428"/>
            <a:ext cx="4086572" cy="2841812"/>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605520" y="2587829"/>
            <a:ext cx="962159" cy="1629002"/>
          </a:xfrm>
          <a:prstGeom prst="rect">
            <a:avLst/>
          </a:prstGeom>
          <a:ln>
            <a:solidFill>
              <a:srgbClr val="FF0000"/>
            </a:solidFill>
          </a:ln>
        </p:spPr>
      </p:pic>
    </p:spTree>
    <p:extLst>
      <p:ext uri="{BB962C8B-B14F-4D97-AF65-F5344CB8AC3E}">
        <p14:creationId xmlns:p14="http://schemas.microsoft.com/office/powerpoint/2010/main" val="621784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7064460" cy="572700"/>
          </a:xfrm>
          <a:extLst>
            <a:ext uri="{FAA26D3D-D897-4be2-8F04-BA451C77F1D7}">
              <ma14:placeholderFlag xmlns="" xmlns:ma14="http://schemas.microsoft.com/office/mac/drawingml/2011/main" val="1"/>
            </a:ext>
          </a:extLst>
        </p:spPr>
        <p:txBody>
          <a:bodyPr anchor="b">
            <a:noAutofit/>
          </a:bodyPr>
          <a:lstStyle/>
          <a:p>
            <a:r>
              <a:rPr lang="vi-VN" altLang="en-US" sz="2000" dirty="0" smtClean="0"/>
              <a:t>Thay đổi thứ tự tham số của phương thức</a:t>
            </a:r>
            <a:endParaRPr lang="vi-VN" altLang="en-US" sz="2000" dirty="0"/>
          </a:p>
        </p:txBody>
      </p:sp>
      <p:sp>
        <p:nvSpPr>
          <p:cNvPr id="4" name="Rectangle 3"/>
          <p:cNvSpPr/>
          <p:nvPr/>
        </p:nvSpPr>
        <p:spPr>
          <a:xfrm>
            <a:off x="5097780" y="1184701"/>
            <a:ext cx="3909060" cy="1754326"/>
          </a:xfrm>
          <a:prstGeom prst="rect">
            <a:avLst/>
          </a:prstGeom>
        </p:spPr>
        <p:txBody>
          <a:bodyPr wrap="square">
            <a:spAutoFit/>
          </a:bodyPr>
          <a:lstStyle/>
          <a:p>
            <a:pPr algn="just">
              <a:lnSpc>
                <a:spcPct val="150000"/>
              </a:lnSpc>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Nạp chồng phương thức có thể đạt được bằng cách thay đổi thứ tự của các tham số trong khi truyền cho các phương thức khác nhau.</a:t>
            </a:r>
          </a:p>
        </p:txBody>
      </p:sp>
      <p:pic>
        <p:nvPicPr>
          <p:cNvPr id="5" name="Picture 4"/>
          <p:cNvPicPr>
            <a:picLocks noChangeAspect="1"/>
          </p:cNvPicPr>
          <p:nvPr/>
        </p:nvPicPr>
        <p:blipFill>
          <a:blip r:embed="rId2"/>
          <a:stretch>
            <a:fillRect/>
          </a:stretch>
        </p:blipFill>
        <p:spPr>
          <a:xfrm>
            <a:off x="63279" y="1250982"/>
            <a:ext cx="4984336" cy="3770598"/>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5963401" y="3346047"/>
            <a:ext cx="2403359" cy="1094599"/>
          </a:xfrm>
          <a:prstGeom prst="rect">
            <a:avLst/>
          </a:prstGeom>
          <a:ln>
            <a:solidFill>
              <a:srgbClr val="FF0000"/>
            </a:solidFill>
          </a:ln>
        </p:spPr>
      </p:pic>
    </p:spTree>
    <p:extLst>
      <p:ext uri="{BB962C8B-B14F-4D97-AF65-F5344CB8AC3E}">
        <p14:creationId xmlns:p14="http://schemas.microsoft.com/office/powerpoint/2010/main" val="3170456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2604</Words>
  <Application>Microsoft Office PowerPoint</Application>
  <PresentationFormat>On-screen Show (16:9)</PresentationFormat>
  <Paragraphs>227</Paragraphs>
  <Slides>56</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Courier New</vt:lpstr>
      <vt:lpstr>Calibri</vt:lpstr>
      <vt:lpstr>Times New Roman</vt:lpstr>
      <vt:lpstr>Alfa Slab One</vt:lpstr>
      <vt:lpstr>Proxima Nova</vt:lpstr>
      <vt:lpstr>Arial</vt:lpstr>
      <vt:lpstr>Gameday</vt:lpstr>
      <vt:lpstr>Đa hình</vt:lpstr>
      <vt:lpstr>Mục tiêu bài học</vt:lpstr>
      <vt:lpstr>Nạp chồng phương thức</vt:lpstr>
      <vt:lpstr>Khái niệm</vt:lpstr>
      <vt:lpstr>Ưu điểm</vt:lpstr>
      <vt:lpstr>Cách xây dựng </vt:lpstr>
      <vt:lpstr>Thay đổi số lượng tham số</vt:lpstr>
      <vt:lpstr>Thay đổi kiểu dữ liệu của các tham số</vt:lpstr>
      <vt:lpstr>Thay đổi thứ tự tham số của phương thức</vt:lpstr>
      <vt:lpstr>Nạp chồng phương thức và chuyển đổi các kiểu dữ liệu</vt:lpstr>
      <vt:lpstr>Nạp chồng phương thức và chuyển đổi các kiểu dữ liệu</vt:lpstr>
      <vt:lpstr>Ghi đè phương thức</vt:lpstr>
      <vt:lpstr>Khái niệm</vt:lpstr>
      <vt:lpstr>Khái niệm</vt:lpstr>
      <vt:lpstr>Ưu điểm </vt:lpstr>
      <vt:lpstr>Khai báo</vt:lpstr>
      <vt:lpstr>Khai báo</vt:lpstr>
      <vt:lpstr>Khai báo</vt:lpstr>
      <vt:lpstr>Khai báo</vt:lpstr>
      <vt:lpstr>Các quy tắc ghi đè phương thức</vt:lpstr>
      <vt:lpstr>Các quy tắc ghi đè phương thức</vt:lpstr>
      <vt:lpstr>Các quy tắc ghi đè phương thức</vt:lpstr>
      <vt:lpstr>Các quy tắc ghi đè phương thức</vt:lpstr>
      <vt:lpstr>Các quy tắc ghi đè phương thức</vt:lpstr>
      <vt:lpstr>So sánh với nạp chồng phương thức</vt:lpstr>
      <vt:lpstr>So sánh với nạp chồng phương thức</vt:lpstr>
      <vt:lpstr>Các loại đa hình</vt:lpstr>
      <vt:lpstr>Khái niệm</vt:lpstr>
      <vt:lpstr>Khái niệm</vt:lpstr>
      <vt:lpstr>Các loại đa hình</vt:lpstr>
      <vt:lpstr>Đa hình thời gian biên dịch </vt:lpstr>
      <vt:lpstr>Đa hình thời gian biên dịch </vt:lpstr>
      <vt:lpstr>Đa hình thời gian chạy </vt:lpstr>
      <vt:lpstr>Đa hình thời gian chạy </vt:lpstr>
      <vt:lpstr>Upcasting</vt:lpstr>
      <vt:lpstr>Các tính chất của đa hình</vt:lpstr>
      <vt:lpstr>Giới thiệu</vt:lpstr>
      <vt:lpstr>Nạp chồng toán tử nội bộ </vt:lpstr>
      <vt:lpstr>Ép kiểu</vt:lpstr>
      <vt:lpstr>Biến đa hình</vt:lpstr>
      <vt:lpstr>Biến đa hình</vt:lpstr>
      <vt:lpstr>Tham số đa hình </vt:lpstr>
      <vt:lpstr>Tham số đa hình </vt:lpstr>
      <vt:lpstr>Kiểu đa hình phụ </vt:lpstr>
      <vt:lpstr>Kiểu đa hình phụ </vt:lpstr>
      <vt:lpstr>Kiểu đa hình phụ </vt:lpstr>
      <vt:lpstr>Một số vấn đề khác của đa hình</vt:lpstr>
      <vt:lpstr>So sánh các loại đa hình</vt:lpstr>
      <vt:lpstr>So sánh các loại đa hình</vt:lpstr>
      <vt:lpstr>Ưu điểm của đa hình</vt:lpstr>
      <vt:lpstr>Nhược điểm của đa hình</vt:lpstr>
      <vt:lpstr>Giao diện và đa hình</vt:lpstr>
      <vt:lpstr>Giao diện và đa hình</vt:lpstr>
      <vt:lpstr>Giao diện và đa hình</vt:lpstr>
      <vt:lpstr>Tóm tắt bài học</vt:lpstr>
      <vt:lpstr>Tóm tắt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Đa hình</dc:title>
  <cp:lastModifiedBy>user</cp:lastModifiedBy>
  <cp:revision>6</cp:revision>
  <dcterms:modified xsi:type="dcterms:W3CDTF">2023-04-17T14:20:18Z</dcterms:modified>
</cp:coreProperties>
</file>