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37" r:id="rId20"/>
    <p:sldId id="301" r:id="rId21"/>
    <p:sldId id="302" r:id="rId22"/>
    <p:sldId id="303" r:id="rId23"/>
    <p:sldId id="338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9" r:id="rId50"/>
    <p:sldId id="329" r:id="rId51"/>
    <p:sldId id="330" r:id="rId52"/>
    <p:sldId id="331" r:id="rId53"/>
    <p:sldId id="340" r:id="rId54"/>
    <p:sldId id="332" r:id="rId55"/>
    <p:sldId id="333" r:id="rId56"/>
    <p:sldId id="341" r:id="rId57"/>
    <p:sldId id="334" r:id="rId58"/>
    <p:sldId id="335" r:id="rId59"/>
    <p:sldId id="336" r:id="rId60"/>
  </p:sldIdLst>
  <p:sldSz cx="9144000" cy="5143500" type="screen16x9"/>
  <p:notesSz cx="6858000" cy="9144000"/>
  <p:embeddedFontLst>
    <p:embeddedFont>
      <p:font typeface="Alfa Slab One" panose="020B0604020202020204" charset="0"/>
      <p:regular r:id="rId62"/>
    </p:embeddedFont>
    <p:embeddedFont>
      <p:font typeface="Proxima Nova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871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42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9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4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3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0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8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28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9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0" y="108965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err="1" smtClean="0"/>
              <a:t>DÒNG</a:t>
            </a:r>
            <a:r>
              <a:rPr lang="en-US" sz="4800" dirty="0" smtClean="0"/>
              <a:t> </a:t>
            </a:r>
            <a:r>
              <a:rPr lang="en-US" sz="4800" dirty="0" err="1" smtClean="0"/>
              <a:t>VÀO</a:t>
            </a:r>
            <a:r>
              <a:rPr lang="en-US" sz="4800" dirty="0" smtClean="0"/>
              <a:t> RA</a:t>
            </a:r>
            <a:endParaRPr lang="en-US" sz="48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55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smtClean="0"/>
              <a:t>So </a:t>
            </a:r>
            <a:r>
              <a:rPr lang="en-US" altLang="en-US" sz="2000" dirty="0" err="1" smtClean="0"/>
              <a:t>sánh</a:t>
            </a:r>
            <a:r>
              <a:rPr lang="en-US" altLang="en-US" sz="2000" dirty="0" smtClean="0"/>
              <a:t> Byte Stream </a:t>
            </a:r>
            <a:r>
              <a:rPr lang="en-US" altLang="en-US" sz="2000" dirty="0" err="1" smtClean="0"/>
              <a:t>và</a:t>
            </a:r>
            <a:r>
              <a:rPr lang="en-US" altLang="en-US" sz="2000" dirty="0" smtClean="0"/>
              <a:t> Character Stream </a:t>
            </a:r>
            <a:endParaRPr lang="en-US" alt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55226"/>
              </p:ext>
            </p:extLst>
          </p:nvPr>
        </p:nvGraphicFramePr>
        <p:xfrm>
          <a:off x="210184" y="1407572"/>
          <a:ext cx="8621395" cy="338540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242562"/>
                <a:gridCol w="4378833"/>
              </a:tblGrid>
              <a:tr h="528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Byte Stream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Character Stream</a:t>
                      </a:r>
                    </a:p>
                  </a:txBody>
                  <a:tcPr marL="76200" marR="76200" marT="76200" marB="76200" anchor="ctr"/>
                </a:tc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 lý ký tự dữ liệu theo ký tự</a:t>
                      </a:r>
                    </a:p>
                  </a:txBody>
                  <a:tcPr marL="76200" marR="76200" marT="76200" marB="76200" anchor="ctr"/>
                </a:tc>
              </a:tr>
              <a:tr h="784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/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8 bit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điểm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/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16 bit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điểm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504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Phù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hợp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phân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Phù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hợp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văn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1064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lớp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Java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đều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hậu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duệ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OutputStream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lớp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luồng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Java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đều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hậu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duệ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Reader và Writer.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lớp</a:t>
            </a:r>
            <a:r>
              <a:rPr lang="en-US" altLang="en-US" sz="2000" dirty="0" smtClean="0"/>
              <a:t> Byte Stream </a:t>
            </a:r>
            <a:r>
              <a:rPr lang="en-US" altLang="en-US" sz="2000" dirty="0" err="1" smtClean="0"/>
              <a:t>và</a:t>
            </a:r>
            <a:r>
              <a:rPr lang="en-US" altLang="en-US" sz="2000" dirty="0" smtClean="0"/>
              <a:t> Character Stream</a:t>
            </a:r>
            <a:endParaRPr lang="en-US" altLang="en-US" sz="2000" dirty="0"/>
          </a:p>
        </p:txBody>
      </p:sp>
      <p:pic>
        <p:nvPicPr>
          <p:cNvPr id="4" name="Picture 3" descr="Byte Stream Vs Character Stream In Jav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298574"/>
            <a:ext cx="6728460" cy="376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2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020" y="1256813"/>
            <a:ext cx="8763000" cy="327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OutputStream </a:t>
            </a:r>
            <a:endParaRPr lang="en-US" sz="1800" b="1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cha trừu tượng cung cấp một giao diện lập trình tối thiểu và triển khai một phần các luồng đầu ra.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ịnh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 các phương thức ghi byte hoặc mảng byte vào luồng.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000" dirty="0" err="1" smtClean="0"/>
              <a:t>Một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lớp</a:t>
            </a:r>
            <a:r>
              <a:rPr lang="en-US" altLang="en-US" sz="2000" dirty="0" smtClean="0"/>
              <a:t> Byte Stream </a:t>
            </a:r>
            <a:r>
              <a:rPr lang="en-US" altLang="en-US" sz="2000" dirty="0" err="1" smtClean="0"/>
              <a:t>và</a:t>
            </a:r>
            <a:r>
              <a:rPr lang="en-US" altLang="en-US" sz="2000" dirty="0" smtClean="0"/>
              <a:t> Character Stream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4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Byte Streams</a:t>
            </a:r>
          </a:p>
        </p:txBody>
      </p:sp>
    </p:spTree>
    <p:extLst>
      <p:ext uri="{BB962C8B-B14F-4D97-AF65-F5344CB8AC3E}">
        <p14:creationId xmlns:p14="http://schemas.microsoft.com/office/powerpoint/2010/main" val="30635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152400" y="1356463"/>
            <a:ext cx="8595360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trình sử dụng Byte Streams để thực hiện nhập và xuất các byte 8 bit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 các lớp Byte Streams đều có nguồn gốc từ InputStream và OutputStream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0465" b="36376"/>
          <a:stretch/>
        </p:blipFill>
        <p:spPr>
          <a:xfrm>
            <a:off x="506378" y="2502566"/>
            <a:ext cx="8011980" cy="23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abyjava.sukhjit.tv/_/rsrc/1468912659253/course-content/module-6/inputstream/FileIO4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" y="1400492"/>
            <a:ext cx="7282815" cy="3560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1072" y="345222"/>
            <a:ext cx="3316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</a:t>
            </a:r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9312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một số phương thức cho nhu cầu nhập liệu cơ bản.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chuỗi các dòng, có thể được kết hợp thành một dòng duy nhất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72" y="345222"/>
            <a:ext cx="3316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</a:t>
            </a:r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2415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472063"/>
            <a:ext cx="8884920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InputStream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một số phương thức cho nhu cầu nhập liệu cơ bản.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có thể được nhận từ nhiều nguồn khác nhau như: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tập tin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đối tượng String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mảng byte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Một chuỗi các dòng, có thể được kết hợp thành một dòng duy nhất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72" y="345222"/>
            <a:ext cx="33169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</a:t>
            </a:r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InputStream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  <p:extLst>
      <p:ext uri="{BB962C8B-B14F-4D97-AF65-F5344CB8AC3E}">
        <p14:creationId xmlns:p14="http://schemas.microsoft.com/office/powerpoint/2010/main" val="16194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2" y="345222"/>
            <a:ext cx="35974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Lớp</a:t>
            </a:r>
            <a:r>
              <a:rPr lang="en-US" sz="2700" dirty="0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en-US" sz="2700" dirty="0" err="1" smtClean="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rPr>
              <a:t>OutputStream</a:t>
            </a:r>
            <a:endParaRPr lang="en-US" sz="2700" dirty="0">
              <a:solidFill>
                <a:srgbClr val="0361AE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" name="Picture 5" descr="http://babyjava.sukhjit.tv/_/rsrc/1468912658434/course-content/module-6/outputstream/Screen%20shot%202010-12-19%20at%204.30.14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" y="1317942"/>
            <a:ext cx="7284403" cy="3627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5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</a:t>
            </a:r>
            <a:r>
              <a:rPr lang="en-US" altLang="en-US" sz="2700" dirty="0" err="1" smtClean="0"/>
              <a:t>ileInputStream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37160" y="117315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5755"/>
              </p:ext>
            </p:extLst>
          </p:nvPr>
        </p:nvGraphicFramePr>
        <p:xfrm>
          <a:off x="174464" y="1582705"/>
          <a:ext cx="8756176" cy="304621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376456"/>
                <a:gridCol w="537972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available()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ước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tính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read(byte[] b)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b.length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read(byte[] b,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off,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long skip(long x)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Bỏ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qua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loại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bỏ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x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khỏi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19459" y="1509411"/>
            <a:ext cx="8520600" cy="208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và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/>
              <a:t>dụng </a:t>
            </a:r>
            <a:r>
              <a:rPr lang="en-US" dirty="0" err="1" smtClean="0"/>
              <a:t>FileInputStream</a:t>
            </a:r>
            <a:r>
              <a:rPr lang="en-US" dirty="0" smtClean="0"/>
              <a:t> và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endParaRPr lang="vi-V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 smtClean="0"/>
              <a:t>sử</a:t>
            </a:r>
            <a:r>
              <a:rPr lang="en-US" dirty="0"/>
              <a:t> dụng </a:t>
            </a:r>
            <a:r>
              <a:rPr lang="en-US" dirty="0" err="1" smtClean="0"/>
              <a:t>FileReader</a:t>
            </a:r>
            <a:r>
              <a:rPr lang="en-US" dirty="0"/>
              <a:t> và </a:t>
            </a:r>
            <a:r>
              <a:rPr lang="en-US" dirty="0" err="1"/>
              <a:t>FileWriter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và 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dụng </a:t>
            </a:r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/>
              <a:t>và </a:t>
            </a:r>
            <a:r>
              <a:rPr lang="en-US" dirty="0" err="1" smtClean="0"/>
              <a:t>DataOutputStream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58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</a:t>
            </a:r>
            <a:r>
              <a:rPr lang="en-US" altLang="en-US" sz="2700" dirty="0" err="1" smtClean="0"/>
              <a:t>ileInputStream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75260" y="115791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14581"/>
              </p:ext>
            </p:extLst>
          </p:nvPr>
        </p:nvGraphicFramePr>
        <p:xfrm>
          <a:off x="204944" y="1613185"/>
          <a:ext cx="8756176" cy="293324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FileChannel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getChannel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FileChannel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duy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nhất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FileDescriptor getFD()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FileDescriptor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protected void finalize()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Đảm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rằng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phương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thức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gọi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còn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chiếu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đến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64076" marR="64076" marT="64076" marB="64076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close()</a:t>
                      </a:r>
                    </a:p>
                  </a:txBody>
                  <a:tcPr marL="64076" marR="64076" marT="64076" marB="64076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4076" marR="64076" marT="64076" marB="640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2" y="1315861"/>
            <a:ext cx="8693168" cy="31160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78" y="4594836"/>
            <a:ext cx="2534004" cy="3429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9" name="Rectangle 8"/>
            <p:cNvSpPr/>
            <p:nvPr/>
          </p:nvSpPr>
          <p:spPr>
            <a:xfrm>
              <a:off x="6425550" y="3111281"/>
              <a:ext cx="292876" cy="747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</a:t>
            </a:r>
            <a:r>
              <a:rPr lang="en-US" altLang="en-US" sz="2700" dirty="0" err="1" smtClean="0"/>
              <a:t>ileInputStream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8164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FileOutputStream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82880" y="1393176"/>
            <a:ext cx="8717280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12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88126"/>
              </p:ext>
            </p:extLst>
          </p:nvPr>
        </p:nvGraphicFramePr>
        <p:xfrm>
          <a:off x="212564" y="1658905"/>
          <a:ext cx="8756176" cy="318796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protected void finalize()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sạch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write(byte[] ary)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ary.length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write(byte[] ary, int off, int len)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bắt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ở offset off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write(int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FileOutputStream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503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" y="1142672"/>
            <a:ext cx="87249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thức: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74617"/>
              </p:ext>
            </p:extLst>
          </p:nvPr>
        </p:nvGraphicFramePr>
        <p:xfrm>
          <a:off x="212564" y="1552225"/>
          <a:ext cx="8756176" cy="296165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7169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FileChannel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getChannel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kênh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FileDescriptor getFD()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mô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protected void finalize()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Làm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sạch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xuất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FileOutputStream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487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1297713"/>
            <a:ext cx="8420780" cy="3100229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3215640" y="4495799"/>
            <a:ext cx="3581400" cy="510541"/>
            <a:chOff x="6362700" y="3093720"/>
            <a:chExt cx="1437473" cy="1239715"/>
          </a:xfrm>
        </p:grpSpPr>
        <p:sp>
          <p:nvSpPr>
            <p:cNvPr id="10" name="Rectangle 9"/>
            <p:cNvSpPr/>
            <p:nvPr/>
          </p:nvSpPr>
          <p:spPr>
            <a:xfrm>
              <a:off x="6425550" y="3111281"/>
              <a:ext cx="292876" cy="747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15" y="4572926"/>
            <a:ext cx="1638529" cy="371527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FileOutputStream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5612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Byte Streams</a:t>
            </a:r>
            <a:endParaRPr lang="en-US" altLang="en-US" sz="2700" dirty="0"/>
          </a:p>
        </p:txBody>
      </p:sp>
      <p:sp>
        <p:nvSpPr>
          <p:cNvPr id="12" name="Rectangle 11"/>
          <p:cNvSpPr/>
          <p:nvPr/>
        </p:nvSpPr>
        <p:spPr>
          <a:xfrm>
            <a:off x="182880" y="1256840"/>
            <a:ext cx="86868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CopyBytes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Byte Streams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Ifile.txt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79" y="2570339"/>
            <a:ext cx="4756951" cy="22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0" y="1237973"/>
            <a:ext cx="4907724" cy="38369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33" y="2339593"/>
            <a:ext cx="3694748" cy="1669479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Sử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dụng</a:t>
            </a:r>
            <a:r>
              <a:rPr lang="en-US" altLang="en-US" sz="2700" dirty="0" smtClean="0"/>
              <a:t> Byte Streams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649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Character Streams</a:t>
            </a:r>
          </a:p>
        </p:txBody>
      </p:sp>
    </p:spTree>
    <p:extLst>
      <p:ext uri="{BB962C8B-B14F-4D97-AF65-F5344CB8AC3E}">
        <p14:creationId xmlns:p14="http://schemas.microsoft.com/office/powerpoint/2010/main" val="9387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76200" y="1545445"/>
            <a:ext cx="8801100" cy="297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Unicode.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bit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ASCII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dòng ký tự không phức tạp hơn I/O với dòng byte.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 và đầu ra được thực hiện với các lớp dòng ký tự sẽ tự động dịch qua lại với bộ ký tự cục bộ.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 trình sử dụng các dòng ký tự thay cho các dòng byte sẽ tự động thích ứng với bộ ký tự cục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Giới thiệu về dòng vào ra (IO Streams</a:t>
            </a:r>
            <a:r>
              <a:rPr lang="vi-VN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4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69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Các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lớp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hỗ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trợ</a:t>
            </a:r>
            <a:r>
              <a:rPr lang="en-US" altLang="en-US" sz="2700" dirty="0" smtClean="0"/>
              <a:t> Character Streams</a:t>
            </a:r>
            <a:endParaRPr lang="en-US" altLang="en-US" sz="2700" dirty="0"/>
          </a:p>
        </p:txBody>
      </p:sp>
      <p:pic>
        <p:nvPicPr>
          <p:cNvPr id="4" name="Picture 3" descr="https://gpcoder.com/wp-content/uploads/2017/12/java-io-reader-wri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283652"/>
            <a:ext cx="8008620" cy="3669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7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Đọc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dòng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ký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tự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14300" y="1233980"/>
            <a:ext cx="88011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Reader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babyjava.sukhjit.tv/_/rsrc/1468912657860/course-content/module-6/reading-character-streams/FileIO2.tif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/>
        </p:blipFill>
        <p:spPr bwMode="auto">
          <a:xfrm>
            <a:off x="861377" y="1634172"/>
            <a:ext cx="6644323" cy="345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9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" y="46788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Đọc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dòng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ký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tự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14300" y="1180640"/>
            <a:ext cx="8915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Write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 descr="http://babyjava.sukhjit.tv/_/rsrc/1468912660324/course-content/module-6/writing-character-streams/FileIO3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2" y="1526540"/>
            <a:ext cx="6961188" cy="35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1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R</a:t>
            </a:r>
            <a:r>
              <a:rPr lang="vi-VN" altLang="en-US" sz="2700" dirty="0" smtClean="0"/>
              <a:t>eader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189217"/>
            <a:ext cx="640080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477" y="1930268"/>
            <a:ext cx="1071127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b="1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64353"/>
              </p:ext>
            </p:extLst>
          </p:nvPr>
        </p:nvGraphicFramePr>
        <p:xfrm>
          <a:off x="174464" y="2331720"/>
          <a:ext cx="8756176" cy="253283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  <a:endParaRPr lang="en-US" sz="1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FileReader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(String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Mở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ở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chế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tồn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ném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FileNotFoundException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FileReader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(File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trường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hợp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Mở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ở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chế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tồn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ném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FileNotFoundException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256" y="1282568"/>
            <a:ext cx="14798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13986"/>
              </p:ext>
            </p:extLst>
          </p:nvPr>
        </p:nvGraphicFramePr>
        <p:xfrm>
          <a:off x="174464" y="1790700"/>
          <a:ext cx="8756176" cy="175394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  <a:endParaRPr lang="en-US" sz="1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6113" marR="96113" marT="96113" marB="961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96113" marR="96113" marT="96113" marB="96113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ở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ASCII. </a:t>
                      </a:r>
                      <a:endParaRPr lang="en-US" sz="1800" b="0" i="0" u="none" strike="noStrike" cap="none" dirty="0" smtClean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 smtClean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 smtClean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-1 ở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cuối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lớp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FileReader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R</a:t>
            </a:r>
            <a:r>
              <a:rPr lang="vi-VN" altLang="en-US" sz="2700" dirty="0" smtClean="0"/>
              <a:t>eader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997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2" y="1307562"/>
            <a:ext cx="7849695" cy="31532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R</a:t>
            </a:r>
            <a:r>
              <a:rPr lang="vi-VN" altLang="en-US" sz="2700" dirty="0" smtClean="0"/>
              <a:t>eader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3254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1186260"/>
            <a:ext cx="5869305" cy="20693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9" y="3609158"/>
            <a:ext cx="7060481" cy="14581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23900" y="3256138"/>
            <a:ext cx="7322820" cy="1834023"/>
            <a:chOff x="6362700" y="3058302"/>
            <a:chExt cx="1437473" cy="1275133"/>
          </a:xfrm>
        </p:grpSpPr>
        <p:sp>
          <p:nvSpPr>
            <p:cNvPr id="7" name="Rectangle 6"/>
            <p:cNvSpPr/>
            <p:nvPr/>
          </p:nvSpPr>
          <p:spPr>
            <a:xfrm>
              <a:off x="6376188" y="3058302"/>
              <a:ext cx="143238" cy="213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43A40"/>
                  </a:solidFill>
                  <a:latin typeface="Proxima Nova" panose="020B060402020202020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62700" y="3093720"/>
              <a:ext cx="1437473" cy="12397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R</a:t>
            </a:r>
            <a:r>
              <a:rPr lang="vi-VN" altLang="en-US" sz="2700" dirty="0" smtClean="0"/>
              <a:t>eader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423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W</a:t>
            </a:r>
            <a:r>
              <a:rPr lang="vi-VN" altLang="en-US" sz="2700" dirty="0" smtClean="0"/>
              <a:t>riter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52400" y="1249352"/>
            <a:ext cx="875538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9089"/>
              </p:ext>
            </p:extLst>
          </p:nvPr>
        </p:nvGraphicFramePr>
        <p:xfrm>
          <a:off x="227804" y="2827020"/>
          <a:ext cx="8756176" cy="139522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(String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tập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tin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(File file)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tập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tin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lấy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đối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tượng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Tệp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6222" y="237976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22279"/>
              </p:ext>
            </p:extLst>
          </p:nvPr>
        </p:nvGraphicFramePr>
        <p:xfrm>
          <a:off x="166844" y="1805940"/>
          <a:ext cx="8756176" cy="271424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850676"/>
                <a:gridCol w="5905500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write(String 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write(char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write(char[]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char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flush()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close()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Đóng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FileWriter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982" y="1351062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phương thức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W</a:t>
            </a:r>
            <a:r>
              <a:rPr lang="vi-VN" altLang="en-US" sz="2700" dirty="0" smtClean="0"/>
              <a:t>riter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4364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3958"/>
          <a:stretch/>
        </p:blipFill>
        <p:spPr>
          <a:xfrm>
            <a:off x="2893695" y="3986052"/>
            <a:ext cx="3095625" cy="10812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69" y="1247308"/>
            <a:ext cx="6785231" cy="25867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Lớp </a:t>
            </a:r>
            <a:r>
              <a:rPr lang="en-US" altLang="en-US" sz="2700" dirty="0" smtClean="0"/>
              <a:t>F</a:t>
            </a:r>
            <a:r>
              <a:rPr lang="vi-VN" altLang="en-US" sz="2700" dirty="0" smtClean="0"/>
              <a:t>ile</a:t>
            </a:r>
            <a:r>
              <a:rPr lang="en-US" altLang="en-US" sz="2700" dirty="0" smtClean="0"/>
              <a:t>W</a:t>
            </a:r>
            <a:r>
              <a:rPr lang="vi-VN" altLang="en-US" sz="2700" dirty="0" smtClean="0"/>
              <a:t>riter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177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tưởng cơ bản của luồng là dữ liệu đi vào một đầu của kênh dữ liệu theo một trình tự cụ thể và xuất hiện ở đầu kia theo cùng một trình tự.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là các chuỗi dữ liệu được sắp xếp theo thứ tự,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nguồn (luồng đầu vào- input stream) và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Điểm đến (luồng đầu ra - output stream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60020" y="1302560"/>
            <a:ext cx="872490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 và Writer.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I/O: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089713"/>
            <a:ext cx="4965071" cy="146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2091" b="13958"/>
          <a:stretch/>
        </p:blipFill>
        <p:spPr>
          <a:xfrm>
            <a:off x="1237192" y="3750732"/>
            <a:ext cx="6577542" cy="1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65" y="1258026"/>
            <a:ext cx="5535563" cy="37457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327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445025"/>
            <a:ext cx="849702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Sử dụng dòng kí tự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57" y="1840442"/>
            <a:ext cx="4483491" cy="2121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" y="1834622"/>
            <a:ext cx="4453466" cy="21511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901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I/O hướng dòng 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36220" y="1257403"/>
            <a:ext cx="859536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 I/O ký tự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xảy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 trong các đơn vị lớn hơn so với các ký tự đơn lẻ.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 vị phổ biến là dòng: một chuỗi ký tự có dấu kết thúc dòng ở cuối.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thúc dòng có thể là một trình tự về đầu dòng/xuống dòng ("\r\n"), về đầu dòng đơn (a single carriage-return) ("\r") hoặc xuống dòng đơn ("\n").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đọc kí tự đầu và cuối dòng cho phép các chương trình đọc các tệp văn bản được tạo trên bất kỳ hệ điều hành.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I/O </a:t>
            </a:r>
            <a:r>
              <a:rPr lang="vi-VN" altLang="en-US" sz="2700" dirty="0" smtClean="0"/>
              <a:t>hướng dòng </a:t>
            </a:r>
            <a:endParaRPr lang="en-US" alt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5" y="1229695"/>
            <a:ext cx="6314824" cy="38291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94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Đọc file sử dụng lớp DataInputStream</a:t>
            </a:r>
          </a:p>
        </p:txBody>
      </p:sp>
    </p:spTree>
    <p:extLst>
      <p:ext uri="{BB962C8B-B14F-4D97-AF65-F5344CB8AC3E}">
        <p14:creationId xmlns:p14="http://schemas.microsoft.com/office/powerpoint/2010/main" val="31149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887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5520"/>
              </p:ext>
            </p:extLst>
          </p:nvPr>
        </p:nvGraphicFramePr>
        <p:xfrm>
          <a:off x="227804" y="2705100"/>
          <a:ext cx="8756176" cy="136334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254536"/>
                <a:gridCol w="5501640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DataInputStream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in)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DataInputStream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dụng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6222" y="2257842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11401"/>
              </p:ext>
            </p:extLst>
          </p:nvPr>
        </p:nvGraphicFramePr>
        <p:xfrm>
          <a:off x="166844" y="1805940"/>
          <a:ext cx="8756176" cy="275225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365710"/>
                <a:gridCol w="5390466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77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read(byte[]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read(byte[] b,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off,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dài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int.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readByte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293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char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readChar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hai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char.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98977"/>
              </p:ext>
            </p:extLst>
          </p:nvPr>
        </p:nvGraphicFramePr>
        <p:xfrm>
          <a:off x="127767" y="1219786"/>
          <a:ext cx="8922448" cy="260020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803371"/>
                <a:gridCol w="5119077"/>
              </a:tblGrid>
              <a:tr h="5189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747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double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readDouble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smtClean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8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kép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boolean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readBoolean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true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khác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0,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sai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nếu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bằng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0.</a:t>
                      </a:r>
                    </a:p>
                  </a:txBody>
                  <a:tcPr marL="76200" marR="76200" marT="76200" marB="76200"/>
                </a:tc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skipBytes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Bỏ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qua x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19906"/>
              </p:ext>
            </p:extLst>
          </p:nvPr>
        </p:nvGraphicFramePr>
        <p:xfrm>
          <a:off x="120147" y="1448386"/>
          <a:ext cx="8922448" cy="311065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047993"/>
                <a:gridCol w="4874455"/>
              </a:tblGrid>
              <a:tr h="51892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99259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String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readUTF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bằng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UTF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-8.</a:t>
                      </a:r>
                    </a:p>
                  </a:txBody>
                  <a:tcPr marL="76200" marR="76200" marT="76200" marB="76200"/>
                </a:tc>
              </a:tr>
              <a:tr h="658595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readFully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(byte[]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và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lưu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chúng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mảng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đệm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57016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readFully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(byte[] b,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off,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Đọc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887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vào (input stream) để đọc dữ liệu từ một nguồn, mỗi lần một mục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Reading information into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" y="2465387"/>
            <a:ext cx="7682865" cy="247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4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Ví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" y="1327334"/>
            <a:ext cx="8285260" cy="37178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40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221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vi-VN" dirty="0"/>
              <a:t>Ghi file sử dụng lớp DataOutputStream</a:t>
            </a:r>
          </a:p>
        </p:txBody>
      </p:sp>
    </p:spTree>
    <p:extLst>
      <p:ext uri="{BB962C8B-B14F-4D97-AF65-F5344CB8AC3E}">
        <p14:creationId xmlns:p14="http://schemas.microsoft.com/office/powerpoint/2010/main" val="5033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Giới thiệu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11666" y="1238104"/>
            <a:ext cx="872913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Java DataOutputStream cho phép ứng dụng ghi các kiểu dữ liệu Java nguyên thủy vào dòng đầu ra theo cách độc lập với máy tính.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Java thường sử dụng dòng đầu ra dữ liệu để ghi dữ liệu mà sau này dòng đầu vào dữ liệu có thể đọc được.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74404"/>
              </p:ext>
            </p:extLst>
          </p:nvPr>
        </p:nvGraphicFramePr>
        <p:xfrm>
          <a:off x="235620" y="3611684"/>
          <a:ext cx="8756176" cy="136334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4008134"/>
                <a:gridCol w="4748042"/>
              </a:tblGrid>
              <a:tr h="317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31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DataOutputStream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OutputStream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out)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bản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5299" y="309408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61250"/>
              </p:ext>
            </p:extLst>
          </p:nvPr>
        </p:nvGraphicFramePr>
        <p:xfrm>
          <a:off x="127767" y="1555067"/>
          <a:ext cx="8922448" cy="3224342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008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3518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size()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về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số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bên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write(byte[] b,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off,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len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writeBoolean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boolean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Boolean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4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88280"/>
              </p:ext>
            </p:extLst>
          </p:nvPr>
        </p:nvGraphicFramePr>
        <p:xfrm>
          <a:off x="112527" y="1562687"/>
          <a:ext cx="8922448" cy="2969184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85956"/>
                <a:gridCol w="5736492"/>
              </a:tblGrid>
              <a:tr h="49008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497321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writeChar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char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2 byte.</a:t>
                      </a:r>
                    </a:p>
                  </a:txBody>
                  <a:tcPr marL="76200" marR="76200" marT="76200" marB="76200"/>
                </a:tc>
              </a:tr>
              <a:tr h="399048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writeChars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kiểu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ký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602220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writeByte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byte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dưới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dạng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1 byte.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4199"/>
              </p:ext>
            </p:extLst>
          </p:nvPr>
        </p:nvGraphicFramePr>
        <p:xfrm>
          <a:off x="143007" y="1577926"/>
          <a:ext cx="8922448" cy="271685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912418"/>
                <a:gridCol w="6010030"/>
              </a:tblGrid>
              <a:tr h="4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writeBytes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(String 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 chuỗi vào dòng đầu ra dưới dạng một chuỗi byte.</a:t>
                      </a:r>
                    </a:p>
                  </a:txBody>
                  <a:tcPr marL="76200" marR="76200" marT="76200" marB="76200" anchor="ctr"/>
                </a:tc>
              </a:tr>
              <a:tr h="3445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writeShort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ngắn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writeShort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v)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ngắn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Các phương thức</a:t>
            </a:r>
            <a:endParaRPr lang="vi-VN" altLang="en-US" sz="27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5986"/>
              </p:ext>
            </p:extLst>
          </p:nvPr>
        </p:nvGraphicFramePr>
        <p:xfrm>
          <a:off x="135387" y="1570306"/>
          <a:ext cx="8922448" cy="2601470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912418"/>
                <a:gridCol w="6010030"/>
              </a:tblGrid>
              <a:tr h="492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writeLong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(long v)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dài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800" b="0" i="0" u="none" strike="noStrike" cap="none" dirty="0">
                        <a:solidFill>
                          <a:srgbClr val="343A40"/>
                        </a:solidFill>
                        <a:latin typeface="Proxima Nova" panose="020B060402020202020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76200" marR="76200" marT="76200" marB="76200" anchor="ctr"/>
                </a:tc>
              </a:tr>
              <a:tr h="3896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writeUTF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(String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str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Ghi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một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chuỗi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vào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bằng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dụng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mã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UTF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-8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cách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tự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động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  <a:tr h="529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void flush()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Xóa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dòng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>
                          <a:solidFill>
                            <a:srgbClr val="343A40"/>
                          </a:solidFill>
                          <a:latin typeface="Proxima Nova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5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Ví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dụ</a:t>
            </a:r>
            <a:endParaRPr lang="vi-VN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" y="1314062"/>
            <a:ext cx="7511630" cy="3652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355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ByStream</a:t>
            </a:r>
            <a:endParaRPr lang="vi-VN" dirty="0"/>
          </a:p>
          <a:p>
            <a:pPr lvl="0"/>
            <a:r>
              <a:rPr lang="en-US" dirty="0"/>
              <a:t>Character Streams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Lớp </a:t>
            </a:r>
            <a:r>
              <a:rPr lang="en-US" dirty="0" err="1" smtClean="0"/>
              <a:t>DataInputStream</a:t>
            </a:r>
            <a:endParaRPr lang="en-US" dirty="0" smtClean="0"/>
          </a:p>
          <a:p>
            <a:pPr lvl="0"/>
            <a:r>
              <a:rPr lang="en-US" dirty="0"/>
              <a:t>Lớp </a:t>
            </a:r>
            <a:r>
              <a:rPr lang="en-US" dirty="0" err="1" smtClean="0"/>
              <a:t>DataOutputStream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D12E1-FBF4-CDF1-B80D-910C581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en-US" altLang="en-US" sz="2700" dirty="0" err="1" smtClean="0"/>
              <a:t>Giới</a:t>
            </a:r>
            <a:r>
              <a:rPr lang="en-US" altLang="en-US" sz="2700" dirty="0" smtClean="0"/>
              <a:t> </a:t>
            </a:r>
            <a:r>
              <a:rPr lang="en-US" altLang="en-US" sz="2700" dirty="0" err="1" smtClean="0"/>
              <a:t>thiệu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82880" y="1390441"/>
            <a:ext cx="8740140" cy="887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chương trình sử dụng dòng ra (output stream) để ghi dữ liệu đến đích, một mục tại một thời điểm:</a:t>
            </a:r>
          </a:p>
        </p:txBody>
      </p:sp>
      <p:pic>
        <p:nvPicPr>
          <p:cNvPr id="6" name="Picture 5" descr="Writing information from a program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" y="2453322"/>
            <a:ext cx="8321358" cy="240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9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05740" y="1463143"/>
            <a:ext cx="8648700" cy="243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 cạnh I/O tiêu chuẩn, Java bao gồm một tập hợp các lớp luồng và giao diện được thiết kế tốt tạo nên hầu hết gói java.io.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java.io có thể được chia nhỏ hơn nữa thành các lớp dựa trên dữ liệu mà chúng hoạt động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 trên loại dữ liệu, các lớp có thể hoạt động trên dữ liệu ký tự hoặc dữ liệu byte.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ký tự quản lý các ký tự Unicode 16-bit.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quản lý các byte dữ liệu nhị phân thô 8 bit. 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" y="1257403"/>
            <a:ext cx="859536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InputStream và OutputStream và tất cả các lớp con của chúng biểu diễn cho các luồng byte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 Reader và Writer và tất cả các lớp con của chúng biểu diễn cho các luồng ký tự.</a:t>
            </a:r>
          </a:p>
        </p:txBody>
      </p:sp>
      <p:pic>
        <p:nvPicPr>
          <p:cNvPr id="6" name="Picture 5" descr="http://babyjava.sukhjit.tv/_/rsrc/1468912658197/course-content/module-6/file-i-o-in-java/FileIO1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14" y="2250757"/>
            <a:ext cx="4091306" cy="2778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649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" y="1257403"/>
            <a:ext cx="8595360" cy="887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họa các hoạt động phổ biến của dòng vào ra I/O, loại vào ra cơ bản nhất (byte streams) sẽ được sử dụng trên tệp đầu vào xanadu.txt có nội dung sau: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9229"/>
          <a:stretch/>
        </p:blipFill>
        <p:spPr>
          <a:xfrm>
            <a:off x="365271" y="2384128"/>
            <a:ext cx="5092763" cy="136491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r>
              <a:rPr lang="vi-VN" altLang="en-US" sz="2700" dirty="0" smtClean="0"/>
              <a:t>File I/O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524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2432</Words>
  <Application>Microsoft Office PowerPoint</Application>
  <PresentationFormat>On-screen Show (16:9)</PresentationFormat>
  <Paragraphs>301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Alfa Slab One</vt:lpstr>
      <vt:lpstr>Times New Roman</vt:lpstr>
      <vt:lpstr>Proxima Nova</vt:lpstr>
      <vt:lpstr>Arial</vt:lpstr>
      <vt:lpstr>Gameday</vt:lpstr>
      <vt:lpstr>DÒNG VÀO RA</vt:lpstr>
      <vt:lpstr>Mục tiêu bài học</vt:lpstr>
      <vt:lpstr>Giới thiệu về dòng vào ra (IO Streams)</vt:lpstr>
      <vt:lpstr>Giới thiệu</vt:lpstr>
      <vt:lpstr>Giới thiệu</vt:lpstr>
      <vt:lpstr>Giới thiệu</vt:lpstr>
      <vt:lpstr>File I/O</vt:lpstr>
      <vt:lpstr>File I/O</vt:lpstr>
      <vt:lpstr>File I/O</vt:lpstr>
      <vt:lpstr>So sánh Byte Stream và Character Stream </vt:lpstr>
      <vt:lpstr>Một số lớp Byte Stream và Character Stream</vt:lpstr>
      <vt:lpstr>Một số lớp Byte Stream và Character Stream</vt:lpstr>
      <vt:lpstr>Byte Streams</vt:lpstr>
      <vt:lpstr>Giới thiệu</vt:lpstr>
      <vt:lpstr>PowerPoint Presentation</vt:lpstr>
      <vt:lpstr>PowerPoint Presentation</vt:lpstr>
      <vt:lpstr>PowerPoint Presentation</vt:lpstr>
      <vt:lpstr>PowerPoint Presentation</vt:lpstr>
      <vt:lpstr>Lớp FileInputStream</vt:lpstr>
      <vt:lpstr>Lớp FileInputStream</vt:lpstr>
      <vt:lpstr>Lớp FileInputStream</vt:lpstr>
      <vt:lpstr>Lớp FileOutputStream</vt:lpstr>
      <vt:lpstr>Lớp FileOutputStream</vt:lpstr>
      <vt:lpstr>Lớp FileOutputStream</vt:lpstr>
      <vt:lpstr>Lớp FileOutputStream</vt:lpstr>
      <vt:lpstr>Sử dụng Byte Streams</vt:lpstr>
      <vt:lpstr>Sử dụng Byte Streams</vt:lpstr>
      <vt:lpstr>Character Streams</vt:lpstr>
      <vt:lpstr>Giới thiệu</vt:lpstr>
      <vt:lpstr>Các lớp hỗ trợ Character Streams</vt:lpstr>
      <vt:lpstr>Đọc dòng ký tự</vt:lpstr>
      <vt:lpstr>Đọc dòng ký tự</vt:lpstr>
      <vt:lpstr>Lớp FileReader</vt:lpstr>
      <vt:lpstr>Lớp FileReader</vt:lpstr>
      <vt:lpstr>Lớp FileReader</vt:lpstr>
      <vt:lpstr>Lớp FileReader</vt:lpstr>
      <vt:lpstr>Lớp FileWriter</vt:lpstr>
      <vt:lpstr>Lớp FileWriter</vt:lpstr>
      <vt:lpstr>Lớp FileWriter</vt:lpstr>
      <vt:lpstr>Sử dụng dòng kí tự</vt:lpstr>
      <vt:lpstr>Sử dụng dòng kí tự</vt:lpstr>
      <vt:lpstr>Sử dụng dòng kí tự</vt:lpstr>
      <vt:lpstr>I/O hướng dòng </vt:lpstr>
      <vt:lpstr>I/O hướng dòng </vt:lpstr>
      <vt:lpstr>Đọc file sử dụng lớp DataInputStream</vt:lpstr>
      <vt:lpstr>Giới thiệu</vt:lpstr>
      <vt:lpstr>Các phương thức</vt:lpstr>
      <vt:lpstr>Các phương thức</vt:lpstr>
      <vt:lpstr>Các phương thức</vt:lpstr>
      <vt:lpstr>Ví dụ</vt:lpstr>
      <vt:lpstr>Ghi file sử dụng lớp DataOutputStream</vt:lpstr>
      <vt:lpstr>Giới thiệu</vt:lpstr>
      <vt:lpstr>Các phương thức</vt:lpstr>
      <vt:lpstr>Các phương thức</vt:lpstr>
      <vt:lpstr>Các phương thức</vt:lpstr>
      <vt:lpstr>Các phương thức</vt:lpstr>
      <vt:lpstr>Ví dụ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DÒNG VÀO RA</dc:title>
  <dc:creator>HoaiGiang</dc:creator>
  <cp:lastModifiedBy>user</cp:lastModifiedBy>
  <cp:revision>9</cp:revision>
  <dcterms:modified xsi:type="dcterms:W3CDTF">2023-04-17T15:47:59Z</dcterms:modified>
</cp:coreProperties>
</file>