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94" r:id="rId5"/>
    <p:sldId id="295" r:id="rId6"/>
    <p:sldId id="296" r:id="rId7"/>
    <p:sldId id="297" r:id="rId8"/>
  </p:sldIdLst>
  <p:sldSz cx="9144000" cy="5143500" type="screen16x9"/>
  <p:notesSz cx="6858000" cy="9144000"/>
  <p:embeddedFontLst>
    <p:embeddedFont>
      <p:font typeface="Alfa Slab One" panose="020B0604020202020204" charset="0"/>
      <p:regular r:id="rId10"/>
    </p:embeddedFont>
    <p:embeddedFont>
      <p:font typeface="Proxima Nova" panose="020B060402020202020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83" autoAdjust="0"/>
  </p:normalViewPr>
  <p:slideViewPr>
    <p:cSldViewPr snapToGrid="0">
      <p:cViewPr varScale="1">
        <p:scale>
          <a:sx n="92" d="100"/>
          <a:sy n="92" d="100"/>
        </p:scale>
        <p:origin x="54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9826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6509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503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0128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8" name="Google Shape;28;p5"/>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2">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VN" sz="4400"/>
              <a:t>Bảo mật</a:t>
            </a:r>
            <a:br>
              <a:rPr lang="vi-VN" sz="4400"/>
            </a:br>
            <a:r>
              <a:rPr lang="vi-VN" sz="4400"/>
              <a:t>Java Spring Boot</a:t>
            </a:r>
            <a:endParaRPr sz="4400"/>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Khóa học </a:t>
            </a:r>
            <a:r>
              <a:rPr lang="vi-VN"/>
              <a:t>Java Construct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b="1"/>
              <a:t>Hiểu</a:t>
            </a:r>
            <a:r>
              <a:rPr lang="vi-VN"/>
              <a:t> được kiến thức về nền tảng bảo mật trong ứng dụng Spring Boot</a:t>
            </a:r>
          </a:p>
          <a:p>
            <a:pPr marL="457200" lvl="0" indent="-342900" algn="just" rtl="0">
              <a:spcBef>
                <a:spcPts val="0"/>
              </a:spcBef>
              <a:spcAft>
                <a:spcPts val="0"/>
              </a:spcAft>
              <a:buSzPts val="1800"/>
              <a:buChar char="●"/>
            </a:pPr>
            <a:r>
              <a:rPr lang="vi-VN" b="1"/>
              <a:t>Biết triển khai</a:t>
            </a:r>
            <a:r>
              <a:rPr lang="vi-VN"/>
              <a:t> các cách bảo mật khác nhau cho ứng dụng Spring Boot</a:t>
            </a:r>
          </a:p>
          <a:p>
            <a:pPr marL="457200" lvl="0" indent="-342900" algn="just" rtl="0">
              <a:spcBef>
                <a:spcPts val="0"/>
              </a:spcBef>
              <a:spcAft>
                <a:spcPts val="0"/>
              </a:spcAft>
              <a:buSzPts val="1800"/>
              <a:buChar char="●"/>
            </a:pPr>
            <a:r>
              <a:rPr lang="vi-VN" b="1"/>
              <a:t>Áp dụng </a:t>
            </a:r>
            <a:r>
              <a:rPr lang="vi-VN"/>
              <a:t>thành thạo kỹ thuật bảo mật cho Bài toán đặt ra.</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Mục tiêu bài học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Giới thiệu về Spring Security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US"/>
              <a:t>Spring Framework vs. Spring Boot vs. Spring Security</a:t>
            </a:r>
            <a:endParaRPr lang="vi-VN"/>
          </a:p>
          <a:p>
            <a:pPr lvl="1" indent="-342900" algn="just">
              <a:buSzPts val="1800"/>
              <a:buChar char="●"/>
            </a:pPr>
            <a:r>
              <a:rPr lang="vi-VN" sz="1600" b="1"/>
              <a:t>Spring Framework </a:t>
            </a:r>
            <a:r>
              <a:rPr lang="vi-VN" sz="1600"/>
              <a:t>là một nền tảng Java cung cấp hỗ trợ cơ sở hạ tầng toàn diện để phát triển các ứng dụng Java.</a:t>
            </a:r>
          </a:p>
          <a:p>
            <a:pPr lvl="1" indent="-342900" algn="just">
              <a:buSzPts val="1800"/>
              <a:buChar char="●"/>
            </a:pPr>
            <a:r>
              <a:rPr lang="vi-VN" sz="1600" b="1"/>
              <a:t>Spring Boot </a:t>
            </a:r>
            <a:r>
              <a:rPr lang="vi-VN" sz="1600"/>
              <a:t>dựa trên Spring Framework, cung cấp các tính năng tự động cấu hình cho các ứng dụng Spring và được thiết kế để giúp ứng dụng khởi động và chạy nhanh nhất có thể.</a:t>
            </a:r>
          </a:p>
          <a:p>
            <a:pPr lvl="1" indent="-342900" algn="just">
              <a:buSzPts val="1800"/>
              <a:buChar char="●"/>
            </a:pPr>
            <a:r>
              <a:rPr lang="vi-VN" sz="1600" b="1"/>
              <a:t>Spring Security </a:t>
            </a:r>
            <a:r>
              <a:rPr lang="vi-VN" sz="1600"/>
              <a:t>cung cấp các dịch vụ bảo mật toàn diện cho các ứng dụng phần mềm dựa trên Java EE. Có một sự nhấn mạnh đặc biệt vào việc hỗ trợ các dự án được xây dựng bằng Spring Framework.</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Spring Security là gì?</a:t>
            </a:r>
            <a:endParaRPr/>
          </a:p>
        </p:txBody>
      </p:sp>
    </p:spTree>
    <p:extLst>
      <p:ext uri="{BB962C8B-B14F-4D97-AF65-F5344CB8AC3E}">
        <p14:creationId xmlns:p14="http://schemas.microsoft.com/office/powerpoint/2010/main" val="889132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just" rtl="0">
              <a:spcBef>
                <a:spcPts val="0"/>
              </a:spcBef>
              <a:spcAft>
                <a:spcPts val="0"/>
              </a:spcAft>
              <a:buSzPts val="1800"/>
              <a:buChar char="●"/>
            </a:pPr>
            <a:r>
              <a:rPr lang="en-US"/>
              <a:t>Spring Security là một </a:t>
            </a:r>
            <a:r>
              <a:rPr lang="vi-VN"/>
              <a:t>framework</a:t>
            </a:r>
            <a:r>
              <a:rPr lang="en-US"/>
              <a:t> tập trung vào việc cung cấp cả xác thực và </a:t>
            </a:r>
            <a:r>
              <a:rPr lang="vi-VN"/>
              <a:t>phân</a:t>
            </a:r>
            <a:r>
              <a:rPr lang="en-US"/>
              <a:t> quyền (hoặc "kiểm soát truy cập") cho ứng dụng web Java và</a:t>
            </a:r>
            <a:r>
              <a:rPr lang="vi-VN"/>
              <a:t> SOAP/RESTful webservice</a:t>
            </a:r>
          </a:p>
          <a:p>
            <a:pPr marL="457200" lvl="0" indent="-342900" algn="just" rtl="0">
              <a:spcBef>
                <a:spcPts val="0"/>
              </a:spcBef>
              <a:spcAft>
                <a:spcPts val="0"/>
              </a:spcAft>
              <a:buSzPts val="1800"/>
              <a:buChar char="●"/>
            </a:pPr>
            <a:r>
              <a:rPr lang="vi-VN"/>
              <a:t>Spring Security hiện hỗ trợ tích hợp với tất cả các các công nghệ sau:</a:t>
            </a:r>
          </a:p>
          <a:p>
            <a:pPr lvl="1" indent="-342900" algn="just">
              <a:buSzPts val="1800"/>
              <a:buChar char="●"/>
            </a:pPr>
            <a:r>
              <a:rPr lang="vi-VN"/>
              <a:t>HTTP basic access authentication</a:t>
            </a:r>
          </a:p>
          <a:p>
            <a:pPr lvl="1" indent="-342900" algn="just">
              <a:buSzPts val="1800"/>
              <a:buChar char="●"/>
            </a:pPr>
            <a:r>
              <a:rPr lang="vi-VN"/>
              <a:t>LDAP system</a:t>
            </a:r>
          </a:p>
          <a:p>
            <a:pPr lvl="1" indent="-342900" algn="just">
              <a:buSzPts val="1800"/>
              <a:buChar char="●"/>
            </a:pPr>
            <a:r>
              <a:rPr lang="vi-VN"/>
              <a:t>OpenID identity providers</a:t>
            </a:r>
          </a:p>
          <a:p>
            <a:pPr lvl="1" indent="-342900" algn="just">
              <a:buSzPts val="1800"/>
              <a:buChar char="●"/>
            </a:pPr>
            <a:r>
              <a:rPr lang="vi-VN"/>
              <a:t>JAAS API</a:t>
            </a:r>
          </a:p>
          <a:p>
            <a:pPr lvl="1" indent="-342900" algn="just">
              <a:buSzPts val="1800"/>
              <a:buChar char="●"/>
            </a:pPr>
            <a:r>
              <a:rPr lang="vi-VN"/>
              <a:t>CAS Server</a:t>
            </a:r>
          </a:p>
          <a:p>
            <a:pPr lvl="1" indent="-342900" algn="just">
              <a:buSzPts val="1800"/>
              <a:buChar char="●"/>
            </a:pPr>
            <a:r>
              <a:rPr lang="vi-VN"/>
              <a:t>ESB Platform</a:t>
            </a:r>
          </a:p>
          <a:p>
            <a:pPr lvl="1" indent="-342900" algn="just">
              <a:buSzPts val="1800"/>
              <a:buChar char="●"/>
            </a:pPr>
            <a:r>
              <a:rPr lang="vi-VN"/>
              <a:t>Tùy chỉnh chứng thực của riêng Bạn</a:t>
            </a:r>
          </a:p>
          <a:p>
            <a:pPr algn="just"/>
            <a:r>
              <a:rPr lang="vi-VN"/>
              <a:t>Nó được xây dựng trên Spring Framework</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Spring Security là gì?</a:t>
            </a:r>
            <a:endParaRPr/>
          </a:p>
        </p:txBody>
      </p:sp>
    </p:spTree>
    <p:extLst>
      <p:ext uri="{BB962C8B-B14F-4D97-AF65-F5344CB8AC3E}">
        <p14:creationId xmlns:p14="http://schemas.microsoft.com/office/powerpoint/2010/main" val="3331157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457200" lvl="0" indent="-342900" algn="just" rtl="0">
              <a:spcBef>
                <a:spcPts val="0"/>
              </a:spcBef>
              <a:spcAft>
                <a:spcPts val="0"/>
              </a:spcAft>
              <a:buSzPts val="1800"/>
              <a:buChar char="●"/>
            </a:pPr>
            <a:r>
              <a:rPr lang="vi-VN"/>
              <a:t>Thực thể (Principal):</a:t>
            </a:r>
          </a:p>
          <a:p>
            <a:pPr lvl="1" indent="-342900" algn="just">
              <a:buSzPts val="1800"/>
              <a:buChar char="●"/>
            </a:pPr>
            <a:r>
              <a:rPr lang="vi-VN" sz="1600"/>
              <a:t>Người dùng thực hiện hành động</a:t>
            </a:r>
          </a:p>
          <a:p>
            <a:pPr algn="just"/>
            <a:r>
              <a:rPr lang="vi-VN"/>
              <a:t>Xác thực (Authentication)</a:t>
            </a:r>
          </a:p>
          <a:p>
            <a:pPr lvl="1" indent="-342900" algn="just">
              <a:lnSpc>
                <a:spcPct val="125000"/>
              </a:lnSpc>
              <a:buSzPts val="1800"/>
              <a:buFont typeface="Proxima Nova"/>
              <a:buChar char="●"/>
            </a:pPr>
            <a:r>
              <a:rPr lang="vi-VN" sz="1600"/>
              <a:t>Xác nhận sự thật của thông tin đăng nhập</a:t>
            </a:r>
          </a:p>
          <a:p>
            <a:pPr algn="just"/>
            <a:r>
              <a:rPr lang="vi-VN"/>
              <a:t>Phân quyền (Authorization)</a:t>
            </a:r>
          </a:p>
          <a:p>
            <a:pPr lvl="1" indent="-342900" algn="just">
              <a:lnSpc>
                <a:spcPct val="125000"/>
              </a:lnSpc>
              <a:buSzPts val="1800"/>
              <a:buFont typeface="Proxima Nova"/>
              <a:buChar char="●"/>
            </a:pPr>
            <a:r>
              <a:rPr lang="vi-VN" sz="1700"/>
              <a:t>Xác định chính sách truy cập cho từng tài khoản</a:t>
            </a:r>
          </a:p>
          <a:p>
            <a:pPr algn="just"/>
            <a:r>
              <a:rPr lang="vi-VN"/>
              <a:t>GrantedAuthority</a:t>
            </a:r>
          </a:p>
          <a:p>
            <a:pPr lvl="1" indent="-342900" algn="just">
              <a:lnSpc>
                <a:spcPct val="125000"/>
              </a:lnSpc>
              <a:buSzPts val="1800"/>
              <a:buFont typeface="Proxima Nova"/>
              <a:buChar char="●"/>
            </a:pPr>
            <a:r>
              <a:rPr lang="vi-VN" sz="1700"/>
              <a:t>Là một giao diện trong Spring Security đại diện cho quyền được cấp để thực hiện một hành động cụ thể hoặc truy cập một tài nguyên cụ thể.</a:t>
            </a:r>
          </a:p>
          <a:p>
            <a:pPr algn="just">
              <a:lnSpc>
                <a:spcPct val="125000"/>
              </a:lnSpc>
            </a:pPr>
            <a:r>
              <a:rPr lang="vi-VN"/>
              <a:t>SecurityContext</a:t>
            </a:r>
          </a:p>
          <a:p>
            <a:pPr lvl="1" indent="-342900" algn="just">
              <a:lnSpc>
                <a:spcPct val="125000"/>
              </a:lnSpc>
              <a:buSzPts val="1800"/>
              <a:buFont typeface="Proxima Nova"/>
              <a:buChar char="●"/>
            </a:pPr>
            <a:r>
              <a:rPr lang="vi-VN" sz="1700"/>
              <a:t>Chứa đối tượng Xác thực hiện tại, đại diện cho danh tính và quyền hạn người dùng hiện đang đăng nhập</a:t>
            </a:r>
          </a:p>
          <a:p>
            <a:pPr algn="just">
              <a:lnSpc>
                <a:spcPct val="125000"/>
              </a:lnSpc>
            </a:pPr>
            <a:r>
              <a:rPr lang="vi-VN"/>
              <a:t>SecurityContextHolder</a:t>
            </a:r>
          </a:p>
          <a:p>
            <a:pPr lvl="1" indent="-342900" algn="just">
              <a:buSzPts val="1800"/>
              <a:buChar char="●"/>
            </a:pPr>
            <a:r>
              <a:rPr lang="vi-VN" sz="1600"/>
              <a:t>Cung cấp quyền truy cập vào SecurityContext</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Nền tảng bảo mật Spring Security</a:t>
            </a:r>
            <a:endParaRPr/>
          </a:p>
        </p:txBody>
      </p:sp>
    </p:spTree>
    <p:extLst>
      <p:ext uri="{BB962C8B-B14F-4D97-AF65-F5344CB8AC3E}">
        <p14:creationId xmlns:p14="http://schemas.microsoft.com/office/powerpoint/2010/main" val="336231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lgn="just"/>
            <a:r>
              <a:rPr lang="vi-VN"/>
              <a:t>AuthenticationManager</a:t>
            </a:r>
          </a:p>
          <a:p>
            <a:pPr lvl="1" indent="-342900" algn="just">
              <a:lnSpc>
                <a:spcPct val="105000"/>
              </a:lnSpc>
              <a:buSzPts val="1800"/>
              <a:buFont typeface="Proxima Nova"/>
              <a:buChar char="●"/>
            </a:pPr>
            <a:r>
              <a:rPr lang="vi-VN" sz="1500"/>
              <a:t>Là interface cung cấp cách xác thực yêu cầu Xác thực dựa trên cơ chế xác thực cụ thể</a:t>
            </a:r>
          </a:p>
          <a:p>
            <a:pPr algn="just">
              <a:lnSpc>
                <a:spcPct val="105000"/>
              </a:lnSpc>
            </a:pPr>
            <a:r>
              <a:rPr lang="vi-VN"/>
              <a:t>AuthenticationProvider</a:t>
            </a:r>
          </a:p>
          <a:p>
            <a:pPr lvl="1" indent="-342900" algn="just">
              <a:lnSpc>
                <a:spcPct val="105000"/>
              </a:lnSpc>
              <a:buSzPts val="1800"/>
              <a:buFont typeface="Proxima Nova"/>
              <a:buChar char="●"/>
            </a:pPr>
            <a:r>
              <a:rPr lang="vi-VN" sz="1500"/>
              <a:t>Giao diện ánh xạ tới kho lưu trữ dữ liệu lưu trữ dữ liệu người dùng của bạn.</a:t>
            </a:r>
          </a:p>
          <a:p>
            <a:pPr algn="just"/>
            <a:r>
              <a:rPr lang="vi-VN"/>
              <a:t>Authentication Object</a:t>
            </a:r>
          </a:p>
          <a:p>
            <a:pPr lvl="1" indent="-342900" algn="just">
              <a:lnSpc>
                <a:spcPct val="105000"/>
              </a:lnSpc>
              <a:buSzPts val="1800"/>
              <a:buFont typeface="Proxima Nova"/>
              <a:buChar char="●"/>
            </a:pPr>
            <a:r>
              <a:rPr lang="vi-VN" sz="1500"/>
              <a:t>Đối tượng được tạo khi xác thực, chứa thông tin xác thực đăng nhập.</a:t>
            </a:r>
          </a:p>
          <a:p>
            <a:pPr algn="just"/>
            <a:r>
              <a:rPr lang="vi-VN"/>
              <a:t>UserDetails</a:t>
            </a:r>
          </a:p>
          <a:p>
            <a:pPr lvl="1" indent="-342900" algn="just">
              <a:lnSpc>
                <a:spcPct val="105000"/>
              </a:lnSpc>
              <a:buSzPts val="1800"/>
              <a:buFont typeface="Proxima Nova"/>
              <a:buChar char="●"/>
            </a:pPr>
            <a:r>
              <a:rPr lang="vi-VN" sz="1500"/>
              <a:t>Đối tượng dữ liệu chứa thông tin đăng nhập của người dùng cũng như Vai trò của người dùng.</a:t>
            </a:r>
          </a:p>
          <a:p>
            <a:pPr algn="just"/>
            <a:r>
              <a:rPr lang="vi-VN"/>
              <a:t>UserDetailsService</a:t>
            </a:r>
          </a:p>
          <a:p>
            <a:pPr lvl="1" indent="-342900" algn="just">
              <a:lnSpc>
                <a:spcPct val="105000"/>
              </a:lnSpc>
              <a:buSzPts val="1800"/>
              <a:buFont typeface="Proxima Nova"/>
              <a:buChar char="●"/>
            </a:pPr>
            <a:r>
              <a:rPr lang="vi-VN" sz="1500"/>
              <a:t>Thu thập thông tin đăng nhập của người dùng, quyền (vai trò) và xây dựng đối tượng UserDetails.</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Nền tảng bảo mật Spring Security</a:t>
            </a:r>
            <a:endParaRPr/>
          </a:p>
        </p:txBody>
      </p:sp>
    </p:spTree>
    <p:extLst>
      <p:ext uri="{BB962C8B-B14F-4D97-AF65-F5344CB8AC3E}">
        <p14:creationId xmlns:p14="http://schemas.microsoft.com/office/powerpoint/2010/main" val="2754428576"/>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817</TotalTime>
  <Words>483</Words>
  <Application>Microsoft Office PowerPoint</Application>
  <PresentationFormat>On-screen Show (16:9)</PresentationFormat>
  <Paragraphs>47</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Alfa Slab One</vt:lpstr>
      <vt:lpstr>Proxima Nova</vt:lpstr>
      <vt:lpstr>Arial</vt:lpstr>
      <vt:lpstr>Gameday</vt:lpstr>
      <vt:lpstr>Bảo mật Java Spring Boot</vt:lpstr>
      <vt:lpstr>Mục tiêu bài học</vt:lpstr>
      <vt:lpstr>Giới thiệu về Spring Security</vt:lpstr>
      <vt:lpstr>Spring Security là gì?</vt:lpstr>
      <vt:lpstr>Spring Security là gì?</vt:lpstr>
      <vt:lpstr>Nền tảng bảo mật Spring Security</vt:lpstr>
      <vt:lpstr>Nền tảng bảo mật Spring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Java</dc:title>
  <dc:creator>Kieu Tuan Dung</dc:creator>
  <cp:lastModifiedBy>Kieu Tuan Dung</cp:lastModifiedBy>
  <cp:revision>401</cp:revision>
  <dcterms:modified xsi:type="dcterms:W3CDTF">2023-04-04T23:01:23Z</dcterms:modified>
</cp:coreProperties>
</file>