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26"/>
  </p:handoutMasterIdLst>
  <p:sldIdLst>
    <p:sldId id="256" r:id="rId3"/>
    <p:sldId id="257" r:id="rId4"/>
    <p:sldId id="258" r:id="rId5"/>
    <p:sldId id="313" r:id="rId6"/>
    <p:sldId id="314" r:id="rId7"/>
    <p:sldId id="264" r:id="rId8"/>
    <p:sldId id="321" r:id="rId9"/>
    <p:sldId id="307" r:id="rId10"/>
    <p:sldId id="319" r:id="rId12"/>
    <p:sldId id="320" r:id="rId13"/>
    <p:sldId id="322" r:id="rId14"/>
    <p:sldId id="323" r:id="rId15"/>
    <p:sldId id="324" r:id="rId16"/>
    <p:sldId id="326" r:id="rId17"/>
    <p:sldId id="306" r:id="rId18"/>
    <p:sldId id="315" r:id="rId19"/>
    <p:sldId id="316" r:id="rId20"/>
    <p:sldId id="274" r:id="rId21"/>
    <p:sldId id="317" r:id="rId22"/>
    <p:sldId id="318" r:id="rId23"/>
    <p:sldId id="325" r:id="rId24"/>
    <p:sldId id="289"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1318"/>
    <a:srgbClr val="0B47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3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50.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4D71C-5135-4D8D-B6FE-25C5185F9AF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53A51-0900-4D72-9E42-7646C14E94D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653A51-0900-4D72-9E42-7646C14E9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4C1A0B0-C2F4-477F-B736-4FF5B611494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DCEDA9-FE4E-45E7-BD88-ED2AE9648CD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alphaModFix amt="10000"/>
          </a:blip>
          <a:srcRect/>
          <a:stretch>
            <a:fillRect t="-9000" b="-9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C1A0B0-C2F4-477F-B736-4FF5B611494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CEDA9-FE4E-45E7-BD88-ED2AE9648CD7}" type="slidenum">
              <a:rPr lang="zh-CN" altLang="en-US" smtClean="0"/>
            </a:fld>
            <a:endParaRPr lang="zh-CN" altLang="en-US"/>
          </a:p>
        </p:txBody>
      </p:sp>
      <p:sp>
        <p:nvSpPr>
          <p:cNvPr id="7" name="文本框 6"/>
          <p:cNvSpPr txBox="1"/>
          <p:nvPr userDrawn="1"/>
        </p:nvSpPr>
        <p:spPr>
          <a:xfrm>
            <a:off x="310690" y="6321351"/>
            <a:ext cx="3057247" cy="460375"/>
          </a:xfrm>
          <a:prstGeom prst="rect">
            <a:avLst/>
          </a:prstGeom>
          <a:noFill/>
        </p:spPr>
        <p:txBody>
          <a:bodyPr wrap="square" rtlCol="0">
            <a:spAutoFit/>
          </a:bodyPr>
          <a:lstStyle/>
          <a:p>
            <a:pPr algn="l">
              <a:buClrTx/>
              <a:buSzTx/>
              <a:buFontTx/>
            </a:pPr>
            <a:r>
              <a:rPr lang="zh-CN" altLang="en-US" sz="2400" dirty="0">
                <a:solidFill>
                  <a:srgbClr val="8C1515"/>
                </a:solidFill>
                <a:latin typeface="华文行楷" panose="02010800040101010101" pitchFamily="2" charset="-122"/>
                <a:ea typeface="华文行楷" panose="02010800040101010101" pitchFamily="2" charset="-122"/>
                <a:sym typeface="+mn-ea"/>
              </a:rPr>
              <a:t>允公允能 日新月异</a:t>
            </a:r>
            <a:endParaRPr lang="zh-CN" altLang="en-US" sz="2400" dirty="0">
              <a:solidFill>
                <a:srgbClr val="8C1515"/>
              </a:solidFill>
              <a:latin typeface="华文行楷" panose="02010800040101010101" pitchFamily="2" charset="-122"/>
              <a:ea typeface="华文行楷" panose="02010800040101010101" pitchFamily="2" charset="-122"/>
              <a:sym typeface="+mn-ea"/>
            </a:endParaRPr>
          </a:p>
        </p:txBody>
      </p:sp>
      <p:pic>
        <p:nvPicPr>
          <p:cNvPr id="8" name="Picture 2" descr="D:\360MoveData\Users\xiaoxiao\Desktop\图片2.png图片2"/>
          <p:cNvPicPr>
            <a:picLocks noChangeAspect="1" noChangeArrowheads="1"/>
          </p:cNvPicPr>
          <p:nvPr userDrawn="1"/>
        </p:nvPicPr>
        <p:blipFill rotWithShape="1">
          <a:blip r:embed="rId13">
            <a:clrChange>
              <a:clrFrom>
                <a:srgbClr val="E7E7E7"/>
              </a:clrFrom>
              <a:clrTo>
                <a:srgbClr val="E7E7E7">
                  <a:alpha val="0"/>
                </a:srgbClr>
              </a:clrTo>
            </a:clrChange>
          </a:blip>
          <a:srcRect/>
          <a:stretch>
            <a:fillRect/>
          </a:stretch>
        </p:blipFill>
        <p:spPr bwMode="auto">
          <a:xfrm>
            <a:off x="9179561" y="51118"/>
            <a:ext cx="2418715" cy="88773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tags" Target="../tags/tag2.xml"/><Relationship Id="rId2" Type="http://schemas.openxmlformats.org/officeDocument/2006/relationships/image" Target="../media/image3.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0"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tags" Target="../tags/tag49.xml"/><Relationship Id="rId2" Type="http://schemas.openxmlformats.org/officeDocument/2006/relationships/image" Target="../media/image3.jpeg"/><Relationship Id="rId1" Type="http://schemas.openxmlformats.org/officeDocument/2006/relationships/tags" Target="../tags/tag4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descr="D:\360MoveData\Users\xiaoxiao\Desktop\1004150863.jpg1004150863"/>
          <p:cNvPicPr>
            <a:picLocks noChangeAspect="1"/>
          </p:cNvPicPr>
          <p:nvPr>
            <p:custDataLst>
              <p:tags r:id="rId1"/>
            </p:custDataLst>
          </p:nvPr>
        </p:nvPicPr>
        <p:blipFill>
          <a:blip r:embed="rId2"/>
          <a:srcRect t="109" b="233"/>
          <a:stretch>
            <a:fillRect/>
          </a:stretch>
        </p:blipFill>
        <p:spPr>
          <a:xfrm>
            <a:off x="1270" y="-120650"/>
            <a:ext cx="12190730" cy="3550285"/>
          </a:xfrm>
          <a:prstGeom prst="rect">
            <a:avLst/>
          </a:prstGeom>
        </p:spPr>
      </p:pic>
      <p:cxnSp>
        <p:nvCxnSpPr>
          <p:cNvPr id="6" name="直接连接符 5"/>
          <p:cNvCxnSpPr/>
          <p:nvPr/>
        </p:nvCxnSpPr>
        <p:spPr>
          <a:xfrm>
            <a:off x="4029626" y="5526840"/>
            <a:ext cx="4683398" cy="0"/>
          </a:xfrm>
          <a:prstGeom prst="line">
            <a:avLst/>
          </a:prstGeom>
          <a:noFill/>
          <a:ln w="12700" cap="flat" cmpd="sng" algn="ctr">
            <a:gradFill flip="none" rotWithShape="1">
              <a:gsLst>
                <a:gs pos="0">
                  <a:srgbClr val="961318"/>
                </a:gs>
                <a:gs pos="60000">
                  <a:srgbClr val="961318">
                    <a:alpha val="40000"/>
                  </a:srgbClr>
                </a:gs>
                <a:gs pos="92000">
                  <a:srgbClr val="961318">
                    <a:alpha val="0"/>
                  </a:srgbClr>
                </a:gs>
              </a:gsLst>
              <a:path path="circle">
                <a:fillToRect l="50000" t="50000" r="50000" b="50000"/>
              </a:path>
              <a:tileRect/>
            </a:gradFill>
            <a:prstDash val="solid"/>
            <a:miter lim="800000"/>
          </a:ln>
          <a:effectLst/>
        </p:spPr>
      </p:cxnSp>
      <p:grpSp>
        <p:nvGrpSpPr>
          <p:cNvPr id="10" name="组合 9"/>
          <p:cNvGrpSpPr/>
          <p:nvPr/>
        </p:nvGrpSpPr>
        <p:grpSpPr>
          <a:xfrm>
            <a:off x="1535344" y="5749182"/>
            <a:ext cx="3133261" cy="463012"/>
            <a:chOff x="4794035" y="5835880"/>
            <a:chExt cx="2198314" cy="463012"/>
          </a:xfrm>
        </p:grpSpPr>
        <p:sp>
          <p:nvSpPr>
            <p:cNvPr id="11" name="矩形: 圆角 10"/>
            <p:cNvSpPr/>
            <p:nvPr/>
          </p:nvSpPr>
          <p:spPr>
            <a:xfrm>
              <a:off x="4985965" y="5835880"/>
              <a:ext cx="1828800" cy="463012"/>
            </a:xfrm>
            <a:prstGeom prst="roundRect">
              <a:avLst>
                <a:gd name="adj" fmla="val 22153"/>
              </a:avLst>
            </a:prstGeom>
            <a:solidFill>
              <a:srgbClr val="9613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cs typeface="+mn-cs"/>
              </a:endParaRPr>
            </a:p>
          </p:txBody>
        </p:sp>
        <p:sp>
          <p:nvSpPr>
            <p:cNvPr id="12" name="文本框 11"/>
            <p:cNvSpPr txBox="1"/>
            <p:nvPr/>
          </p:nvSpPr>
          <p:spPr>
            <a:xfrm>
              <a:off x="4794035" y="5883236"/>
              <a:ext cx="2198314" cy="368300"/>
            </a:xfrm>
            <a:prstGeom prst="rect">
              <a:avLst/>
            </a:prstGeom>
            <a:noFill/>
          </p:spPr>
          <p:txBody>
            <a:bodyPr wrap="square" rtlCol="0" anchor="ctr">
              <a:spAutoFit/>
            </a:bodyPr>
            <a:lstStyle>
              <a:defPPr>
                <a:defRPr lang="zh-CN"/>
              </a:defPPr>
              <a:lvl1pPr algn="ctr">
                <a:defRPr>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Arial" panose="020B0604020202020204"/>
                </a:rPr>
                <a:t>指导教师：刘嘉</a:t>
              </a:r>
              <a:r>
                <a:rPr kumimoji="0" lang="zh-CN" altLang="en-US" sz="1800" b="0" i="0" u="none" strike="noStrike" kern="0" cap="none" spc="0" normalizeH="0" baseline="0" noProof="0" dirty="0">
                  <a:ln>
                    <a:noFill/>
                  </a:ln>
                  <a:solidFill>
                    <a:prstClr val="white"/>
                  </a:solidFill>
                  <a:effectLst/>
                  <a:uLnTx/>
                  <a:uFillTx/>
                  <a:latin typeface="Arial" panose="020B0604020202020204"/>
                </a:rPr>
                <a:t>欣</a:t>
              </a:r>
              <a:endParaRPr kumimoji="0" lang="zh-CN" altLang="en-US" sz="1800" b="0" i="0" u="none" strike="noStrike" kern="0" cap="none" spc="0" normalizeH="0" baseline="0" noProof="0" dirty="0">
                <a:ln>
                  <a:noFill/>
                </a:ln>
                <a:solidFill>
                  <a:prstClr val="white"/>
                </a:solidFill>
                <a:effectLst/>
                <a:uLnTx/>
                <a:uFillTx/>
                <a:latin typeface="Arial" panose="020B0604020202020204"/>
              </a:endParaRPr>
            </a:p>
          </p:txBody>
        </p:sp>
      </p:grpSp>
      <p:sp>
        <p:nvSpPr>
          <p:cNvPr id="13" name="文本框 12"/>
          <p:cNvSpPr txBox="1"/>
          <p:nvPr/>
        </p:nvSpPr>
        <p:spPr>
          <a:xfrm>
            <a:off x="1767755" y="5119507"/>
            <a:ext cx="8544981" cy="368300"/>
          </a:xfrm>
          <a:prstGeom prst="rect">
            <a:avLst/>
          </a:prstGeom>
          <a:noFill/>
        </p:spPr>
        <p:txBody>
          <a:bodyPr wrap="square" rtlCol="0">
            <a:spAutoFit/>
          </a:bodyPr>
          <a:lstStyle/>
          <a:p>
            <a:pPr algn="ctr">
              <a:defRPr/>
            </a:pPr>
            <a:r>
              <a:rPr lang="zh-CN" altLang="en-US" dirty="0">
                <a:solidFill>
                  <a:srgbClr val="961318"/>
                </a:solidFill>
                <a:latin typeface="Arial" panose="020B0604020202020204"/>
              </a:rPr>
              <a:t>五子棋小游戏</a:t>
            </a:r>
            <a:endParaRPr lang="zh-CN" altLang="en-US" dirty="0">
              <a:solidFill>
                <a:srgbClr val="961318"/>
              </a:solidFill>
              <a:latin typeface="Arial" panose="020B0604020202020204"/>
            </a:endParaRPr>
          </a:p>
        </p:txBody>
      </p:sp>
      <p:grpSp>
        <p:nvGrpSpPr>
          <p:cNvPr id="14" name="组合 13"/>
          <p:cNvGrpSpPr/>
          <p:nvPr/>
        </p:nvGrpSpPr>
        <p:grpSpPr>
          <a:xfrm>
            <a:off x="8022941" y="5749182"/>
            <a:ext cx="2552077" cy="463012"/>
            <a:chOff x="8333639" y="5835880"/>
            <a:chExt cx="2552076" cy="463012"/>
          </a:xfrm>
        </p:grpSpPr>
        <p:sp>
          <p:nvSpPr>
            <p:cNvPr id="15" name="矩形: 圆角 14"/>
            <p:cNvSpPr/>
            <p:nvPr/>
          </p:nvSpPr>
          <p:spPr>
            <a:xfrm>
              <a:off x="8473071" y="5835880"/>
              <a:ext cx="2273210" cy="463012"/>
            </a:xfrm>
            <a:prstGeom prst="roundRect">
              <a:avLst>
                <a:gd name="adj" fmla="val 22153"/>
              </a:avLst>
            </a:prstGeom>
            <a:solidFill>
              <a:srgbClr val="9613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cs typeface="+mn-cs"/>
              </a:endParaRPr>
            </a:p>
          </p:txBody>
        </p:sp>
        <p:sp>
          <p:nvSpPr>
            <p:cNvPr id="16" name="文本框 15"/>
            <p:cNvSpPr txBox="1"/>
            <p:nvPr/>
          </p:nvSpPr>
          <p:spPr>
            <a:xfrm>
              <a:off x="8333639" y="5883236"/>
              <a:ext cx="2552076" cy="368300"/>
            </a:xfrm>
            <a:prstGeom prst="rect">
              <a:avLst/>
            </a:prstGeom>
            <a:noFill/>
          </p:spPr>
          <p:txBody>
            <a:bodyPr wrap="square" rtlCol="0" anchor="ctr">
              <a:spAutoFit/>
            </a:bodyPr>
            <a:lstStyle>
              <a:defPPr>
                <a:defRPr lang="zh-CN"/>
              </a:defPPr>
              <a:lvl1pPr algn="ctr">
                <a:defRPr>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Arial" panose="020B0604020202020204"/>
                </a:rPr>
                <a:t>日期：</a:t>
              </a:r>
              <a:r>
                <a:rPr kumimoji="0" lang="en-US" altLang="zh-CN" sz="1800" b="0" i="0" u="none" strike="noStrike" kern="0" cap="none" spc="0" normalizeH="0" baseline="0" noProof="0" dirty="0">
                  <a:ln>
                    <a:noFill/>
                  </a:ln>
                  <a:solidFill>
                    <a:prstClr val="white"/>
                  </a:solidFill>
                  <a:effectLst/>
                  <a:uLnTx/>
                  <a:uFillTx/>
                  <a:latin typeface="Arial" panose="020B0604020202020204"/>
                </a:rPr>
                <a:t>2024-12-20</a:t>
              </a:r>
              <a:endParaRPr kumimoji="0" lang="zh-CN" altLang="en-US" sz="1800" b="0" i="0" u="none" strike="noStrike" kern="0" cap="none" spc="0" normalizeH="0" baseline="0" noProof="0" dirty="0">
                <a:ln>
                  <a:noFill/>
                </a:ln>
                <a:solidFill>
                  <a:prstClr val="white"/>
                </a:solidFill>
                <a:effectLst/>
                <a:uLnTx/>
                <a:uFillTx/>
                <a:latin typeface="Arial" panose="020B0604020202020204"/>
              </a:endParaRPr>
            </a:p>
          </p:txBody>
        </p:sp>
      </p:grpSp>
      <p:sp>
        <p:nvSpPr>
          <p:cNvPr id="20" name="文本框 19"/>
          <p:cNvSpPr txBox="1"/>
          <p:nvPr/>
        </p:nvSpPr>
        <p:spPr>
          <a:xfrm>
            <a:off x="0" y="4153714"/>
            <a:ext cx="12192000" cy="829945"/>
          </a:xfrm>
          <a:prstGeom prst="rect">
            <a:avLst/>
          </a:prstGeom>
          <a:noFill/>
        </p:spPr>
        <p:txBody>
          <a:bodyPr wrap="square" rtlCol="0">
            <a:spAutoFit/>
          </a:bodyPr>
          <a:lstStyle/>
          <a:p>
            <a:pPr algn="ctr">
              <a:defRPr/>
            </a:pPr>
            <a:r>
              <a:rPr lang="en-US" altLang="zh-CN" sz="4800" b="1" dirty="0">
                <a:solidFill>
                  <a:srgbClr val="961318"/>
                </a:solidFill>
                <a:latin typeface="思源宋体 Heavy" panose="02020900000000000000" pitchFamily="18" charset="-122"/>
                <a:ea typeface="思源宋体 Heavy" panose="02020900000000000000" pitchFamily="18" charset="-122"/>
              </a:rPr>
              <a:t>JAVA</a:t>
            </a:r>
            <a:r>
              <a:rPr lang="zh-CN" altLang="en-US" sz="4800" b="1" dirty="0">
                <a:solidFill>
                  <a:srgbClr val="961318"/>
                </a:solidFill>
                <a:latin typeface="思源宋体 Heavy" panose="02020900000000000000" pitchFamily="18" charset="-122"/>
                <a:ea typeface="思源宋体 Heavy" panose="02020900000000000000" pitchFamily="18" charset="-122"/>
              </a:rPr>
              <a:t>大作业展示</a:t>
            </a:r>
            <a:endParaRPr lang="zh-CN" altLang="en-US" sz="4800" b="1" dirty="0">
              <a:solidFill>
                <a:srgbClr val="961318"/>
              </a:solidFill>
              <a:latin typeface="思源宋体 Heavy" panose="02020900000000000000" pitchFamily="18" charset="-122"/>
              <a:ea typeface="思源宋体 Heavy" panose="02020900000000000000" pitchFamily="18" charset="-122"/>
            </a:endParaRPr>
          </a:p>
        </p:txBody>
      </p:sp>
      <p:sp>
        <p:nvSpPr>
          <p:cNvPr id="2" name="椭圆 1"/>
          <p:cNvSpPr/>
          <p:nvPr/>
        </p:nvSpPr>
        <p:spPr>
          <a:xfrm>
            <a:off x="5285740" y="2182495"/>
            <a:ext cx="1898015" cy="189865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19" name="图片 18" descr="D:\360MoveData\Users\xiaoxiao\Desktop\logo2.pnglogo2"/>
          <p:cNvPicPr>
            <a:picLocks noChangeAspect="1"/>
          </p:cNvPicPr>
          <p:nvPr>
            <p:custDataLst>
              <p:tags r:id="rId3"/>
            </p:custDataLst>
          </p:nvPr>
        </p:nvPicPr>
        <p:blipFill>
          <a:blip r:embed="rId4"/>
          <a:srcRect/>
          <a:stretch>
            <a:fillRect/>
          </a:stretch>
        </p:blipFill>
        <p:spPr>
          <a:xfrm>
            <a:off x="5186680" y="2090420"/>
            <a:ext cx="2096135" cy="2082800"/>
          </a:xfrm>
          <a:prstGeom prst="rect">
            <a:avLst/>
          </a:prstGeom>
        </p:spPr>
      </p:pic>
      <p:grpSp>
        <p:nvGrpSpPr>
          <p:cNvPr id="3" name="组合 2"/>
          <p:cNvGrpSpPr/>
          <p:nvPr/>
        </p:nvGrpSpPr>
        <p:grpSpPr>
          <a:xfrm>
            <a:off x="4668434" y="5749182"/>
            <a:ext cx="3133261" cy="463012"/>
            <a:chOff x="4794035" y="5835880"/>
            <a:chExt cx="2198314" cy="463012"/>
          </a:xfrm>
        </p:grpSpPr>
        <p:sp>
          <p:nvSpPr>
            <p:cNvPr id="4" name="矩形: 圆角 10"/>
            <p:cNvSpPr/>
            <p:nvPr/>
          </p:nvSpPr>
          <p:spPr>
            <a:xfrm>
              <a:off x="4985965" y="5835880"/>
              <a:ext cx="1828800" cy="463012"/>
            </a:xfrm>
            <a:prstGeom prst="roundRect">
              <a:avLst>
                <a:gd name="adj" fmla="val 22153"/>
              </a:avLst>
            </a:prstGeom>
            <a:solidFill>
              <a:srgbClr val="9613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cs typeface="+mn-cs"/>
              </a:endParaRPr>
            </a:p>
          </p:txBody>
        </p:sp>
        <p:sp>
          <p:nvSpPr>
            <p:cNvPr id="5" name="文本框 4"/>
            <p:cNvSpPr txBox="1"/>
            <p:nvPr/>
          </p:nvSpPr>
          <p:spPr>
            <a:xfrm>
              <a:off x="4794035" y="5883236"/>
              <a:ext cx="2198314" cy="368300"/>
            </a:xfrm>
            <a:prstGeom prst="rect">
              <a:avLst/>
            </a:prstGeom>
            <a:noFill/>
          </p:spPr>
          <p:txBody>
            <a:bodyPr wrap="square" rtlCol="0" anchor="ctr">
              <a:spAutoFit/>
            </a:bodyPr>
            <a:lstStyle>
              <a:defPPr>
                <a:defRPr lang="zh-CN"/>
              </a:defPPr>
              <a:lvl1pPr algn="ctr">
                <a:defRPr>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Arial" panose="020B0604020202020204"/>
                </a:rPr>
                <a:t>姓名：余辰</a:t>
              </a:r>
              <a:r>
                <a:rPr kumimoji="0" lang="zh-CN" altLang="en-US" sz="1800" b="0" i="0" u="none" strike="noStrike" kern="0" cap="none" spc="0" normalizeH="0" baseline="0" noProof="0" dirty="0">
                  <a:ln>
                    <a:noFill/>
                  </a:ln>
                  <a:solidFill>
                    <a:prstClr val="white"/>
                  </a:solidFill>
                  <a:effectLst/>
                  <a:uLnTx/>
                  <a:uFillTx/>
                  <a:latin typeface="Arial" panose="020B0604020202020204"/>
                </a:rPr>
                <a:t>民</a:t>
              </a:r>
              <a:endParaRPr kumimoji="0" lang="zh-CN" altLang="en-US" sz="1800" b="0" i="0" u="none" strike="noStrike" kern="0" cap="none" spc="0" normalizeH="0" baseline="0" noProof="0" dirty="0">
                <a:ln>
                  <a:noFill/>
                </a:ln>
                <a:solidFill>
                  <a:prstClr val="white"/>
                </a:solidFill>
                <a:effectLst/>
                <a:uLnTx/>
                <a:uFillTx/>
                <a:latin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40250"/>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U</a:t>
            </a: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serHouse</a:t>
            </a:r>
            <a:endPar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038" y="6188824"/>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pPr fontAlgn="auto">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	构建五子棋游戏登录后的房间界面，该界面要展示用户信息（头像、用户名）、提供游戏操作按钮（开始游戏、自动入座、退出游戏、退出登录），同时呈现游戏座位布局情况，方便玩家入座参与游戏。实现与服务器的交互功能，包括连接服务器、向服务器发送用户操作相关信息（如入座、开始游戏等指令）以及接收服务器传来的数据并进行相应处理（如更新座位状态、显示欢迎信息）</a:t>
            </a:r>
            <a:r>
              <a:rPr lang="zh-CN" altLang="en-US" sz="2400" b="1">
                <a:latin typeface="宋体" panose="02010600030101010101" pitchFamily="2" charset="-122"/>
                <a:ea typeface="宋体" panose="02010600030101010101" pitchFamily="2" charset="-122"/>
                <a:cs typeface="宋体" panose="02010600030101010101" pitchFamily="2" charset="-122"/>
              </a:rPr>
              <a:t>。</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40250"/>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U</a:t>
            </a: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serHouse</a:t>
            </a:r>
            <a:endPar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038" y="6188824"/>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pPr fontAlgn="auto">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4206875" y="1821815"/>
            <a:ext cx="5073650" cy="4440555"/>
          </a:xfrm>
          <a:prstGeom prst="rect">
            <a:avLst/>
          </a:prstGeom>
        </p:spPr>
      </p:pic>
    </p:spTree>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40250"/>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U</a:t>
            </a: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serHouse</a:t>
            </a:r>
            <a:endPar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038" y="6188824"/>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39470" y="2061210"/>
            <a:ext cx="10806430" cy="2499995"/>
          </a:xfrm>
          <a:prstGeom prst="rect">
            <a:avLst/>
          </a:prstGeom>
          <a:noFill/>
        </p:spPr>
        <p:txBody>
          <a:bodyPr wrap="square" rtlCol="0">
            <a:noAutofit/>
          </a:bodyPr>
          <a:p>
            <a:pPr fontAlgn="auto">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endParaRPr lang="zh-CN" altLang="en-US" sz="2400" b="1">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180340" y="2024380"/>
            <a:ext cx="6134100" cy="3150235"/>
          </a:xfrm>
          <a:prstGeom prst="rect">
            <a:avLst/>
          </a:prstGeom>
        </p:spPr>
      </p:pic>
      <p:pic>
        <p:nvPicPr>
          <p:cNvPr id="9" name="图片 8"/>
          <p:cNvPicPr>
            <a:picLocks noChangeAspect="1"/>
          </p:cNvPicPr>
          <p:nvPr/>
        </p:nvPicPr>
        <p:blipFill>
          <a:blip r:embed="rId6"/>
          <a:stretch>
            <a:fillRect/>
          </a:stretch>
        </p:blipFill>
        <p:spPr>
          <a:xfrm>
            <a:off x="6377305" y="1491615"/>
            <a:ext cx="4421505" cy="1183005"/>
          </a:xfrm>
          <a:prstGeom prst="rect">
            <a:avLst/>
          </a:prstGeom>
        </p:spPr>
      </p:pic>
      <p:pic>
        <p:nvPicPr>
          <p:cNvPr id="13" name="图片 12"/>
          <p:cNvPicPr>
            <a:picLocks noChangeAspect="1"/>
          </p:cNvPicPr>
          <p:nvPr/>
        </p:nvPicPr>
        <p:blipFill>
          <a:blip r:embed="rId7"/>
          <a:stretch>
            <a:fillRect/>
          </a:stretch>
        </p:blipFill>
        <p:spPr>
          <a:xfrm>
            <a:off x="6377305" y="2674620"/>
            <a:ext cx="3951605" cy="754380"/>
          </a:xfrm>
          <a:prstGeom prst="rect">
            <a:avLst/>
          </a:prstGeom>
        </p:spPr>
      </p:pic>
      <p:pic>
        <p:nvPicPr>
          <p:cNvPr id="15" name="图片 14"/>
          <p:cNvPicPr>
            <a:picLocks noChangeAspect="1"/>
          </p:cNvPicPr>
          <p:nvPr/>
        </p:nvPicPr>
        <p:blipFill>
          <a:blip r:embed="rId8"/>
          <a:stretch>
            <a:fillRect/>
          </a:stretch>
        </p:blipFill>
        <p:spPr>
          <a:xfrm>
            <a:off x="6398260" y="3369945"/>
            <a:ext cx="4400550" cy="228600"/>
          </a:xfrm>
          <a:prstGeom prst="rect">
            <a:avLst/>
          </a:prstGeom>
        </p:spPr>
      </p:pic>
      <p:pic>
        <p:nvPicPr>
          <p:cNvPr id="16" name="图片 15"/>
          <p:cNvPicPr>
            <a:picLocks noChangeAspect="1"/>
          </p:cNvPicPr>
          <p:nvPr/>
        </p:nvPicPr>
        <p:blipFill>
          <a:blip r:embed="rId9"/>
          <a:stretch>
            <a:fillRect/>
          </a:stretch>
        </p:blipFill>
        <p:spPr>
          <a:xfrm>
            <a:off x="6062980" y="3627120"/>
            <a:ext cx="6112510" cy="2626995"/>
          </a:xfrm>
          <a:prstGeom prst="rect">
            <a:avLst/>
          </a:prstGeom>
        </p:spPr>
      </p:pic>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40250"/>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G</a:t>
            </a: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ameWindow</a:t>
            </a:r>
            <a:endPar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038" y="6188824"/>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pPr fontAlgn="auto">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r>
              <a:rPr sz="2400" b="1">
                <a:latin typeface="宋体" panose="02010600030101010101" pitchFamily="2" charset="-122"/>
                <a:ea typeface="宋体" panose="02010600030101010101" pitchFamily="2" charset="-122"/>
                <a:cs typeface="宋体" panose="02010600030101010101" pitchFamily="2" charset="-122"/>
              </a:rPr>
              <a:t>构建五子棋游戏进行时的界面，集成游戏相关的功能组件及布局，将界面划分为展示玩家自身与对手信息的区域、聊天区域、游戏棋盘区域以及操作按钮区域等，同时实现与服务器的连接及数据交互功能，以保证游戏过程中的信息更新与同步，例如接收服务器消息以及向服务器发送玩家操作相关信息等。</a:t>
            </a:r>
            <a:endParaRPr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40250"/>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聊天交互的实现</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038" y="6188824"/>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pPr fontAlgn="auto">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	</a:t>
            </a:r>
            <a:endParaRPr sz="2400" b="1">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rcRect l="50563" t="65481" r="37175"/>
          <a:stretch>
            <a:fillRect/>
          </a:stretch>
        </p:blipFill>
        <p:spPr>
          <a:xfrm>
            <a:off x="581025" y="2024380"/>
            <a:ext cx="1950720" cy="2394585"/>
          </a:xfrm>
          <a:prstGeom prst="rect">
            <a:avLst/>
          </a:prstGeom>
        </p:spPr>
      </p:pic>
      <p:pic>
        <p:nvPicPr>
          <p:cNvPr id="9" name="图片 8"/>
          <p:cNvPicPr>
            <a:picLocks noChangeAspect="1"/>
          </p:cNvPicPr>
          <p:nvPr/>
        </p:nvPicPr>
        <p:blipFill>
          <a:blip r:embed="rId6"/>
          <a:stretch>
            <a:fillRect/>
          </a:stretch>
        </p:blipFill>
        <p:spPr>
          <a:xfrm>
            <a:off x="3208655" y="1369060"/>
            <a:ext cx="5715000" cy="1027430"/>
          </a:xfrm>
          <a:prstGeom prst="rect">
            <a:avLst/>
          </a:prstGeom>
        </p:spPr>
      </p:pic>
      <p:pic>
        <p:nvPicPr>
          <p:cNvPr id="13" name="图片 12"/>
          <p:cNvPicPr>
            <a:picLocks noChangeAspect="1"/>
          </p:cNvPicPr>
          <p:nvPr/>
        </p:nvPicPr>
        <p:blipFill>
          <a:blip r:embed="rId7"/>
          <a:stretch>
            <a:fillRect/>
          </a:stretch>
        </p:blipFill>
        <p:spPr>
          <a:xfrm>
            <a:off x="3148965" y="4337685"/>
            <a:ext cx="4512945" cy="1504315"/>
          </a:xfrm>
          <a:prstGeom prst="rect">
            <a:avLst/>
          </a:prstGeom>
        </p:spPr>
      </p:pic>
      <p:pic>
        <p:nvPicPr>
          <p:cNvPr id="15" name="图片 14"/>
          <p:cNvPicPr>
            <a:picLocks noChangeAspect="1"/>
          </p:cNvPicPr>
          <p:nvPr/>
        </p:nvPicPr>
        <p:blipFill>
          <a:blip r:embed="rId8"/>
          <a:stretch>
            <a:fillRect/>
          </a:stretch>
        </p:blipFill>
        <p:spPr>
          <a:xfrm>
            <a:off x="3208655" y="2421255"/>
            <a:ext cx="4889500" cy="1811655"/>
          </a:xfrm>
          <a:prstGeom prst="rect">
            <a:avLst/>
          </a:prstGeom>
        </p:spPr>
      </p:pic>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3481"/>
            <a:ext cx="12191999" cy="6872988"/>
          </a:xfrm>
          <a:prstGeom prst="rect">
            <a:avLst/>
          </a:prstGeom>
          <a:gradFill flip="none" rotWithShape="1">
            <a:gsLst>
              <a:gs pos="0">
                <a:srgbClr val="961318"/>
              </a:gs>
              <a:gs pos="54000">
                <a:srgbClr val="961318">
                  <a:alpha val="72000"/>
                </a:srgbClr>
              </a:gs>
              <a:gs pos="100000">
                <a:srgbClr val="961318">
                  <a:alpha val="90000"/>
                </a:srgbClr>
              </a:gs>
            </a:gsLst>
            <a:lin ang="162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cs typeface="+mn-cs"/>
            </a:endParaRPr>
          </a:p>
        </p:txBody>
      </p:sp>
      <p:grpSp>
        <p:nvGrpSpPr>
          <p:cNvPr id="4" name="组合 3"/>
          <p:cNvGrpSpPr/>
          <p:nvPr/>
        </p:nvGrpSpPr>
        <p:grpSpPr>
          <a:xfrm>
            <a:off x="839416" y="146766"/>
            <a:ext cx="10340651" cy="6585585"/>
            <a:chOff x="839416" y="146766"/>
            <a:chExt cx="10340651" cy="6585585"/>
          </a:xfrm>
        </p:grpSpPr>
        <p:grpSp>
          <p:nvGrpSpPr>
            <p:cNvPr id="5" name="组合 4"/>
            <p:cNvGrpSpPr/>
            <p:nvPr/>
          </p:nvGrpSpPr>
          <p:grpSpPr>
            <a:xfrm>
              <a:off x="839416" y="1414552"/>
              <a:ext cx="5638800" cy="3886835"/>
              <a:chOff x="1438213" y="1414552"/>
              <a:chExt cx="5638800" cy="3886835"/>
            </a:xfrm>
          </p:grpSpPr>
          <p:sp>
            <p:nvSpPr>
              <p:cNvPr id="8" name="矩形 7"/>
              <p:cNvSpPr/>
              <p:nvPr/>
            </p:nvSpPr>
            <p:spPr>
              <a:xfrm>
                <a:off x="1790003" y="2428012"/>
                <a:ext cx="5287010" cy="1560195"/>
              </a:xfrm>
              <a:prstGeom prst="rect">
                <a:avLst/>
              </a:prstGeom>
              <a:noFill/>
            </p:spPr>
            <p:txBody>
              <a:bodyPr wrap="square" anchor="ctr">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rPr>
                  <a:t>实</a:t>
                </a:r>
                <a:r>
                  <a:rPr kumimoji="0" lang="zh-CN" altLang="en-US" sz="6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rPr>
                  <a:t>现效果</a:t>
                </a:r>
                <a:endParaRPr kumimoji="0" lang="zh-CN" altLang="en-US" sz="6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endParaRPr>
              </a:p>
            </p:txBody>
          </p:sp>
          <p:sp>
            <p:nvSpPr>
              <p:cNvPr id="9" name="文本框 8"/>
              <p:cNvSpPr txBox="1"/>
              <p:nvPr/>
            </p:nvSpPr>
            <p:spPr>
              <a:xfrm>
                <a:off x="2095583" y="3898415"/>
                <a:ext cx="4676055" cy="30670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white"/>
                    </a:solidFill>
                    <a:effectLst/>
                    <a:uLnTx/>
                    <a:uFillTx/>
                    <a:latin typeface="Cascadia Mono SemiBold" panose="020B0609020000020004" charset="0"/>
                    <a:ea typeface="宋体" panose="02010600030101010101" pitchFamily="2" charset="-122"/>
                    <a:cs typeface="Cascadia Mono SemiBold" panose="020B0609020000020004" charset="0"/>
                  </a:rPr>
                  <a:t> </a:t>
                </a:r>
                <a:r>
                  <a:rPr kumimoji="0" lang="en-US" altLang="zh-CN" sz="1400" b="0" i="0" u="none" strike="noStrike" kern="0" cap="none" spc="0" normalizeH="0" baseline="0" noProof="0" dirty="0">
                    <a:ln>
                      <a:noFill/>
                    </a:ln>
                    <a:solidFill>
                      <a:prstClr val="white"/>
                    </a:solidFill>
                    <a:effectLst/>
                    <a:uLnTx/>
                    <a:uFillTx/>
                    <a:ea typeface="宋体" panose="02010600030101010101" pitchFamily="2" charset="-122"/>
                  </a:rPr>
                  <a:t>Realized effects of program operation</a:t>
                </a:r>
                <a:endParaRPr kumimoji="0" lang="en-US" altLang="zh-CN" sz="1400" b="0" i="0" u="none" strike="noStrike" kern="0" cap="none" spc="0" normalizeH="0" baseline="0" noProof="0" dirty="0">
                  <a:ln>
                    <a:noFill/>
                  </a:ln>
                  <a:solidFill>
                    <a:prstClr val="white"/>
                  </a:solidFill>
                  <a:effectLst/>
                  <a:uLnTx/>
                  <a:uFillTx/>
                  <a:ea typeface="宋体" panose="02010600030101010101" pitchFamily="2" charset="-122"/>
                </a:endParaRPr>
              </a:p>
            </p:txBody>
          </p:sp>
          <p:grpSp>
            <p:nvGrpSpPr>
              <p:cNvPr id="10" name="组合 9"/>
              <p:cNvGrpSpPr/>
              <p:nvPr/>
            </p:nvGrpSpPr>
            <p:grpSpPr>
              <a:xfrm>
                <a:off x="1438213" y="1414552"/>
                <a:ext cx="2548220" cy="3886835"/>
                <a:chOff x="1487488" y="1414552"/>
                <a:chExt cx="2548220" cy="3886835"/>
              </a:xfrm>
            </p:grpSpPr>
            <p:cxnSp>
              <p:nvCxnSpPr>
                <p:cNvPr id="11" name="直接连接符 10"/>
                <p:cNvCxnSpPr/>
                <p:nvPr/>
              </p:nvCxnSpPr>
              <p:spPr>
                <a:xfrm flipH="1" flipV="1">
                  <a:off x="4023643" y="1415177"/>
                  <a:ext cx="12065" cy="1207135"/>
                </a:xfrm>
                <a:prstGeom prst="line">
                  <a:avLst/>
                </a:prstGeom>
                <a:noFill/>
                <a:ln w="28575" cap="flat" cmpd="sng" algn="ctr">
                  <a:solidFill>
                    <a:sysClr val="window" lastClr="FFFFFF"/>
                  </a:solidFill>
                  <a:prstDash val="solid"/>
                  <a:miter lim="800000"/>
                </a:ln>
                <a:effectLst/>
              </p:spPr>
            </p:cxnSp>
            <p:cxnSp>
              <p:nvCxnSpPr>
                <p:cNvPr id="12" name="直接连接符 11"/>
                <p:cNvCxnSpPr/>
                <p:nvPr/>
              </p:nvCxnSpPr>
              <p:spPr>
                <a:xfrm flipH="1">
                  <a:off x="1503363" y="1414552"/>
                  <a:ext cx="2520280" cy="0"/>
                </a:xfrm>
                <a:prstGeom prst="line">
                  <a:avLst/>
                </a:prstGeom>
                <a:noFill/>
                <a:ln w="28575" cap="flat" cmpd="sng" algn="ctr">
                  <a:solidFill>
                    <a:sysClr val="window" lastClr="FFFFFF"/>
                  </a:solidFill>
                  <a:prstDash val="solid"/>
                  <a:miter lim="800000"/>
                </a:ln>
                <a:effectLst/>
              </p:spPr>
            </p:cxnSp>
            <p:cxnSp>
              <p:nvCxnSpPr>
                <p:cNvPr id="13" name="直接连接符 12"/>
                <p:cNvCxnSpPr/>
                <p:nvPr/>
              </p:nvCxnSpPr>
              <p:spPr>
                <a:xfrm flipH="1">
                  <a:off x="1487488" y="1415187"/>
                  <a:ext cx="635" cy="3886200"/>
                </a:xfrm>
                <a:prstGeom prst="line">
                  <a:avLst/>
                </a:prstGeom>
                <a:noFill/>
                <a:ln w="28575" cap="flat" cmpd="sng" algn="ctr">
                  <a:solidFill>
                    <a:sysClr val="window" lastClr="FFFFFF"/>
                  </a:solidFill>
                  <a:prstDash val="solid"/>
                  <a:miter lim="800000"/>
                </a:ln>
                <a:effectLst/>
              </p:spPr>
            </p:cxnSp>
            <p:cxnSp>
              <p:nvCxnSpPr>
                <p:cNvPr id="14" name="直接连接符 13"/>
                <p:cNvCxnSpPr/>
                <p:nvPr/>
              </p:nvCxnSpPr>
              <p:spPr>
                <a:xfrm>
                  <a:off x="1487488" y="5301208"/>
                  <a:ext cx="2520280" cy="0"/>
                </a:xfrm>
                <a:prstGeom prst="line">
                  <a:avLst/>
                </a:prstGeom>
                <a:noFill/>
                <a:ln w="28575" cap="flat" cmpd="sng" algn="ctr">
                  <a:solidFill>
                    <a:sysClr val="window" lastClr="FFFFFF"/>
                  </a:solidFill>
                  <a:prstDash val="solid"/>
                  <a:miter lim="800000"/>
                </a:ln>
                <a:effectLst/>
              </p:spPr>
            </p:cxnSp>
            <p:cxnSp>
              <p:nvCxnSpPr>
                <p:cNvPr id="15" name="直接连接符 14"/>
                <p:cNvCxnSpPr/>
                <p:nvPr/>
              </p:nvCxnSpPr>
              <p:spPr>
                <a:xfrm flipH="1" flipV="1">
                  <a:off x="4006498" y="4459833"/>
                  <a:ext cx="1270" cy="841375"/>
                </a:xfrm>
                <a:prstGeom prst="line">
                  <a:avLst/>
                </a:prstGeom>
                <a:noFill/>
                <a:ln w="28575" cap="flat" cmpd="sng" algn="ctr">
                  <a:solidFill>
                    <a:sysClr val="window" lastClr="FFFFFF"/>
                  </a:solidFill>
                  <a:prstDash val="solid"/>
                  <a:miter lim="800000"/>
                </a:ln>
                <a:effectLst/>
              </p:spPr>
            </p:cxnSp>
          </p:grpSp>
        </p:grpSp>
        <p:sp>
          <p:nvSpPr>
            <p:cNvPr id="6" name="文本框 5"/>
            <p:cNvSpPr txBox="1"/>
            <p:nvPr/>
          </p:nvSpPr>
          <p:spPr>
            <a:xfrm>
              <a:off x="7422772" y="146766"/>
              <a:ext cx="3757295" cy="658558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200" b="0" i="0" u="none" strike="noStrike" kern="0" cap="none" spc="0" normalizeH="0" baseline="0" noProof="0" dirty="0">
                  <a:ln>
                    <a:noFill/>
                  </a:ln>
                  <a:solidFill>
                    <a:prstClr val="white"/>
                  </a:solidFill>
                  <a:effectLst/>
                  <a:uLnTx/>
                  <a:uFillTx/>
                  <a:latin typeface="Arial Black" panose="020B0A04020102020204" pitchFamily="34" charset="0"/>
                  <a:ea typeface="苹方 常规" panose="020B0300000000000000" pitchFamily="34" charset="-122"/>
                  <a:cs typeface="Roboto Condensed" panose="02000000000000000000" pitchFamily="2" charset="0"/>
                </a:rPr>
                <a:t>3</a:t>
              </a:r>
              <a:endParaRPr kumimoji="0" lang="zh-CN" altLang="en-US" sz="42200" b="0" i="0" u="none" strike="noStrike" kern="0" cap="none" spc="0" normalizeH="0" baseline="0" noProof="0" dirty="0">
                <a:ln>
                  <a:noFill/>
                </a:ln>
                <a:solidFill>
                  <a:prstClr val="white"/>
                </a:solidFill>
                <a:effectLst/>
                <a:uLnTx/>
                <a:uFillTx/>
                <a:latin typeface="Arial Black" panose="020B0A04020102020204" pitchFamily="34" charset="0"/>
                <a:ea typeface="苹方 常规" panose="020B0300000000000000" pitchFamily="34" charset="-122"/>
                <a:cs typeface="Roboto Condensed" panose="02000000000000000000" pitchFamily="2" charset="0"/>
              </a:endParaRPr>
            </a:p>
          </p:txBody>
        </p:sp>
        <p:cxnSp>
          <p:nvCxnSpPr>
            <p:cNvPr id="7" name="直接连接符 6"/>
            <p:cNvCxnSpPr/>
            <p:nvPr/>
          </p:nvCxnSpPr>
          <p:spPr>
            <a:xfrm>
              <a:off x="1719671" y="4473183"/>
              <a:ext cx="760054" cy="0"/>
            </a:xfrm>
            <a:prstGeom prst="line">
              <a:avLst/>
            </a:prstGeom>
            <a:noFill/>
            <a:ln w="9525" cap="flat" cmpd="sng" algn="ctr">
              <a:solidFill>
                <a:sysClr val="window" lastClr="FFFFFF"/>
              </a:solidFill>
              <a:prstDash val="solid"/>
            </a:ln>
            <a:effectLst/>
          </p:spPr>
        </p:cxnSp>
      </p:grpSp>
      <p:sp>
        <p:nvSpPr>
          <p:cNvPr id="18" name="文本框 2"/>
          <p:cNvSpPr txBox="1"/>
          <p:nvPr/>
        </p:nvSpPr>
        <p:spPr>
          <a:xfrm>
            <a:off x="10038079" y="5655967"/>
            <a:ext cx="2153921"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3200" dirty="0">
                <a:solidFill>
                  <a:schemeClr val="bg1"/>
                </a:solidFill>
                <a:latin typeface="华文行楷" panose="02010800040101010101" pitchFamily="2" charset="-122"/>
                <a:ea typeface="华文行楷" panose="02010800040101010101" pitchFamily="2" charset="-122"/>
                <a:sym typeface="+mn-ea"/>
              </a:rPr>
              <a:t>允公允能 日新月异</a:t>
            </a:r>
            <a:endParaRPr lang="zh-CN" altLang="en-US" sz="3200" dirty="0">
              <a:solidFill>
                <a:schemeClr val="bg1"/>
              </a:solidFill>
              <a:latin typeface="华文行楷" panose="02010800040101010101" pitchFamily="2" charset="-122"/>
              <a:ea typeface="华文行楷" panose="02010800040101010101" pitchFamily="2" charset="-122"/>
            </a:endParaRPr>
          </a:p>
        </p:txBody>
      </p:sp>
      <p:pic>
        <p:nvPicPr>
          <p:cNvPr id="19" name="图片 18" descr="D:\360MoveData\Users\xiaoxiao\Desktop\图片1.png图片1"/>
          <p:cNvPicPr>
            <a:picLocks noChangeAspect="1"/>
          </p:cNvPicPr>
          <p:nvPr/>
        </p:nvPicPr>
        <p:blipFill>
          <a:blip r:embed="rId1">
            <a:lum bright="70000" contrast="-70000"/>
          </a:blip>
          <a:srcRect/>
          <a:stretch>
            <a:fillRect/>
          </a:stretch>
        </p:blipFill>
        <p:spPr>
          <a:xfrm>
            <a:off x="1394460" y="191770"/>
            <a:ext cx="3323590" cy="1222375"/>
          </a:xfrm>
          <a:prstGeom prst="rect">
            <a:avLst/>
          </a:prstGeom>
        </p:spPr>
      </p:pic>
    </p:spTree>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125595"/>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实现效果</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673" y="5774169"/>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1083310" y="2169795"/>
            <a:ext cx="3245485" cy="4093845"/>
          </a:xfrm>
          <a:prstGeom prst="rect">
            <a:avLst/>
          </a:prstGeom>
        </p:spPr>
      </p:pic>
      <p:pic>
        <p:nvPicPr>
          <p:cNvPr id="9" name="图片 8"/>
          <p:cNvPicPr>
            <a:picLocks noChangeAspect="1"/>
          </p:cNvPicPr>
          <p:nvPr/>
        </p:nvPicPr>
        <p:blipFill>
          <a:blip r:embed="rId6"/>
          <a:stretch>
            <a:fillRect/>
          </a:stretch>
        </p:blipFill>
        <p:spPr>
          <a:xfrm>
            <a:off x="5005070" y="1889125"/>
            <a:ext cx="5073650" cy="4440555"/>
          </a:xfrm>
          <a:prstGeom prst="rect">
            <a:avLst/>
          </a:prstGeom>
        </p:spPr>
      </p:pic>
    </p:spTree>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125595"/>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背景</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673" y="5774169"/>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1305560" y="2061210"/>
            <a:ext cx="9580880" cy="4177665"/>
          </a:xfrm>
          <a:prstGeom prst="rect">
            <a:avLst/>
          </a:prstGeom>
        </p:spPr>
      </p:pic>
    </p:spTree>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3482"/>
            <a:ext cx="12191999" cy="6872988"/>
          </a:xfrm>
          <a:prstGeom prst="rect">
            <a:avLst/>
          </a:prstGeom>
          <a:gradFill flip="none" rotWithShape="1">
            <a:gsLst>
              <a:gs pos="0">
                <a:srgbClr val="961318"/>
              </a:gs>
              <a:gs pos="54000">
                <a:srgbClr val="961318">
                  <a:alpha val="72000"/>
                </a:srgbClr>
              </a:gs>
              <a:gs pos="100000">
                <a:srgbClr val="961318">
                  <a:alpha val="90000"/>
                </a:srgbClr>
              </a:gs>
            </a:gsLst>
            <a:lin ang="162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cs typeface="+mn-cs"/>
            </a:endParaRPr>
          </a:p>
        </p:txBody>
      </p:sp>
      <p:grpSp>
        <p:nvGrpSpPr>
          <p:cNvPr id="4" name="组合 3"/>
          <p:cNvGrpSpPr/>
          <p:nvPr/>
        </p:nvGrpSpPr>
        <p:grpSpPr>
          <a:xfrm>
            <a:off x="820458" y="146767"/>
            <a:ext cx="10359317" cy="6586418"/>
            <a:chOff x="839416" y="146766"/>
            <a:chExt cx="10359317" cy="6586418"/>
          </a:xfrm>
        </p:grpSpPr>
        <p:grpSp>
          <p:nvGrpSpPr>
            <p:cNvPr id="5" name="组合 4"/>
            <p:cNvGrpSpPr/>
            <p:nvPr/>
          </p:nvGrpSpPr>
          <p:grpSpPr>
            <a:xfrm>
              <a:off x="839416" y="1556792"/>
              <a:ext cx="5089525" cy="3744416"/>
              <a:chOff x="1438213" y="1556792"/>
              <a:chExt cx="5089525" cy="3744416"/>
            </a:xfrm>
          </p:grpSpPr>
          <p:sp>
            <p:nvSpPr>
              <p:cNvPr id="9" name="文本框 8"/>
              <p:cNvSpPr txBox="1"/>
              <p:nvPr/>
            </p:nvSpPr>
            <p:spPr>
              <a:xfrm>
                <a:off x="2378013" y="3635782"/>
                <a:ext cx="4149725" cy="30670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white"/>
                    </a:solidFill>
                    <a:effectLst/>
                    <a:uLnTx/>
                    <a:uFillTx/>
                    <a:latin typeface="思源宋体 CN Heavy"/>
                    <a:ea typeface="宋体" panose="02010600030101010101" pitchFamily="2" charset="-122"/>
                    <a:cs typeface="+mn-cs"/>
                  </a:rPr>
                  <a:t>Summary and outlook </a:t>
                </a:r>
                <a:endParaRPr kumimoji="0" lang="en-US" altLang="zh-CN" sz="1400" b="0" i="0" u="none" strike="noStrike" kern="0" cap="none" spc="0" normalizeH="0" baseline="0" noProof="0" dirty="0">
                  <a:ln>
                    <a:noFill/>
                  </a:ln>
                  <a:solidFill>
                    <a:prstClr val="white"/>
                  </a:solidFill>
                  <a:effectLst/>
                  <a:uLnTx/>
                  <a:uFillTx/>
                  <a:latin typeface="思源宋体 CN Heavy"/>
                  <a:ea typeface="宋体" panose="02010600030101010101" pitchFamily="2" charset="-122"/>
                  <a:cs typeface="+mn-cs"/>
                </a:endParaRPr>
              </a:p>
            </p:txBody>
          </p:sp>
          <p:grpSp>
            <p:nvGrpSpPr>
              <p:cNvPr id="10" name="组合 9"/>
              <p:cNvGrpSpPr/>
              <p:nvPr/>
            </p:nvGrpSpPr>
            <p:grpSpPr>
              <a:xfrm>
                <a:off x="1438213" y="1556792"/>
                <a:ext cx="2520280" cy="3744416"/>
                <a:chOff x="1487488" y="1556792"/>
                <a:chExt cx="2520280" cy="3744416"/>
              </a:xfrm>
            </p:grpSpPr>
            <p:cxnSp>
              <p:nvCxnSpPr>
                <p:cNvPr id="11" name="直接连接符 10"/>
                <p:cNvCxnSpPr/>
                <p:nvPr/>
              </p:nvCxnSpPr>
              <p:spPr>
                <a:xfrm flipV="1">
                  <a:off x="4007768" y="1556792"/>
                  <a:ext cx="0" cy="720080"/>
                </a:xfrm>
                <a:prstGeom prst="line">
                  <a:avLst/>
                </a:prstGeom>
                <a:noFill/>
                <a:ln w="28575" cap="flat" cmpd="sng" algn="ctr">
                  <a:solidFill>
                    <a:sysClr val="window" lastClr="FFFFFF"/>
                  </a:solidFill>
                  <a:prstDash val="solid"/>
                  <a:miter lim="800000"/>
                </a:ln>
                <a:effectLst/>
              </p:spPr>
            </p:cxnSp>
            <p:cxnSp>
              <p:nvCxnSpPr>
                <p:cNvPr id="12" name="直接连接符 11"/>
                <p:cNvCxnSpPr/>
                <p:nvPr/>
              </p:nvCxnSpPr>
              <p:spPr>
                <a:xfrm flipH="1">
                  <a:off x="1487488" y="1556792"/>
                  <a:ext cx="2520280" cy="0"/>
                </a:xfrm>
                <a:prstGeom prst="line">
                  <a:avLst/>
                </a:prstGeom>
                <a:noFill/>
                <a:ln w="28575" cap="flat" cmpd="sng" algn="ctr">
                  <a:solidFill>
                    <a:sysClr val="window" lastClr="FFFFFF"/>
                  </a:solidFill>
                  <a:prstDash val="solid"/>
                  <a:miter lim="800000"/>
                </a:ln>
                <a:effectLst/>
              </p:spPr>
            </p:cxnSp>
            <p:cxnSp>
              <p:nvCxnSpPr>
                <p:cNvPr id="13" name="直接连接符 12"/>
                <p:cNvCxnSpPr/>
                <p:nvPr/>
              </p:nvCxnSpPr>
              <p:spPr>
                <a:xfrm>
                  <a:off x="1487488" y="1556792"/>
                  <a:ext cx="0" cy="3744416"/>
                </a:xfrm>
                <a:prstGeom prst="line">
                  <a:avLst/>
                </a:prstGeom>
                <a:noFill/>
                <a:ln w="28575" cap="flat" cmpd="sng" algn="ctr">
                  <a:solidFill>
                    <a:sysClr val="window" lastClr="FFFFFF"/>
                  </a:solidFill>
                  <a:prstDash val="solid"/>
                  <a:miter lim="800000"/>
                </a:ln>
                <a:effectLst/>
              </p:spPr>
            </p:cxnSp>
            <p:cxnSp>
              <p:nvCxnSpPr>
                <p:cNvPr id="14" name="直接连接符 13"/>
                <p:cNvCxnSpPr/>
                <p:nvPr/>
              </p:nvCxnSpPr>
              <p:spPr>
                <a:xfrm>
                  <a:off x="1487488" y="5301208"/>
                  <a:ext cx="2520280" cy="0"/>
                </a:xfrm>
                <a:prstGeom prst="line">
                  <a:avLst/>
                </a:prstGeom>
                <a:noFill/>
                <a:ln w="28575" cap="flat" cmpd="sng" algn="ctr">
                  <a:solidFill>
                    <a:sysClr val="window" lastClr="FFFFFF"/>
                  </a:solidFill>
                  <a:prstDash val="solid"/>
                  <a:miter lim="800000"/>
                </a:ln>
                <a:effectLst/>
              </p:spPr>
            </p:cxnSp>
            <p:cxnSp>
              <p:nvCxnSpPr>
                <p:cNvPr id="15" name="直接连接符 14"/>
                <p:cNvCxnSpPr/>
                <p:nvPr/>
              </p:nvCxnSpPr>
              <p:spPr>
                <a:xfrm flipV="1">
                  <a:off x="4007768" y="4509120"/>
                  <a:ext cx="0" cy="792088"/>
                </a:xfrm>
                <a:prstGeom prst="line">
                  <a:avLst/>
                </a:prstGeom>
                <a:noFill/>
                <a:ln w="28575" cap="flat" cmpd="sng" algn="ctr">
                  <a:solidFill>
                    <a:sysClr val="window" lastClr="FFFFFF"/>
                  </a:solidFill>
                  <a:prstDash val="solid"/>
                  <a:miter lim="800000"/>
                </a:ln>
                <a:effectLst/>
              </p:spPr>
            </p:cxnSp>
          </p:grpSp>
        </p:grpSp>
        <p:sp>
          <p:nvSpPr>
            <p:cNvPr id="6" name="文本框 5"/>
            <p:cNvSpPr txBox="1"/>
            <p:nvPr/>
          </p:nvSpPr>
          <p:spPr>
            <a:xfrm>
              <a:off x="7404104" y="146766"/>
              <a:ext cx="3794629" cy="658641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200" b="0" i="0" u="none" strike="noStrike" kern="0" cap="none" spc="0" normalizeH="0" baseline="0" noProof="0" dirty="0">
                  <a:ln>
                    <a:noFill/>
                  </a:ln>
                  <a:solidFill>
                    <a:prstClr val="white"/>
                  </a:solidFill>
                  <a:effectLst/>
                  <a:uLnTx/>
                  <a:uFillTx/>
                  <a:latin typeface="Arial Black" panose="020B0A04020102020204" pitchFamily="34" charset="0"/>
                  <a:ea typeface="苹方 常规" panose="020B0300000000000000" pitchFamily="34" charset="-122"/>
                  <a:cs typeface="Roboto Condensed" panose="02000000000000000000" pitchFamily="2" charset="0"/>
                </a:rPr>
                <a:t>4</a:t>
              </a:r>
              <a:endParaRPr kumimoji="0" lang="zh-CN" altLang="en-US" sz="42200" b="0" i="0" u="none" strike="noStrike" kern="0" cap="none" spc="0" normalizeH="0" baseline="0" noProof="0" dirty="0">
                <a:ln>
                  <a:noFill/>
                </a:ln>
                <a:solidFill>
                  <a:prstClr val="white"/>
                </a:solidFill>
                <a:effectLst/>
                <a:uLnTx/>
                <a:uFillTx/>
                <a:latin typeface="Arial Black" panose="020B0A04020102020204" pitchFamily="34" charset="0"/>
                <a:ea typeface="苹方 常规" panose="020B0300000000000000" pitchFamily="34" charset="-122"/>
                <a:cs typeface="Roboto Condensed" panose="02000000000000000000" pitchFamily="2" charset="0"/>
              </a:endParaRPr>
            </a:p>
          </p:txBody>
        </p:sp>
        <p:cxnSp>
          <p:nvCxnSpPr>
            <p:cNvPr id="7" name="直接连接符 6"/>
            <p:cNvCxnSpPr/>
            <p:nvPr/>
          </p:nvCxnSpPr>
          <p:spPr>
            <a:xfrm>
              <a:off x="1735546" y="4221088"/>
              <a:ext cx="760054" cy="0"/>
            </a:xfrm>
            <a:prstGeom prst="line">
              <a:avLst/>
            </a:prstGeom>
            <a:noFill/>
            <a:ln w="9525" cap="flat" cmpd="sng" algn="ctr">
              <a:solidFill>
                <a:sysClr val="window" lastClr="FFFFFF"/>
              </a:solidFill>
              <a:prstDash val="solid"/>
            </a:ln>
            <a:effectLst/>
          </p:spPr>
        </p:cxnSp>
      </p:grpSp>
      <p:sp>
        <p:nvSpPr>
          <p:cNvPr id="18" name="文本框 2"/>
          <p:cNvSpPr txBox="1"/>
          <p:nvPr/>
        </p:nvSpPr>
        <p:spPr>
          <a:xfrm>
            <a:off x="10038079" y="5655967"/>
            <a:ext cx="2153921"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3200" dirty="0">
                <a:solidFill>
                  <a:schemeClr val="bg1"/>
                </a:solidFill>
                <a:latin typeface="华文行楷" panose="02010800040101010101" pitchFamily="2" charset="-122"/>
                <a:ea typeface="华文行楷" panose="02010800040101010101" pitchFamily="2" charset="-122"/>
                <a:sym typeface="+mn-ea"/>
              </a:rPr>
              <a:t>允公允能 日新月异</a:t>
            </a:r>
            <a:endParaRPr lang="zh-CN" altLang="en-US" sz="3200" dirty="0">
              <a:solidFill>
                <a:schemeClr val="bg1"/>
              </a:solidFill>
              <a:latin typeface="华文行楷" panose="02010800040101010101" pitchFamily="2" charset="-122"/>
              <a:ea typeface="华文行楷" panose="02010800040101010101" pitchFamily="2" charset="-122"/>
            </a:endParaRPr>
          </a:p>
        </p:txBody>
      </p:sp>
      <p:pic>
        <p:nvPicPr>
          <p:cNvPr id="19" name="图片 18" descr="D:\360MoveData\Users\xiaoxiao\Desktop\图片1.png图片1"/>
          <p:cNvPicPr>
            <a:picLocks noChangeAspect="1"/>
          </p:cNvPicPr>
          <p:nvPr/>
        </p:nvPicPr>
        <p:blipFill>
          <a:blip r:embed="rId1">
            <a:lum bright="70000" contrast="-70000"/>
          </a:blip>
          <a:srcRect/>
          <a:stretch>
            <a:fillRect/>
          </a:stretch>
        </p:blipFill>
        <p:spPr>
          <a:xfrm>
            <a:off x="897890" y="256540"/>
            <a:ext cx="3338830" cy="1228090"/>
          </a:xfrm>
          <a:prstGeom prst="rect">
            <a:avLst/>
          </a:prstGeom>
        </p:spPr>
      </p:pic>
      <p:sp>
        <p:nvSpPr>
          <p:cNvPr id="2" name="矩形 1"/>
          <p:cNvSpPr/>
          <p:nvPr/>
        </p:nvSpPr>
        <p:spPr>
          <a:xfrm>
            <a:off x="1191206" y="2428012"/>
            <a:ext cx="5287010" cy="1560195"/>
          </a:xfrm>
          <a:prstGeom prst="rect">
            <a:avLst/>
          </a:prstGeom>
          <a:noFill/>
        </p:spPr>
        <p:txBody>
          <a:bodyPr wrap="square" anchor="ctr">
            <a:no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rPr>
              <a:t>总结与展望</a:t>
            </a:r>
            <a:endParaRPr kumimoji="0" lang="zh-CN" altLang="en-US" sz="6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endParaRPr>
          </a:p>
        </p:txBody>
      </p:sp>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125595"/>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总结与展望</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673" y="5774169"/>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2426970" y="2061210"/>
            <a:ext cx="7106285" cy="3576955"/>
          </a:xfrm>
          <a:prstGeom prst="rect">
            <a:avLst/>
          </a:prstGeom>
        </p:spPr>
      </p:pic>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D:\360MoveData\Users\xiaoxiao\Desktop\6e5fd4c1ly1hdtibekt0cj21051c646v.jpg6e5fd4c1ly1hdtibekt0cj21051c646v"/>
          <p:cNvPicPr>
            <a:picLocks noChangeAspect="1"/>
          </p:cNvPicPr>
          <p:nvPr/>
        </p:nvPicPr>
        <p:blipFill rotWithShape="1">
          <a:blip r:embed="rId1"/>
          <a:srcRect/>
          <a:stretch>
            <a:fillRect/>
          </a:stretch>
        </p:blipFill>
        <p:spPr>
          <a:xfrm>
            <a:off x="13970" y="1905"/>
            <a:ext cx="5142865" cy="6854190"/>
          </a:xfrm>
          <a:prstGeom prst="rect">
            <a:avLst/>
          </a:prstGeom>
        </p:spPr>
      </p:pic>
      <p:sp>
        <p:nvSpPr>
          <p:cNvPr id="3" name="矩形 2"/>
          <p:cNvSpPr/>
          <p:nvPr/>
        </p:nvSpPr>
        <p:spPr>
          <a:xfrm>
            <a:off x="-635" y="0"/>
            <a:ext cx="5157470" cy="6855460"/>
          </a:xfrm>
          <a:prstGeom prst="rect">
            <a:avLst/>
          </a:prstGeom>
          <a:solidFill>
            <a:srgbClr val="961318">
              <a:alpha val="82000"/>
            </a:srgbClr>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宋体" panose="02010600030101010101" pitchFamily="2" charset="-122"/>
            </a:endParaRPr>
          </a:p>
        </p:txBody>
      </p:sp>
      <p:grpSp>
        <p:nvGrpSpPr>
          <p:cNvPr id="4" name="组合 3"/>
          <p:cNvGrpSpPr/>
          <p:nvPr/>
        </p:nvGrpSpPr>
        <p:grpSpPr>
          <a:xfrm>
            <a:off x="1447797" y="2197100"/>
            <a:ext cx="2603500" cy="1790700"/>
            <a:chOff x="1778000" y="2197100"/>
            <a:chExt cx="2603500" cy="1790700"/>
          </a:xfrm>
        </p:grpSpPr>
        <p:sp>
          <p:nvSpPr>
            <p:cNvPr id="5" name="文本框 4"/>
            <p:cNvSpPr txBox="1"/>
            <p:nvPr/>
          </p:nvSpPr>
          <p:spPr>
            <a:xfrm>
              <a:off x="2090118" y="2413337"/>
              <a:ext cx="1987202" cy="1015663"/>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defRPr/>
              </a:pPr>
              <a:r>
                <a:rPr kumimoji="0" lang="zh-CN" altLang="en-US" sz="6000" b="1" i="0" u="none" strike="noStrike" kern="0" cap="none" spc="0" normalizeH="0" baseline="0" noProof="0" dirty="0">
                  <a:ln>
                    <a:noFill/>
                  </a:ln>
                  <a:solidFill>
                    <a:prstClr val="white"/>
                  </a:solidFill>
                  <a:effectLst/>
                  <a:uLnTx/>
                  <a:uFillTx/>
                  <a:latin typeface="思源宋体 Heavy" panose="02020900000000000000" pitchFamily="18" charset="-122"/>
                  <a:ea typeface="思源宋体 Heavy" panose="02020900000000000000" pitchFamily="18" charset="-122"/>
                </a:rPr>
                <a:t>目录</a:t>
              </a:r>
              <a:endParaRPr kumimoji="0" lang="zh-CN" altLang="en-US" sz="6000" b="1" i="0" u="none" strike="noStrike" kern="0" cap="none" spc="0" normalizeH="0" baseline="0" noProof="0" dirty="0">
                <a:ln>
                  <a:noFill/>
                </a:ln>
                <a:solidFill>
                  <a:prstClr val="white"/>
                </a:solidFill>
                <a:effectLst/>
                <a:uLnTx/>
                <a:uFillTx/>
                <a:latin typeface="思源宋体 Heavy" panose="02020900000000000000" pitchFamily="18" charset="-122"/>
                <a:ea typeface="思源宋体 Heavy" panose="02020900000000000000" pitchFamily="18" charset="-122"/>
              </a:endParaRPr>
            </a:p>
          </p:txBody>
        </p:sp>
        <p:sp>
          <p:nvSpPr>
            <p:cNvPr id="6" name="文本框 5"/>
            <p:cNvSpPr txBox="1"/>
            <p:nvPr/>
          </p:nvSpPr>
          <p:spPr>
            <a:xfrm>
              <a:off x="2147888" y="3429000"/>
              <a:ext cx="1871663" cy="338554"/>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prstClr val="white"/>
                  </a:solidFill>
                  <a:effectLst/>
                  <a:uLnTx/>
                  <a:uFillTx/>
                  <a:latin typeface="Calibri Light" panose="020F0302020204030204" pitchFamily="34" charset="0"/>
                </a:rPr>
                <a:t>CONTENTS</a:t>
              </a:r>
              <a:endParaRPr kumimoji="0" lang="zh-CN" altLang="en-US" sz="1600" b="1" i="0" u="none" strike="noStrike" kern="0" cap="none" spc="0" normalizeH="0" baseline="0" noProof="0" dirty="0">
                <a:ln>
                  <a:noFill/>
                </a:ln>
                <a:solidFill>
                  <a:prstClr val="white"/>
                </a:solidFill>
                <a:effectLst/>
                <a:uLnTx/>
                <a:uFillTx/>
                <a:latin typeface="Calibri Light" panose="020F0302020204030204" pitchFamily="34" charset="0"/>
              </a:endParaRPr>
            </a:p>
          </p:txBody>
        </p:sp>
        <p:sp>
          <p:nvSpPr>
            <p:cNvPr id="7" name="矩形 6"/>
            <p:cNvSpPr/>
            <p:nvPr/>
          </p:nvSpPr>
          <p:spPr>
            <a:xfrm>
              <a:off x="1778000" y="2197100"/>
              <a:ext cx="2603500" cy="1790700"/>
            </a:xfrm>
            <a:prstGeom prst="rect">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sp>
        <p:nvSpPr>
          <p:cNvPr id="9" name="椭圆 8"/>
          <p:cNvSpPr/>
          <p:nvPr/>
        </p:nvSpPr>
        <p:spPr>
          <a:xfrm>
            <a:off x="6544305" y="863719"/>
            <a:ext cx="648000" cy="646331"/>
          </a:xfrm>
          <a:prstGeom prst="ellipse">
            <a:avLst/>
          </a:prstGeom>
          <a:solidFill>
            <a:srgbClr val="961318"/>
          </a:solidFill>
          <a:ln w="12700" cap="flat" cmpd="sng" algn="ctr">
            <a:noFill/>
            <a:prstDash val="solid"/>
            <a:miter lim="800000"/>
          </a:ln>
          <a:effectLst/>
        </p:spPr>
        <p:txBody>
          <a:bodyPr rtlCol="0" anchor="ctr"/>
          <a:lstStyle/>
          <a:p>
            <a:pPr algn="ctr">
              <a:defRPr/>
            </a:pPr>
            <a:r>
              <a:rPr lang="en-US" altLang="zh-CN" b="1" kern="0" dirty="0">
                <a:solidFill>
                  <a:prstClr val="white"/>
                </a:solidFill>
                <a:latin typeface="Arial" panose="020B0604020202020204" pitchFamily="34" charset="0"/>
                <a:ea typeface="宋体" panose="02010600030101010101" pitchFamily="2" charset="-122"/>
                <a:cs typeface="Arial" panose="020B0604020202020204" pitchFamily="34" charset="0"/>
              </a:rPr>
              <a:t>01</a:t>
            </a:r>
            <a:endParaRPr lang="zh-CN" altLang="en-US" b="1"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10" name="文本框 9"/>
          <p:cNvSpPr txBox="1"/>
          <p:nvPr/>
        </p:nvSpPr>
        <p:spPr>
          <a:xfrm>
            <a:off x="7502159" y="914519"/>
            <a:ext cx="3850425" cy="583565"/>
          </a:xfrm>
          <a:prstGeom prst="rect">
            <a:avLst/>
          </a:prstGeom>
          <a:noFill/>
        </p:spPr>
        <p:txBody>
          <a:bodyPr wrap="square" rtlCol="0">
            <a:spAutoFit/>
          </a:bodyPr>
          <a:lstStyle/>
          <a:p>
            <a:pPr>
              <a:defRPr/>
            </a:pPr>
            <a:r>
              <a:rPr lang="zh-CN" altLang="en-US" sz="3200" spc="400" dirty="0">
                <a:solidFill>
                  <a:srgbClr val="961318"/>
                </a:solidFill>
                <a:latin typeface="思源宋体 Heavy" panose="02020900000000000000" pitchFamily="18" charset="-122"/>
                <a:ea typeface="思源宋体 Heavy" panose="02020900000000000000" pitchFamily="18" charset="-122"/>
              </a:rPr>
              <a:t>背景</a:t>
            </a:r>
            <a:endParaRPr lang="zh-CN" altLang="en-US" sz="3200" spc="400" dirty="0">
              <a:solidFill>
                <a:srgbClr val="961318"/>
              </a:solidFill>
              <a:latin typeface="思源宋体 Heavy" panose="02020900000000000000" pitchFamily="18" charset="-122"/>
              <a:ea typeface="思源宋体 Heavy" panose="02020900000000000000" pitchFamily="18" charset="-122"/>
            </a:endParaRPr>
          </a:p>
        </p:txBody>
      </p:sp>
      <p:sp>
        <p:nvSpPr>
          <p:cNvPr id="11" name="椭圆 10"/>
          <p:cNvSpPr/>
          <p:nvPr/>
        </p:nvSpPr>
        <p:spPr>
          <a:xfrm>
            <a:off x="6544306" y="1823573"/>
            <a:ext cx="648000" cy="646331"/>
          </a:xfrm>
          <a:prstGeom prst="ellipse">
            <a:avLst/>
          </a:prstGeom>
          <a:solidFill>
            <a:srgbClr val="961318"/>
          </a:solidFill>
          <a:ln w="12700" cap="flat" cmpd="sng" algn="ctr">
            <a:noFill/>
            <a:prstDash val="solid"/>
            <a:miter lim="800000"/>
          </a:ln>
          <a:effectLst/>
        </p:spPr>
        <p:txBody>
          <a:bodyPr rtlCol="0" anchor="ctr"/>
          <a:lstStyle/>
          <a:p>
            <a:pPr algn="ctr">
              <a:defRPr/>
            </a:pPr>
            <a:r>
              <a:rPr lang="en-US" altLang="zh-CN" b="1" kern="0" dirty="0">
                <a:solidFill>
                  <a:prstClr val="white"/>
                </a:solidFill>
                <a:latin typeface="Arial" panose="020B0604020202020204" pitchFamily="34" charset="0"/>
                <a:ea typeface="宋体" panose="02010600030101010101" pitchFamily="2" charset="-122"/>
                <a:cs typeface="Arial" panose="020B0604020202020204" pitchFamily="34" charset="0"/>
              </a:rPr>
              <a:t>02</a:t>
            </a:r>
            <a:endParaRPr lang="zh-CN" altLang="en-US" b="1"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12" name="文本框 11"/>
          <p:cNvSpPr txBox="1"/>
          <p:nvPr/>
        </p:nvSpPr>
        <p:spPr>
          <a:xfrm>
            <a:off x="7502159" y="1874373"/>
            <a:ext cx="3418377" cy="583565"/>
          </a:xfrm>
          <a:prstGeom prst="rect">
            <a:avLst/>
          </a:prstGeom>
          <a:noFill/>
        </p:spPr>
        <p:txBody>
          <a:bodyPr wrap="square" rtlCol="0">
            <a:spAutoFit/>
          </a:bodyPr>
          <a:lstStyle/>
          <a:p>
            <a:pPr>
              <a:defRPr/>
            </a:pPr>
            <a:r>
              <a:rPr lang="zh-CN" altLang="en-US" sz="3200" spc="400" dirty="0">
                <a:solidFill>
                  <a:srgbClr val="961318"/>
                </a:solidFill>
                <a:latin typeface="思源宋体 Heavy" panose="02020900000000000000" pitchFamily="18" charset="-122"/>
                <a:ea typeface="思源宋体 Heavy" panose="02020900000000000000" pitchFamily="18" charset="-122"/>
              </a:rPr>
              <a:t>设计思路</a:t>
            </a:r>
            <a:endParaRPr lang="zh-CN" altLang="en-US" sz="3200" spc="400" dirty="0">
              <a:solidFill>
                <a:srgbClr val="961318"/>
              </a:solidFill>
              <a:latin typeface="思源宋体 Heavy" panose="02020900000000000000" pitchFamily="18" charset="-122"/>
              <a:ea typeface="思源宋体 Heavy" panose="02020900000000000000" pitchFamily="18" charset="-122"/>
            </a:endParaRPr>
          </a:p>
        </p:txBody>
      </p:sp>
      <p:sp>
        <p:nvSpPr>
          <p:cNvPr id="13" name="椭圆 12"/>
          <p:cNvSpPr/>
          <p:nvPr/>
        </p:nvSpPr>
        <p:spPr>
          <a:xfrm>
            <a:off x="6544306" y="2783427"/>
            <a:ext cx="648000" cy="646331"/>
          </a:xfrm>
          <a:prstGeom prst="ellipse">
            <a:avLst/>
          </a:prstGeom>
          <a:solidFill>
            <a:srgbClr val="961318"/>
          </a:solidFill>
          <a:ln w="12700" cap="flat" cmpd="sng" algn="ctr">
            <a:noFill/>
            <a:prstDash val="solid"/>
            <a:miter lim="800000"/>
          </a:ln>
          <a:effectLst/>
        </p:spPr>
        <p:txBody>
          <a:bodyPr rtlCol="0" anchor="ctr"/>
          <a:lstStyle/>
          <a:p>
            <a:pPr algn="ctr">
              <a:defRPr/>
            </a:pPr>
            <a:r>
              <a:rPr lang="en-US" altLang="zh-CN" b="1" kern="0" dirty="0">
                <a:solidFill>
                  <a:prstClr val="white"/>
                </a:solidFill>
                <a:latin typeface="Arial" panose="020B0604020202020204" pitchFamily="34" charset="0"/>
                <a:ea typeface="宋体" panose="02010600030101010101" pitchFamily="2" charset="-122"/>
                <a:cs typeface="Arial" panose="020B0604020202020204" pitchFamily="34" charset="0"/>
              </a:rPr>
              <a:t>03</a:t>
            </a:r>
            <a:endParaRPr lang="zh-CN" altLang="en-US" b="1"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14" name="文本框 13"/>
          <p:cNvSpPr txBox="1"/>
          <p:nvPr/>
        </p:nvSpPr>
        <p:spPr>
          <a:xfrm>
            <a:off x="7502159" y="2834227"/>
            <a:ext cx="3673842" cy="583565"/>
          </a:xfrm>
          <a:prstGeom prst="rect">
            <a:avLst/>
          </a:prstGeom>
          <a:noFill/>
        </p:spPr>
        <p:txBody>
          <a:bodyPr wrap="square" rtlCol="0">
            <a:spAutoFit/>
          </a:bodyPr>
          <a:lstStyle/>
          <a:p>
            <a:pPr>
              <a:defRPr/>
            </a:pPr>
            <a:r>
              <a:rPr lang="zh-CN" altLang="en-US" sz="3200" spc="400" dirty="0">
                <a:solidFill>
                  <a:srgbClr val="961318"/>
                </a:solidFill>
                <a:latin typeface="思源宋体 Heavy" panose="02020900000000000000" pitchFamily="18" charset="-122"/>
                <a:ea typeface="思源宋体 Heavy" panose="02020900000000000000" pitchFamily="18" charset="-122"/>
              </a:rPr>
              <a:t>实现效果</a:t>
            </a:r>
            <a:endParaRPr lang="zh-CN" altLang="en-US" sz="3200" spc="400" dirty="0">
              <a:solidFill>
                <a:srgbClr val="961318"/>
              </a:solidFill>
              <a:latin typeface="思源宋体 Heavy" panose="02020900000000000000" pitchFamily="18" charset="-122"/>
              <a:ea typeface="思源宋体 Heavy" panose="02020900000000000000" pitchFamily="18" charset="-122"/>
            </a:endParaRPr>
          </a:p>
        </p:txBody>
      </p:sp>
      <p:sp>
        <p:nvSpPr>
          <p:cNvPr id="15" name="椭圆 14"/>
          <p:cNvSpPr/>
          <p:nvPr/>
        </p:nvSpPr>
        <p:spPr>
          <a:xfrm>
            <a:off x="6544306" y="3743281"/>
            <a:ext cx="648000" cy="646331"/>
          </a:xfrm>
          <a:prstGeom prst="ellipse">
            <a:avLst/>
          </a:prstGeom>
          <a:solidFill>
            <a:srgbClr val="961318"/>
          </a:solidFill>
          <a:ln w="12700" cap="flat" cmpd="sng" algn="ctr">
            <a:noFill/>
            <a:prstDash val="solid"/>
            <a:miter lim="800000"/>
          </a:ln>
          <a:effectLst/>
        </p:spPr>
        <p:txBody>
          <a:bodyPr rtlCol="0" anchor="ctr"/>
          <a:lstStyle/>
          <a:p>
            <a:pPr algn="ctr">
              <a:defRPr/>
            </a:pPr>
            <a:r>
              <a:rPr lang="en-US" altLang="zh-CN" b="1" kern="0" dirty="0">
                <a:solidFill>
                  <a:prstClr val="white"/>
                </a:solidFill>
                <a:latin typeface="Arial" panose="020B0604020202020204" pitchFamily="34" charset="0"/>
                <a:ea typeface="宋体" panose="02010600030101010101" pitchFamily="2" charset="-122"/>
                <a:cs typeface="Arial" panose="020B0604020202020204" pitchFamily="34" charset="0"/>
              </a:rPr>
              <a:t>04</a:t>
            </a:r>
            <a:endParaRPr lang="zh-CN" altLang="en-US" b="1"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16" name="文本框 15"/>
          <p:cNvSpPr txBox="1"/>
          <p:nvPr/>
        </p:nvSpPr>
        <p:spPr>
          <a:xfrm>
            <a:off x="7502159" y="3794081"/>
            <a:ext cx="3673842" cy="583565"/>
          </a:xfrm>
          <a:prstGeom prst="rect">
            <a:avLst/>
          </a:prstGeom>
          <a:noFill/>
        </p:spPr>
        <p:txBody>
          <a:bodyPr wrap="square" rtlCol="0">
            <a:spAutoFit/>
          </a:bodyPr>
          <a:lstStyle/>
          <a:p>
            <a:pPr>
              <a:defRPr/>
            </a:pPr>
            <a:r>
              <a:rPr lang="zh-CN" altLang="en-US" sz="3200" spc="400" dirty="0">
                <a:solidFill>
                  <a:srgbClr val="961318"/>
                </a:solidFill>
                <a:latin typeface="思源宋体 Heavy" panose="02020900000000000000" pitchFamily="18" charset="-122"/>
                <a:ea typeface="思源宋体 Heavy" panose="02020900000000000000" pitchFamily="18" charset="-122"/>
              </a:rPr>
              <a:t>总结与展望</a:t>
            </a:r>
            <a:endParaRPr lang="zh-CN" altLang="en-US" sz="3200" spc="400" dirty="0">
              <a:solidFill>
                <a:srgbClr val="961318"/>
              </a:solidFill>
              <a:latin typeface="思源宋体 Heavy" panose="02020900000000000000" pitchFamily="18" charset="-122"/>
              <a:ea typeface="思源宋体 Heavy" panose="02020900000000000000" pitchFamily="18" charset="-122"/>
            </a:endParaRPr>
          </a:p>
        </p:txBody>
      </p:sp>
      <p:sp>
        <p:nvSpPr>
          <p:cNvPr id="17" name="椭圆 16"/>
          <p:cNvSpPr/>
          <p:nvPr/>
        </p:nvSpPr>
        <p:spPr>
          <a:xfrm>
            <a:off x="6544306" y="4703135"/>
            <a:ext cx="648000" cy="646331"/>
          </a:xfrm>
          <a:prstGeom prst="ellipse">
            <a:avLst/>
          </a:prstGeom>
          <a:solidFill>
            <a:srgbClr val="961318"/>
          </a:solidFill>
          <a:ln w="12700" cap="flat" cmpd="sng" algn="ctr">
            <a:noFill/>
            <a:prstDash val="solid"/>
            <a:miter lim="800000"/>
          </a:ln>
          <a:effectLst/>
        </p:spPr>
        <p:txBody>
          <a:bodyPr rtlCol="0" anchor="ctr"/>
          <a:lstStyle/>
          <a:p>
            <a:pPr algn="ctr">
              <a:defRPr/>
            </a:pPr>
            <a:r>
              <a:rPr lang="en-US" altLang="zh-CN" b="1" kern="0" dirty="0">
                <a:solidFill>
                  <a:prstClr val="white"/>
                </a:solidFill>
                <a:latin typeface="Arial" panose="020B0604020202020204" pitchFamily="34" charset="0"/>
                <a:ea typeface="宋体" panose="02010600030101010101" pitchFamily="2" charset="-122"/>
                <a:cs typeface="Arial" panose="020B0604020202020204" pitchFamily="34" charset="0"/>
              </a:rPr>
              <a:t>05</a:t>
            </a:r>
            <a:endParaRPr lang="zh-CN" altLang="en-US" b="1" kern="0" dirty="0">
              <a:solidFill>
                <a:prstClr val="white"/>
              </a:solidFill>
              <a:latin typeface="Arial" panose="020B0604020202020204" pitchFamily="34" charset="0"/>
              <a:ea typeface="宋体" panose="02010600030101010101" pitchFamily="2" charset="-122"/>
              <a:cs typeface="Arial" panose="020B0604020202020204" pitchFamily="34" charset="0"/>
            </a:endParaRPr>
          </a:p>
        </p:txBody>
      </p:sp>
      <p:sp>
        <p:nvSpPr>
          <p:cNvPr id="18" name="文本框 17"/>
          <p:cNvSpPr txBox="1"/>
          <p:nvPr/>
        </p:nvSpPr>
        <p:spPr>
          <a:xfrm>
            <a:off x="7502159" y="4753935"/>
            <a:ext cx="3673842" cy="583565"/>
          </a:xfrm>
          <a:prstGeom prst="rect">
            <a:avLst/>
          </a:prstGeom>
          <a:noFill/>
        </p:spPr>
        <p:txBody>
          <a:bodyPr wrap="square" rtlCol="0">
            <a:spAutoFit/>
          </a:bodyPr>
          <a:lstStyle/>
          <a:p>
            <a:pPr>
              <a:defRPr/>
            </a:pPr>
            <a:r>
              <a:rPr lang="zh-CN" altLang="en-US" sz="3200" spc="400" dirty="0">
                <a:solidFill>
                  <a:srgbClr val="961318"/>
                </a:solidFill>
                <a:latin typeface="思源宋体 Heavy" panose="02020900000000000000" pitchFamily="18" charset="-122"/>
                <a:ea typeface="思源宋体 Heavy" panose="02020900000000000000" pitchFamily="18" charset="-122"/>
              </a:rPr>
              <a:t>致谢</a:t>
            </a:r>
            <a:endParaRPr lang="zh-CN" altLang="en-US" sz="3200" spc="400" dirty="0">
              <a:solidFill>
                <a:srgbClr val="961318"/>
              </a:solidFill>
              <a:latin typeface="思源宋体 Heavy" panose="02020900000000000000" pitchFamily="18" charset="-122"/>
              <a:ea typeface="思源宋体 Heavy" panose="02020900000000000000" pitchFamily="18" charset="-122"/>
            </a:endParaRPr>
          </a:p>
        </p:txBody>
      </p:sp>
      <p:sp>
        <p:nvSpPr>
          <p:cNvPr id="21" name="文本框 20"/>
          <p:cNvSpPr txBox="1"/>
          <p:nvPr/>
        </p:nvSpPr>
        <p:spPr>
          <a:xfrm>
            <a:off x="8997950" y="6309360"/>
            <a:ext cx="3007995" cy="460375"/>
          </a:xfrm>
          <a:prstGeom prst="rect">
            <a:avLst/>
          </a:prstGeom>
          <a:noFill/>
        </p:spPr>
        <p:txBody>
          <a:bodyPr wrap="square" rtlCol="0">
            <a:spAutoFit/>
          </a:bodyPr>
          <a:lstStyle/>
          <a:p>
            <a:pPr algn="l">
              <a:buClrTx/>
              <a:buSzTx/>
              <a:buFontTx/>
            </a:pPr>
            <a:r>
              <a:rPr lang="zh-CN" altLang="en-US" sz="2400" dirty="0">
                <a:solidFill>
                  <a:srgbClr val="8C1515"/>
                </a:solidFill>
                <a:latin typeface="华文行楷" panose="02010800040101010101" pitchFamily="2" charset="-122"/>
                <a:ea typeface="华文行楷" panose="02010800040101010101" pitchFamily="2" charset="-122"/>
                <a:sym typeface="+mn-ea"/>
              </a:rPr>
              <a:t>允公允能 日新月异</a:t>
            </a:r>
            <a:endParaRPr lang="zh-CN" altLang="en-US" sz="2400" dirty="0">
              <a:solidFill>
                <a:srgbClr val="8C1515"/>
              </a:solidFill>
              <a:latin typeface="华文行楷" panose="02010800040101010101" pitchFamily="2" charset="-122"/>
              <a:ea typeface="华文行楷" panose="02010800040101010101" pitchFamily="2" charset="-122"/>
            </a:endParaRPr>
          </a:p>
        </p:txBody>
      </p:sp>
    </p:spTree>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125595"/>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总结与展望</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673" y="5774169"/>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1617345" y="2217420"/>
            <a:ext cx="8693150" cy="3556635"/>
          </a:xfrm>
          <a:prstGeom prst="rect">
            <a:avLst/>
          </a:prstGeom>
        </p:spPr>
      </p:pic>
    </p:spTree>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125595"/>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总结与展望</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673" y="5774169"/>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948690" y="2703830"/>
            <a:ext cx="10165715" cy="2154555"/>
          </a:xfrm>
          <a:prstGeom prst="rect">
            <a:avLst/>
          </a:prstGeom>
        </p:spPr>
      </p:pic>
    </p:spTree>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descr="D:\360MoveData\Users\xiaoxiao\Desktop\1004150863.jpg1004150863"/>
          <p:cNvPicPr>
            <a:picLocks noChangeAspect="1"/>
          </p:cNvPicPr>
          <p:nvPr>
            <p:custDataLst>
              <p:tags r:id="rId1"/>
            </p:custDataLst>
          </p:nvPr>
        </p:nvPicPr>
        <p:blipFill>
          <a:blip r:embed="rId2"/>
          <a:srcRect t="109" b="233"/>
          <a:stretch>
            <a:fillRect/>
          </a:stretch>
        </p:blipFill>
        <p:spPr>
          <a:xfrm>
            <a:off x="1270" y="-120650"/>
            <a:ext cx="12190730" cy="3550285"/>
          </a:xfrm>
          <a:prstGeom prst="rect">
            <a:avLst/>
          </a:prstGeom>
        </p:spPr>
      </p:pic>
      <p:sp>
        <p:nvSpPr>
          <p:cNvPr id="13" name="文本框 12"/>
          <p:cNvSpPr txBox="1"/>
          <p:nvPr/>
        </p:nvSpPr>
        <p:spPr>
          <a:xfrm>
            <a:off x="2765749" y="5059211"/>
            <a:ext cx="663582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961318"/>
                </a:solidFill>
                <a:effectLst/>
                <a:uLnTx/>
                <a:uFillTx/>
                <a:latin typeface="Arial" panose="020B0604020202020204"/>
                <a:ea typeface="等线" panose="02010600030101010101" charset="-122"/>
                <a:cs typeface="+mn-cs"/>
              </a:rPr>
              <a:t>THANK YOU FOR YOUR LISTENING!</a:t>
            </a:r>
            <a:endParaRPr kumimoji="0" lang="en-US" altLang="zh-CN" sz="1800" b="0" i="0" u="none" strike="noStrike" kern="1200" cap="none" spc="0" normalizeH="0" baseline="0" noProof="0" dirty="0">
              <a:ln>
                <a:noFill/>
              </a:ln>
              <a:solidFill>
                <a:srgbClr val="961318"/>
              </a:solidFill>
              <a:effectLst/>
              <a:uLnTx/>
              <a:uFillTx/>
              <a:latin typeface="Arial" panose="020B0604020202020204"/>
              <a:ea typeface="等线" panose="02010600030101010101" charset="-122"/>
              <a:cs typeface="+mn-cs"/>
            </a:endParaRPr>
          </a:p>
        </p:txBody>
      </p:sp>
      <p:sp>
        <p:nvSpPr>
          <p:cNvPr id="17" name="文本框 16"/>
          <p:cNvSpPr txBox="1"/>
          <p:nvPr/>
        </p:nvSpPr>
        <p:spPr>
          <a:xfrm>
            <a:off x="0" y="4128001"/>
            <a:ext cx="12192000" cy="830997"/>
          </a:xfrm>
          <a:prstGeom prst="rect">
            <a:avLst/>
          </a:prstGeom>
          <a:noFill/>
        </p:spPr>
        <p:txBody>
          <a:bodyPr wrap="square" rtlCol="0">
            <a:spAutoFit/>
          </a:bodyPr>
          <a:lstStyle/>
          <a:p>
            <a:pPr algn="ctr">
              <a:defRPr/>
            </a:pPr>
            <a:r>
              <a:rPr lang="zh-CN" altLang="en-US" sz="4800" b="1" dirty="0">
                <a:solidFill>
                  <a:srgbClr val="961318"/>
                </a:solidFill>
                <a:latin typeface="思源宋体 Heavy" panose="02020900000000000000" pitchFamily="18" charset="-122"/>
                <a:ea typeface="思源宋体 Heavy" panose="02020900000000000000" pitchFamily="18" charset="-122"/>
              </a:rPr>
              <a:t>汇报结束  感谢聆听</a:t>
            </a:r>
            <a:r>
              <a:rPr lang="zh-CN" altLang="en-US" sz="4800" b="1" i="1" dirty="0">
                <a:solidFill>
                  <a:srgbClr val="961318"/>
                </a:solidFill>
                <a:latin typeface="思源宋体 Heavy" panose="02020900000000000000" pitchFamily="18" charset="-122"/>
                <a:ea typeface="思源宋体 Heavy" panose="02020900000000000000" pitchFamily="18" charset="-122"/>
              </a:rPr>
              <a:t>！</a:t>
            </a:r>
            <a:endParaRPr lang="zh-CN" altLang="en-US" sz="4800" b="1" dirty="0">
              <a:solidFill>
                <a:srgbClr val="961318"/>
              </a:solidFill>
              <a:latin typeface="思源宋体 Heavy" panose="02020900000000000000" pitchFamily="18" charset="-122"/>
              <a:ea typeface="思源宋体 Heavy" panose="02020900000000000000" pitchFamily="18" charset="-122"/>
            </a:endParaRPr>
          </a:p>
        </p:txBody>
      </p:sp>
      <p:grpSp>
        <p:nvGrpSpPr>
          <p:cNvPr id="23" name="组合 22"/>
          <p:cNvGrpSpPr/>
          <p:nvPr/>
        </p:nvGrpSpPr>
        <p:grpSpPr>
          <a:xfrm>
            <a:off x="8034280" y="5587948"/>
            <a:ext cx="2552077" cy="463012"/>
            <a:chOff x="8333639" y="5835880"/>
            <a:chExt cx="2552076" cy="463012"/>
          </a:xfrm>
        </p:grpSpPr>
        <p:sp>
          <p:nvSpPr>
            <p:cNvPr id="24" name="矩形: 圆角 23"/>
            <p:cNvSpPr/>
            <p:nvPr/>
          </p:nvSpPr>
          <p:spPr>
            <a:xfrm>
              <a:off x="8473071" y="5835880"/>
              <a:ext cx="2273210" cy="463012"/>
            </a:xfrm>
            <a:prstGeom prst="roundRect">
              <a:avLst>
                <a:gd name="adj" fmla="val 22153"/>
              </a:avLst>
            </a:prstGeom>
            <a:solidFill>
              <a:srgbClr val="9613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cs typeface="+mn-cs"/>
              </a:endParaRPr>
            </a:p>
          </p:txBody>
        </p:sp>
        <p:sp>
          <p:nvSpPr>
            <p:cNvPr id="25" name="文本框 24"/>
            <p:cNvSpPr txBox="1"/>
            <p:nvPr/>
          </p:nvSpPr>
          <p:spPr>
            <a:xfrm>
              <a:off x="8333639" y="5883236"/>
              <a:ext cx="2552076" cy="368300"/>
            </a:xfrm>
            <a:prstGeom prst="rect">
              <a:avLst/>
            </a:prstGeom>
            <a:noFill/>
          </p:spPr>
          <p:txBody>
            <a:bodyPr wrap="square" rtlCol="0" anchor="ctr">
              <a:spAutoFit/>
            </a:bodyPr>
            <a:lstStyle>
              <a:defPPr>
                <a:defRPr lang="zh-CN"/>
              </a:defPPr>
              <a:lvl1pPr algn="ctr">
                <a:defRPr>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Arial" panose="020B0604020202020204"/>
                </a:rPr>
                <a:t>日期：</a:t>
              </a:r>
              <a:r>
                <a:rPr kumimoji="0" lang="en-US" altLang="zh-CN" sz="1800" b="0" i="0" u="none" strike="noStrike" kern="0" cap="none" spc="0" normalizeH="0" baseline="0" noProof="0" dirty="0">
                  <a:ln>
                    <a:noFill/>
                  </a:ln>
                  <a:solidFill>
                    <a:prstClr val="white"/>
                  </a:solidFill>
                  <a:effectLst/>
                  <a:uLnTx/>
                  <a:uFillTx/>
                  <a:latin typeface="Arial" panose="020B0604020202020204"/>
                </a:rPr>
                <a:t>2024-12-20</a:t>
              </a:r>
              <a:endParaRPr kumimoji="0" lang="zh-CN" altLang="en-US" sz="1800" b="0" i="0" u="none" strike="noStrike" kern="0" cap="none" spc="0" normalizeH="0" baseline="0" noProof="0" dirty="0">
                <a:ln>
                  <a:noFill/>
                </a:ln>
                <a:solidFill>
                  <a:prstClr val="white"/>
                </a:solidFill>
                <a:effectLst/>
                <a:uLnTx/>
                <a:uFillTx/>
                <a:latin typeface="Arial" panose="020B0604020202020204"/>
              </a:endParaRPr>
            </a:p>
          </p:txBody>
        </p:sp>
      </p:grpSp>
      <p:sp>
        <p:nvSpPr>
          <p:cNvPr id="6" name="文本框 5"/>
          <p:cNvSpPr txBox="1"/>
          <p:nvPr/>
        </p:nvSpPr>
        <p:spPr>
          <a:xfrm>
            <a:off x="712470" y="6003925"/>
            <a:ext cx="4272280" cy="942975"/>
          </a:xfrm>
          <a:prstGeom prst="rect">
            <a:avLst/>
          </a:prstGeom>
          <a:noFill/>
        </p:spPr>
        <p:txBody>
          <a:bodyPr wrap="square" rtlCol="0">
            <a:noAutofit/>
          </a:bodyPr>
          <a:p>
            <a:endParaRPr lang="zh-CN" altLang="en-US"/>
          </a:p>
        </p:txBody>
      </p:sp>
      <p:sp>
        <p:nvSpPr>
          <p:cNvPr id="2" name="椭圆 1"/>
          <p:cNvSpPr/>
          <p:nvPr>
            <p:custDataLst>
              <p:tags r:id="rId3"/>
            </p:custDataLst>
          </p:nvPr>
        </p:nvSpPr>
        <p:spPr>
          <a:xfrm>
            <a:off x="4920615" y="2325370"/>
            <a:ext cx="1898015" cy="1898650"/>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pic>
        <p:nvPicPr>
          <p:cNvPr id="8" name="图片 7" descr="D:\360MoveData\Users\xiaoxiao\Desktop\logo2.pnglogo2"/>
          <p:cNvPicPr>
            <a:picLocks noChangeAspect="1"/>
          </p:cNvPicPr>
          <p:nvPr/>
        </p:nvPicPr>
        <p:blipFill>
          <a:blip r:embed="rId4"/>
          <a:srcRect/>
          <a:stretch>
            <a:fillRect/>
          </a:stretch>
        </p:blipFill>
        <p:spPr>
          <a:xfrm>
            <a:off x="4817428" y="2229485"/>
            <a:ext cx="2104390" cy="2090420"/>
          </a:xfrm>
          <a:prstGeom prst="rect">
            <a:avLst/>
          </a:prstGeom>
        </p:spPr>
      </p:pic>
      <p:grpSp>
        <p:nvGrpSpPr>
          <p:cNvPr id="10" name="组合 9"/>
          <p:cNvGrpSpPr/>
          <p:nvPr/>
        </p:nvGrpSpPr>
        <p:grpSpPr>
          <a:xfrm>
            <a:off x="1281979" y="5579637"/>
            <a:ext cx="3133261" cy="463012"/>
            <a:chOff x="4616273" y="5615535"/>
            <a:chExt cx="2198314" cy="463012"/>
          </a:xfrm>
        </p:grpSpPr>
        <p:sp>
          <p:nvSpPr>
            <p:cNvPr id="11" name="矩形: 圆角 10"/>
            <p:cNvSpPr/>
            <p:nvPr/>
          </p:nvSpPr>
          <p:spPr>
            <a:xfrm>
              <a:off x="4903989" y="5615535"/>
              <a:ext cx="1828800" cy="463012"/>
            </a:xfrm>
            <a:prstGeom prst="roundRect">
              <a:avLst>
                <a:gd name="adj" fmla="val 22153"/>
              </a:avLst>
            </a:prstGeom>
            <a:solidFill>
              <a:srgbClr val="9613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cs typeface="+mn-cs"/>
              </a:endParaRPr>
            </a:p>
          </p:txBody>
        </p:sp>
        <p:sp>
          <p:nvSpPr>
            <p:cNvPr id="12" name="文本框 11"/>
            <p:cNvSpPr txBox="1"/>
            <p:nvPr/>
          </p:nvSpPr>
          <p:spPr>
            <a:xfrm>
              <a:off x="4616273" y="5674956"/>
              <a:ext cx="2198314" cy="368300"/>
            </a:xfrm>
            <a:prstGeom prst="rect">
              <a:avLst/>
            </a:prstGeom>
            <a:noFill/>
          </p:spPr>
          <p:txBody>
            <a:bodyPr wrap="square" rtlCol="0" anchor="ctr">
              <a:spAutoFit/>
            </a:bodyPr>
            <a:lstStyle>
              <a:defPPr>
                <a:defRPr lang="zh-CN"/>
              </a:defPPr>
              <a:lvl1pPr algn="ctr">
                <a:defRPr>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Arial" panose="020B0604020202020204"/>
                </a:rPr>
                <a:t>指导教师：刘嘉</a:t>
              </a:r>
              <a:r>
                <a:rPr kumimoji="0" lang="zh-CN" altLang="en-US" sz="1800" b="0" i="0" u="none" strike="noStrike" kern="0" cap="none" spc="0" normalizeH="0" baseline="0" noProof="0" dirty="0">
                  <a:ln>
                    <a:noFill/>
                  </a:ln>
                  <a:solidFill>
                    <a:prstClr val="white"/>
                  </a:solidFill>
                  <a:effectLst/>
                  <a:uLnTx/>
                  <a:uFillTx/>
                  <a:latin typeface="Arial" panose="020B0604020202020204"/>
                </a:rPr>
                <a:t>欣</a:t>
              </a:r>
              <a:endParaRPr kumimoji="0" lang="zh-CN" altLang="en-US" sz="1800" b="0" i="0" u="none" strike="noStrike" kern="0" cap="none" spc="0" normalizeH="0" baseline="0" noProof="0" dirty="0">
                <a:ln>
                  <a:noFill/>
                </a:ln>
                <a:solidFill>
                  <a:prstClr val="white"/>
                </a:solidFill>
                <a:effectLst/>
                <a:uLnTx/>
                <a:uFillTx/>
                <a:latin typeface="Arial" panose="020B0604020202020204"/>
              </a:endParaRPr>
            </a:p>
          </p:txBody>
        </p:sp>
      </p:grpSp>
      <p:grpSp>
        <p:nvGrpSpPr>
          <p:cNvPr id="5" name="组合 4"/>
          <p:cNvGrpSpPr/>
          <p:nvPr/>
        </p:nvGrpSpPr>
        <p:grpSpPr>
          <a:xfrm>
            <a:off x="4657639" y="5595512"/>
            <a:ext cx="3133261" cy="463012"/>
            <a:chOff x="4794035" y="5835880"/>
            <a:chExt cx="2198314" cy="463012"/>
          </a:xfrm>
        </p:grpSpPr>
        <p:sp>
          <p:nvSpPr>
            <p:cNvPr id="7" name="矩形: 圆角 10"/>
            <p:cNvSpPr/>
            <p:nvPr/>
          </p:nvSpPr>
          <p:spPr>
            <a:xfrm>
              <a:off x="4985965" y="5835880"/>
              <a:ext cx="1828800" cy="463012"/>
            </a:xfrm>
            <a:prstGeom prst="roundRect">
              <a:avLst>
                <a:gd name="adj" fmla="val 22153"/>
              </a:avLst>
            </a:prstGeom>
            <a:solidFill>
              <a:srgbClr val="9613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cs typeface="+mn-cs"/>
              </a:endParaRPr>
            </a:p>
          </p:txBody>
        </p:sp>
        <p:sp>
          <p:nvSpPr>
            <p:cNvPr id="9" name="文本框 8"/>
            <p:cNvSpPr txBox="1"/>
            <p:nvPr/>
          </p:nvSpPr>
          <p:spPr>
            <a:xfrm>
              <a:off x="4794035" y="5883236"/>
              <a:ext cx="2198314" cy="368300"/>
            </a:xfrm>
            <a:prstGeom prst="rect">
              <a:avLst/>
            </a:prstGeom>
            <a:noFill/>
          </p:spPr>
          <p:txBody>
            <a:bodyPr wrap="square" rtlCol="0" anchor="ctr">
              <a:spAutoFit/>
            </a:bodyPr>
            <a:lstStyle>
              <a:defPPr>
                <a:defRPr lang="zh-CN"/>
              </a:defPPr>
              <a:lvl1pPr algn="ctr">
                <a:defRPr>
                  <a:solidFill>
                    <a:schemeClr val="bg1"/>
                  </a:solidFill>
                </a:defRPr>
              </a:lvl1p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prstClr val="white"/>
                  </a:solidFill>
                  <a:effectLst/>
                  <a:uLnTx/>
                  <a:uFillTx/>
                  <a:latin typeface="Arial" panose="020B0604020202020204"/>
                </a:rPr>
                <a:t>姓名：余辰</a:t>
              </a:r>
              <a:r>
                <a:rPr kumimoji="0" lang="zh-CN" altLang="en-US" sz="1800" b="0" i="0" u="none" strike="noStrike" kern="0" cap="none" spc="0" normalizeH="0" baseline="0" noProof="0" dirty="0">
                  <a:ln>
                    <a:noFill/>
                  </a:ln>
                  <a:solidFill>
                    <a:prstClr val="white"/>
                  </a:solidFill>
                  <a:effectLst/>
                  <a:uLnTx/>
                  <a:uFillTx/>
                  <a:latin typeface="Arial" panose="020B0604020202020204"/>
                </a:rPr>
                <a:t>民</a:t>
              </a:r>
              <a:endParaRPr kumimoji="0" lang="zh-CN" altLang="en-US" sz="1800" b="0" i="0" u="none" strike="noStrike" kern="0" cap="none" spc="0" normalizeH="0" baseline="0" noProof="0" dirty="0">
                <a:ln>
                  <a:noFill/>
                </a:ln>
                <a:solidFill>
                  <a:prstClr val="white"/>
                </a:solidFill>
                <a:effectLst/>
                <a:uLnTx/>
                <a:uFillTx/>
                <a:latin typeface="Arial" panose="020B0604020202020204"/>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81"/>
            <a:ext cx="12191999" cy="6872988"/>
          </a:xfrm>
          <a:prstGeom prst="rect">
            <a:avLst/>
          </a:prstGeom>
          <a:gradFill flip="none" rotWithShape="1">
            <a:gsLst>
              <a:gs pos="0">
                <a:srgbClr val="961318"/>
              </a:gs>
              <a:gs pos="54000">
                <a:srgbClr val="961318">
                  <a:alpha val="72000"/>
                </a:srgbClr>
              </a:gs>
              <a:gs pos="100000">
                <a:srgbClr val="961318">
                  <a:alpha val="90000"/>
                </a:srgbClr>
              </a:gs>
            </a:gsLst>
            <a:lin ang="16200000" scaled="1"/>
            <a:tileRect/>
          </a:gra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宋体" panose="02010600030101010101" pitchFamily="2" charset="-122"/>
            </a:endParaRPr>
          </a:p>
        </p:txBody>
      </p:sp>
      <p:grpSp>
        <p:nvGrpSpPr>
          <p:cNvPr id="4" name="组合 3"/>
          <p:cNvGrpSpPr/>
          <p:nvPr/>
        </p:nvGrpSpPr>
        <p:grpSpPr>
          <a:xfrm>
            <a:off x="839416" y="146766"/>
            <a:ext cx="10359317" cy="6586418"/>
            <a:chOff x="839416" y="146766"/>
            <a:chExt cx="10359317" cy="6586418"/>
          </a:xfrm>
        </p:grpSpPr>
        <p:grpSp>
          <p:nvGrpSpPr>
            <p:cNvPr id="5" name="组合 4"/>
            <p:cNvGrpSpPr/>
            <p:nvPr/>
          </p:nvGrpSpPr>
          <p:grpSpPr>
            <a:xfrm>
              <a:off x="839416" y="1556792"/>
              <a:ext cx="4218305" cy="3744416"/>
              <a:chOff x="1438213" y="1556792"/>
              <a:chExt cx="4218305" cy="3744416"/>
            </a:xfrm>
          </p:grpSpPr>
          <p:sp>
            <p:nvSpPr>
              <p:cNvPr id="9" name="文本框 8"/>
              <p:cNvSpPr txBox="1"/>
              <p:nvPr/>
            </p:nvSpPr>
            <p:spPr>
              <a:xfrm>
                <a:off x="2261173" y="3663087"/>
                <a:ext cx="3395345" cy="306705"/>
              </a:xfrm>
              <a:prstGeom prst="rect">
                <a:avLst/>
              </a:prstGeom>
              <a:noFill/>
            </p:spPr>
            <p:txBody>
              <a:bodyPr wrap="square" rtlCol="0">
                <a:spAutoFit/>
              </a:bodyPr>
              <a:lstStyle/>
              <a:p>
                <a:pPr marL="0" marR="0" lvl="0" indent="0" algn="dist" defTabSz="91440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white"/>
                    </a:solidFill>
                    <a:effectLst/>
                    <a:uLnTx/>
                    <a:uFillTx/>
                    <a:latin typeface="思源宋体 CN Heavy"/>
                    <a:ea typeface="宋体" panose="02010600030101010101" pitchFamily="2" charset="-122"/>
                  </a:rPr>
                  <a:t>B</a:t>
                </a:r>
                <a:r>
                  <a:rPr kumimoji="0" lang="en-US" altLang="zh-CN" sz="1400" b="0" i="0" u="none" strike="noStrike" kern="0" cap="none" spc="0" normalizeH="0" baseline="0" noProof="0" dirty="0">
                    <a:ln>
                      <a:noFill/>
                    </a:ln>
                    <a:solidFill>
                      <a:prstClr val="white"/>
                    </a:solidFill>
                    <a:effectLst/>
                    <a:uLnTx/>
                    <a:uFillTx/>
                    <a:latin typeface="思源宋体 CN Heavy"/>
                    <a:ea typeface="宋体" panose="02010600030101010101" pitchFamily="2" charset="-122"/>
                  </a:rPr>
                  <a:t>ackground </a:t>
                </a:r>
                <a:endParaRPr kumimoji="0" lang="en-US" altLang="zh-CN" sz="1400" b="0" i="0" u="none" strike="noStrike" kern="0" cap="none" spc="0" normalizeH="0" baseline="0" noProof="0" dirty="0">
                  <a:ln>
                    <a:noFill/>
                  </a:ln>
                  <a:solidFill>
                    <a:prstClr val="white"/>
                  </a:solidFill>
                  <a:effectLst/>
                  <a:uLnTx/>
                  <a:uFillTx/>
                  <a:latin typeface="思源宋体 CN Heavy"/>
                  <a:ea typeface="宋体" panose="02010600030101010101" pitchFamily="2" charset="-122"/>
                </a:endParaRPr>
              </a:p>
            </p:txBody>
          </p:sp>
          <p:grpSp>
            <p:nvGrpSpPr>
              <p:cNvPr id="10" name="组合 9"/>
              <p:cNvGrpSpPr/>
              <p:nvPr/>
            </p:nvGrpSpPr>
            <p:grpSpPr>
              <a:xfrm>
                <a:off x="1438213" y="1556792"/>
                <a:ext cx="2520280" cy="3744416"/>
                <a:chOff x="1487488" y="1556792"/>
                <a:chExt cx="2520280" cy="3744416"/>
              </a:xfrm>
            </p:grpSpPr>
            <p:cxnSp>
              <p:nvCxnSpPr>
                <p:cNvPr id="11" name="直接连接符 10"/>
                <p:cNvCxnSpPr/>
                <p:nvPr/>
              </p:nvCxnSpPr>
              <p:spPr>
                <a:xfrm flipV="1">
                  <a:off x="4007768" y="1556792"/>
                  <a:ext cx="0" cy="720080"/>
                </a:xfrm>
                <a:prstGeom prst="line">
                  <a:avLst/>
                </a:prstGeom>
                <a:noFill/>
                <a:ln w="28575" cap="flat" cmpd="sng" algn="ctr">
                  <a:solidFill>
                    <a:sysClr val="window" lastClr="FFFFFF"/>
                  </a:solidFill>
                  <a:prstDash val="solid"/>
                  <a:miter lim="800000"/>
                </a:ln>
                <a:effectLst/>
              </p:spPr>
            </p:cxnSp>
            <p:cxnSp>
              <p:nvCxnSpPr>
                <p:cNvPr id="12" name="直接连接符 11"/>
                <p:cNvCxnSpPr/>
                <p:nvPr/>
              </p:nvCxnSpPr>
              <p:spPr>
                <a:xfrm flipH="1">
                  <a:off x="1487488" y="1556792"/>
                  <a:ext cx="2520280" cy="0"/>
                </a:xfrm>
                <a:prstGeom prst="line">
                  <a:avLst/>
                </a:prstGeom>
                <a:noFill/>
                <a:ln w="28575" cap="flat" cmpd="sng" algn="ctr">
                  <a:solidFill>
                    <a:sysClr val="window" lastClr="FFFFFF"/>
                  </a:solidFill>
                  <a:prstDash val="solid"/>
                  <a:miter lim="800000"/>
                </a:ln>
                <a:effectLst/>
              </p:spPr>
            </p:cxnSp>
            <p:cxnSp>
              <p:nvCxnSpPr>
                <p:cNvPr id="13" name="直接连接符 12"/>
                <p:cNvCxnSpPr/>
                <p:nvPr/>
              </p:nvCxnSpPr>
              <p:spPr>
                <a:xfrm>
                  <a:off x="1487488" y="1556792"/>
                  <a:ext cx="0" cy="3744416"/>
                </a:xfrm>
                <a:prstGeom prst="line">
                  <a:avLst/>
                </a:prstGeom>
                <a:noFill/>
                <a:ln w="28575" cap="flat" cmpd="sng" algn="ctr">
                  <a:solidFill>
                    <a:sysClr val="window" lastClr="FFFFFF"/>
                  </a:solidFill>
                  <a:prstDash val="solid"/>
                  <a:miter lim="800000"/>
                </a:ln>
                <a:effectLst/>
              </p:spPr>
            </p:cxnSp>
            <p:cxnSp>
              <p:nvCxnSpPr>
                <p:cNvPr id="14" name="直接连接符 13"/>
                <p:cNvCxnSpPr/>
                <p:nvPr/>
              </p:nvCxnSpPr>
              <p:spPr>
                <a:xfrm>
                  <a:off x="1487488" y="5301208"/>
                  <a:ext cx="2520280" cy="0"/>
                </a:xfrm>
                <a:prstGeom prst="line">
                  <a:avLst/>
                </a:prstGeom>
                <a:noFill/>
                <a:ln w="28575" cap="flat" cmpd="sng" algn="ctr">
                  <a:solidFill>
                    <a:sysClr val="window" lastClr="FFFFFF"/>
                  </a:solidFill>
                  <a:prstDash val="solid"/>
                  <a:miter lim="800000"/>
                </a:ln>
                <a:effectLst/>
              </p:spPr>
            </p:cxnSp>
            <p:cxnSp>
              <p:nvCxnSpPr>
                <p:cNvPr id="15" name="直接连接符 14"/>
                <p:cNvCxnSpPr/>
                <p:nvPr/>
              </p:nvCxnSpPr>
              <p:spPr>
                <a:xfrm flipV="1">
                  <a:off x="4007768" y="4509120"/>
                  <a:ext cx="0" cy="792088"/>
                </a:xfrm>
                <a:prstGeom prst="line">
                  <a:avLst/>
                </a:prstGeom>
                <a:noFill/>
                <a:ln w="28575" cap="flat" cmpd="sng" algn="ctr">
                  <a:solidFill>
                    <a:sysClr val="window" lastClr="FFFFFF"/>
                  </a:solidFill>
                  <a:prstDash val="solid"/>
                  <a:miter lim="800000"/>
                </a:ln>
                <a:effectLst/>
              </p:spPr>
            </p:cxnSp>
          </p:grpSp>
        </p:grpSp>
        <p:sp>
          <p:nvSpPr>
            <p:cNvPr id="6" name="文本框 5"/>
            <p:cNvSpPr txBox="1"/>
            <p:nvPr/>
          </p:nvSpPr>
          <p:spPr>
            <a:xfrm>
              <a:off x="7404104" y="146766"/>
              <a:ext cx="3794629" cy="658641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2200" b="0" i="0" u="none" strike="noStrike" kern="0" cap="none" spc="0" normalizeH="0" baseline="0" noProof="0" dirty="0">
                  <a:ln>
                    <a:noFill/>
                  </a:ln>
                  <a:solidFill>
                    <a:prstClr val="white"/>
                  </a:solidFill>
                  <a:effectLst/>
                  <a:uLnTx/>
                  <a:uFillTx/>
                  <a:latin typeface="Arial Black" panose="020B0A04020102020204" pitchFamily="34" charset="0"/>
                  <a:ea typeface="苹方 常规" panose="020B0300000000000000" pitchFamily="34" charset="-122"/>
                  <a:cs typeface="Roboto Condensed" panose="02000000000000000000" pitchFamily="2" charset="0"/>
                </a:rPr>
                <a:t>1</a:t>
              </a:r>
              <a:endParaRPr kumimoji="0" lang="zh-CN" altLang="en-US" sz="42200" b="0" i="0" u="none" strike="noStrike" kern="0" cap="none" spc="0" normalizeH="0" baseline="0" noProof="0" dirty="0">
                <a:ln>
                  <a:noFill/>
                </a:ln>
                <a:solidFill>
                  <a:prstClr val="white"/>
                </a:solidFill>
                <a:effectLst/>
                <a:uLnTx/>
                <a:uFillTx/>
                <a:latin typeface="Arial Black" panose="020B0A04020102020204" pitchFamily="34" charset="0"/>
                <a:ea typeface="苹方 常规" panose="020B0300000000000000" pitchFamily="34" charset="-122"/>
                <a:cs typeface="Roboto Condensed" panose="02000000000000000000" pitchFamily="2" charset="0"/>
              </a:endParaRPr>
            </a:p>
          </p:txBody>
        </p:sp>
        <p:cxnSp>
          <p:nvCxnSpPr>
            <p:cNvPr id="7" name="直接连接符 6"/>
            <p:cNvCxnSpPr/>
            <p:nvPr/>
          </p:nvCxnSpPr>
          <p:spPr>
            <a:xfrm>
              <a:off x="1735546" y="4221088"/>
              <a:ext cx="760054" cy="0"/>
            </a:xfrm>
            <a:prstGeom prst="line">
              <a:avLst/>
            </a:prstGeom>
            <a:noFill/>
            <a:ln w="9525" cap="flat" cmpd="sng" algn="ctr">
              <a:solidFill>
                <a:sysClr val="window" lastClr="FFFFFF"/>
              </a:solidFill>
              <a:prstDash val="solid"/>
            </a:ln>
            <a:effectLst/>
          </p:spPr>
        </p:cxnSp>
      </p:grpSp>
      <p:sp>
        <p:nvSpPr>
          <p:cNvPr id="16" name="文本框 2"/>
          <p:cNvSpPr txBox="1"/>
          <p:nvPr/>
        </p:nvSpPr>
        <p:spPr>
          <a:xfrm>
            <a:off x="10038079" y="5655967"/>
            <a:ext cx="2153921"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3200" dirty="0">
                <a:solidFill>
                  <a:schemeClr val="bg1"/>
                </a:solidFill>
                <a:latin typeface="华文行楷" panose="02010800040101010101" pitchFamily="2" charset="-122"/>
                <a:ea typeface="华文行楷" panose="02010800040101010101" pitchFamily="2" charset="-122"/>
                <a:sym typeface="+mn-ea"/>
              </a:rPr>
              <a:t>允公允能 日新月异</a:t>
            </a:r>
            <a:endParaRPr lang="zh-CN" altLang="en-US" sz="3200" dirty="0">
              <a:solidFill>
                <a:schemeClr val="bg1"/>
              </a:solidFill>
              <a:latin typeface="华文行楷" panose="02010800040101010101" pitchFamily="2" charset="-122"/>
              <a:ea typeface="华文行楷" panose="02010800040101010101" pitchFamily="2" charset="-122"/>
              <a:sym typeface="+mn-ea"/>
            </a:endParaRPr>
          </a:p>
        </p:txBody>
      </p:sp>
      <p:pic>
        <p:nvPicPr>
          <p:cNvPr id="19" name="图片 18" descr="D:\360MoveData\Users\xiaoxiao\Desktop\图片1.png图片1"/>
          <p:cNvPicPr>
            <a:picLocks noChangeAspect="1"/>
          </p:cNvPicPr>
          <p:nvPr/>
        </p:nvPicPr>
        <p:blipFill>
          <a:blip r:embed="rId1">
            <a:lum bright="70000" contrast="-70000"/>
          </a:blip>
          <a:srcRect/>
          <a:stretch>
            <a:fillRect/>
          </a:stretch>
        </p:blipFill>
        <p:spPr>
          <a:xfrm>
            <a:off x="586105" y="376555"/>
            <a:ext cx="3213100" cy="1181735"/>
          </a:xfrm>
          <a:prstGeom prst="rect">
            <a:avLst/>
          </a:prstGeom>
        </p:spPr>
      </p:pic>
      <p:sp>
        <p:nvSpPr>
          <p:cNvPr id="2" name="矩形 1"/>
          <p:cNvSpPr/>
          <p:nvPr/>
        </p:nvSpPr>
        <p:spPr>
          <a:xfrm>
            <a:off x="1763395" y="2073275"/>
            <a:ext cx="3192780" cy="1751965"/>
          </a:xfrm>
          <a:prstGeom prst="rect">
            <a:avLst/>
          </a:prstGeom>
          <a:noFill/>
        </p:spPr>
        <p:txBody>
          <a:bodyPr wrap="square" anchor="ctr">
            <a:noAutofit/>
          </a:bodyPr>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8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rPr>
              <a:t>背景</a:t>
            </a:r>
            <a:endParaRPr kumimoji="0" lang="zh-CN" altLang="en-US" sz="8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endParaRP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125595"/>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背景</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673" y="5774169"/>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rcRect b="65048"/>
          <a:stretch>
            <a:fillRect/>
          </a:stretch>
        </p:blipFill>
        <p:spPr>
          <a:xfrm>
            <a:off x="1166495" y="2478405"/>
            <a:ext cx="9525635" cy="2605405"/>
          </a:xfrm>
          <a:prstGeom prst="rect">
            <a:avLst/>
          </a:prstGeom>
        </p:spPr>
      </p:pic>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10405"/>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背景</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3308" y="6158979"/>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rcRect t="33687"/>
          <a:stretch>
            <a:fillRect/>
          </a:stretch>
        </p:blipFill>
        <p:spPr>
          <a:xfrm>
            <a:off x="2072640" y="2061210"/>
            <a:ext cx="7737475" cy="4014470"/>
          </a:xfrm>
          <a:prstGeom prst="rect">
            <a:avLst/>
          </a:prstGeom>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3481"/>
            <a:ext cx="12191999" cy="6872988"/>
          </a:xfrm>
          <a:prstGeom prst="rect">
            <a:avLst/>
          </a:prstGeom>
          <a:gradFill flip="none" rotWithShape="1">
            <a:gsLst>
              <a:gs pos="0">
                <a:srgbClr val="961318"/>
              </a:gs>
              <a:gs pos="54000">
                <a:srgbClr val="961318">
                  <a:alpha val="72000"/>
                </a:srgbClr>
              </a:gs>
              <a:gs pos="100000">
                <a:srgbClr val="961318">
                  <a:alpha val="90000"/>
                </a:srgbClr>
              </a:gs>
            </a:gsLst>
            <a:lin ang="16200000" scaled="1"/>
            <a:tileRect/>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宋体" panose="02010600030101010101" pitchFamily="2" charset="-122"/>
              <a:cs typeface="+mn-cs"/>
            </a:endParaRPr>
          </a:p>
        </p:txBody>
      </p:sp>
      <p:grpSp>
        <p:nvGrpSpPr>
          <p:cNvPr id="4" name="组合 3"/>
          <p:cNvGrpSpPr/>
          <p:nvPr/>
        </p:nvGrpSpPr>
        <p:grpSpPr>
          <a:xfrm>
            <a:off x="839416" y="146766"/>
            <a:ext cx="10359317" cy="6586418"/>
            <a:chOff x="839416" y="146766"/>
            <a:chExt cx="10359317" cy="6586418"/>
          </a:xfrm>
        </p:grpSpPr>
        <p:grpSp>
          <p:nvGrpSpPr>
            <p:cNvPr id="5" name="组合 4"/>
            <p:cNvGrpSpPr/>
            <p:nvPr/>
          </p:nvGrpSpPr>
          <p:grpSpPr>
            <a:xfrm>
              <a:off x="839416" y="1556792"/>
              <a:ext cx="5338445" cy="3744416"/>
              <a:chOff x="1438213" y="1556792"/>
              <a:chExt cx="5338445" cy="3744416"/>
            </a:xfrm>
          </p:grpSpPr>
          <p:sp>
            <p:nvSpPr>
              <p:cNvPr id="8" name="矩形 7"/>
              <p:cNvSpPr/>
              <p:nvPr/>
            </p:nvSpPr>
            <p:spPr>
              <a:xfrm>
                <a:off x="1770318" y="2288947"/>
                <a:ext cx="5006340" cy="1751965"/>
              </a:xfrm>
              <a:prstGeom prst="rect">
                <a:avLst/>
              </a:prstGeom>
              <a:noFill/>
            </p:spPr>
            <p:txBody>
              <a:bodyPr wrap="square" anchor="ctr">
                <a:no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rPr>
                  <a:t>设计思路</a:t>
                </a:r>
                <a:endParaRPr kumimoji="0" lang="zh-CN" altLang="en-US" sz="6000" b="0" i="0" u="none" strike="noStrike" kern="0" cap="none" spc="0" normalizeH="0" baseline="0" noProof="0" dirty="0">
                  <a:ln>
                    <a:noFill/>
                  </a:ln>
                  <a:solidFill>
                    <a:prstClr val="white"/>
                  </a:solidFill>
                  <a:effectLst/>
                  <a:uLnTx/>
                  <a:uFillTx/>
                  <a:latin typeface="汉仪中隶书简" panose="02010600000101010101" charset="-122"/>
                  <a:ea typeface="汉仪中隶书简" panose="02010600000101010101" charset="-122"/>
                  <a:cs typeface="汉仪中隶书简" panose="02010600000101010101" charset="-122"/>
                </a:endParaRPr>
              </a:p>
            </p:txBody>
          </p:sp>
          <p:sp>
            <p:nvSpPr>
              <p:cNvPr id="9" name="文本框 8"/>
              <p:cNvSpPr txBox="1"/>
              <p:nvPr/>
            </p:nvSpPr>
            <p:spPr>
              <a:xfrm>
                <a:off x="2334198" y="4092982"/>
                <a:ext cx="3877945" cy="30670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0" normalizeH="0" baseline="0" noProof="0" dirty="0">
                    <a:ln>
                      <a:noFill/>
                    </a:ln>
                    <a:solidFill>
                      <a:prstClr val="white"/>
                    </a:solidFill>
                    <a:effectLst/>
                    <a:uLnTx/>
                    <a:uFillTx/>
                    <a:latin typeface="思源宋体 CN Heavy"/>
                    <a:ea typeface="宋体" panose="02010600030101010101" pitchFamily="2" charset="-122"/>
                    <a:cs typeface="+mn-cs"/>
                  </a:rPr>
                  <a:t>Design Ideas </a:t>
                </a:r>
                <a:endParaRPr kumimoji="0" lang="en-US" altLang="zh-CN" sz="1400" b="0" i="0" u="none" strike="noStrike" kern="0" cap="none" spc="0" normalizeH="0" baseline="0" noProof="0" dirty="0">
                  <a:ln>
                    <a:noFill/>
                  </a:ln>
                  <a:solidFill>
                    <a:prstClr val="white"/>
                  </a:solidFill>
                  <a:effectLst/>
                  <a:uLnTx/>
                  <a:uFillTx/>
                  <a:latin typeface="思源宋体 CN Heavy"/>
                  <a:ea typeface="宋体" panose="02010600030101010101" pitchFamily="2" charset="-122"/>
                  <a:cs typeface="+mn-cs"/>
                </a:endParaRPr>
              </a:p>
            </p:txBody>
          </p:sp>
          <p:grpSp>
            <p:nvGrpSpPr>
              <p:cNvPr id="10" name="组合 9"/>
              <p:cNvGrpSpPr/>
              <p:nvPr/>
            </p:nvGrpSpPr>
            <p:grpSpPr>
              <a:xfrm>
                <a:off x="1438213" y="1556792"/>
                <a:ext cx="2520280" cy="3744416"/>
                <a:chOff x="1487488" y="1556792"/>
                <a:chExt cx="2520280" cy="3744416"/>
              </a:xfrm>
            </p:grpSpPr>
            <p:cxnSp>
              <p:nvCxnSpPr>
                <p:cNvPr id="11" name="直接连接符 10"/>
                <p:cNvCxnSpPr/>
                <p:nvPr/>
              </p:nvCxnSpPr>
              <p:spPr>
                <a:xfrm flipV="1">
                  <a:off x="4007768" y="1556792"/>
                  <a:ext cx="0" cy="720080"/>
                </a:xfrm>
                <a:prstGeom prst="line">
                  <a:avLst/>
                </a:prstGeom>
                <a:noFill/>
                <a:ln w="28575" cap="flat" cmpd="sng" algn="ctr">
                  <a:solidFill>
                    <a:sysClr val="window" lastClr="FFFFFF"/>
                  </a:solidFill>
                  <a:prstDash val="solid"/>
                  <a:miter lim="800000"/>
                </a:ln>
                <a:effectLst/>
              </p:spPr>
            </p:cxnSp>
            <p:cxnSp>
              <p:nvCxnSpPr>
                <p:cNvPr id="12" name="直接连接符 11"/>
                <p:cNvCxnSpPr/>
                <p:nvPr/>
              </p:nvCxnSpPr>
              <p:spPr>
                <a:xfrm flipH="1">
                  <a:off x="1487488" y="1556792"/>
                  <a:ext cx="2520280" cy="0"/>
                </a:xfrm>
                <a:prstGeom prst="line">
                  <a:avLst/>
                </a:prstGeom>
                <a:noFill/>
                <a:ln w="28575" cap="flat" cmpd="sng" algn="ctr">
                  <a:solidFill>
                    <a:sysClr val="window" lastClr="FFFFFF"/>
                  </a:solidFill>
                  <a:prstDash val="solid"/>
                  <a:miter lim="800000"/>
                </a:ln>
                <a:effectLst/>
              </p:spPr>
            </p:cxnSp>
            <p:cxnSp>
              <p:nvCxnSpPr>
                <p:cNvPr id="13" name="直接连接符 12"/>
                <p:cNvCxnSpPr/>
                <p:nvPr/>
              </p:nvCxnSpPr>
              <p:spPr>
                <a:xfrm>
                  <a:off x="1487488" y="1556792"/>
                  <a:ext cx="0" cy="3744416"/>
                </a:xfrm>
                <a:prstGeom prst="line">
                  <a:avLst/>
                </a:prstGeom>
                <a:noFill/>
                <a:ln w="28575" cap="flat" cmpd="sng" algn="ctr">
                  <a:solidFill>
                    <a:sysClr val="window" lastClr="FFFFFF"/>
                  </a:solidFill>
                  <a:prstDash val="solid"/>
                  <a:miter lim="800000"/>
                </a:ln>
                <a:effectLst/>
              </p:spPr>
            </p:cxnSp>
            <p:cxnSp>
              <p:nvCxnSpPr>
                <p:cNvPr id="14" name="直接连接符 13"/>
                <p:cNvCxnSpPr/>
                <p:nvPr/>
              </p:nvCxnSpPr>
              <p:spPr>
                <a:xfrm>
                  <a:off x="1487488" y="5301208"/>
                  <a:ext cx="2520280" cy="0"/>
                </a:xfrm>
                <a:prstGeom prst="line">
                  <a:avLst/>
                </a:prstGeom>
                <a:noFill/>
                <a:ln w="28575" cap="flat" cmpd="sng" algn="ctr">
                  <a:solidFill>
                    <a:sysClr val="window" lastClr="FFFFFF"/>
                  </a:solidFill>
                  <a:prstDash val="solid"/>
                  <a:miter lim="800000"/>
                </a:ln>
                <a:effectLst/>
              </p:spPr>
            </p:cxnSp>
            <p:cxnSp>
              <p:nvCxnSpPr>
                <p:cNvPr id="15" name="直接连接符 14"/>
                <p:cNvCxnSpPr/>
                <p:nvPr/>
              </p:nvCxnSpPr>
              <p:spPr>
                <a:xfrm flipV="1">
                  <a:off x="4007768" y="4509120"/>
                  <a:ext cx="0" cy="792088"/>
                </a:xfrm>
                <a:prstGeom prst="line">
                  <a:avLst/>
                </a:prstGeom>
                <a:noFill/>
                <a:ln w="28575" cap="flat" cmpd="sng" algn="ctr">
                  <a:solidFill>
                    <a:sysClr val="window" lastClr="FFFFFF"/>
                  </a:solidFill>
                  <a:prstDash val="solid"/>
                  <a:miter lim="800000"/>
                </a:ln>
                <a:effectLst/>
              </p:spPr>
            </p:cxnSp>
          </p:grpSp>
        </p:grpSp>
        <p:sp>
          <p:nvSpPr>
            <p:cNvPr id="6" name="文本框 5"/>
            <p:cNvSpPr txBox="1"/>
            <p:nvPr/>
          </p:nvSpPr>
          <p:spPr>
            <a:xfrm>
              <a:off x="7404104" y="146766"/>
              <a:ext cx="3794629" cy="658641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2200" b="0" i="0" u="none" strike="noStrike" kern="0" cap="none" spc="0" normalizeH="0" baseline="0" noProof="0" dirty="0">
                  <a:ln>
                    <a:noFill/>
                  </a:ln>
                  <a:solidFill>
                    <a:prstClr val="white"/>
                  </a:solidFill>
                  <a:effectLst/>
                  <a:uLnTx/>
                  <a:uFillTx/>
                  <a:latin typeface="Arial Black" panose="020B0A04020102020204" pitchFamily="34" charset="0"/>
                  <a:ea typeface="苹方 常规" panose="020B0300000000000000" pitchFamily="34" charset="-122"/>
                  <a:cs typeface="Roboto Condensed" panose="02000000000000000000" pitchFamily="2" charset="0"/>
                </a:rPr>
                <a:t>2</a:t>
              </a:r>
              <a:endParaRPr kumimoji="0" lang="zh-CN" altLang="en-US" sz="42200" b="0" i="0" u="none" strike="noStrike" kern="0" cap="none" spc="0" normalizeH="0" baseline="0" noProof="0" dirty="0">
                <a:ln>
                  <a:noFill/>
                </a:ln>
                <a:solidFill>
                  <a:prstClr val="white"/>
                </a:solidFill>
                <a:effectLst/>
                <a:uLnTx/>
                <a:uFillTx/>
                <a:latin typeface="Arial Black" panose="020B0A04020102020204" pitchFamily="34" charset="0"/>
                <a:ea typeface="苹方 常规" panose="020B0300000000000000" pitchFamily="34" charset="-122"/>
                <a:cs typeface="Roboto Condensed" panose="02000000000000000000" pitchFamily="2" charset="0"/>
              </a:endParaRPr>
            </a:p>
          </p:txBody>
        </p:sp>
        <p:cxnSp>
          <p:nvCxnSpPr>
            <p:cNvPr id="7" name="直接连接符 6"/>
            <p:cNvCxnSpPr/>
            <p:nvPr/>
          </p:nvCxnSpPr>
          <p:spPr>
            <a:xfrm>
              <a:off x="1735546" y="4471913"/>
              <a:ext cx="760054" cy="0"/>
            </a:xfrm>
            <a:prstGeom prst="line">
              <a:avLst/>
            </a:prstGeom>
            <a:noFill/>
            <a:ln w="9525" cap="flat" cmpd="sng" algn="ctr">
              <a:solidFill>
                <a:sysClr val="window" lastClr="FFFFFF"/>
              </a:solidFill>
              <a:prstDash val="solid"/>
            </a:ln>
            <a:effectLst/>
          </p:spPr>
        </p:cxnSp>
      </p:grpSp>
      <p:sp>
        <p:nvSpPr>
          <p:cNvPr id="18" name="文本框 2"/>
          <p:cNvSpPr txBox="1"/>
          <p:nvPr/>
        </p:nvSpPr>
        <p:spPr>
          <a:xfrm>
            <a:off x="10038079" y="5655967"/>
            <a:ext cx="2153921" cy="1076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ClrTx/>
              <a:buSzTx/>
              <a:buFontTx/>
            </a:pPr>
            <a:r>
              <a:rPr lang="zh-CN" altLang="en-US" sz="3200" dirty="0">
                <a:solidFill>
                  <a:schemeClr val="bg1"/>
                </a:solidFill>
                <a:latin typeface="华文行楷" panose="02010800040101010101" pitchFamily="2" charset="-122"/>
                <a:ea typeface="华文行楷" panose="02010800040101010101" pitchFamily="2" charset="-122"/>
                <a:sym typeface="+mn-ea"/>
              </a:rPr>
              <a:t>允公允能 日新月异</a:t>
            </a:r>
            <a:endParaRPr lang="zh-CN" altLang="en-US" sz="3200" dirty="0">
              <a:solidFill>
                <a:schemeClr val="bg1"/>
              </a:solidFill>
              <a:latin typeface="华文行楷" panose="02010800040101010101" pitchFamily="2" charset="-122"/>
              <a:ea typeface="华文行楷" panose="02010800040101010101" pitchFamily="2" charset="-122"/>
            </a:endParaRPr>
          </a:p>
        </p:txBody>
      </p:sp>
      <p:pic>
        <p:nvPicPr>
          <p:cNvPr id="19" name="图片 18" descr="D:\360MoveData\Users\xiaoxiao\Desktop\图片1.png图片1"/>
          <p:cNvPicPr>
            <a:picLocks noChangeAspect="1"/>
          </p:cNvPicPr>
          <p:nvPr/>
        </p:nvPicPr>
        <p:blipFill>
          <a:blip r:embed="rId1">
            <a:lum bright="70000" contrast="-70000"/>
          </a:blip>
          <a:srcRect/>
          <a:stretch>
            <a:fillRect/>
          </a:stretch>
        </p:blipFill>
        <p:spPr>
          <a:xfrm>
            <a:off x="1394460" y="299720"/>
            <a:ext cx="3323590" cy="1222375"/>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40250"/>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设计</a:t>
            </a:r>
            <a:r>
              <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rPr>
              <a:t>思路</a:t>
            </a:r>
            <a:endParaRPr lang="zh-CN" altLang="en-US"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038" y="6188824"/>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4000500"/>
          </a:xfrm>
          <a:prstGeom prst="rect">
            <a:avLst/>
          </a:prstGeom>
          <a:noFill/>
        </p:spPr>
        <p:txBody>
          <a:bodyPr wrap="square" rtlCol="0">
            <a:noAutofit/>
          </a:bodyPr>
          <a:p>
            <a:pPr fontAlgn="auto">
              <a:lnSpc>
                <a:spcPct val="150000"/>
              </a:lnSpc>
            </a:pP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zh-CN" altLang="en-US" sz="2800" b="1">
                <a:latin typeface="宋体" panose="02010600030101010101" pitchFamily="2" charset="-122"/>
                <a:ea typeface="宋体" panose="02010600030101010101" pitchFamily="2" charset="-122"/>
                <a:cs typeface="宋体" panose="02010600030101010101" pitchFamily="2" charset="-122"/>
              </a:rPr>
              <a:t>回想一下之前玩过的五子棋小游戏，大致分为登录界面、房间界面、游戏界面。以这三个界面为基础，设三个类</a:t>
            </a:r>
            <a:r>
              <a:rPr lang="en-US" altLang="zh-CN" sz="2800" b="1">
                <a:latin typeface="宋体" panose="02010600030101010101" pitchFamily="2" charset="-122"/>
                <a:ea typeface="宋体" panose="02010600030101010101" pitchFamily="2" charset="-122"/>
                <a:cs typeface="宋体" panose="02010600030101010101" pitchFamily="2" charset="-122"/>
              </a:rPr>
              <a:t>LoginWindow</a:t>
            </a:r>
            <a:r>
              <a:rPr lang="zh-CN" altLang="en-US" sz="2800" b="1">
                <a:latin typeface="宋体" panose="02010600030101010101" pitchFamily="2" charset="-122"/>
                <a:ea typeface="宋体" panose="02010600030101010101" pitchFamily="2" charset="-122"/>
                <a:cs typeface="宋体" panose="02010600030101010101" pitchFamily="2" charset="-122"/>
              </a:rPr>
              <a:t>、</a:t>
            </a:r>
            <a:r>
              <a:rPr lang="en-US" altLang="zh-CN" sz="2800" b="1">
                <a:latin typeface="宋体" panose="02010600030101010101" pitchFamily="2" charset="-122"/>
                <a:ea typeface="宋体" panose="02010600030101010101" pitchFamily="2" charset="-122"/>
                <a:cs typeface="宋体" panose="02010600030101010101" pitchFamily="2" charset="-122"/>
              </a:rPr>
              <a:t>UserHouse</a:t>
            </a:r>
            <a:r>
              <a:rPr lang="zh-CN" altLang="en-US" sz="2800" b="1">
                <a:latin typeface="宋体" panose="02010600030101010101" pitchFamily="2" charset="-122"/>
                <a:ea typeface="宋体" panose="02010600030101010101" pitchFamily="2" charset="-122"/>
                <a:cs typeface="宋体" panose="02010600030101010101" pitchFamily="2" charset="-122"/>
              </a:rPr>
              <a:t>、</a:t>
            </a:r>
            <a:r>
              <a:rPr lang="en-US" altLang="zh-CN" sz="2800" b="1">
                <a:latin typeface="宋体" panose="02010600030101010101" pitchFamily="2" charset="-122"/>
                <a:ea typeface="宋体" panose="02010600030101010101" pitchFamily="2" charset="-122"/>
                <a:cs typeface="宋体" panose="02010600030101010101" pitchFamily="2" charset="-122"/>
              </a:rPr>
              <a:t>GameWindow</a:t>
            </a:r>
            <a:r>
              <a:rPr lang="zh-CN" altLang="en-US" sz="2800" b="1">
                <a:latin typeface="宋体" panose="02010600030101010101" pitchFamily="2" charset="-122"/>
                <a:ea typeface="宋体" panose="02010600030101010101" pitchFamily="2" charset="-122"/>
                <a:cs typeface="宋体" panose="02010600030101010101" pitchFamily="2" charset="-122"/>
              </a:rPr>
              <a:t>，在类内实现完成基本页面布局后通过</a:t>
            </a:r>
            <a:r>
              <a:rPr lang="en-US" altLang="zh-CN" sz="2800" b="1">
                <a:latin typeface="宋体" panose="02010600030101010101" pitchFamily="2" charset="-122"/>
                <a:ea typeface="宋体" panose="02010600030101010101" pitchFamily="2" charset="-122"/>
                <a:cs typeface="宋体" panose="02010600030101010101" pitchFamily="2" charset="-122"/>
              </a:rPr>
              <a:t>new</a:t>
            </a:r>
            <a:r>
              <a:rPr lang="zh-CN" altLang="en-US" sz="2800" b="1">
                <a:latin typeface="宋体" panose="02010600030101010101" pitchFamily="2" charset="-122"/>
                <a:ea typeface="宋体" panose="02010600030101010101" pitchFamily="2" charset="-122"/>
                <a:cs typeface="宋体" panose="02010600030101010101" pitchFamily="2" charset="-122"/>
              </a:rPr>
              <a:t>和</a:t>
            </a:r>
            <a:r>
              <a:rPr lang="en-US" altLang="zh-CN" sz="2800" b="1">
                <a:latin typeface="宋体" panose="02010600030101010101" pitchFamily="2" charset="-122"/>
                <a:ea typeface="宋体" panose="02010600030101010101" pitchFamily="2" charset="-122"/>
                <a:cs typeface="宋体" panose="02010600030101010101" pitchFamily="2" charset="-122"/>
              </a:rPr>
              <a:t>setVisible</a:t>
            </a:r>
            <a:r>
              <a:rPr lang="zh-CN" altLang="en-US" sz="2800" b="1">
                <a:latin typeface="宋体" panose="02010600030101010101" pitchFamily="2" charset="-122"/>
                <a:ea typeface="宋体" panose="02010600030101010101" pitchFamily="2" charset="-122"/>
                <a:cs typeface="宋体" panose="02010600030101010101" pitchFamily="2" charset="-122"/>
              </a:rPr>
              <a:t>跳转下一个界面，来实现</a:t>
            </a:r>
            <a:r>
              <a:rPr lang="zh-CN" altLang="en-US" sz="2800" b="1">
                <a:latin typeface="宋体" panose="02010600030101010101" pitchFamily="2" charset="-122"/>
                <a:ea typeface="宋体" panose="02010600030101010101" pitchFamily="2" charset="-122"/>
                <a:cs typeface="宋体" panose="02010600030101010101" pitchFamily="2" charset="-122"/>
              </a:rPr>
              <a:t>基本游戏框架。</a:t>
            </a:r>
            <a:endParaRPr lang="zh-CN" altLang="en-US" sz="28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40250"/>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L</a:t>
            </a: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oginWindow</a:t>
            </a:r>
            <a:endPar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038" y="6188824"/>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38835" y="1747520"/>
            <a:ext cx="10806430" cy="2499995"/>
          </a:xfrm>
          <a:prstGeom prst="rect">
            <a:avLst/>
          </a:prstGeom>
          <a:noFill/>
        </p:spPr>
        <p:txBody>
          <a:bodyPr wrap="square" rtlCol="0">
            <a:noAutofit/>
          </a:bodyPr>
          <a:p>
            <a:pPr fontAlgn="auto">
              <a:lnSpc>
                <a:spcPct val="150000"/>
              </a:lnSpc>
            </a:pPr>
            <a:r>
              <a:rPr lang="en-US" altLang="zh-CN" sz="2800" b="1">
                <a:latin typeface="宋体" panose="02010600030101010101" pitchFamily="2" charset="-122"/>
                <a:ea typeface="宋体" panose="02010600030101010101" pitchFamily="2" charset="-122"/>
                <a:cs typeface="宋体" panose="02010600030101010101" pitchFamily="2" charset="-122"/>
              </a:rPr>
              <a:t>	</a:t>
            </a:r>
            <a:r>
              <a:rPr lang="en-US" altLang="zh-CN" sz="2400" b="1">
                <a:latin typeface="宋体" panose="02010600030101010101" pitchFamily="2" charset="-122"/>
                <a:ea typeface="宋体" panose="02010600030101010101" pitchFamily="2" charset="-122"/>
                <a:cs typeface="宋体" panose="02010600030101010101" pitchFamily="2" charset="-122"/>
              </a:rPr>
              <a:t>创建一个五子棋游戏的登录界面，用户可以在该界面输入用户名，选择头像，并通过按钮进行连接、重置和退出操作。对用户输入的用户名进行合法性验证，当用户点击连接按钮且输入合法时，进入游戏大厅界面。</a:t>
            </a:r>
            <a:endParaRPr lang="en-US" altLang="zh-CN" sz="2400" b="1">
              <a:latin typeface="宋体" panose="02010600030101010101" pitchFamily="2" charset="-122"/>
              <a:ea typeface="宋体" panose="02010600030101010101" pitchFamily="2" charset="-122"/>
              <a:cs typeface="宋体" panose="02010600030101010101" pitchFamily="2" charset="-122"/>
            </a:endParaRPr>
          </a:p>
          <a:p>
            <a:pPr fontAlgn="auto">
              <a:lnSpc>
                <a:spcPct val="150000"/>
              </a:lnSpc>
            </a:pPr>
            <a:r>
              <a:rPr lang="en-US" altLang="zh-CN" sz="2400" b="1">
                <a:latin typeface="宋体" panose="02010600030101010101" pitchFamily="2" charset="-122"/>
                <a:ea typeface="宋体" panose="02010600030101010101" pitchFamily="2" charset="-122"/>
                <a:cs typeface="宋体" panose="02010600030101010101" pitchFamily="2" charset="-122"/>
              </a:rPr>
              <a:t>	整体采用边框布局（BorderLayout），将界面分为上、中、下三个区域。北部区域用于显示提示信息和输入框相关的组件，采用内部的边框布局和网格布局来组织用户名和头像相关的标签和文本框。中部区域用于显示可选头像，采用绝对布局（null）来精确放置头像按钮。南部区域用于放置操作按钮（连接、重置、退出），采用流式布局（FlowLayout）来排列按钮。</a:t>
            </a:r>
            <a:endParaRPr lang="en-US" altLang="zh-CN" sz="24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D:\360MoveData\Users\xiaoxiao\Desktop\logo2.pnglogo2"/>
          <p:cNvPicPr>
            <a:picLocks noChangeAspect="1"/>
          </p:cNvPicPr>
          <p:nvPr/>
        </p:nvPicPr>
        <p:blipFill rotWithShape="1">
          <a:blip r:embed="rId1"/>
          <a:srcRect/>
          <a:stretch>
            <a:fillRect/>
          </a:stretch>
        </p:blipFill>
        <p:spPr>
          <a:xfrm>
            <a:off x="4124961" y="2060893"/>
            <a:ext cx="3462655" cy="3440430"/>
          </a:xfrm>
          <a:prstGeom prst="rect">
            <a:avLst/>
          </a:prstGeom>
        </p:spPr>
      </p:pic>
      <p:sp>
        <p:nvSpPr>
          <p:cNvPr id="11" name="矩形 10"/>
          <p:cNvSpPr/>
          <p:nvPr/>
        </p:nvSpPr>
        <p:spPr>
          <a:xfrm>
            <a:off x="3506470" y="2024380"/>
            <a:ext cx="4699635" cy="359981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0" y="307733"/>
            <a:ext cx="5348680" cy="905661"/>
            <a:chOff x="0" y="260648"/>
            <a:chExt cx="5348680" cy="905661"/>
          </a:xfrm>
        </p:grpSpPr>
        <p:sp>
          <p:nvSpPr>
            <p:cNvPr id="3" name="矩形 2"/>
            <p:cNvSpPr/>
            <p:nvPr/>
          </p:nvSpPr>
          <p:spPr>
            <a:xfrm>
              <a:off x="0" y="374221"/>
              <a:ext cx="551384" cy="792088"/>
            </a:xfrm>
            <a:prstGeom prst="rect">
              <a:avLst/>
            </a:prstGeom>
            <a:solidFill>
              <a:srgbClr val="961318"/>
            </a:solidFill>
            <a:ln w="25400" cap="flat" cmpd="sng" algn="ctr">
              <a:solidFill>
                <a:srgbClr val="961318"/>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4" name="组合 3"/>
            <p:cNvGrpSpPr/>
            <p:nvPr/>
          </p:nvGrpSpPr>
          <p:grpSpPr>
            <a:xfrm>
              <a:off x="695400" y="260648"/>
              <a:ext cx="4653280" cy="678559"/>
              <a:chOff x="623392" y="310880"/>
              <a:chExt cx="4653280" cy="678559"/>
            </a:xfrm>
          </p:grpSpPr>
          <p:sp>
            <p:nvSpPr>
              <p:cNvPr id="5" name="文本框 4"/>
              <p:cNvSpPr txBox="1"/>
              <p:nvPr/>
            </p:nvSpPr>
            <p:spPr>
              <a:xfrm>
                <a:off x="623392" y="310880"/>
                <a:ext cx="4653280" cy="583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基于</a:t>
                </a:r>
                <a:r>
                  <a:rPr lang="en-US" altLang="zh-CN"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JAVA</a:t>
                </a:r>
                <a:r>
                  <a:rPr lang="zh-CN" altLang="en-US" sz="3200" kern="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sym typeface="+mn-ea"/>
                  </a:rPr>
                  <a:t>的五子棋小游戏</a:t>
                </a:r>
                <a:endParaRPr kumimoji="0" lang="zh-CN" altLang="en-US" sz="3600" b="0" i="0" u="none" strike="noStrike" kern="0" cap="none" spc="0" normalizeH="0" baseline="0" noProof="0" dirty="0">
                  <a:ln>
                    <a:noFill/>
                  </a:ln>
                  <a:solidFill>
                    <a:prstClr val="black"/>
                  </a:solidFill>
                  <a:effectLst/>
                  <a:uLnTx/>
                  <a:uFillTx/>
                  <a:latin typeface="汉仪中隶书简" panose="02010600000101010101" charset="-122"/>
                  <a:ea typeface="汉仪中隶书简" panose="02010600000101010101" charset="-122"/>
                  <a:cs typeface="汉仪中隶书简" panose="02010600000101010101" charset="-122"/>
                </a:endParaRPr>
              </a:p>
            </p:txBody>
          </p:sp>
          <p:cxnSp>
            <p:nvCxnSpPr>
              <p:cNvPr id="6" name="直接连接符 5"/>
              <p:cNvCxnSpPr/>
              <p:nvPr/>
            </p:nvCxnSpPr>
            <p:spPr>
              <a:xfrm>
                <a:off x="623392" y="989439"/>
                <a:ext cx="2880320" cy="0"/>
              </a:xfrm>
              <a:prstGeom prst="line">
                <a:avLst/>
              </a:prstGeom>
              <a:noFill/>
              <a:ln w="28575" cap="flat" cmpd="sng" algn="ctr">
                <a:gradFill flip="none" rotWithShape="1">
                  <a:gsLst>
                    <a:gs pos="0">
                      <a:srgbClr val="961318"/>
                    </a:gs>
                    <a:gs pos="81000">
                      <a:srgbClr val="961318">
                        <a:alpha val="20000"/>
                      </a:srgbClr>
                    </a:gs>
                    <a:gs pos="100000">
                      <a:srgbClr val="961318">
                        <a:alpha val="0"/>
                      </a:srgbClr>
                    </a:gs>
                  </a:gsLst>
                  <a:lin ang="0" scaled="1"/>
                  <a:tileRect/>
                </a:gradFill>
                <a:prstDash val="solid"/>
              </a:ln>
              <a:effectLst/>
            </p:spPr>
          </p:cxnSp>
        </p:grpSp>
      </p:grpSp>
      <p:sp>
        <p:nvSpPr>
          <p:cNvPr id="12" name="矩形 11"/>
          <p:cNvSpPr/>
          <p:nvPr>
            <p:custDataLst>
              <p:tags r:id="rId2"/>
            </p:custDataLst>
          </p:nvPr>
        </p:nvSpPr>
        <p:spPr>
          <a:xfrm>
            <a:off x="418465" y="1772285"/>
            <a:ext cx="11226800" cy="4540250"/>
          </a:xfrm>
          <a:prstGeom prst="rect">
            <a:avLst/>
          </a:prstGeom>
          <a:noFill/>
          <a:ln w="12700" cap="flat" cmpd="sng" algn="ctr">
            <a:solidFill>
              <a:srgbClr val="333333">
                <a:lumMod val="20000"/>
                <a:lumOff val="80000"/>
              </a:srgbClr>
            </a:solid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4" name="矩形 13"/>
          <p:cNvSpPr/>
          <p:nvPr>
            <p:custDataLst>
              <p:tags r:id="rId3"/>
            </p:custDataLst>
          </p:nvPr>
        </p:nvSpPr>
        <p:spPr>
          <a:xfrm>
            <a:off x="695529" y="1578511"/>
            <a:ext cx="1820194" cy="360547"/>
          </a:xfrm>
          <a:prstGeom prst="rect">
            <a:avLst/>
          </a:prstGeom>
          <a:solidFill>
            <a:srgbClr val="8F000B"/>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24" name="文本框 23"/>
          <p:cNvSpPr txBox="1"/>
          <p:nvPr>
            <p:custDataLst>
              <p:tags r:id="rId4"/>
            </p:custDataLst>
          </p:nvPr>
        </p:nvSpPr>
        <p:spPr>
          <a:xfrm>
            <a:off x="581025" y="1574800"/>
            <a:ext cx="2567940" cy="368300"/>
          </a:xfrm>
          <a:prstGeom prst="rect">
            <a:avLst/>
          </a:prstGeom>
          <a:solidFill>
            <a:srgbClr val="961318"/>
          </a:solidFill>
          <a:ln>
            <a:solidFill>
              <a:srgbClr val="961318"/>
            </a:solidFill>
          </a:ln>
        </p:spPr>
        <p:txBody>
          <a:bodyPr wrap="square" rtlCol="0">
            <a:spAutoFit/>
          </a:bodyPr>
          <a:p>
            <a:pPr algn="ct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L</a:t>
            </a:r>
            <a:r>
              <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rPr>
              <a:t>oginWindow</a:t>
            </a:r>
            <a:endParaRPr lang="en-US" altLang="zh-CN" dirty="0">
              <a:solidFill>
                <a:srgbClr val="FFFFFF"/>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7" name="等腰三角形 26"/>
          <p:cNvSpPr/>
          <p:nvPr/>
        </p:nvSpPr>
        <p:spPr>
          <a:xfrm>
            <a:off x="11502038" y="6188824"/>
            <a:ext cx="143777" cy="123946"/>
          </a:xfrm>
          <a:prstGeom prst="triangle">
            <a:avLst>
              <a:gd name="adj" fmla="val 100000"/>
            </a:avLst>
          </a:prstGeom>
          <a:solidFill>
            <a:srgbClr val="961318">
              <a:alpha val="72000"/>
            </a:srgbClr>
          </a:solidFill>
          <a:ln w="12700" cap="flat" cmpd="sng" algn="ctr">
            <a:noFill/>
            <a:prstDash val="solid"/>
            <a:miter lim="800000"/>
          </a:ln>
          <a:effectLst/>
        </p:spPr>
        <p:txBody>
          <a:bodyPr rtlCol="0" anchor="ctr"/>
          <a:p>
            <a:pPr algn="ctr">
              <a:defRPr/>
            </a:pPr>
            <a:endParaRPr lang="zh-CN" altLang="en-US" kern="0">
              <a:solidFill>
                <a:srgbClr val="FFFFFF"/>
              </a:solidFill>
              <a:latin typeface="Calibri" panose="020F0502020204030204"/>
              <a:ea typeface="宋体" panose="02010600030101010101" pitchFamily="2" charset="-122"/>
            </a:endParaRPr>
          </a:p>
        </p:txBody>
      </p:sp>
      <p:sp>
        <p:nvSpPr>
          <p:cNvPr id="17" name="文本框 16"/>
          <p:cNvSpPr txBox="1"/>
          <p:nvPr/>
        </p:nvSpPr>
        <p:spPr>
          <a:xfrm>
            <a:off x="740410" y="1058545"/>
            <a:ext cx="5940425" cy="521970"/>
          </a:xfrm>
          <a:prstGeom prst="rect">
            <a:avLst/>
          </a:prstGeom>
          <a:noFill/>
        </p:spPr>
        <p:txBody>
          <a:bodyPr wrap="square" rtlCol="0">
            <a:spAutoFit/>
          </a:bodyPr>
          <a:p>
            <a:pPr marL="0" marR="0" lvl="0" indent="0" algn="dist" defTabSz="914400" rtl="0" eaLnBrk="1" fontAlgn="auto" latinLnBrk="0" hangingPunct="1">
              <a:lnSpc>
                <a:spcPct val="100000"/>
              </a:lnSpc>
              <a:spcBef>
                <a:spcPts val="0"/>
              </a:spcBef>
              <a:spcAft>
                <a:spcPts val="0"/>
              </a:spcAft>
              <a:buClrTx/>
              <a:buSzTx/>
              <a:buFontTx/>
              <a:buNone/>
              <a:defRPr/>
            </a:pPr>
            <a:r>
              <a:rPr lang="en-US" altLang="zh-CN" sz="1400" kern="0" spc="30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sym typeface="+mn-ea"/>
              </a:rPr>
              <a:t>JAVA-basedGobanggame</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rPr>
              <a:t> </a:t>
            </a:r>
            <a:endParaRPr kumimoji="0" lang="en-US" altLang="zh-CN" sz="1400" b="0" i="0" u="none" strike="noStrike" kern="0" cap="none" spc="300" normalizeH="0" baseline="0" noProof="0" dirty="0">
              <a:ln>
                <a:noFill/>
              </a:ln>
              <a:solidFill>
                <a:prstClr val="black"/>
              </a:solidFill>
              <a:effectLst/>
              <a:uLnTx/>
              <a:uFillTx/>
              <a:latin typeface="Cascadia Mono SemiBold" panose="020B0609020000020004" charset="0"/>
              <a:ea typeface="宋体" panose="02010600030101010101" pitchFamily="2" charset="-122"/>
              <a:cs typeface="Cascadia Mono SemiBold" panose="020B0609020000020004" charset="0"/>
            </a:endParaRPr>
          </a:p>
        </p:txBody>
      </p:sp>
      <p:sp>
        <p:nvSpPr>
          <p:cNvPr id="8" name="文本框 7"/>
          <p:cNvSpPr txBox="1"/>
          <p:nvPr/>
        </p:nvSpPr>
        <p:spPr>
          <a:xfrm>
            <a:off x="840105" y="2061210"/>
            <a:ext cx="10806430" cy="2499995"/>
          </a:xfrm>
          <a:prstGeom prst="rect">
            <a:avLst/>
          </a:prstGeom>
          <a:noFill/>
        </p:spPr>
        <p:txBody>
          <a:bodyPr wrap="square" rtlCol="0">
            <a:noAutofit/>
          </a:bodyPr>
          <a:p>
            <a:endParaRPr lang="en-US" altLang="zh-CN">
              <a:latin typeface="宋体" panose="02010600030101010101" pitchFamily="2" charset="-122"/>
              <a:ea typeface="宋体" panose="02010600030101010101" pitchFamily="2" charset="-122"/>
              <a:cs typeface="宋体" panose="02010600030101010101" pitchFamily="2" charset="-122"/>
            </a:endParaRPr>
          </a:p>
        </p:txBody>
      </p:sp>
      <p:pic>
        <p:nvPicPr>
          <p:cNvPr id="7" name="图片 6"/>
          <p:cNvPicPr>
            <a:picLocks noChangeAspect="1"/>
          </p:cNvPicPr>
          <p:nvPr/>
        </p:nvPicPr>
        <p:blipFill>
          <a:blip r:embed="rId5"/>
          <a:stretch>
            <a:fillRect/>
          </a:stretch>
        </p:blipFill>
        <p:spPr>
          <a:xfrm>
            <a:off x="840105" y="1943100"/>
            <a:ext cx="4679950" cy="4369435"/>
          </a:xfrm>
          <a:prstGeom prst="rect">
            <a:avLst/>
          </a:prstGeom>
        </p:spPr>
      </p:pic>
      <p:pic>
        <p:nvPicPr>
          <p:cNvPr id="9" name="图片 8"/>
          <p:cNvPicPr>
            <a:picLocks noChangeAspect="1"/>
          </p:cNvPicPr>
          <p:nvPr/>
        </p:nvPicPr>
        <p:blipFill>
          <a:blip r:embed="rId6"/>
          <a:stretch>
            <a:fillRect/>
          </a:stretch>
        </p:blipFill>
        <p:spPr>
          <a:xfrm>
            <a:off x="4229735" y="3733800"/>
            <a:ext cx="7416800" cy="2933700"/>
          </a:xfrm>
          <a:prstGeom prst="rect">
            <a:avLst/>
          </a:prstGeom>
        </p:spPr>
      </p:pic>
      <p:pic>
        <p:nvPicPr>
          <p:cNvPr id="13" name="图片 12"/>
          <p:cNvPicPr>
            <a:picLocks noChangeAspect="1"/>
          </p:cNvPicPr>
          <p:nvPr/>
        </p:nvPicPr>
        <p:blipFill>
          <a:blip r:embed="rId7"/>
          <a:stretch>
            <a:fillRect/>
          </a:stretch>
        </p:blipFill>
        <p:spPr>
          <a:xfrm>
            <a:off x="7713345" y="537845"/>
            <a:ext cx="3245485" cy="4093845"/>
          </a:xfrm>
          <a:prstGeom prst="rect">
            <a:avLst/>
          </a:prstGeom>
        </p:spPr>
      </p:pic>
    </p:spTree>
  </p:cSld>
  <p:clrMapOvr>
    <a:masterClrMapping/>
  </p:clrMapOvr>
  <p:transition spd="slow">
    <p:cove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1.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2.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3.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4.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5.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6.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7.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8.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19.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xml><?xml version="1.0" encoding="utf-8"?>
<p:tagLst xmlns:p="http://schemas.openxmlformats.org/presentationml/2006/main">
  <p:tag name="KSO_WM_UNIT_PLACING_PICTURE_USER_VIEWPORT" val="{&quot;height&quot;:3035,&quot;width&quot;:3266}"/>
</p:tagLst>
</file>

<file path=ppt/tags/tag20.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1.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2.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3.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4.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5.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6.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7.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8.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29.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0.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1.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2.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3.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4.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5.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6.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7.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8.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39.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0.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1.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2.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3.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4.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5.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6.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7.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50.xml><?xml version="1.0" encoding="utf-8"?>
<p:tagLst xmlns:p="http://schemas.openxmlformats.org/presentationml/2006/main">
  <p:tag name="KSO_WPP_MARK_KEY" val="eff52c55-2bce-48f7-8149-6c9b3e425d82"/>
  <p:tag name="COMMONDATA" val="eyJoZGlkIjoiZDgzNGM0NzBkZTQ3NjVmY2Y5ZjJjN2IxNjMzODUzNDkifQ=="/>
</p:tagLst>
</file>

<file path=ppt/tags/tag6.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7.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8.xml><?xml version="1.0" encoding="utf-8"?>
<p:tagLst xmlns:p="http://schemas.openxmlformats.org/presentationml/2006/main">
  <p:tag name="KSO_WM_DIAGRAM_VIRTUALLY_FRAME" val="{&quot;height&quot;:387.7077952755905,&quot;left&quot;:43.4159842519685,&quot;top&quot;:111.24220472440945,&quot;width&quot;:851.7273228346457}"/>
</p:tagLst>
</file>

<file path=ppt/tags/tag9.xml><?xml version="1.0" encoding="utf-8"?>
<p:tagLst xmlns:p="http://schemas.openxmlformats.org/presentationml/2006/main">
  <p:tag name="KSO_WM_DIAGRAM_VIRTUALLY_FRAME" val="{&quot;height&quot;:387.7077952755905,&quot;left&quot;:43.4159842519685,&quot;top&quot;:111.24220472440945,&quot;width&quot;:851.727322834645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1610</Words>
  <Application>WPS 演示</Application>
  <PresentationFormat>宽屏</PresentationFormat>
  <Paragraphs>198</Paragraphs>
  <Slides>22</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22</vt:i4>
      </vt:variant>
    </vt:vector>
  </HeadingPairs>
  <TitlesOfParts>
    <vt:vector size="44" baseType="lpstr">
      <vt:lpstr>Arial</vt:lpstr>
      <vt:lpstr>宋体</vt:lpstr>
      <vt:lpstr>Wingdings</vt:lpstr>
      <vt:lpstr>华文行楷</vt:lpstr>
      <vt:lpstr>Arial</vt:lpstr>
      <vt:lpstr>思源宋体 Heavy</vt:lpstr>
      <vt:lpstr>Calibri Light</vt:lpstr>
      <vt:lpstr>Calibri</vt:lpstr>
      <vt:lpstr>思源宋体 CN Heavy</vt:lpstr>
      <vt:lpstr>Arial Black</vt:lpstr>
      <vt:lpstr>苹方 常规</vt:lpstr>
      <vt:lpstr>Roboto Condensed</vt:lpstr>
      <vt:lpstr>汉仪中隶书简</vt:lpstr>
      <vt:lpstr>隶书</vt:lpstr>
      <vt:lpstr>华文细黑</vt:lpstr>
      <vt:lpstr>Cascadia Mono SemiBold</vt:lpstr>
      <vt:lpstr>等线</vt:lpstr>
      <vt:lpstr>微软雅黑</vt:lpstr>
      <vt:lpstr>等线 Light</vt:lpstr>
      <vt:lpstr>Wide Latin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Edison</cp:lastModifiedBy>
  <cp:revision>75</cp:revision>
  <dcterms:created xsi:type="dcterms:W3CDTF">2020-08-06T07:05:00Z</dcterms:created>
  <dcterms:modified xsi:type="dcterms:W3CDTF">2024-12-20T10:24:58Z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4965A77DA49A4122A8E06C3874352AA2</vt:lpwstr>
  </property>
  <property fmtid="{D5CDD505-2E9C-101B-9397-08002B2CF9AE}" pid="3" name="KSOProductBuildVer">
    <vt:lpwstr>2052-11.1.0.12165</vt:lpwstr>
  </property>
  <property fmtid="{D5CDD505-2E9C-101B-9397-08002B2CF9AE}" pid="4" name="NXPowerLiteLastOptimized">
    <vt:lpwstr>2196492</vt:lpwstr>
  </property>
  <property fmtid="{D5CDD505-2E9C-101B-9397-08002B2CF9AE}" pid="5" name="NXPowerLiteSettings">
    <vt:lpwstr>F7000400038000</vt:lpwstr>
  </property>
  <property fmtid="{D5CDD505-2E9C-101B-9397-08002B2CF9AE}" pid="6" name="NXPowerLiteVersion">
    <vt:lpwstr>S10.3.0</vt:lpwstr>
  </property>
</Properties>
</file>