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</a:t>
            </a:r>
            <a:r>
              <a:rPr lang="en-US" dirty="0"/>
              <a:t>Analysis Results of Customer </a:t>
            </a:r>
            <a:r>
              <a:rPr lang="en-US" dirty="0" smtClean="0"/>
              <a:t>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03" y="1825625"/>
            <a:ext cx="541159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530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With balanced data, the model shows good performance in both sentiment classes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Future </a:t>
            </a:r>
            <a:r>
              <a:rPr lang="en-US" sz="1600" dirty="0"/>
              <a:t>steps could involve further experimentation with </a:t>
            </a:r>
            <a:r>
              <a:rPr lang="en-US" sz="1600" b="1" dirty="0"/>
              <a:t>advanced models</a:t>
            </a:r>
            <a:r>
              <a:rPr lang="en-US" sz="1600" dirty="0"/>
              <a:t> like transformers or </a:t>
            </a:r>
            <a:r>
              <a:rPr lang="en-US" sz="1600" b="1" dirty="0"/>
              <a:t>ensemble techniques</a:t>
            </a:r>
            <a:r>
              <a:rPr lang="en-US" sz="1600" dirty="0"/>
              <a:t> to improve accuracy beyond 83</a:t>
            </a:r>
            <a:r>
              <a:rPr lang="en-US" sz="1600" dirty="0" smtClean="0"/>
              <a:t>%.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43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Key Metrics</a:t>
            </a:r>
            <a:r>
              <a:rPr lang="en-IN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Overall Accuracy</a:t>
            </a:r>
            <a:r>
              <a:rPr lang="en-US" sz="1600" dirty="0"/>
              <a:t>: 88</a:t>
            </a:r>
            <a:r>
              <a:rPr lang="en-US" sz="1600" dirty="0" smtClean="0"/>
              <a:t>%</a:t>
            </a:r>
          </a:p>
          <a:p>
            <a:pPr marL="0" indent="0">
              <a:buNone/>
            </a:pPr>
            <a:r>
              <a:rPr lang="en-US" sz="1600" b="1" dirty="0" smtClean="0"/>
              <a:t>Negative </a:t>
            </a:r>
            <a:r>
              <a:rPr lang="en-US" sz="1600" b="1" dirty="0"/>
              <a:t>Sentiment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Precision</a:t>
            </a:r>
            <a:r>
              <a:rPr lang="en-US" sz="1600" dirty="0"/>
              <a:t>: 0.90</a:t>
            </a:r>
          </a:p>
          <a:p>
            <a:r>
              <a:rPr lang="en-US" sz="1600" dirty="0"/>
              <a:t>Recall: 0.96</a:t>
            </a:r>
          </a:p>
          <a:p>
            <a:r>
              <a:rPr lang="en-US" sz="1600" dirty="0"/>
              <a:t>F1-Score: 0.93</a:t>
            </a:r>
          </a:p>
          <a:p>
            <a:pPr marL="0" indent="0">
              <a:buNone/>
            </a:pPr>
            <a:r>
              <a:rPr lang="en-US" sz="1600" b="1" dirty="0"/>
              <a:t>Positive Sentiment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Precision</a:t>
            </a:r>
            <a:r>
              <a:rPr lang="en-US" sz="1600" dirty="0"/>
              <a:t>: 0.76</a:t>
            </a:r>
          </a:p>
          <a:p>
            <a:r>
              <a:rPr lang="en-US" sz="1600" dirty="0"/>
              <a:t>Recall: 0.51</a:t>
            </a:r>
          </a:p>
          <a:p>
            <a:r>
              <a:rPr lang="en-US" sz="1600" dirty="0"/>
              <a:t>F1-Score: 0.61</a:t>
            </a:r>
          </a:p>
          <a:p>
            <a:pPr marL="0" indent="0">
              <a:buNone/>
            </a:pPr>
            <a:r>
              <a:rPr lang="en-US" sz="1600" b="1" dirty="0"/>
              <a:t>Support</a:t>
            </a:r>
            <a:r>
              <a:rPr lang="en-US" sz="1600" dirty="0"/>
              <a:t> (Number of Reviews</a:t>
            </a:r>
            <a:r>
              <a:rPr lang="en-US" sz="1600" dirty="0" smtClean="0"/>
              <a:t>):</a:t>
            </a:r>
          </a:p>
          <a:p>
            <a:r>
              <a:rPr lang="en-US" sz="1600" dirty="0" smtClean="0"/>
              <a:t>Negative</a:t>
            </a:r>
            <a:r>
              <a:rPr lang="en-US" sz="1600" dirty="0"/>
              <a:t>: 515</a:t>
            </a:r>
          </a:p>
          <a:p>
            <a:r>
              <a:rPr lang="en-US" sz="1600" dirty="0"/>
              <a:t>Positive: 115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Insights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Performance Overview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The model performs well overall with an </a:t>
            </a:r>
            <a:r>
              <a:rPr lang="en-US" sz="1600" b="1" dirty="0"/>
              <a:t>88% accuracy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negative class</a:t>
            </a:r>
            <a:r>
              <a:rPr lang="en-US" sz="1600" dirty="0"/>
              <a:t> is detected with high precision and recall (90% precision, 96% recall).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positive class</a:t>
            </a:r>
            <a:r>
              <a:rPr lang="en-US" sz="1600" dirty="0"/>
              <a:t> has a lower recall (51%), meaning many positive reviews are misclassified as negative.</a:t>
            </a:r>
          </a:p>
          <a:p>
            <a:pPr marL="0" indent="0">
              <a:buNone/>
            </a:pPr>
            <a:r>
              <a:rPr lang="en-US" sz="1600" b="1" dirty="0"/>
              <a:t>Class Imbalance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There's a significant imbalance between negative (515) and positive (115) reviews, which may explain the lower performance in detecting positive reviews.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9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Recommendations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Consider </a:t>
            </a:r>
            <a:r>
              <a:rPr lang="en-US" sz="1600" b="1" dirty="0"/>
              <a:t>balancing the dataset</a:t>
            </a:r>
            <a:r>
              <a:rPr lang="en-US" sz="1600" dirty="0"/>
              <a:t> (oversampling the positive class or </a:t>
            </a:r>
            <a:r>
              <a:rPr lang="en-US" sz="1600" dirty="0" err="1"/>
              <a:t>undersampling</a:t>
            </a:r>
            <a:r>
              <a:rPr lang="en-US" sz="1600" dirty="0"/>
              <a:t> the negative class) to improve model performance.</a:t>
            </a:r>
          </a:p>
          <a:p>
            <a:r>
              <a:rPr lang="en-US" sz="1600" dirty="0"/>
              <a:t>Fine-tune a transformer model to improve accuracy on the positive class or experiment with </a:t>
            </a:r>
            <a:r>
              <a:rPr lang="en-US" sz="1600" b="1" dirty="0"/>
              <a:t>class-specific thresholds</a:t>
            </a:r>
            <a:r>
              <a:rPr lang="en-US" sz="1600" dirty="0"/>
              <a:t> for improving recall.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6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995" y="1825625"/>
            <a:ext cx="5215051" cy="4238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69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88" y="1825625"/>
            <a:ext cx="724182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88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Distribution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70" y="1825625"/>
            <a:ext cx="513806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Sentiment Analysis Results of Customer Reviews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b="1" dirty="0"/>
              <a:t>Key </a:t>
            </a:r>
            <a:r>
              <a:rPr lang="en-US" sz="1600" b="1" dirty="0" smtClean="0"/>
              <a:t>Metrics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b="1" dirty="0" smtClean="0"/>
              <a:t>Overall </a:t>
            </a:r>
            <a:r>
              <a:rPr lang="en-US" sz="1600" b="1" dirty="0"/>
              <a:t>Accuracy</a:t>
            </a:r>
            <a:r>
              <a:rPr lang="en-US" sz="1600" dirty="0"/>
              <a:t>: 83%</a:t>
            </a:r>
          </a:p>
          <a:p>
            <a:r>
              <a:rPr lang="en-US" sz="1600" b="1" dirty="0"/>
              <a:t>Negative Sentiment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Precision: 0.86</a:t>
            </a:r>
          </a:p>
          <a:p>
            <a:pPr lvl="1"/>
            <a:r>
              <a:rPr lang="en-US" sz="1600" dirty="0"/>
              <a:t>Recall: 0.79</a:t>
            </a:r>
          </a:p>
          <a:p>
            <a:pPr lvl="1"/>
            <a:r>
              <a:rPr lang="en-US" sz="1600" dirty="0"/>
              <a:t>F1-Score: 0.82</a:t>
            </a:r>
          </a:p>
          <a:p>
            <a:pPr lvl="1"/>
            <a:r>
              <a:rPr lang="en-US" sz="1600" dirty="0"/>
              <a:t>Support: 128 reviews</a:t>
            </a:r>
          </a:p>
          <a:p>
            <a:r>
              <a:rPr lang="en-US" sz="1600" b="1" dirty="0"/>
              <a:t>Positive Sentiment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Precision: 0.81</a:t>
            </a:r>
          </a:p>
          <a:p>
            <a:pPr lvl="1"/>
            <a:r>
              <a:rPr lang="en-US" sz="1600" dirty="0"/>
              <a:t>Recall: 0.88</a:t>
            </a:r>
          </a:p>
          <a:p>
            <a:pPr lvl="1"/>
            <a:r>
              <a:rPr lang="en-US" sz="1600" dirty="0"/>
              <a:t>F1-Score: 0.84</a:t>
            </a:r>
          </a:p>
          <a:p>
            <a:pPr lvl="1"/>
            <a:r>
              <a:rPr lang="en-US" sz="1600" dirty="0"/>
              <a:t>Support: 131 reviews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47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Performance Overview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After </a:t>
            </a:r>
            <a:r>
              <a:rPr lang="en-US" sz="1600" dirty="0"/>
              <a:t>applying </a:t>
            </a:r>
            <a:r>
              <a:rPr lang="en-US" sz="1600" dirty="0" err="1"/>
              <a:t>undersampling</a:t>
            </a:r>
            <a:r>
              <a:rPr lang="en-US" sz="1600" dirty="0"/>
              <a:t>, the model's performance is more balanced with an </a:t>
            </a:r>
            <a:r>
              <a:rPr lang="en-US" sz="1600" b="1" dirty="0"/>
              <a:t>accuracy of 83%</a:t>
            </a:r>
            <a:r>
              <a:rPr lang="en-US" sz="1600" dirty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positive class</a:t>
            </a:r>
            <a:r>
              <a:rPr lang="en-US" sz="1600" dirty="0"/>
              <a:t> shows improvement in recall, increasing from 51% to </a:t>
            </a:r>
            <a:r>
              <a:rPr lang="en-US" sz="1600" b="1" dirty="0"/>
              <a:t>88%</a:t>
            </a:r>
            <a:r>
              <a:rPr lang="en-US" sz="1600" dirty="0"/>
              <a:t>, indicating better detection of positive reviews.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negative class</a:t>
            </a:r>
            <a:r>
              <a:rPr lang="en-US" sz="1600" dirty="0"/>
              <a:t> also maintains strong performance, though with a slight drop in recall.</a:t>
            </a:r>
          </a:p>
          <a:p>
            <a:r>
              <a:rPr lang="en-US" sz="1600" b="1" dirty="0"/>
              <a:t>Balanced Class Representation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r>
              <a:rPr lang="en-US" sz="1600" dirty="0" smtClean="0"/>
              <a:t>The </a:t>
            </a:r>
            <a:r>
              <a:rPr lang="en-US" sz="1600" dirty="0" err="1"/>
              <a:t>undersampling</a:t>
            </a:r>
            <a:r>
              <a:rPr lang="en-US" sz="1600" dirty="0"/>
              <a:t> technique has effectively balanced the number of positive (131) and negative (128) reviews, improving the model's overall performance in both classes.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495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364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Sentiment Analysis Results of Customer Reviews</vt:lpstr>
      <vt:lpstr>1. Key Metrics:</vt:lpstr>
      <vt:lpstr>2. Insights:</vt:lpstr>
      <vt:lpstr>3. Recommendations: </vt:lpstr>
      <vt:lpstr>Confusion Matrix</vt:lpstr>
      <vt:lpstr>Performance Analysis</vt:lpstr>
      <vt:lpstr>Class Distribution</vt:lpstr>
      <vt:lpstr>Updated Sentiment Analysis Results of Customer Reviews</vt:lpstr>
      <vt:lpstr>Insights</vt:lpstr>
      <vt:lpstr>Confusion Matrix</vt:lpstr>
      <vt:lpstr>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Edison Paul</cp:lastModifiedBy>
  <cp:revision>4</cp:revision>
  <dcterms:created xsi:type="dcterms:W3CDTF">2022-12-06T11:13:27Z</dcterms:created>
  <dcterms:modified xsi:type="dcterms:W3CDTF">2024-10-23T08:35:22Z</dcterms:modified>
</cp:coreProperties>
</file>