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3"/>
    <p:sldMasterId id="2147483676" r:id="rId4"/>
    <p:sldMasterId id="2147483690" r:id="rId5"/>
    <p:sldMasterId id="2147483704" r:id="rId6"/>
    <p:sldMasterId id="2147483718" r:id="rId7"/>
    <p:sldMasterId id="2147483732" r:id="rId8"/>
    <p:sldMasterId id="2147483746" r:id="rId9"/>
    <p:sldMasterId id="2147483760" r:id="rId10"/>
  </p:sldMasterIdLst>
  <p:handoutMasterIdLst>
    <p:handoutMasterId r:id="rId36"/>
  </p:handoutMasterIdLst>
  <p:sldIdLst>
    <p:sldId id="256" r:id="rId11"/>
    <p:sldId id="258" r:id="rId12"/>
    <p:sldId id="257" r:id="rId13"/>
    <p:sldId id="260" r:id="rId14"/>
    <p:sldId id="261" r:id="rId15"/>
    <p:sldId id="294" r:id="rId16"/>
    <p:sldId id="265" r:id="rId17"/>
    <p:sldId id="262" r:id="rId18"/>
    <p:sldId id="264" r:id="rId19"/>
    <p:sldId id="266" r:id="rId20"/>
    <p:sldId id="263" r:id="rId21"/>
    <p:sldId id="279" r:id="rId22"/>
    <p:sldId id="293" r:id="rId23"/>
    <p:sldId id="291" r:id="rId24"/>
    <p:sldId id="308" r:id="rId25"/>
    <p:sldId id="309" r:id="rId26"/>
    <p:sldId id="312" r:id="rId27"/>
    <p:sldId id="310" r:id="rId28"/>
    <p:sldId id="313" r:id="rId29"/>
    <p:sldId id="311" r:id="rId30"/>
    <p:sldId id="292" r:id="rId31"/>
    <p:sldId id="267" r:id="rId32"/>
    <p:sldId id="286" r:id="rId33"/>
    <p:sldId id="268" r:id="rId34"/>
    <p:sldId id="270" r:id="rId35"/>
  </p:sldIdLst>
  <p:sldSz cx="12192000" cy="6858000"/>
  <p:notesSz cx="6858000" cy="9144000"/>
  <p:embeddedFontLst>
    <p:embeddedFont>
      <p:font typeface="方正清刻本悦宋简体" panose="02000000000000000000" pitchFamily="2" charset="-122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DokChampa" panose="020B0604020202020204" pitchFamily="34" charset="-34"/>
      <p:regular r:id="rId47"/>
    </p:embeddedFont>
    <p:embeddedFont>
      <p:font typeface="微软雅黑" panose="020B0503020204020204" charset="-122"/>
      <p:regular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  <p:embeddedFont>
      <p:font typeface="Malgun Gothic" panose="020B0503020000020004" charset="-127"/>
      <p:regular r:id="rId53"/>
    </p:embeddedFont>
    <p:embeddedFont>
      <p:font typeface="等线" panose="02010600030101010101" charset="0"/>
      <p:regular r:id="rId54"/>
      <p:bold r:id="rId5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3B8"/>
    <a:srgbClr val="C1CBD7"/>
    <a:srgbClr val="4A5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5" Type="http://schemas.openxmlformats.org/officeDocument/2006/relationships/font" Target="fonts/font16.fntdata"/><Relationship Id="rId54" Type="http://schemas.openxmlformats.org/officeDocument/2006/relationships/font" Target="fonts/font15.fntdata"/><Relationship Id="rId53" Type="http://schemas.openxmlformats.org/officeDocument/2006/relationships/font" Target="fonts/font14.fntdata"/><Relationship Id="rId52" Type="http://schemas.openxmlformats.org/officeDocument/2006/relationships/font" Target="fonts/font13.fntdata"/><Relationship Id="rId51" Type="http://schemas.openxmlformats.org/officeDocument/2006/relationships/font" Target="fonts/font12.fntdata"/><Relationship Id="rId50" Type="http://schemas.openxmlformats.org/officeDocument/2006/relationships/font" Target="fonts/font11.fntdata"/><Relationship Id="rId5" Type="http://schemas.openxmlformats.org/officeDocument/2006/relationships/slideMaster" Target="slideMasters/slideMaster4.xml"/><Relationship Id="rId49" Type="http://schemas.openxmlformats.org/officeDocument/2006/relationships/font" Target="fonts/font10.fntdata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C1CBD7"/>
              </a:solidFill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4A5A69"/>
              </a:solidFill>
            </c:spPr>
          </c:dPt>
          <c:dPt>
            <c:idx val="1"/>
            <c:bubble3D val="0"/>
            <c:spPr>
              <a:noFill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C1CBD7"/>
              </a:solidFill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4A5A69"/>
              </a:solidFill>
            </c:spPr>
          </c:dPt>
          <c:dPt>
            <c:idx val="1"/>
            <c:bubble3D val="0"/>
            <c:spPr>
              <a:noFill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C1CBD7"/>
              </a:solidFill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4A5A69"/>
              </a:solidFill>
            </c:spPr>
          </c:dPt>
          <c:dPt>
            <c:idx val="1"/>
            <c:bubble3D val="0"/>
            <c:spPr>
              <a:noFill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C1CBD7"/>
              </a:solidFill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4A5A69"/>
              </a:solidFill>
            </c:spPr>
          </c:dPt>
          <c:dPt>
            <c:idx val="1"/>
            <c:bubble3D val="0"/>
            <c:spPr>
              <a:noFill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4" Type="http://schemas.openxmlformats.org/officeDocument/2006/relationships/theme" Target="../theme/theme5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4" Type="http://schemas.openxmlformats.org/officeDocument/2006/relationships/theme" Target="../theme/theme7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4" Type="http://schemas.openxmlformats.org/officeDocument/2006/relationships/theme" Target="../theme/theme8.xml"/><Relationship Id="rId13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4" Type="http://schemas.openxmlformats.org/officeDocument/2006/relationships/theme" Target="../theme/theme9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9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8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0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1360" y="2638031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员工信息管理系统</a:t>
            </a:r>
            <a:endParaRPr lang="zh-CN" altLang="en-US" sz="5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645381"/>
            <a:ext cx="4031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第四组</a:t>
            </a:r>
            <a:endParaRPr lang="zh-CN" altLang="en-US" dirty="0">
              <a:solidFill>
                <a:srgbClr val="92A3B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1180" y="4368208"/>
            <a:ext cx="7109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Employee information management system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总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025" y="212090"/>
            <a:ext cx="5138420" cy="6433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9750" y="364687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系统流程图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9750" y="4168775"/>
            <a:ext cx="29622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di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system flowchart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5560" y="60268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功能点展示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points show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538855" y="2209800"/>
            <a:ext cx="6829425" cy="3159125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-1" fmla="*/ 1684774 w 5105400"/>
              <a:gd name="connsiteY0-2" fmla="*/ 3297952 h 3297952"/>
              <a:gd name="connsiteX1-3" fmla="*/ 0 w 5105400"/>
              <a:gd name="connsiteY1-4" fmla="*/ 1872343 h 3297952"/>
              <a:gd name="connsiteX2-5" fmla="*/ 1654629 w 5105400"/>
              <a:gd name="connsiteY2-6" fmla="*/ 0 h 3297952"/>
              <a:gd name="connsiteX3-7" fmla="*/ 3581400 w 5105400"/>
              <a:gd name="connsiteY3-8" fmla="*/ 1654628 h 3297952"/>
              <a:gd name="connsiteX4-9" fmla="*/ 5105400 w 5105400"/>
              <a:gd name="connsiteY4-10" fmla="*/ 152400 h 3297952"/>
              <a:gd name="connsiteX5-11" fmla="*/ 5105400 w 5105400"/>
              <a:gd name="connsiteY5-12" fmla="*/ 152400 h 3297952"/>
              <a:gd name="connsiteX0-13" fmla="*/ 2247481 w 5668107"/>
              <a:gd name="connsiteY0-14" fmla="*/ 3297952 h 3297952"/>
              <a:gd name="connsiteX1-15" fmla="*/ 0 w 5668107"/>
              <a:gd name="connsiteY1-16" fmla="*/ 1881135 h 3297952"/>
              <a:gd name="connsiteX2-17" fmla="*/ 2217336 w 5668107"/>
              <a:gd name="connsiteY2-18" fmla="*/ 0 h 3297952"/>
              <a:gd name="connsiteX3-19" fmla="*/ 4144107 w 5668107"/>
              <a:gd name="connsiteY3-20" fmla="*/ 1654628 h 3297952"/>
              <a:gd name="connsiteX4-21" fmla="*/ 5668107 w 5668107"/>
              <a:gd name="connsiteY4-22" fmla="*/ 152400 h 3297952"/>
              <a:gd name="connsiteX5-23" fmla="*/ 5668107 w 5668107"/>
              <a:gd name="connsiteY5-24" fmla="*/ 152400 h 3297952"/>
              <a:gd name="connsiteX0-25" fmla="*/ 2247481 w 5668107"/>
              <a:gd name="connsiteY0-26" fmla="*/ 3297952 h 3297952"/>
              <a:gd name="connsiteX1-27" fmla="*/ 0 w 5668107"/>
              <a:gd name="connsiteY1-28" fmla="*/ 1881135 h 3297952"/>
              <a:gd name="connsiteX2-29" fmla="*/ 2217336 w 5668107"/>
              <a:gd name="connsiteY2-30" fmla="*/ 0 h 3297952"/>
              <a:gd name="connsiteX3-31" fmla="*/ 4504591 w 5668107"/>
              <a:gd name="connsiteY3-32" fmla="*/ 1672213 h 3297952"/>
              <a:gd name="connsiteX4-33" fmla="*/ 5668107 w 5668107"/>
              <a:gd name="connsiteY4-34" fmla="*/ 152400 h 3297952"/>
              <a:gd name="connsiteX5-35" fmla="*/ 5668107 w 5668107"/>
              <a:gd name="connsiteY5-36" fmla="*/ 152400 h 3297952"/>
              <a:gd name="connsiteX0-37" fmla="*/ 2247481 w 5668107"/>
              <a:gd name="connsiteY0-38" fmla="*/ 3166067 h 3166067"/>
              <a:gd name="connsiteX1-39" fmla="*/ 0 w 5668107"/>
              <a:gd name="connsiteY1-40" fmla="*/ 1749250 h 3166067"/>
              <a:gd name="connsiteX2-41" fmla="*/ 2305259 w 5668107"/>
              <a:gd name="connsiteY2-42" fmla="*/ 0 h 3166067"/>
              <a:gd name="connsiteX3-43" fmla="*/ 4504591 w 5668107"/>
              <a:gd name="connsiteY3-44" fmla="*/ 1540328 h 3166067"/>
              <a:gd name="connsiteX4-45" fmla="*/ 5668107 w 5668107"/>
              <a:gd name="connsiteY4-46" fmla="*/ 20515 h 3166067"/>
              <a:gd name="connsiteX5-47" fmla="*/ 5668107 w 5668107"/>
              <a:gd name="connsiteY5-48" fmla="*/ 20515 h 3166067"/>
              <a:gd name="connsiteX0-49" fmla="*/ 2247481 w 6942991"/>
              <a:gd name="connsiteY0-50" fmla="*/ 3166067 h 3166067"/>
              <a:gd name="connsiteX1-51" fmla="*/ 0 w 6942991"/>
              <a:gd name="connsiteY1-52" fmla="*/ 1749250 h 3166067"/>
              <a:gd name="connsiteX2-53" fmla="*/ 2305259 w 6942991"/>
              <a:gd name="connsiteY2-54" fmla="*/ 0 h 3166067"/>
              <a:gd name="connsiteX3-55" fmla="*/ 4504591 w 6942991"/>
              <a:gd name="connsiteY3-56" fmla="*/ 1540328 h 3166067"/>
              <a:gd name="connsiteX4-57" fmla="*/ 5668107 w 6942991"/>
              <a:gd name="connsiteY4-58" fmla="*/ 20515 h 3166067"/>
              <a:gd name="connsiteX5-59" fmla="*/ 6942991 w 6942991"/>
              <a:gd name="connsiteY5-60" fmla="*/ 20515 h 3166067"/>
              <a:gd name="connsiteX0-61" fmla="*/ 2247481 w 5668107"/>
              <a:gd name="connsiteY0-62" fmla="*/ 3166067 h 3166067"/>
              <a:gd name="connsiteX1-63" fmla="*/ 0 w 5668107"/>
              <a:gd name="connsiteY1-64" fmla="*/ 1749250 h 3166067"/>
              <a:gd name="connsiteX2-65" fmla="*/ 2305259 w 5668107"/>
              <a:gd name="connsiteY2-66" fmla="*/ 0 h 3166067"/>
              <a:gd name="connsiteX3-67" fmla="*/ 4504591 w 5668107"/>
              <a:gd name="connsiteY3-68" fmla="*/ 1540328 h 3166067"/>
              <a:gd name="connsiteX4-69" fmla="*/ 5668107 w 5668107"/>
              <a:gd name="connsiteY4-70" fmla="*/ 20515 h 3166067"/>
              <a:gd name="connsiteX0-71" fmla="*/ 2247481 w 6855069"/>
              <a:gd name="connsiteY0-72" fmla="*/ 3166067 h 3166067"/>
              <a:gd name="connsiteX1-73" fmla="*/ 0 w 6855069"/>
              <a:gd name="connsiteY1-74" fmla="*/ 1749250 h 3166067"/>
              <a:gd name="connsiteX2-75" fmla="*/ 2305259 w 6855069"/>
              <a:gd name="connsiteY2-76" fmla="*/ 0 h 3166067"/>
              <a:gd name="connsiteX3-77" fmla="*/ 4504591 w 6855069"/>
              <a:gd name="connsiteY3-78" fmla="*/ 1540328 h 3166067"/>
              <a:gd name="connsiteX4-79" fmla="*/ 6855069 w 6855069"/>
              <a:gd name="connsiteY4-80" fmla="*/ 11723 h 3166067"/>
              <a:gd name="connsiteX0-81" fmla="*/ 2247481 w 6855069"/>
              <a:gd name="connsiteY0-82" fmla="*/ 3166067 h 3166067"/>
              <a:gd name="connsiteX1-83" fmla="*/ 0 w 6855069"/>
              <a:gd name="connsiteY1-84" fmla="*/ 1749250 h 3166067"/>
              <a:gd name="connsiteX2-85" fmla="*/ 2270089 w 6855069"/>
              <a:gd name="connsiteY2-86" fmla="*/ 0 h 3166067"/>
              <a:gd name="connsiteX3-87" fmla="*/ 4504591 w 6855069"/>
              <a:gd name="connsiteY3-88" fmla="*/ 1540328 h 3166067"/>
              <a:gd name="connsiteX4-89" fmla="*/ 6855069 w 6855069"/>
              <a:gd name="connsiteY4-90" fmla="*/ 11723 h 3166067"/>
              <a:gd name="connsiteX0-91" fmla="*/ 2247481 w 6855069"/>
              <a:gd name="connsiteY0-92" fmla="*/ 3166067 h 3166067"/>
              <a:gd name="connsiteX1-93" fmla="*/ 0 w 6855069"/>
              <a:gd name="connsiteY1-94" fmla="*/ 1749250 h 3166067"/>
              <a:gd name="connsiteX2-95" fmla="*/ 2270089 w 6855069"/>
              <a:gd name="connsiteY2-96" fmla="*/ 0 h 3166067"/>
              <a:gd name="connsiteX3-97" fmla="*/ 4557345 w 6855069"/>
              <a:gd name="connsiteY3-98" fmla="*/ 1637043 h 3166067"/>
              <a:gd name="connsiteX4-99" fmla="*/ 6855069 w 6855069"/>
              <a:gd name="connsiteY4-100" fmla="*/ 11723 h 3166067"/>
              <a:gd name="connsiteX0-101" fmla="*/ 2282650 w 6855069"/>
              <a:gd name="connsiteY0-102" fmla="*/ 3245198 h 3245198"/>
              <a:gd name="connsiteX1-103" fmla="*/ 0 w 6855069"/>
              <a:gd name="connsiteY1-104" fmla="*/ 1749250 h 3245198"/>
              <a:gd name="connsiteX2-105" fmla="*/ 2270089 w 6855069"/>
              <a:gd name="connsiteY2-106" fmla="*/ 0 h 3245198"/>
              <a:gd name="connsiteX3-107" fmla="*/ 4557345 w 6855069"/>
              <a:gd name="connsiteY3-108" fmla="*/ 1637043 h 3245198"/>
              <a:gd name="connsiteX4-109" fmla="*/ 6855069 w 6855069"/>
              <a:gd name="connsiteY4-110" fmla="*/ 11723 h 3245198"/>
              <a:gd name="connsiteX0-111" fmla="*/ 2309027 w 6881446"/>
              <a:gd name="connsiteY0-112" fmla="*/ 3245198 h 3245198"/>
              <a:gd name="connsiteX1-113" fmla="*/ 0 w 6881446"/>
              <a:gd name="connsiteY1-114" fmla="*/ 1617366 h 3245198"/>
              <a:gd name="connsiteX2-115" fmla="*/ 2296466 w 6881446"/>
              <a:gd name="connsiteY2-116" fmla="*/ 0 h 3245198"/>
              <a:gd name="connsiteX3-117" fmla="*/ 4583722 w 6881446"/>
              <a:gd name="connsiteY3-118" fmla="*/ 1637043 h 3245198"/>
              <a:gd name="connsiteX4-119" fmla="*/ 6881446 w 6881446"/>
              <a:gd name="connsiteY4-120" fmla="*/ 11723 h 3245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2"/>
          <p:cNvSpPr/>
          <p:nvPr/>
        </p:nvSpPr>
        <p:spPr>
          <a:xfrm>
            <a:off x="5458170" y="1836684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5"/>
          <p:cNvSpPr/>
          <p:nvPr/>
        </p:nvSpPr>
        <p:spPr>
          <a:xfrm>
            <a:off x="3198281" y="3517563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6"/>
          <p:cNvSpPr/>
          <p:nvPr/>
        </p:nvSpPr>
        <p:spPr>
          <a:xfrm>
            <a:off x="5458170" y="500908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77"/>
          <p:cNvSpPr/>
          <p:nvPr/>
        </p:nvSpPr>
        <p:spPr>
          <a:xfrm>
            <a:off x="7730759" y="3431838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8"/>
          <p:cNvSpPr/>
          <p:nvPr/>
        </p:nvSpPr>
        <p:spPr>
          <a:xfrm>
            <a:off x="10003348" y="1760911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0140425" y="1897988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6"/>
          <p:cNvGrpSpPr/>
          <p:nvPr/>
        </p:nvGrpSpPr>
        <p:grpSpPr>
          <a:xfrm>
            <a:off x="871881" y="4151360"/>
            <a:ext cx="2326640" cy="971873"/>
            <a:chOff x="-243332" y="3137575"/>
            <a:chExt cx="2326640" cy="971873"/>
          </a:xfrm>
        </p:grpSpPr>
        <p:sp>
          <p:nvSpPr>
            <p:cNvPr id="14" name="TextBox 40"/>
            <p:cNvSpPr txBox="1"/>
            <p:nvPr/>
          </p:nvSpPr>
          <p:spPr>
            <a:xfrm>
              <a:off x="-243332" y="3164514"/>
              <a:ext cx="1960908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C1CBD7"/>
                  </a:solidFill>
                  <a:cs typeface="Arial" panose="020B0604020202020204" pitchFamily="34" charset="0"/>
                </a:rPr>
                <a:t>登录</a:t>
              </a:r>
              <a:endParaRPr lang="zh-CN" altLang="en-US" sz="1400" b="1" dirty="0">
                <a:solidFill>
                  <a:srgbClr val="C1CBD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41"/>
            <p:cNvSpPr txBox="1"/>
            <p:nvPr/>
          </p:nvSpPr>
          <p:spPr>
            <a:xfrm>
              <a:off x="-237692" y="3464288"/>
              <a:ext cx="2321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用户登录后由后台识别权限（普通用户和管理员），再分别跳转至不同界面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Oval 49"/>
            <p:cNvSpPr/>
            <p:nvPr/>
          </p:nvSpPr>
          <p:spPr>
            <a:xfrm>
              <a:off x="1723216" y="3137575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17" name="TextBox 43"/>
            <p:cNvSpPr txBox="1"/>
            <p:nvPr/>
          </p:nvSpPr>
          <p:spPr>
            <a:xfrm>
              <a:off x="1737207" y="3152454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2795954" y="5008993"/>
            <a:ext cx="2358195" cy="970603"/>
            <a:chOff x="1292171" y="4653887"/>
            <a:chExt cx="2358195" cy="970603"/>
          </a:xfrm>
        </p:grpSpPr>
        <p:sp>
          <p:nvSpPr>
            <p:cNvPr id="19" name="TextBox 45"/>
            <p:cNvSpPr txBox="1"/>
            <p:nvPr/>
          </p:nvSpPr>
          <p:spPr>
            <a:xfrm>
              <a:off x="1292171" y="4680826"/>
              <a:ext cx="1992464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4A5A69"/>
                  </a:solidFill>
                  <a:cs typeface="Arial" panose="020B0604020202020204" pitchFamily="34" charset="0"/>
                </a:rPr>
                <a:t>注册</a:t>
              </a:r>
              <a:endParaRPr lang="zh-CN" altLang="en-US" sz="1400" b="1" dirty="0">
                <a:solidFill>
                  <a:srgbClr val="4A5A6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1292171" y="5164115"/>
              <a:ext cx="235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仅普通用户进行注册功能，管理员权限需要后台授权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Oval 54"/>
            <p:cNvSpPr/>
            <p:nvPr/>
          </p:nvSpPr>
          <p:spPr>
            <a:xfrm>
              <a:off x="3290275" y="465388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3302599" y="4671830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3027804" y="1582747"/>
            <a:ext cx="2249535" cy="787088"/>
            <a:chOff x="1380613" y="1553975"/>
            <a:chExt cx="2249535" cy="787088"/>
          </a:xfrm>
        </p:grpSpPr>
        <p:sp>
          <p:nvSpPr>
            <p:cNvPr id="24" name="TextBox 50"/>
            <p:cNvSpPr txBox="1"/>
            <p:nvPr/>
          </p:nvSpPr>
          <p:spPr>
            <a:xfrm>
              <a:off x="1380613" y="1580914"/>
              <a:ext cx="1883803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4A5A69"/>
                  </a:solidFill>
                  <a:cs typeface="Arial" panose="020B0604020202020204" pitchFamily="34" charset="0"/>
                </a:rPr>
                <a:t>查询</a:t>
              </a:r>
              <a:endParaRPr lang="zh-CN" altLang="en-US" sz="1400" b="1" dirty="0">
                <a:solidFill>
                  <a:srgbClr val="4A5A6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51"/>
            <p:cNvSpPr txBox="1"/>
            <p:nvPr/>
          </p:nvSpPr>
          <p:spPr>
            <a:xfrm>
              <a:off x="1386253" y="1880688"/>
              <a:ext cx="22438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普通用户仅查询员工表及部门表，管理员则拥有以下权限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Oval 59"/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3282381" y="1580622"/>
              <a:ext cx="334940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12"/>
          <p:cNvGrpSpPr/>
          <p:nvPr/>
        </p:nvGrpSpPr>
        <p:grpSpPr>
          <a:xfrm>
            <a:off x="5141176" y="3635105"/>
            <a:ext cx="2323632" cy="971873"/>
            <a:chOff x="3139020" y="3202670"/>
            <a:chExt cx="2323632" cy="971873"/>
          </a:xfrm>
        </p:grpSpPr>
        <p:sp>
          <p:nvSpPr>
            <p:cNvPr id="29" name="TextBox 55"/>
            <p:cNvSpPr txBox="1"/>
            <p:nvPr/>
          </p:nvSpPr>
          <p:spPr>
            <a:xfrm>
              <a:off x="3139020" y="3229609"/>
              <a:ext cx="1957902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C1CBD7"/>
                  </a:solidFill>
                  <a:cs typeface="Arial" panose="020B0604020202020204" pitchFamily="34" charset="0"/>
                </a:rPr>
                <a:t>删除</a:t>
              </a:r>
              <a:r>
                <a:rPr lang="en-US" altLang="zh-CN" sz="1400" b="1" dirty="0">
                  <a:solidFill>
                    <a:srgbClr val="C1CBD7"/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1400" b="1" dirty="0">
                  <a:solidFill>
                    <a:srgbClr val="C1CBD7"/>
                  </a:solidFill>
                  <a:cs typeface="Arial" panose="020B0604020202020204" pitchFamily="34" charset="0"/>
                </a:rPr>
                <a:t>修改</a:t>
              </a:r>
              <a:endParaRPr lang="zh-CN" altLang="en-US" sz="1400" b="1" dirty="0">
                <a:solidFill>
                  <a:srgbClr val="C1CBD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56"/>
            <p:cNvSpPr txBox="1"/>
            <p:nvPr/>
          </p:nvSpPr>
          <p:spPr>
            <a:xfrm>
              <a:off x="3139521" y="3529383"/>
              <a:ext cx="232313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通过关键字查询后可执行单独删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改操作，除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外其他属性均能修改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Oval 65"/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32" name="TextBox 58"/>
            <p:cNvSpPr txBox="1"/>
            <p:nvPr/>
          </p:nvSpPr>
          <p:spPr>
            <a:xfrm>
              <a:off x="5114885" y="3229318"/>
              <a:ext cx="334940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8"/>
          <p:cNvGrpSpPr/>
          <p:nvPr/>
        </p:nvGrpSpPr>
        <p:grpSpPr>
          <a:xfrm>
            <a:off x="7490545" y="1583219"/>
            <a:ext cx="2253720" cy="787088"/>
            <a:chOff x="5456569" y="1496337"/>
            <a:chExt cx="2253720" cy="787088"/>
          </a:xfrm>
        </p:grpSpPr>
        <p:sp>
          <p:nvSpPr>
            <p:cNvPr id="34" name="TextBox 60"/>
            <p:cNvSpPr txBox="1"/>
            <p:nvPr/>
          </p:nvSpPr>
          <p:spPr>
            <a:xfrm>
              <a:off x="5456569" y="1523276"/>
              <a:ext cx="1887988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4A5A69"/>
                  </a:solidFill>
                  <a:cs typeface="Arial" panose="020B0604020202020204" pitchFamily="34" charset="0"/>
                </a:rPr>
                <a:t>新增</a:t>
              </a:r>
              <a:endParaRPr lang="zh-CN" altLang="en-US" sz="1400" b="1" dirty="0">
                <a:solidFill>
                  <a:srgbClr val="4A5A6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61"/>
            <p:cNvSpPr txBox="1"/>
            <p:nvPr/>
          </p:nvSpPr>
          <p:spPr>
            <a:xfrm>
              <a:off x="5457071" y="1823050"/>
              <a:ext cx="225321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按照输入规范进行增加员工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部门的操作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Oval 70"/>
            <p:cNvSpPr/>
            <p:nvPr/>
          </p:nvSpPr>
          <p:spPr>
            <a:xfrm>
              <a:off x="7350197" y="149633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37" name="TextBox 63"/>
            <p:cNvSpPr txBox="1"/>
            <p:nvPr/>
          </p:nvSpPr>
          <p:spPr>
            <a:xfrm>
              <a:off x="7391709" y="1522770"/>
              <a:ext cx="276564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6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8" name="Rectangle 7"/>
          <p:cNvSpPr/>
          <p:nvPr/>
        </p:nvSpPr>
        <p:spPr>
          <a:xfrm>
            <a:off x="3397954" y="372425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/>
          <p:cNvSpPr/>
          <p:nvPr/>
        </p:nvSpPr>
        <p:spPr>
          <a:xfrm>
            <a:off x="5691369" y="520076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/>
          <p:cNvSpPr/>
          <p:nvPr/>
        </p:nvSpPr>
        <p:spPr>
          <a:xfrm flipH="1">
            <a:off x="5623124" y="20344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/>
          <p:cNvSpPr>
            <a:spLocks noChangeAspect="1"/>
          </p:cNvSpPr>
          <p:nvPr/>
        </p:nvSpPr>
        <p:spPr>
          <a:xfrm rot="9900000">
            <a:off x="7906175" y="366418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/>
          <p:cNvSpPr/>
          <p:nvPr/>
        </p:nvSpPr>
        <p:spPr>
          <a:xfrm>
            <a:off x="10225473" y="2037666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>
            <a:stCxn id="8" idx="1"/>
            <a:endCxn id="44" idx="5"/>
          </p:cNvCxnSpPr>
          <p:nvPr/>
        </p:nvCxnSpPr>
        <p:spPr>
          <a:xfrm flipH="1" flipV="1">
            <a:off x="2586990" y="2346325"/>
            <a:ext cx="716915" cy="127635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Rounded Rectangle 5"/>
          <p:cNvSpPr/>
          <p:nvPr/>
        </p:nvSpPr>
        <p:spPr>
          <a:xfrm flipH="1">
            <a:off x="1972509" y="19709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Oval 76"/>
          <p:cNvSpPr/>
          <p:nvPr/>
        </p:nvSpPr>
        <p:spPr>
          <a:xfrm>
            <a:off x="1972020" y="1731847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45" name="Round Same Side Corner Rectangle 11"/>
          <p:cNvSpPr>
            <a:spLocks noChangeAspect="1"/>
          </p:cNvSpPr>
          <p:nvPr/>
        </p:nvSpPr>
        <p:spPr>
          <a:xfrm rot="9900000">
            <a:off x="2154345" y="191222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6" name="Group 11"/>
          <p:cNvGrpSpPr/>
          <p:nvPr/>
        </p:nvGrpSpPr>
        <p:grpSpPr>
          <a:xfrm>
            <a:off x="82674" y="2798772"/>
            <a:ext cx="2249535" cy="787088"/>
            <a:chOff x="1380613" y="1553975"/>
            <a:chExt cx="2249535" cy="787088"/>
          </a:xfrm>
        </p:grpSpPr>
        <p:sp>
          <p:nvSpPr>
            <p:cNvPr id="47" name="TextBox 50"/>
            <p:cNvSpPr txBox="1"/>
            <p:nvPr/>
          </p:nvSpPr>
          <p:spPr>
            <a:xfrm>
              <a:off x="1380613" y="1580914"/>
              <a:ext cx="1883803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r"/>
              <a:r>
                <a:rPr lang="zh-CN" altLang="en-US" sz="1400" b="1" dirty="0">
                  <a:solidFill>
                    <a:srgbClr val="4A5A69"/>
                  </a:solidFill>
                  <a:cs typeface="Arial" panose="020B0604020202020204" pitchFamily="34" charset="0"/>
                </a:rPr>
                <a:t>修改密码</a:t>
              </a:r>
              <a:endParaRPr lang="zh-CN" altLang="en-US" sz="1400" b="1" dirty="0">
                <a:solidFill>
                  <a:srgbClr val="4A5A6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51"/>
            <p:cNvSpPr txBox="1"/>
            <p:nvPr/>
          </p:nvSpPr>
          <p:spPr>
            <a:xfrm>
              <a:off x="1386253" y="1880688"/>
              <a:ext cx="22438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普通用户和管理员均可修改自身密码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Oval 59"/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r"/>
              <a:endParaRPr lang="ko-KR" altLang="en-US"/>
            </a:p>
          </p:txBody>
        </p:sp>
        <p:sp>
          <p:nvSpPr>
            <p:cNvPr id="50" name="TextBox 53"/>
            <p:cNvSpPr txBox="1"/>
            <p:nvPr/>
          </p:nvSpPr>
          <p:spPr>
            <a:xfrm>
              <a:off x="3282381" y="1580622"/>
              <a:ext cx="334940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" name="直接连接符 50"/>
          <p:cNvCxnSpPr>
            <a:stCxn id="11" idx="4"/>
          </p:cNvCxnSpPr>
          <p:nvPr/>
        </p:nvCxnSpPr>
        <p:spPr>
          <a:xfrm>
            <a:off x="10417175" y="2588895"/>
            <a:ext cx="2540" cy="152273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76"/>
          <p:cNvSpPr/>
          <p:nvPr/>
        </p:nvSpPr>
        <p:spPr>
          <a:xfrm>
            <a:off x="10110815" y="4111827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ko-KR" sz="1400"/>
          </a:p>
        </p:txBody>
      </p:sp>
      <p:sp>
        <p:nvSpPr>
          <p:cNvPr id="53" name="Oval 77"/>
          <p:cNvSpPr/>
          <p:nvPr/>
        </p:nvSpPr>
        <p:spPr>
          <a:xfrm>
            <a:off x="10236835" y="4237355"/>
            <a:ext cx="468630" cy="469265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退出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48960" y="1569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注册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47285" y="529590"/>
            <a:ext cx="229743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register</a:t>
            </a:r>
            <a:endParaRPr lang="zh-CN" altLang="en-US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图片 7" descr="注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1135380"/>
            <a:ext cx="8013065" cy="5464175"/>
          </a:xfrm>
          <a:prstGeom prst="rect">
            <a:avLst/>
          </a:prstGeom>
        </p:spPr>
      </p:pic>
      <p:sp>
        <p:nvSpPr>
          <p:cNvPr id="2" name="TextBox 10"/>
          <p:cNvSpPr txBox="1"/>
          <p:nvPr/>
        </p:nvSpPr>
        <p:spPr>
          <a:xfrm>
            <a:off x="567055" y="2337435"/>
            <a:ext cx="3081655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cs typeface="Arial" panose="020B0604020202020204" pitchFamily="34" charset="0"/>
                <a:sym typeface="+mn-ea"/>
              </a:rPr>
              <a:t>特点：</a:t>
            </a:r>
            <a:endParaRPr lang="zh-CN" altLang="en-US" sz="1400" dirty="0">
              <a:cs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cs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• 密码–</a:t>
            </a:r>
            <a:r>
              <a:rPr lang="zh-CN" altLang="en-US" sz="1400" dirty="0">
                <a:cs typeface="Arial" panose="020B0604020202020204" pitchFamily="34" charset="0"/>
              </a:rPr>
              <a:t>确认密码必须一致</a:t>
            </a:r>
            <a:endParaRPr lang="zh-CN" altLang="en-US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• </a:t>
            </a:r>
            <a:r>
              <a:rPr lang="zh-CN" altLang="en-US" sz="1400" dirty="0">
                <a:cs typeface="Arial" panose="020B0604020202020204" pitchFamily="34" charset="0"/>
              </a:rPr>
              <a:t>验证码：点击图片可换一张</a:t>
            </a:r>
            <a:endParaRPr lang="zh-CN" altLang="en-US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1400" dirty="0">
                <a:cs typeface="Arial" panose="020B0604020202020204" pitchFamily="34" charset="0"/>
                <a:sym typeface="+mn-ea"/>
              </a:rPr>
              <a:t>真实姓名：仅允许输入中文字符</a:t>
            </a:r>
            <a:endParaRPr lang="zh-CN" altLang="en-US" sz="1400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1155" y="2823845"/>
            <a:ext cx="519176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  <a:sym typeface="+mn-ea"/>
              </a:rPr>
              <a:t>• </a:t>
            </a:r>
            <a:r>
              <a:rPr lang="en-US" altLang="ko-KR" sz="1400" dirty="0">
                <a:cs typeface="Arial" panose="020B0604020202020204" pitchFamily="34" charset="0"/>
              </a:rPr>
              <a:t>用户名–输入框，输入注册时的用户名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• 密码–输入框，输入注册时的密码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• 注册–按钮，当点击注册按钮时，系统会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跳转至注册页面</a:t>
            </a:r>
            <a:endParaRPr lang="en-US" altLang="ko-KR" sz="1400" dirty="0"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8960" y="4401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登录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2585" y="962025"/>
            <a:ext cx="1306195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图片占位符 2" descr="登录"/>
          <p:cNvPicPr>
            <a:picLocks noChangeAspect="1"/>
          </p:cNvPicPr>
          <p:nvPr>
            <p:ph type="pic" idx="4294967295"/>
          </p:nvPr>
        </p:nvPicPr>
        <p:blipFill>
          <a:blip r:embed="rId1"/>
          <a:stretch>
            <a:fillRect/>
          </a:stretch>
        </p:blipFill>
        <p:spPr>
          <a:xfrm>
            <a:off x="4523105" y="1578610"/>
            <a:ext cx="6815455" cy="503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员工查询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 view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图片 7" descr="员工查询"/>
          <p:cNvPicPr>
            <a:picLocks noChangeAspect="1"/>
          </p:cNvPicPr>
          <p:nvPr/>
        </p:nvPicPr>
        <p:blipFill>
          <a:blip r:embed="rId1"/>
          <a:srcRect t="9641" b="14552"/>
          <a:stretch>
            <a:fillRect/>
          </a:stretch>
        </p:blipFill>
        <p:spPr>
          <a:xfrm>
            <a:off x="650875" y="1430020"/>
            <a:ext cx="11078845" cy="4268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员工增加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 addition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 descr="员工增加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9745" y="1236345"/>
            <a:ext cx="11381740" cy="547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员工修改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 Modification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图片 2" descr="员工修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236345"/>
            <a:ext cx="11365865" cy="546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修改密码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Change Password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 descr="修改密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1236345"/>
            <a:ext cx="11632565" cy="559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部门查询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Department View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 descr="部门查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339215"/>
            <a:ext cx="10058400" cy="48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部门新增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Department Addition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图片 2" descr="部门新增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236345"/>
            <a:ext cx="11873865" cy="5710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8267" y="3014843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+mj-ea"/>
                <a:ea typeface="+mj-ea"/>
              </a:rPr>
              <a:t>工作分配</a:t>
            </a:r>
            <a:endParaRPr lang="zh-CN" altLang="en-US" sz="2400" b="1" spc="300" dirty="0">
              <a:solidFill>
                <a:srgbClr val="231E1F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8275" y="3383915"/>
            <a:ext cx="155448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 work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1120" y="3014843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微软雅黑" panose="020B0503020204020204" charset="-122"/>
                <a:ea typeface="微软雅黑" panose="020B0503020204020204" charset="-122"/>
              </a:rPr>
              <a:t>技术框架</a:t>
            </a:r>
            <a:endParaRPr lang="zh-CN" altLang="en-US" sz="2400" b="1" spc="300" dirty="0">
              <a:solidFill>
                <a:srgbClr val="231E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31175" y="3383915"/>
            <a:ext cx="260350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technological framework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8267" y="4496238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+mj-ea"/>
                <a:ea typeface="+mj-ea"/>
              </a:rPr>
              <a:t>项目说明</a:t>
            </a:r>
            <a:endParaRPr lang="zh-CN" altLang="en-US" sz="2400" b="1" spc="300" dirty="0">
              <a:solidFill>
                <a:srgbClr val="231E1F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8275" y="4865370"/>
            <a:ext cx="193992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dispaly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31120" y="4496238"/>
            <a:ext cx="868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+mj-ea"/>
                <a:ea typeface="+mj-ea"/>
              </a:rPr>
              <a:t>总结</a:t>
            </a:r>
            <a:endParaRPr lang="zh-CN" altLang="en-US" sz="2400" b="1" spc="300" dirty="0">
              <a:solidFill>
                <a:srgbClr val="231E1F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1175" y="4865370"/>
            <a:ext cx="98742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93360" y="3728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部门修改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8488" y="97604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Department M</a:t>
            </a:r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odification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图片 2" descr="部门修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236345"/>
            <a:ext cx="11512550" cy="553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95" y="3235264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7381" y="4389107"/>
            <a:ext cx="11664619" cy="768085"/>
          </a:xfrm>
        </p:spPr>
        <p:txBody>
          <a:bodyPr/>
          <a:lstStyle/>
          <a:p>
            <a:r>
              <a:rPr lang="en-US" altLang="ko-KR" b="1" dirty="0">
                <a:solidFill>
                  <a:srgbClr val="4A5A69"/>
                </a:solidFill>
              </a:rPr>
              <a:t>Portfolio Presentation</a:t>
            </a:r>
            <a:endParaRPr lang="en-US" altLang="ko-KR" b="1" dirty="0">
              <a:solidFill>
                <a:srgbClr val="4A5A6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27381" y="5157192"/>
            <a:ext cx="11664619" cy="3840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ko-KR" dirty="0">
                <a:solidFill>
                  <a:srgbClr val="C1CBD7"/>
                </a:solidFill>
              </a:rPr>
              <a:t>Insert the title of your subtitle Here</a:t>
            </a:r>
            <a:endParaRPr lang="en-US" altLang="ko-KR" dirty="0">
              <a:solidFill>
                <a:srgbClr val="C1CBD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82" y="5637246"/>
            <a:ext cx="796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7" r="1063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0" b="28650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1914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b="3722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6" r="13986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  <a:endParaRPr lang="zh-CN" altLang="en-US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32"/>
          <p:cNvGrpSpPr/>
          <p:nvPr/>
        </p:nvGrpSpPr>
        <p:grpSpPr>
          <a:xfrm>
            <a:off x="7675799" y="1801955"/>
            <a:ext cx="3539044" cy="923330"/>
            <a:chOff x="3017859" y="4283314"/>
            <a:chExt cx="1249476" cy="923330"/>
          </a:xfrm>
        </p:grpSpPr>
        <p:sp>
          <p:nvSpPr>
            <p:cNvPr id="28" name="TextBox 81"/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82"/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37"/>
          <p:cNvGrpSpPr/>
          <p:nvPr/>
        </p:nvGrpSpPr>
        <p:grpSpPr>
          <a:xfrm>
            <a:off x="1149402" y="5121037"/>
            <a:ext cx="3574061" cy="923330"/>
            <a:chOff x="3122317" y="4283314"/>
            <a:chExt cx="1145017" cy="923330"/>
          </a:xfrm>
        </p:grpSpPr>
        <p:sp>
          <p:nvSpPr>
            <p:cNvPr id="31" name="TextBox 84"/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85"/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16"/>
          <p:cNvSpPr/>
          <p:nvPr/>
        </p:nvSpPr>
        <p:spPr>
          <a:xfrm rot="2700000">
            <a:off x="5405633" y="3062131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9"/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55"/>
          <p:cNvGrpSpPr/>
          <p:nvPr/>
        </p:nvGrpSpPr>
        <p:grpSpPr>
          <a:xfrm>
            <a:off x="4770820" y="1145899"/>
            <a:ext cx="2403306" cy="3045201"/>
            <a:chOff x="3204849" y="1054371"/>
            <a:chExt cx="2511078" cy="3181758"/>
          </a:xfrm>
          <a:solidFill>
            <a:srgbClr val="C1CBD7"/>
          </a:solidFill>
        </p:grpSpPr>
        <p:grpSp>
          <p:nvGrpSpPr>
            <p:cNvPr id="36" name="Group 33"/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41" name="Block Arc 42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3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4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Block Arc 45"/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4"/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38" name="Block Arc 39"/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40"/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Isosceles Triangle 41"/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Group 56"/>
          <p:cNvGrpSpPr/>
          <p:nvPr/>
        </p:nvGrpSpPr>
        <p:grpSpPr>
          <a:xfrm rot="10800000">
            <a:off x="5017874" y="3667951"/>
            <a:ext cx="2403306" cy="3045201"/>
            <a:chOff x="3204849" y="1054371"/>
            <a:chExt cx="2511078" cy="3181758"/>
          </a:xfrm>
          <a:solidFill>
            <a:srgbClr val="4A5A69"/>
          </a:solidFill>
        </p:grpSpPr>
        <p:grpSp>
          <p:nvGrpSpPr>
            <p:cNvPr id="46" name="Group 57"/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51" name="Block Arc 62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Block Arc 63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Block Arc 64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Block Arc 65"/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58"/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48" name="Block Arc 59"/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60"/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Isosceles Triangle 61"/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5" name="TextBox 109"/>
          <p:cNvSpPr txBox="1"/>
          <p:nvPr/>
        </p:nvSpPr>
        <p:spPr>
          <a:xfrm>
            <a:off x="745449" y="2187330"/>
            <a:ext cx="357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110"/>
          <p:cNvSpPr txBox="1"/>
          <p:nvPr/>
        </p:nvSpPr>
        <p:spPr>
          <a:xfrm>
            <a:off x="745449" y="1540345"/>
            <a:ext cx="357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A5A69"/>
                </a:solidFill>
                <a:cs typeface="Arial" panose="020B0604020202020204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455564" y="4197707"/>
            <a:ext cx="19151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3679" y="2756776"/>
            <a:ext cx="5724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感谢您的耐心观看</a:t>
            </a:r>
            <a:endParaRPr lang="zh-CN" altLang="en-US" sz="5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稻壳儿设计师“脑洞创意” 作品</a:t>
            </a:r>
            <a:endParaRPr lang="zh-CN" altLang="en-US" dirty="0">
              <a:solidFill>
                <a:srgbClr val="92A3B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1180" y="4049438"/>
            <a:ext cx="710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libero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225331"/>
            <a:ext cx="392235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assign </a:t>
            </a:r>
            <a:r>
              <a:rPr lang="en-US" altLang="zh-CN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work</a:t>
            </a:r>
            <a:endParaRPr lang="en-US" altLang="zh-CN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61" y="323335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工作分配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3095" y="4786730"/>
            <a:ext cx="55698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If we'd all work together, I think we could accomplish our goal.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3360" y="6026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工作分配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assign work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3"/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5437114" y="307494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Arial" panose="020B0604020202020204" pitchFamily="34" charset="0"/>
              </a:rPr>
              <a:t>A</a:t>
            </a:r>
            <a:endParaRPr lang="ko-KR" altLang="en-US" sz="2000" b="1" dirty="0">
              <a:solidFill>
                <a:srgbClr val="C1CBD7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0323" y="3029356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Arial" panose="020B0604020202020204" pitchFamily="34" charset="0"/>
              </a:rPr>
              <a:t>B</a:t>
            </a:r>
            <a:endParaRPr lang="ko-KR" altLang="en-US" sz="20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437114" y="3864964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Arial" panose="020B0604020202020204" pitchFamily="34" charset="0"/>
              </a:rPr>
              <a:t>C</a:t>
            </a:r>
            <a:endParaRPr lang="ko-KR" altLang="en-US" sz="20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6141275" y="377508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Arial" panose="020B0604020202020204" pitchFamily="34" charset="0"/>
              </a:rPr>
              <a:t>D</a:t>
            </a:r>
            <a:endParaRPr lang="ko-KR" altLang="en-US" sz="2000" b="1" dirty="0">
              <a:solidFill>
                <a:srgbClr val="C1CBD7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/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/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/>
          <p:cNvGrpSpPr/>
          <p:nvPr/>
        </p:nvGrpSpPr>
        <p:grpSpPr>
          <a:xfrm>
            <a:off x="814070" y="2381885"/>
            <a:ext cx="3659505" cy="678933"/>
            <a:chOff x="803640" y="3362835"/>
            <a:chExt cx="2059657" cy="395850"/>
          </a:xfrm>
        </p:grpSpPr>
        <p:sp>
          <p:nvSpPr>
            <p:cNvPr id="27" name="TextBox 25"/>
            <p:cNvSpPr txBox="1"/>
            <p:nvPr/>
          </p:nvSpPr>
          <p:spPr>
            <a:xfrm>
              <a:off x="803640" y="3579862"/>
              <a:ext cx="2059657" cy="1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翟日云（测试组长）、朱少聪、易唐金</a:t>
              </a:r>
              <a:endParaRPr lang="zh-C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803640" y="3362835"/>
              <a:ext cx="2059657" cy="196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Test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测试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7"/>
          <p:cNvGrpSpPr/>
          <p:nvPr/>
        </p:nvGrpSpPr>
        <p:grpSpPr>
          <a:xfrm>
            <a:off x="907415" y="4431030"/>
            <a:ext cx="3566160" cy="719510"/>
            <a:chOff x="803640" y="3362835"/>
            <a:chExt cx="2144427" cy="378273"/>
          </a:xfrm>
        </p:grpSpPr>
        <p:sp>
          <p:nvSpPr>
            <p:cNvPr id="30" name="TextBox 28"/>
            <p:cNvSpPr txBox="1"/>
            <p:nvPr/>
          </p:nvSpPr>
          <p:spPr>
            <a:xfrm>
              <a:off x="803640" y="3579862"/>
              <a:ext cx="2059657" cy="16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林惠菁（前端组长）、张仕鹏、曾超劲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88410" y="3362835"/>
              <a:ext cx="2059657" cy="177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web-design 前端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7838440" y="2305050"/>
            <a:ext cx="3220720" cy="656488"/>
            <a:chOff x="803640" y="3362835"/>
            <a:chExt cx="2059657" cy="407325"/>
          </a:xfrm>
        </p:grpSpPr>
        <p:sp>
          <p:nvSpPr>
            <p:cNvPr id="33" name="TextBox 31"/>
            <p:cNvSpPr txBox="1"/>
            <p:nvPr/>
          </p:nvSpPr>
          <p:spPr>
            <a:xfrm>
              <a:off x="803640" y="3579862"/>
              <a:ext cx="2059657" cy="19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梁天朗（后端组长）、吴鸿辉、张嘉强</a:t>
              </a:r>
              <a:endParaRPr lang="zh-C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803640" y="3362835"/>
              <a:ext cx="2059657" cy="20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Back-end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后端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3"/>
          <p:cNvGrpSpPr/>
          <p:nvPr/>
        </p:nvGrpSpPr>
        <p:grpSpPr>
          <a:xfrm>
            <a:off x="7838440" y="4431030"/>
            <a:ext cx="3221355" cy="897176"/>
            <a:chOff x="803640" y="3362835"/>
            <a:chExt cx="2059657" cy="518944"/>
          </a:xfrm>
        </p:grpSpPr>
        <p:sp>
          <p:nvSpPr>
            <p:cNvPr id="36" name="TextBox 34"/>
            <p:cNvSpPr txBox="1"/>
            <p:nvPr/>
          </p:nvSpPr>
          <p:spPr>
            <a:xfrm>
              <a:off x="803640" y="3579862"/>
              <a:ext cx="2059657" cy="301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梁天朗（组长）、吴鸿辉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（副组长）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、林惠菁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803640" y="3362835"/>
              <a:ext cx="2059657" cy="19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</a:t>
              </a:r>
              <a:r>
                <a:rPr lang="zh-CN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文档</a:t>
              </a:r>
              <a:endParaRPr lang="zh-CN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01811"/>
            <a:ext cx="39223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technological framework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61" y="323335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技术框架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3095" y="4608295"/>
            <a:ext cx="55698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Powerful technical support  , then twice as much can be accomplished with half the effort.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935" y="148590"/>
            <a:ext cx="6043930" cy="6561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9750" y="364687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系统架构设计图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9750" y="4168775"/>
            <a:ext cx="29622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di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system technolog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37760" y="6026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后端技术框架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  <a:endParaRPr lang="zh-CN" altLang="en-US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922059" y="427555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hart 5"/>
          <p:cNvGraphicFramePr/>
          <p:nvPr/>
        </p:nvGraphicFramePr>
        <p:xfrm>
          <a:off x="6254837" y="427555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8164060" y="4107249"/>
            <a:ext cx="936104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anose="020B0604020202020204" pitchFamily="34" charset="0"/>
              </a:rPr>
              <a:t>Redis</a:t>
            </a:r>
            <a:endParaRPr lang="en-US" altLang="ko-KR" sz="2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582545" y="4106545"/>
            <a:ext cx="196278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anose="020B0604020202020204" pitchFamily="34" charset="0"/>
              </a:rPr>
              <a:t>SpringMVC</a:t>
            </a:r>
            <a:endParaRPr lang="en-US" altLang="ko-KR" sz="2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676525" y="1892300"/>
            <a:ext cx="186880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anose="020B0604020202020204" pitchFamily="34" charset="0"/>
              </a:rPr>
              <a:t>Spring Boot</a:t>
            </a:r>
            <a:endParaRPr lang="en-US" altLang="ko-KR" sz="2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8031480" y="1805940"/>
            <a:ext cx="169227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anose="020B0604020202020204" pitchFamily="34" charset="0"/>
              </a:rPr>
              <a:t>Hibernate</a:t>
            </a:r>
            <a:endParaRPr lang="en-US" altLang="ko-KR" sz="2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2" name="Chart 10"/>
          <p:cNvGraphicFramePr/>
          <p:nvPr/>
        </p:nvGraphicFramePr>
        <p:xfrm>
          <a:off x="6466300" y="4477118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2830830" y="2352675"/>
            <a:ext cx="3265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开源的轻量级框架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6" name="Group 17"/>
          <p:cNvGrpSpPr/>
          <p:nvPr/>
        </p:nvGrpSpPr>
        <p:grpSpPr>
          <a:xfrm>
            <a:off x="8164060" y="2266227"/>
            <a:ext cx="3265170" cy="1474327"/>
            <a:chOff x="803640" y="3362835"/>
            <a:chExt cx="2059657" cy="1474327"/>
          </a:xfrm>
        </p:grpSpPr>
        <p:sp>
          <p:nvSpPr>
            <p:cNvPr id="17" name="TextBox 13"/>
            <p:cNvSpPr txBox="1"/>
            <p:nvPr/>
          </p:nvSpPr>
          <p:spPr>
            <a:xfrm>
              <a:off x="803640" y="3638282"/>
              <a:ext cx="2059657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A3B8"/>
                  </a:solidFill>
                  <a:cs typeface="Arial" panose="020B0604020202020204" pitchFamily="34" charset="0"/>
                </a:rPr>
                <a:t>Hibernate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是一个开放源代码的对象关系映射框架，它对JDBC进行了非常轻量级的对象封装，它将POJO与数据库表建立映射关系，是一个全自动的orm框架，hibernate可以自动生成SQL语句，自动执行，使得Java程序员可以随心所欲的使用对象编程思维来操纵数据库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数据访问层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2830830" y="4620014"/>
            <a:ext cx="3265170" cy="1290812"/>
            <a:chOff x="803640" y="3362835"/>
            <a:chExt cx="2059657" cy="1290812"/>
          </a:xfrm>
        </p:grpSpPr>
        <p:sp>
          <p:nvSpPr>
            <p:cNvPr id="20" name="TextBox 16"/>
            <p:cNvSpPr txBox="1"/>
            <p:nvPr/>
          </p:nvSpPr>
          <p:spPr>
            <a:xfrm>
              <a:off x="803640" y="3638917"/>
              <a:ext cx="2059657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A3B8"/>
                  </a:solidFill>
                  <a:cs typeface="Arial" panose="020B0604020202020204" pitchFamily="34" charset="0"/>
                </a:rPr>
                <a:t>Spring Web MVC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是一种基于Java的实现了Web MVC设计模式的请求驱动类型的轻量级Web框架，即使用了MVC架构模式的思想，将web层进行职责解耦，基于请求驱动指的就是使用请求-响应模型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17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请求处理层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3"/>
          <p:cNvGrpSpPr/>
          <p:nvPr/>
        </p:nvGrpSpPr>
        <p:grpSpPr>
          <a:xfrm>
            <a:off x="8164060" y="4620014"/>
            <a:ext cx="3265170" cy="1122537"/>
            <a:chOff x="803640" y="3362835"/>
            <a:chExt cx="2059657" cy="1122537"/>
          </a:xfrm>
        </p:grpSpPr>
        <p:sp>
          <p:nvSpPr>
            <p:cNvPr id="23" name="TextBox 19"/>
            <p:cNvSpPr txBox="1"/>
            <p:nvPr/>
          </p:nvSpPr>
          <p:spPr>
            <a:xfrm>
              <a:off x="803640" y="3655427"/>
              <a:ext cx="205965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A3B8"/>
                  </a:solidFill>
                  <a:cs typeface="Arial" panose="020B0604020202020204" pitchFamily="34" charset="0"/>
                </a:rPr>
                <a:t>Redis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（Remote Dictionary Server )，即远程字典服务，是一个开源的使用ANSI C语言编写、支持网络、可基于内存亦可持久化的日志型、Key-Value数据库，并提供多种语言的API。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数据缓存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5" name="Chart 5"/>
          <p:cNvGraphicFramePr/>
          <p:nvPr/>
        </p:nvGraphicFramePr>
        <p:xfrm>
          <a:off x="922059" y="431620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10"/>
          <p:cNvGraphicFramePr/>
          <p:nvPr/>
        </p:nvGraphicFramePr>
        <p:xfrm>
          <a:off x="1138083" y="4517768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5"/>
          <p:cNvGraphicFramePr/>
          <p:nvPr/>
        </p:nvGraphicFramePr>
        <p:xfrm>
          <a:off x="6254837" y="189226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Chart 10"/>
          <p:cNvGraphicFramePr/>
          <p:nvPr/>
        </p:nvGraphicFramePr>
        <p:xfrm>
          <a:off x="6470861" y="2093827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5"/>
          <p:cNvGraphicFramePr/>
          <p:nvPr/>
        </p:nvGraphicFramePr>
        <p:xfrm>
          <a:off x="922059" y="189226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Chart 10"/>
          <p:cNvGraphicFramePr/>
          <p:nvPr/>
        </p:nvGraphicFramePr>
        <p:xfrm>
          <a:off x="1138083" y="2093827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TextBox 13"/>
          <p:cNvSpPr txBox="1"/>
          <p:nvPr/>
        </p:nvSpPr>
        <p:spPr>
          <a:xfrm>
            <a:off x="2830695" y="2633749"/>
            <a:ext cx="32651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200" dirty="0">
                <a:solidFill>
                  <a:srgbClr val="92A3B8"/>
                </a:solidFill>
                <a:cs typeface="Arial" panose="020B0604020202020204" pitchFamily="34" charset="0"/>
              </a:rPr>
              <a:t>Spring Boot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是由Pivotal团队提供的全新框架，其设计目的是用来简化新Spring应用的初始搭建以及开发过程。该框架使用了特定的方式来进行配置，从而使开发人员不再需要定义样板化的配置。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37760" y="6026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前端技术框架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7760" y="1270635"/>
            <a:ext cx="240855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web-design</a:t>
            </a:r>
            <a:endParaRPr lang="en-US" altLang="zh-CN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ardrop 1"/>
          <p:cNvSpPr/>
          <p:nvPr/>
        </p:nvSpPr>
        <p:spPr>
          <a:xfrm rot="18805991">
            <a:off x="1388472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ardrop 1"/>
          <p:cNvSpPr/>
          <p:nvPr/>
        </p:nvSpPr>
        <p:spPr>
          <a:xfrm rot="18805991">
            <a:off x="1996793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ardrop 1"/>
          <p:cNvSpPr/>
          <p:nvPr/>
        </p:nvSpPr>
        <p:spPr>
          <a:xfrm rot="18805991">
            <a:off x="2605114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ardrop 1"/>
          <p:cNvSpPr/>
          <p:nvPr/>
        </p:nvSpPr>
        <p:spPr>
          <a:xfrm rot="18805991">
            <a:off x="3213435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ardrop 1"/>
          <p:cNvSpPr/>
          <p:nvPr/>
        </p:nvSpPr>
        <p:spPr>
          <a:xfrm rot="18805991">
            <a:off x="3821756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ardrop 1"/>
          <p:cNvSpPr/>
          <p:nvPr/>
        </p:nvSpPr>
        <p:spPr>
          <a:xfrm rot="18805991">
            <a:off x="1388472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ardrop 1"/>
          <p:cNvSpPr/>
          <p:nvPr/>
        </p:nvSpPr>
        <p:spPr>
          <a:xfrm rot="18805991">
            <a:off x="1996793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ardrop 1"/>
          <p:cNvSpPr/>
          <p:nvPr/>
        </p:nvSpPr>
        <p:spPr>
          <a:xfrm rot="18805991">
            <a:off x="2605114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ardrop 1"/>
          <p:cNvSpPr/>
          <p:nvPr/>
        </p:nvSpPr>
        <p:spPr>
          <a:xfrm rot="18805991">
            <a:off x="3213435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ardrop 1"/>
          <p:cNvSpPr/>
          <p:nvPr/>
        </p:nvSpPr>
        <p:spPr>
          <a:xfrm rot="18805991">
            <a:off x="3821756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ardrop 1"/>
          <p:cNvSpPr/>
          <p:nvPr/>
        </p:nvSpPr>
        <p:spPr>
          <a:xfrm rot="18805991">
            <a:off x="1388472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ardrop 1"/>
          <p:cNvSpPr/>
          <p:nvPr/>
        </p:nvSpPr>
        <p:spPr>
          <a:xfrm rot="18805991">
            <a:off x="1996793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ardrop 1"/>
          <p:cNvSpPr/>
          <p:nvPr/>
        </p:nvSpPr>
        <p:spPr>
          <a:xfrm rot="18805991">
            <a:off x="2605114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ardrop 1"/>
          <p:cNvSpPr/>
          <p:nvPr/>
        </p:nvSpPr>
        <p:spPr>
          <a:xfrm rot="18805991">
            <a:off x="3213435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ardrop 1"/>
          <p:cNvSpPr/>
          <p:nvPr/>
        </p:nvSpPr>
        <p:spPr>
          <a:xfrm rot="18805991">
            <a:off x="3821756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7"/>
          <p:cNvSpPr txBox="1"/>
          <p:nvPr/>
        </p:nvSpPr>
        <p:spPr>
          <a:xfrm>
            <a:off x="4767580" y="4959985"/>
            <a:ext cx="114617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anose="020B0604020202020204" pitchFamily="34" charset="0"/>
              </a:rPr>
              <a:t>Axios</a:t>
            </a:r>
            <a:endParaRPr lang="en-US" altLang="ko-KR" sz="2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4672965" y="3719195"/>
            <a:ext cx="189801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1CBD7"/>
                </a:solidFill>
                <a:cs typeface="Arial" panose="020B0604020202020204" pitchFamily="34" charset="0"/>
              </a:rPr>
              <a:t>ElementUI</a:t>
            </a:r>
            <a:endParaRPr lang="en-US" altLang="ko-KR" sz="2400" b="1" dirty="0">
              <a:solidFill>
                <a:srgbClr val="C1CBD7"/>
              </a:solidFill>
              <a:cs typeface="Arial" panose="020B0604020202020204" pitchFamily="34" charset="0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6478905" y="2175510"/>
            <a:ext cx="52768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Vue.js是一套构建用户界面的渐进式框架。与其他重量级框架不同的是，Vue 采用自底向上增量开发的设计。Vue 的核心库只关注视图层，并且非常容易学习，非常容易与其它库或已有项目整合。另一方面，Vue 完全有能力驱动采用单文件组件和Vue生态系统支持的库开发的复杂单页应用。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7"/>
          <p:cNvSpPr txBox="1"/>
          <p:nvPr/>
        </p:nvSpPr>
        <p:spPr>
          <a:xfrm>
            <a:off x="6570980" y="4530725"/>
            <a:ext cx="48107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从浏览器中创建 XMLHttpRequests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从 node.js 创建 http 请求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支持 Promise API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拦截请求和响应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转换请求数据和响应数据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取消请求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自动转换 JSON 数据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客户端支持防御 XSRF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4672965" y="2529840"/>
            <a:ext cx="114173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anose="020B0604020202020204" pitchFamily="34" charset="0"/>
              </a:rPr>
              <a:t>VUE</a:t>
            </a:r>
            <a:endParaRPr lang="en-US" altLang="ko-KR" sz="2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47"/>
          <p:cNvSpPr txBox="1"/>
          <p:nvPr/>
        </p:nvSpPr>
        <p:spPr>
          <a:xfrm>
            <a:off x="6570980" y="3719195"/>
            <a:ext cx="457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element-ui是一个ui库，它不依赖于vue。但是却是当前和vue配合做项目开发的一个比较好的ui框架。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86266"/>
            <a:ext cx="392235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project display</a:t>
            </a:r>
            <a:endParaRPr lang="en-US" altLang="zh-CN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61" y="323335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项目说明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3095" y="4587975"/>
            <a:ext cx="55698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Good interface design , gladden the heart and please the eye .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7618,&quot;width&quot;:158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3351</Words>
  <Application>WPS 演示</Application>
  <PresentationFormat>宽屏</PresentationFormat>
  <Paragraphs>274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方正清刻本悦宋简体</vt:lpstr>
      <vt:lpstr>Tahoma</vt:lpstr>
      <vt:lpstr>Century Gothic</vt:lpstr>
      <vt:lpstr>DokChampa</vt:lpstr>
      <vt:lpstr>微软雅黑</vt:lpstr>
      <vt:lpstr>Calibri</vt:lpstr>
      <vt:lpstr>Arial Unicode MS</vt:lpstr>
      <vt:lpstr>Malgun Gothic</vt:lpstr>
      <vt:lpstr>等线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某人叫我闲鱼</cp:lastModifiedBy>
  <cp:revision>48</cp:revision>
  <dcterms:created xsi:type="dcterms:W3CDTF">2020-01-03T06:53:00Z</dcterms:created>
  <dcterms:modified xsi:type="dcterms:W3CDTF">2020-11-25T08:28:32Z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