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1" r:id="rId4"/>
    <p:sldId id="260" r:id="rId5"/>
    <p:sldId id="262" r:id="rId6"/>
    <p:sldId id="264" r:id="rId7"/>
    <p:sldId id="265" r:id="rId8"/>
    <p:sldId id="270" r:id="rId9"/>
    <p:sldId id="266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582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330"/>
            </a:lvl1pPr>
            <a:lvl2pPr marL="443927" indent="0" algn="ctr">
              <a:buNone/>
              <a:defRPr sz="1942"/>
            </a:lvl2pPr>
            <a:lvl3pPr marL="887855" indent="0" algn="ctr">
              <a:buNone/>
              <a:defRPr sz="1748"/>
            </a:lvl3pPr>
            <a:lvl4pPr marL="1331782" indent="0" algn="ctr">
              <a:buNone/>
              <a:defRPr sz="1554"/>
            </a:lvl4pPr>
            <a:lvl5pPr marL="1775710" indent="0" algn="ctr">
              <a:buNone/>
              <a:defRPr sz="1554"/>
            </a:lvl5pPr>
            <a:lvl6pPr marL="2219637" indent="0" algn="ctr">
              <a:buNone/>
              <a:defRPr sz="1554"/>
            </a:lvl6pPr>
            <a:lvl7pPr marL="2663565" indent="0" algn="ctr">
              <a:buNone/>
              <a:defRPr sz="1554"/>
            </a:lvl7pPr>
            <a:lvl8pPr marL="3107492" indent="0" algn="ctr">
              <a:buNone/>
              <a:defRPr sz="1554"/>
            </a:lvl8pPr>
            <a:lvl9pPr marL="3551420" indent="0" algn="ctr">
              <a:buNone/>
              <a:defRPr sz="1554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67E7-3512-4F9F-9CBC-C246893E4D71}" type="datetimeFigureOut">
              <a:rPr lang="es-CO" smtClean="0"/>
              <a:t>3/11/2018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C3E6-7BB0-4214-A92F-0FFD6649FC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131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67E7-3512-4F9F-9CBC-C246893E4D71}" type="datetimeFigureOut">
              <a:rPr lang="es-CO" smtClean="0"/>
              <a:t>3/11/2018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C3E6-7BB0-4214-A92F-0FFD6649FC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38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1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1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67E7-3512-4F9F-9CBC-C246893E4D71}" type="datetimeFigureOut">
              <a:rPr lang="es-CO" smtClean="0"/>
              <a:t>3/11/2018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C3E6-7BB0-4214-A92F-0FFD6649FC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1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67E7-3512-4F9F-9CBC-C246893E4D71}" type="datetimeFigureOut">
              <a:rPr lang="es-CO" smtClean="0"/>
              <a:t>3/11/2018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C3E6-7BB0-4214-A92F-0FFD6649FC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7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582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330">
                <a:solidFill>
                  <a:schemeClr val="tx1"/>
                </a:solidFill>
              </a:defRPr>
            </a:lvl1pPr>
            <a:lvl2pPr marL="443927" indent="0">
              <a:buNone/>
              <a:defRPr sz="1942">
                <a:solidFill>
                  <a:schemeClr val="tx1">
                    <a:tint val="75000"/>
                  </a:schemeClr>
                </a:solidFill>
              </a:defRPr>
            </a:lvl2pPr>
            <a:lvl3pPr marL="887855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3pPr>
            <a:lvl4pPr marL="1331782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4pPr>
            <a:lvl5pPr marL="1775710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5pPr>
            <a:lvl6pPr marL="2219637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6pPr>
            <a:lvl7pPr marL="2663565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7pPr>
            <a:lvl8pPr marL="3107492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8pPr>
            <a:lvl9pPr marL="3551420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67E7-3512-4F9F-9CBC-C246893E4D71}" type="datetimeFigureOut">
              <a:rPr lang="es-CO" smtClean="0"/>
              <a:t>3/11/2018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C3E6-7BB0-4214-A92F-0FFD6649FC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832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67E7-3512-4F9F-9CBC-C246893E4D71}" type="datetimeFigureOut">
              <a:rPr lang="es-CO" smtClean="0"/>
              <a:t>3/11/2018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C3E6-7BB0-4214-A92F-0FFD6649FC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728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30" b="1"/>
            </a:lvl1pPr>
            <a:lvl2pPr marL="443927" indent="0">
              <a:buNone/>
              <a:defRPr sz="1942" b="1"/>
            </a:lvl2pPr>
            <a:lvl3pPr marL="887855" indent="0">
              <a:buNone/>
              <a:defRPr sz="1748" b="1"/>
            </a:lvl3pPr>
            <a:lvl4pPr marL="1331782" indent="0">
              <a:buNone/>
              <a:defRPr sz="1554" b="1"/>
            </a:lvl4pPr>
            <a:lvl5pPr marL="1775710" indent="0">
              <a:buNone/>
              <a:defRPr sz="1554" b="1"/>
            </a:lvl5pPr>
            <a:lvl6pPr marL="2219637" indent="0">
              <a:buNone/>
              <a:defRPr sz="1554" b="1"/>
            </a:lvl6pPr>
            <a:lvl7pPr marL="2663565" indent="0">
              <a:buNone/>
              <a:defRPr sz="1554" b="1"/>
            </a:lvl7pPr>
            <a:lvl8pPr marL="3107492" indent="0">
              <a:buNone/>
              <a:defRPr sz="1554" b="1"/>
            </a:lvl8pPr>
            <a:lvl9pPr marL="3551420" indent="0">
              <a:buNone/>
              <a:defRPr sz="1554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330" b="1"/>
            </a:lvl1pPr>
            <a:lvl2pPr marL="443927" indent="0">
              <a:buNone/>
              <a:defRPr sz="1942" b="1"/>
            </a:lvl2pPr>
            <a:lvl3pPr marL="887855" indent="0">
              <a:buNone/>
              <a:defRPr sz="1748" b="1"/>
            </a:lvl3pPr>
            <a:lvl4pPr marL="1331782" indent="0">
              <a:buNone/>
              <a:defRPr sz="1554" b="1"/>
            </a:lvl4pPr>
            <a:lvl5pPr marL="1775710" indent="0">
              <a:buNone/>
              <a:defRPr sz="1554" b="1"/>
            </a:lvl5pPr>
            <a:lvl6pPr marL="2219637" indent="0">
              <a:buNone/>
              <a:defRPr sz="1554" b="1"/>
            </a:lvl6pPr>
            <a:lvl7pPr marL="2663565" indent="0">
              <a:buNone/>
              <a:defRPr sz="1554" b="1"/>
            </a:lvl7pPr>
            <a:lvl8pPr marL="3107492" indent="0">
              <a:buNone/>
              <a:defRPr sz="1554" b="1"/>
            </a:lvl8pPr>
            <a:lvl9pPr marL="3551420" indent="0">
              <a:buNone/>
              <a:defRPr sz="1554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67E7-3512-4F9F-9CBC-C246893E4D71}" type="datetimeFigureOut">
              <a:rPr lang="es-CO" smtClean="0"/>
              <a:t>3/11/2018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C3E6-7BB0-4214-A92F-0FFD6649FC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026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67E7-3512-4F9F-9CBC-C246893E4D71}" type="datetimeFigureOut">
              <a:rPr lang="es-CO" smtClean="0"/>
              <a:t>3/11/2018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C3E6-7BB0-4214-A92F-0FFD6649FC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489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67E7-3512-4F9F-9CBC-C246893E4D71}" type="datetimeFigureOut">
              <a:rPr lang="es-CO" smtClean="0"/>
              <a:t>3/11/2018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C3E6-7BB0-4214-A92F-0FFD6649FC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757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10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107"/>
            </a:lvl1pPr>
            <a:lvl2pPr>
              <a:defRPr sz="2719"/>
            </a:lvl2pPr>
            <a:lvl3pPr>
              <a:defRPr sz="2330"/>
            </a:lvl3pPr>
            <a:lvl4pPr>
              <a:defRPr sz="1942"/>
            </a:lvl4pPr>
            <a:lvl5pPr>
              <a:defRPr sz="1942"/>
            </a:lvl5pPr>
            <a:lvl6pPr>
              <a:defRPr sz="1942"/>
            </a:lvl6pPr>
            <a:lvl7pPr>
              <a:defRPr sz="1942"/>
            </a:lvl7pPr>
            <a:lvl8pPr>
              <a:defRPr sz="1942"/>
            </a:lvl8pPr>
            <a:lvl9pPr>
              <a:defRPr sz="194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554"/>
            </a:lvl1pPr>
            <a:lvl2pPr marL="443927" indent="0">
              <a:buNone/>
              <a:defRPr sz="1359"/>
            </a:lvl2pPr>
            <a:lvl3pPr marL="887855" indent="0">
              <a:buNone/>
              <a:defRPr sz="1165"/>
            </a:lvl3pPr>
            <a:lvl4pPr marL="1331782" indent="0">
              <a:buNone/>
              <a:defRPr sz="971"/>
            </a:lvl4pPr>
            <a:lvl5pPr marL="1775710" indent="0">
              <a:buNone/>
              <a:defRPr sz="971"/>
            </a:lvl5pPr>
            <a:lvl6pPr marL="2219637" indent="0">
              <a:buNone/>
              <a:defRPr sz="971"/>
            </a:lvl6pPr>
            <a:lvl7pPr marL="2663565" indent="0">
              <a:buNone/>
              <a:defRPr sz="971"/>
            </a:lvl7pPr>
            <a:lvl8pPr marL="3107492" indent="0">
              <a:buNone/>
              <a:defRPr sz="971"/>
            </a:lvl8pPr>
            <a:lvl9pPr marL="3551420" indent="0">
              <a:buNone/>
              <a:defRPr sz="97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67E7-3512-4F9F-9CBC-C246893E4D71}" type="datetimeFigureOut">
              <a:rPr lang="es-CO" smtClean="0"/>
              <a:t>3/11/2018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C3E6-7BB0-4214-A92F-0FFD6649FC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49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10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107"/>
            </a:lvl1pPr>
            <a:lvl2pPr marL="443927" indent="0">
              <a:buNone/>
              <a:defRPr sz="2719"/>
            </a:lvl2pPr>
            <a:lvl3pPr marL="887855" indent="0">
              <a:buNone/>
              <a:defRPr sz="2330"/>
            </a:lvl3pPr>
            <a:lvl4pPr marL="1331782" indent="0">
              <a:buNone/>
              <a:defRPr sz="1942"/>
            </a:lvl4pPr>
            <a:lvl5pPr marL="1775710" indent="0">
              <a:buNone/>
              <a:defRPr sz="1942"/>
            </a:lvl5pPr>
            <a:lvl6pPr marL="2219637" indent="0">
              <a:buNone/>
              <a:defRPr sz="1942"/>
            </a:lvl6pPr>
            <a:lvl7pPr marL="2663565" indent="0">
              <a:buNone/>
              <a:defRPr sz="1942"/>
            </a:lvl7pPr>
            <a:lvl8pPr marL="3107492" indent="0">
              <a:buNone/>
              <a:defRPr sz="1942"/>
            </a:lvl8pPr>
            <a:lvl9pPr marL="3551420" indent="0">
              <a:buNone/>
              <a:defRPr sz="1942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554"/>
            </a:lvl1pPr>
            <a:lvl2pPr marL="443927" indent="0">
              <a:buNone/>
              <a:defRPr sz="1359"/>
            </a:lvl2pPr>
            <a:lvl3pPr marL="887855" indent="0">
              <a:buNone/>
              <a:defRPr sz="1165"/>
            </a:lvl3pPr>
            <a:lvl4pPr marL="1331782" indent="0">
              <a:buNone/>
              <a:defRPr sz="971"/>
            </a:lvl4pPr>
            <a:lvl5pPr marL="1775710" indent="0">
              <a:buNone/>
              <a:defRPr sz="971"/>
            </a:lvl5pPr>
            <a:lvl6pPr marL="2219637" indent="0">
              <a:buNone/>
              <a:defRPr sz="971"/>
            </a:lvl6pPr>
            <a:lvl7pPr marL="2663565" indent="0">
              <a:buNone/>
              <a:defRPr sz="971"/>
            </a:lvl7pPr>
            <a:lvl8pPr marL="3107492" indent="0">
              <a:buNone/>
              <a:defRPr sz="971"/>
            </a:lvl8pPr>
            <a:lvl9pPr marL="3551420" indent="0">
              <a:buNone/>
              <a:defRPr sz="97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67E7-3512-4F9F-9CBC-C246893E4D71}" type="datetimeFigureOut">
              <a:rPr lang="es-CO" smtClean="0"/>
              <a:t>3/11/2018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C3E6-7BB0-4214-A92F-0FFD6649FC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214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967E7-3512-4F9F-9CBC-C246893E4D71}" type="datetimeFigureOut">
              <a:rPr lang="es-CO" smtClean="0"/>
              <a:t>3/11/2018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9C3E6-7BB0-4214-A92F-0FFD6649FC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10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87855" rtl="0" eaLnBrk="1" latinLnBrk="0" hangingPunct="1">
        <a:lnSpc>
          <a:spcPct val="90000"/>
        </a:lnSpc>
        <a:spcBef>
          <a:spcPct val="0"/>
        </a:spcBef>
        <a:buNone/>
        <a:defRPr sz="42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964" indent="-221964" algn="l" defTabSz="887855" rtl="0" eaLnBrk="1" latinLnBrk="0" hangingPunct="1">
        <a:lnSpc>
          <a:spcPct val="90000"/>
        </a:lnSpc>
        <a:spcBef>
          <a:spcPts val="971"/>
        </a:spcBef>
        <a:buFont typeface="Arial" panose="020B0604020202020204" pitchFamily="34" charset="0"/>
        <a:buChar char="•"/>
        <a:defRPr sz="2719" kern="1200">
          <a:solidFill>
            <a:schemeClr val="tx1"/>
          </a:solidFill>
          <a:latin typeface="+mn-lt"/>
          <a:ea typeface="+mn-ea"/>
          <a:cs typeface="+mn-cs"/>
        </a:defRPr>
      </a:lvl1pPr>
      <a:lvl2pPr marL="665891" indent="-221964" algn="l" defTabSz="88785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2330" kern="1200">
          <a:solidFill>
            <a:schemeClr val="tx1"/>
          </a:solidFill>
          <a:latin typeface="+mn-lt"/>
          <a:ea typeface="+mn-ea"/>
          <a:cs typeface="+mn-cs"/>
        </a:defRPr>
      </a:lvl2pPr>
      <a:lvl3pPr marL="1109819" indent="-221964" algn="l" defTabSz="88785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942" kern="1200">
          <a:solidFill>
            <a:schemeClr val="tx1"/>
          </a:solidFill>
          <a:latin typeface="+mn-lt"/>
          <a:ea typeface="+mn-ea"/>
          <a:cs typeface="+mn-cs"/>
        </a:defRPr>
      </a:lvl3pPr>
      <a:lvl4pPr marL="1553746" indent="-221964" algn="l" defTabSz="88785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997674" indent="-221964" algn="l" defTabSz="88785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441601" indent="-221964" algn="l" defTabSz="88785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885529" indent="-221964" algn="l" defTabSz="88785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329456" indent="-221964" algn="l" defTabSz="88785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773384" indent="-221964" algn="l" defTabSz="88785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785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1pPr>
      <a:lvl2pPr marL="443927" algn="l" defTabSz="88785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2pPr>
      <a:lvl3pPr marL="887855" algn="l" defTabSz="88785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3pPr>
      <a:lvl4pPr marL="1331782" algn="l" defTabSz="88785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775710" algn="l" defTabSz="88785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219637" algn="l" defTabSz="88785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663565" algn="l" defTabSz="88785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107492" algn="l" defTabSz="88785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551420" algn="l" defTabSz="88785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vision.ee.ethz.ch/cvl/rrothe/imdb-wiki/static/wiki_crop.tar" TargetMode="External"/><Relationship Id="rId2" Type="http://schemas.openxmlformats.org/officeDocument/2006/relationships/hyperlink" Target="https://data.vision.ee.ethz.ch/cvl/rrothe/imdb-wiki/static/imdb_crop.ta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6000" b="1" dirty="0" smtClean="0">
                <a:solidFill>
                  <a:srgbClr val="002060"/>
                </a:solidFill>
              </a:rPr>
              <a:t>Aplicaciones de </a:t>
            </a:r>
            <a:r>
              <a:rPr lang="es-CO" sz="6000" b="1" dirty="0" err="1" smtClean="0">
                <a:solidFill>
                  <a:srgbClr val="002060"/>
                </a:solidFill>
              </a:rPr>
              <a:t>CNNs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728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4000" b="1" dirty="0" smtClean="0">
                <a:solidFill>
                  <a:srgbClr val="002060"/>
                </a:solidFill>
              </a:rPr>
              <a:t>Transfer </a:t>
            </a:r>
            <a:r>
              <a:rPr lang="es-CO" sz="4000" b="1" dirty="0" err="1" smtClean="0">
                <a:solidFill>
                  <a:srgbClr val="002060"/>
                </a:solidFill>
              </a:rPr>
              <a:t>Learning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CO" dirty="0" smtClean="0"/>
              <a:t>El transfer </a:t>
            </a:r>
            <a:r>
              <a:rPr lang="es-CO" dirty="0" err="1" smtClean="0"/>
              <a:t>learning</a:t>
            </a:r>
            <a:r>
              <a:rPr lang="es-CO" dirty="0" smtClean="0"/>
              <a:t> es una herramienta sumamente útil para desarrollar aplicaciones de </a:t>
            </a:r>
            <a:r>
              <a:rPr lang="es-CO" dirty="0" err="1" smtClean="0"/>
              <a:t>Deep</a:t>
            </a:r>
            <a:r>
              <a:rPr lang="es-CO" dirty="0" smtClean="0"/>
              <a:t> </a:t>
            </a:r>
            <a:r>
              <a:rPr lang="es-CO" dirty="0" err="1" smtClean="0"/>
              <a:t>Learning</a:t>
            </a:r>
            <a:r>
              <a:rPr lang="es-CO" dirty="0" smtClean="0"/>
              <a:t> aun cuando no se tienen suficientes datos.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098" name="Picture 2" descr="Resultado de imagen para transfer learning imag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3" b="2042"/>
          <a:stretch/>
        </p:blipFill>
        <p:spPr bwMode="auto">
          <a:xfrm>
            <a:off x="2449138" y="2672369"/>
            <a:ext cx="7085359" cy="396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 rot="16200000">
            <a:off x="7985512" y="4227868"/>
            <a:ext cx="3498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dirty="0" smtClean="0"/>
              <a:t>Tomada de: https</a:t>
            </a:r>
            <a:r>
              <a:rPr lang="es-CO" sz="1000" dirty="0"/>
              <a:t>://medium.com/@subodh.malgonde/transfer-learning-using-tensorflow-52a4f6bcde3e</a:t>
            </a:r>
          </a:p>
        </p:txBody>
      </p:sp>
    </p:spTree>
    <p:extLst>
      <p:ext uri="{BB962C8B-B14F-4D97-AF65-F5344CB8AC3E}">
        <p14:creationId xmlns:p14="http://schemas.microsoft.com/office/powerpoint/2010/main" val="190451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4000" b="1" dirty="0" smtClean="0">
                <a:solidFill>
                  <a:srgbClr val="002060"/>
                </a:solidFill>
              </a:rPr>
              <a:t>Transfer </a:t>
            </a:r>
            <a:r>
              <a:rPr lang="es-CO" sz="4000" b="1" dirty="0" err="1" smtClean="0">
                <a:solidFill>
                  <a:srgbClr val="002060"/>
                </a:solidFill>
              </a:rPr>
              <a:t>Learning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 smtClean="0"/>
              <a:t>Para hacer transfer </a:t>
            </a:r>
            <a:r>
              <a:rPr lang="es-CO" dirty="0" err="1" smtClean="0"/>
              <a:t>learning</a:t>
            </a:r>
            <a:r>
              <a:rPr lang="es-CO" dirty="0" smtClean="0"/>
              <a:t> se requiere lo siguiente:</a:t>
            </a:r>
          </a:p>
          <a:p>
            <a:pPr algn="just"/>
            <a:r>
              <a:rPr lang="es-CO" dirty="0" smtClean="0"/>
              <a:t>Una arquitectura entrenada con el tipo de dato que vamos a usar</a:t>
            </a:r>
          </a:p>
          <a:p>
            <a:pPr algn="just"/>
            <a:r>
              <a:rPr lang="es-CO" dirty="0"/>
              <a:t>Definir cuales capas se van a usar </a:t>
            </a:r>
            <a:r>
              <a:rPr lang="es-CO" dirty="0" smtClean="0"/>
              <a:t>y cuales a entrenar</a:t>
            </a:r>
          </a:p>
          <a:p>
            <a:pPr algn="just"/>
            <a:r>
              <a:rPr lang="es-CO" dirty="0" smtClean="0"/>
              <a:t>Inicializar los pesos de las capas elegidas con la arquitectura entrenada</a:t>
            </a:r>
          </a:p>
          <a:p>
            <a:pPr marL="0" indent="0" algn="just">
              <a:buNone/>
            </a:pPr>
            <a:endParaRPr lang="es-CO" dirty="0" smtClean="0"/>
          </a:p>
          <a:p>
            <a:pPr marL="0" indent="0" algn="just">
              <a:buNone/>
            </a:pPr>
            <a:r>
              <a:rPr lang="es-CO" dirty="0" smtClean="0"/>
              <a:t>Se puede hacer transfer </a:t>
            </a:r>
            <a:r>
              <a:rPr lang="es-CO" dirty="0" err="1" smtClean="0"/>
              <a:t>learning</a:t>
            </a:r>
            <a:r>
              <a:rPr lang="es-CO" dirty="0" smtClean="0"/>
              <a:t> de dos maneras.</a:t>
            </a:r>
            <a:endParaRPr lang="es-CO" dirty="0"/>
          </a:p>
          <a:p>
            <a:pPr algn="just"/>
            <a:r>
              <a:rPr lang="es-CO" dirty="0" smtClean="0"/>
              <a:t>Se pueden congelar los pesos pre-entrenados y entrenar el resto,</a:t>
            </a:r>
          </a:p>
          <a:p>
            <a:pPr algn="just"/>
            <a:r>
              <a:rPr lang="es-CO" dirty="0" smtClean="0"/>
              <a:t>Se pueden actualizar también los pesos ya entrenados</a:t>
            </a:r>
          </a:p>
          <a:p>
            <a:pPr algn="just"/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82613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4000" b="1" dirty="0" smtClean="0">
                <a:solidFill>
                  <a:srgbClr val="002060"/>
                </a:solidFill>
              </a:rPr>
              <a:t>Transfer </a:t>
            </a:r>
            <a:r>
              <a:rPr lang="es-CO" sz="4000" b="1" dirty="0" err="1" smtClean="0">
                <a:solidFill>
                  <a:srgbClr val="002060"/>
                </a:solidFill>
              </a:rPr>
              <a:t>Learning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2209" y="1825625"/>
            <a:ext cx="10818976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 smtClean="0"/>
              <a:t>Para la arquitectura entrenada podemos acudir a </a:t>
            </a:r>
            <a:r>
              <a:rPr lang="es-CO" dirty="0" smtClean="0"/>
              <a:t>la librería </a:t>
            </a:r>
            <a:r>
              <a:rPr lang="es-CO" dirty="0" err="1" smtClean="0"/>
              <a:t>TensorNets</a:t>
            </a:r>
            <a:r>
              <a:rPr lang="es-CO" dirty="0" smtClean="0"/>
              <a:t> en la que se encuentran varias redes, en su mayoría </a:t>
            </a:r>
            <a:r>
              <a:rPr lang="es-CO" dirty="0" err="1" smtClean="0"/>
              <a:t>convolucionales</a:t>
            </a:r>
            <a:r>
              <a:rPr lang="es-CO" dirty="0" smtClean="0"/>
              <a:t>.</a:t>
            </a:r>
            <a:endParaRPr lang="es-CO" dirty="0" smtClean="0"/>
          </a:p>
          <a:p>
            <a:pPr algn="just"/>
            <a:r>
              <a:rPr lang="es-CO" dirty="0" smtClean="0"/>
              <a:t>Se carga la red mediante el comando modelo=</a:t>
            </a:r>
            <a:r>
              <a:rPr lang="es-CO" dirty="0" err="1" smtClean="0"/>
              <a:t>nets.arquitectura</a:t>
            </a:r>
            <a:r>
              <a:rPr lang="es-CO" dirty="0" smtClean="0"/>
              <a:t> </a:t>
            </a:r>
          </a:p>
          <a:p>
            <a:pPr algn="just"/>
            <a:r>
              <a:rPr lang="es-CO" dirty="0" smtClean="0"/>
              <a:t>Se cargan los pesos </a:t>
            </a:r>
            <a:r>
              <a:rPr lang="es-CO" dirty="0" err="1" smtClean="0"/>
              <a:t>preentrenados</a:t>
            </a:r>
            <a:r>
              <a:rPr lang="es-CO" dirty="0"/>
              <a:t> con </a:t>
            </a:r>
            <a:r>
              <a:rPr lang="es-CO" dirty="0" err="1" smtClean="0"/>
              <a:t>model.pretrained</a:t>
            </a:r>
            <a:r>
              <a:rPr lang="es-CO" dirty="0" smtClean="0"/>
              <a:t>()</a:t>
            </a:r>
            <a:endParaRPr lang="es-CO" dirty="0" smtClean="0"/>
          </a:p>
          <a:p>
            <a:pPr algn="just"/>
            <a:r>
              <a:rPr lang="es-CO" dirty="0" smtClean="0"/>
              <a:t>Se procesan datos en la arquitectura con el </a:t>
            </a:r>
            <a:r>
              <a:rPr lang="es-CO" dirty="0"/>
              <a:t>comando </a:t>
            </a:r>
            <a:r>
              <a:rPr lang="es-CO" dirty="0" smtClean="0"/>
              <a:t> </a:t>
            </a:r>
            <a:r>
              <a:rPr lang="es-CO" dirty="0" err="1" smtClean="0"/>
              <a:t>model.preprocess</a:t>
            </a:r>
            <a:r>
              <a:rPr lang="es-CO" dirty="0" smtClean="0"/>
              <a:t>(</a:t>
            </a:r>
            <a:r>
              <a:rPr lang="es-CO" dirty="0" err="1" smtClean="0"/>
              <a:t>batch_x</a:t>
            </a:r>
            <a:r>
              <a:rPr lang="es-CO" dirty="0" smtClean="0"/>
              <a:t>)</a:t>
            </a:r>
          </a:p>
          <a:p>
            <a:pPr algn="just"/>
            <a:r>
              <a:rPr lang="es-CO" dirty="0" smtClean="0"/>
              <a:t>Y se extraen respuestas de las capas </a:t>
            </a:r>
            <a:r>
              <a:rPr lang="es-CO" dirty="0"/>
              <a:t>intermedias con </a:t>
            </a:r>
            <a:r>
              <a:rPr lang="es-CO" dirty="0" err="1"/>
              <a:t>model.get_middles</a:t>
            </a:r>
            <a:r>
              <a:rPr lang="es-CO" dirty="0"/>
              <a:t>()</a:t>
            </a:r>
            <a:endParaRPr lang="es-CO" dirty="0" smtClean="0"/>
          </a:p>
          <a:p>
            <a:pPr marL="0" indent="0" algn="just">
              <a:buNone/>
            </a:pPr>
            <a:endParaRPr lang="es-CO" dirty="0" smtClean="0"/>
          </a:p>
          <a:p>
            <a:pPr algn="just"/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0097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4400" b="1" dirty="0" smtClean="0">
                <a:solidFill>
                  <a:srgbClr val="002060"/>
                </a:solidFill>
              </a:rPr>
              <a:t>Leer la base de datos en una carpeta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52160"/>
            <a:ext cx="10515600" cy="48742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dirty="0" smtClean="0"/>
          </a:p>
          <a:p>
            <a:endParaRPr lang="es-CO" dirty="0" smtClean="0"/>
          </a:p>
          <a:p>
            <a:endParaRPr lang="es-CO" dirty="0" smtClean="0"/>
          </a:p>
          <a:p>
            <a:endParaRPr lang="es-CO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38200" y="1552160"/>
            <a:ext cx="10515600" cy="5033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1964" indent="-221964" algn="l" defTabSz="887855" rtl="0" eaLnBrk="1" latinLnBrk="0" hangingPunct="1">
              <a:lnSpc>
                <a:spcPct val="90000"/>
              </a:lnSpc>
              <a:spcBef>
                <a:spcPts val="971"/>
              </a:spcBef>
              <a:buFont typeface="Arial" panose="020B0604020202020204" pitchFamily="34" charset="0"/>
              <a:buChar char="•"/>
              <a:defRPr sz="27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891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2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9819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9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3746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7674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1601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5529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29456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3384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 smtClean="0"/>
              <a:t>Esta herramienta será indispensable para procesar nuestras bases de datos y almacenarlas o usarlas en una arquitectura de aprendizaje de máquina.</a:t>
            </a:r>
            <a:endParaRPr lang="en-US" dirty="0" smtClean="0"/>
          </a:p>
          <a:p>
            <a:endParaRPr lang="es-CO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CO" dirty="0" smtClean="0"/>
          </a:p>
          <a:p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2211937" y="2535620"/>
            <a:ext cx="77681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s-C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glob</a:t>
            </a:r>
            <a:endParaRPr lang="es-CO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s-CO" sz="1400" dirty="0">
                <a:solidFill>
                  <a:srgbClr val="000000"/>
                </a:solidFill>
                <a:highlight>
                  <a:srgbClr val="FFFFFF"/>
                </a:highlight>
              </a:rPr>
              <a:t> os</a:t>
            </a:r>
          </a:p>
          <a:p>
            <a:r>
              <a:rPr lang="es-CO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s-C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es-C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s-C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endParaRPr lang="es-CO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s-C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matplotlib.pyplot</a:t>
            </a:r>
            <a:r>
              <a:rPr lang="es-CO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as </a:t>
            </a:r>
            <a:r>
              <a:rPr lang="es-CO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endParaRPr lang="es-CO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parent_dir</a:t>
            </a:r>
            <a:r>
              <a:rPr lang="es-C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C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4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CO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data_dir</a:t>
            </a:r>
            <a:r>
              <a:rPr lang="es-CO" sz="14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endParaRPr lang="es-CO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sub_dirs</a:t>
            </a:r>
            <a:r>
              <a:rPr lang="es-C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C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CO" sz="1400" dirty="0">
                <a:solidFill>
                  <a:srgbClr val="808080"/>
                </a:solidFill>
                <a:highlight>
                  <a:srgbClr val="FFFFFF"/>
                </a:highlight>
              </a:rPr>
              <a:t>'fold1'</a:t>
            </a:r>
            <a:r>
              <a:rPr lang="es-C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CO" sz="1400" dirty="0">
                <a:solidFill>
                  <a:srgbClr val="808080"/>
                </a:solidFill>
                <a:highlight>
                  <a:srgbClr val="FFFFFF"/>
                </a:highlight>
              </a:rPr>
              <a:t>'fold2'</a:t>
            </a:r>
            <a:r>
              <a:rPr lang="es-C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...]</a:t>
            </a:r>
            <a:endParaRPr lang="es-CO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file_ext</a:t>
            </a:r>
            <a:r>
              <a:rPr lang="es-C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CO" sz="1400" dirty="0">
                <a:solidFill>
                  <a:srgbClr val="808080"/>
                </a:solidFill>
                <a:highlight>
                  <a:srgbClr val="FFFFFF"/>
                </a:highlight>
              </a:rPr>
              <a:t>"*.</a:t>
            </a:r>
            <a:r>
              <a:rPr lang="es-CO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extension</a:t>
            </a:r>
            <a:r>
              <a:rPr lang="es-CO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endParaRPr lang="es-CO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sub_dir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enumerate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sub_dirs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CO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s-C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fn</a:t>
            </a:r>
            <a:r>
              <a:rPr lang="es-C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s-C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glob</a:t>
            </a:r>
            <a:r>
              <a:rPr lang="es-CO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glob</a:t>
            </a:r>
            <a:r>
              <a:rPr lang="es-C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CO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os</a:t>
            </a:r>
            <a:r>
              <a:rPr lang="es-CO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path</a:t>
            </a:r>
            <a:r>
              <a:rPr lang="es-CO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join</a:t>
            </a:r>
            <a:r>
              <a:rPr lang="es-C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CO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parent_dir</a:t>
            </a:r>
            <a:r>
              <a:rPr lang="es-C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C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sub_dir</a:t>
            </a:r>
            <a:r>
              <a:rPr lang="es-C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C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file_ext</a:t>
            </a:r>
            <a:r>
              <a:rPr lang="es-C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)):</a:t>
            </a:r>
            <a:endParaRPr lang="es-CO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400" dirty="0">
                <a:solidFill>
                  <a:srgbClr val="000000"/>
                </a:solidFill>
                <a:highlight>
                  <a:srgbClr val="FFFFFF"/>
                </a:highlight>
              </a:rPr>
              <a:t>		data</a:t>
            </a:r>
            <a:r>
              <a:rPr lang="es-C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CO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lib</a:t>
            </a:r>
            <a:r>
              <a:rPr lang="es-CO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load</a:t>
            </a:r>
            <a:r>
              <a:rPr lang="es-C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CO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fn</a:t>
            </a:r>
            <a:r>
              <a:rPr lang="es-CO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)# entre librerías tienen diferentes formas de leer archivos</a:t>
            </a:r>
            <a:endParaRPr lang="es-CO" sz="14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s-CO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CO" sz="1400" dirty="0">
                <a:solidFill>
                  <a:srgbClr val="008000"/>
                </a:solidFill>
                <a:highlight>
                  <a:srgbClr val="FFFFFF"/>
                </a:highlight>
              </a:rPr>
              <a:t>#generalmente la </a:t>
            </a:r>
            <a:r>
              <a:rPr lang="es-CO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teiqueta</a:t>
            </a:r>
            <a:r>
              <a:rPr lang="es-CO" sz="1400" dirty="0">
                <a:solidFill>
                  <a:srgbClr val="008000"/>
                </a:solidFill>
                <a:highlight>
                  <a:srgbClr val="FFFFFF"/>
                </a:highlight>
              </a:rPr>
              <a:t> esta en el nombre del archivo</a:t>
            </a:r>
            <a:endParaRPr lang="es-CO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CO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label</a:t>
            </a:r>
            <a:r>
              <a:rPr lang="es-C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C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fn</a:t>
            </a:r>
            <a:r>
              <a:rPr lang="es-CO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split</a:t>
            </a:r>
            <a:r>
              <a:rPr lang="es-C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CO" sz="1400" dirty="0">
                <a:solidFill>
                  <a:srgbClr val="808080"/>
                </a:solidFill>
                <a:highlight>
                  <a:srgbClr val="FFFFFF"/>
                </a:highlight>
              </a:rPr>
              <a:t>'/'</a:t>
            </a:r>
            <a:r>
              <a:rPr lang="es-C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)[</a:t>
            </a:r>
            <a:r>
              <a:rPr lang="es-CO" sz="14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s-C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s-CO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split</a:t>
            </a:r>
            <a:r>
              <a:rPr lang="es-C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CO" sz="1400" dirty="0">
                <a:solidFill>
                  <a:srgbClr val="808080"/>
                </a:solidFill>
                <a:highlight>
                  <a:srgbClr val="FFFFFF"/>
                </a:highlight>
              </a:rPr>
              <a:t>'-'</a:t>
            </a:r>
            <a:r>
              <a:rPr lang="es-C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)[</a:t>
            </a:r>
            <a:r>
              <a:rPr lang="es-CO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s-C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s-C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CO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CO" sz="14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s-CO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split</a:t>
            </a:r>
            <a:r>
              <a:rPr lang="es-CO" sz="1400" dirty="0">
                <a:solidFill>
                  <a:srgbClr val="008000"/>
                </a:solidFill>
                <a:highlight>
                  <a:srgbClr val="FFFFFF"/>
                </a:highlight>
              </a:rPr>
              <a:t> divide el nombre del archivo para seleccionar una parte específica de el </a:t>
            </a:r>
            <a:endParaRPr lang="es-CO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CO" sz="1400" dirty="0">
                <a:solidFill>
                  <a:srgbClr val="008000"/>
                </a:solidFill>
                <a:highlight>
                  <a:srgbClr val="FFFFFF"/>
                </a:highlight>
              </a:rPr>
              <a:t># ---------------------------------------</a:t>
            </a:r>
            <a:endParaRPr lang="es-CO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CO" sz="1400" dirty="0">
                <a:solidFill>
                  <a:srgbClr val="008000"/>
                </a:solidFill>
                <a:highlight>
                  <a:srgbClr val="FFFFFF"/>
                </a:highlight>
              </a:rPr>
              <a:t>#comandos para transformar la información</a:t>
            </a:r>
            <a:endParaRPr lang="es-CO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CO" sz="1400" dirty="0">
                <a:solidFill>
                  <a:srgbClr val="008000"/>
                </a:solidFill>
                <a:highlight>
                  <a:srgbClr val="FFFFFF"/>
                </a:highlight>
              </a:rPr>
              <a:t># ---------------------------------------</a:t>
            </a:r>
            <a:endParaRPr lang="es-CO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CO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data_base</a:t>
            </a:r>
            <a:r>
              <a:rPr lang="es-CO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</a:t>
            </a:r>
            <a:r>
              <a:rPr lang="es-C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CO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data_transformada</a:t>
            </a:r>
            <a:r>
              <a:rPr lang="es-C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CO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CO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labels</a:t>
            </a:r>
            <a:r>
              <a:rPr lang="es-CO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</a:t>
            </a:r>
            <a:r>
              <a:rPr lang="es-C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CO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label</a:t>
            </a:r>
            <a:r>
              <a:rPr lang="es-C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69259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39490"/>
            <a:ext cx="10515600" cy="1325563"/>
          </a:xfrm>
        </p:spPr>
        <p:txBody>
          <a:bodyPr/>
          <a:lstStyle/>
          <a:p>
            <a:pPr algn="ctr"/>
            <a:r>
              <a:rPr lang="es-CO" sz="4000" b="1" dirty="0" smtClean="0">
                <a:solidFill>
                  <a:srgbClr val="002060"/>
                </a:solidFill>
              </a:rPr>
              <a:t>Clasificación de imágenes</a:t>
            </a:r>
            <a:endParaRPr lang="es-CO" dirty="0"/>
          </a:p>
        </p:txBody>
      </p:sp>
      <p:pic>
        <p:nvPicPr>
          <p:cNvPr id="1028" name="Picture 4" descr="Resultado de imagen para clasificaciÃ³n de imÃ¡genes con tenso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65053"/>
            <a:ext cx="12192000" cy="390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680673" y="5571858"/>
            <a:ext cx="88306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 smtClean="0"/>
              <a:t>Tomado de: https</a:t>
            </a:r>
            <a:r>
              <a:rPr lang="es-CO" sz="1000" dirty="0"/>
              <a:t>://www.apsl.net/blog/2018/01/24/tensor-flow-para-principiantes-v-guardar-y-recuperar-el-valor-de-las-variables-en-un-grafos-con-tensorflow/</a:t>
            </a:r>
          </a:p>
        </p:txBody>
      </p:sp>
    </p:spTree>
    <p:extLst>
      <p:ext uri="{BB962C8B-B14F-4D97-AF65-F5344CB8AC3E}">
        <p14:creationId xmlns:p14="http://schemas.microsoft.com/office/powerpoint/2010/main" val="393701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4400" b="1" dirty="0" err="1" smtClean="0">
                <a:solidFill>
                  <a:srgbClr val="002060"/>
                </a:solidFill>
              </a:rPr>
              <a:t>Convoluciones</a:t>
            </a:r>
            <a:r>
              <a:rPr lang="es-CO" sz="4400" b="1" dirty="0" smtClean="0">
                <a:solidFill>
                  <a:srgbClr val="002060"/>
                </a:solidFill>
              </a:rPr>
              <a:t> sobre información </a:t>
            </a:r>
            <a:br>
              <a:rPr lang="es-CO" sz="4400" b="1" dirty="0" smtClean="0">
                <a:solidFill>
                  <a:srgbClr val="002060"/>
                </a:solidFill>
              </a:rPr>
            </a:br>
            <a:r>
              <a:rPr lang="es-CO" sz="4400" b="1" dirty="0" smtClean="0">
                <a:solidFill>
                  <a:srgbClr val="002060"/>
                </a:solidFill>
              </a:rPr>
              <a:t>diferente de imágenes</a:t>
            </a:r>
            <a:endParaRPr lang="es-CO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38200" y="179144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1964" indent="-221964" algn="l" defTabSz="887855" rtl="0" eaLnBrk="1" latinLnBrk="0" hangingPunct="1">
              <a:lnSpc>
                <a:spcPct val="90000"/>
              </a:lnSpc>
              <a:spcBef>
                <a:spcPts val="971"/>
              </a:spcBef>
              <a:buFont typeface="Arial" panose="020B0604020202020204" pitchFamily="34" charset="0"/>
              <a:buChar char="•"/>
              <a:defRPr sz="27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891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2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9819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9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3746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7674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1601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5529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29456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3384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O" dirty="0" smtClean="0"/>
              <a:t>Para utilizar redes </a:t>
            </a:r>
            <a:r>
              <a:rPr lang="es-CO" dirty="0" err="1" smtClean="0"/>
              <a:t>convolucionales</a:t>
            </a:r>
            <a:r>
              <a:rPr lang="es-CO" dirty="0" smtClean="0"/>
              <a:t> con información diferente a imágenes en dos dimensiones, debemos hacer una transformación que represente esta información en una </a:t>
            </a:r>
            <a:r>
              <a:rPr lang="es-CO" dirty="0" err="1" smtClean="0"/>
              <a:t>matríz</a:t>
            </a:r>
            <a:r>
              <a:rPr lang="es-CO" dirty="0" smtClean="0"/>
              <a:t>.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dirty="0" smtClean="0"/>
              <a:t>Esta matriz puede partir de histogramas, de codificación, de transformaciones espaciales etc.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 smtClean="0"/>
          </a:p>
          <a:p>
            <a:endParaRPr lang="es-CO" dirty="0"/>
          </a:p>
        </p:txBody>
      </p:sp>
      <p:pic>
        <p:nvPicPr>
          <p:cNvPr id="2056" name="Picture 8" descr="Resultado de imagen para doppler radar images -weat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27" y="3837435"/>
            <a:ext cx="2180248" cy="230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838200" y="6142779"/>
            <a:ext cx="33703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dirty="0" smtClean="0"/>
              <a:t>Tomado de: https</a:t>
            </a:r>
            <a:r>
              <a:rPr lang="es-CO" sz="1000" dirty="0"/>
              <a:t>://energy.sandia.gov/energy/renewable-energy/wind-power/wind_plant_opt/ttu-advanced-doppler-radar/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818" y="3837434"/>
            <a:ext cx="2314793" cy="23053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4"/>
          <a:srcRect l="-1" t="1105" r="626"/>
          <a:stretch/>
        </p:blipFill>
        <p:spPr>
          <a:xfrm>
            <a:off x="4381125" y="3860799"/>
            <a:ext cx="2483225" cy="2281979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4380901" y="6142779"/>
            <a:ext cx="34301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dirty="0" smtClean="0"/>
              <a:t>Tomado de: http</a:t>
            </a:r>
            <a:r>
              <a:rPr lang="es-CO" sz="1000" dirty="0"/>
              <a:t>://www.wildml.com/2015/12/implementing-a-cnn-for-text-classification-in-tensorflow/</a:t>
            </a:r>
          </a:p>
        </p:txBody>
      </p:sp>
    </p:spTree>
    <p:extLst>
      <p:ext uri="{BB962C8B-B14F-4D97-AF65-F5344CB8AC3E}">
        <p14:creationId xmlns:p14="http://schemas.microsoft.com/office/powerpoint/2010/main" val="32756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4400" b="1" dirty="0" smtClean="0">
                <a:solidFill>
                  <a:srgbClr val="002060"/>
                </a:solidFill>
              </a:rPr>
              <a:t>CNN para clasificación de audio</a:t>
            </a:r>
            <a:endParaRPr lang="es-CO" dirty="0"/>
          </a:p>
        </p:txBody>
      </p:sp>
      <p:sp>
        <p:nvSpPr>
          <p:cNvPr id="8" name="Marcador de contenido 2"/>
          <p:cNvSpPr txBox="1">
            <a:spLocks noGrp="1"/>
          </p:cNvSpPr>
          <p:nvPr>
            <p:ph idx="1"/>
          </p:nvPr>
        </p:nvSpPr>
        <p:spPr>
          <a:xfrm>
            <a:off x="838200" y="1888621"/>
            <a:ext cx="10515600" cy="4635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1964" indent="-221964" algn="l" defTabSz="887855" rtl="0" eaLnBrk="1" latinLnBrk="0" hangingPunct="1">
              <a:lnSpc>
                <a:spcPct val="90000"/>
              </a:lnSpc>
              <a:spcBef>
                <a:spcPts val="971"/>
              </a:spcBef>
              <a:buFont typeface="Arial" panose="020B0604020202020204" pitchFamily="34" charset="0"/>
              <a:buChar char="•"/>
              <a:defRPr sz="27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891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2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9819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9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3746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7674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1601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5529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29456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3384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spcBef>
                <a:spcPts val="600"/>
              </a:spcBef>
              <a:buNone/>
            </a:pPr>
            <a:r>
              <a:rPr lang="es-CO" dirty="0" smtClean="0"/>
              <a:t>Para la clasificación de audio, lo mas común es la transformación de un archivo de audio en imagen a través se su espectrograma para tratarlo con </a:t>
            </a:r>
            <a:r>
              <a:rPr lang="es-CO" dirty="0" err="1" smtClean="0"/>
              <a:t>CNNs</a:t>
            </a:r>
            <a:r>
              <a:rPr lang="es-CO" dirty="0" smtClean="0"/>
              <a:t>.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355" y="2675723"/>
            <a:ext cx="7488402" cy="169972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355" y="4449547"/>
            <a:ext cx="7488402" cy="170375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346355" y="6153300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900" dirty="0" smtClean="0"/>
              <a:t>Tomado de: http</a:t>
            </a:r>
            <a:r>
              <a:rPr lang="es-CO" sz="900" dirty="0"/>
              <a:t>://aqibsaeed.github.io/2016-09-03-urban-sound-classification-part-1/</a:t>
            </a:r>
          </a:p>
        </p:txBody>
      </p:sp>
    </p:spTree>
    <p:extLst>
      <p:ext uri="{BB962C8B-B14F-4D97-AF65-F5344CB8AC3E}">
        <p14:creationId xmlns:p14="http://schemas.microsoft.com/office/powerpoint/2010/main" val="322492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4000" b="1" dirty="0" smtClean="0">
                <a:solidFill>
                  <a:srgbClr val="002060"/>
                </a:solidFill>
              </a:rPr>
              <a:t>CNN para clasificación de texto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Para la utilización de arquitecturas CNN en archivos de texto 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728787" y="5946131"/>
            <a:ext cx="52304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 smtClean="0"/>
              <a:t>Tomado de: </a:t>
            </a:r>
            <a:r>
              <a:rPr lang="es-CO" sz="900" dirty="0"/>
              <a:t>http://www.wildml.com/2015/12/implementing-a-cnn-for-text-classification-in-tensorflow/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4928" b="28631"/>
          <a:stretch/>
        </p:blipFill>
        <p:spPr>
          <a:xfrm>
            <a:off x="1728787" y="3604583"/>
            <a:ext cx="8734425" cy="234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9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4000" b="1" dirty="0" smtClean="0">
                <a:solidFill>
                  <a:srgbClr val="002060"/>
                </a:solidFill>
              </a:rPr>
              <a:t>Aplicaciones de regresión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0861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 smtClean="0"/>
              <a:t>Cuando usamos una red neuronal para una aplicación de regresión debemos tener en cuenta la diferencias con las aplicaciones de clasificación:</a:t>
            </a:r>
          </a:p>
        </p:txBody>
      </p:sp>
      <p:sp>
        <p:nvSpPr>
          <p:cNvPr id="4" name="Marcador de texto 2"/>
          <p:cNvSpPr txBox="1">
            <a:spLocks/>
          </p:cNvSpPr>
          <p:nvPr/>
        </p:nvSpPr>
        <p:spPr>
          <a:xfrm>
            <a:off x="838200" y="2988668"/>
            <a:ext cx="5157787" cy="315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1964" indent="-221964" algn="l" defTabSz="887855" rtl="0" eaLnBrk="1" latinLnBrk="0" hangingPunct="1">
              <a:lnSpc>
                <a:spcPct val="90000"/>
              </a:lnSpc>
              <a:spcBef>
                <a:spcPts val="971"/>
              </a:spcBef>
              <a:buFont typeface="Arial" panose="020B0604020202020204" pitchFamily="34" charset="0"/>
              <a:buChar char="•"/>
              <a:defRPr sz="27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891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2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9819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9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3746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7674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1601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5529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29456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3384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8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Clasificación</a:t>
            </a:r>
          </a:p>
          <a:p>
            <a:r>
              <a:rPr lang="es-CO" dirty="0" smtClean="0"/>
              <a:t>Varias neuronas de salida</a:t>
            </a:r>
          </a:p>
          <a:p>
            <a:r>
              <a:rPr lang="es-CO" dirty="0" smtClean="0"/>
              <a:t>La salida se define por pertenencia o no a una clase (1,0)</a:t>
            </a:r>
          </a:p>
          <a:p>
            <a:r>
              <a:rPr lang="es-CO" dirty="0" smtClean="0"/>
              <a:t>El desempeño se puede medir en precisión (bien clasificados/total)</a:t>
            </a:r>
          </a:p>
          <a:p>
            <a:endParaRPr lang="es-CO" dirty="0"/>
          </a:p>
        </p:txBody>
      </p:sp>
      <p:sp>
        <p:nvSpPr>
          <p:cNvPr id="5" name="Marcador de texto 4"/>
          <p:cNvSpPr txBox="1">
            <a:spLocks/>
          </p:cNvSpPr>
          <p:nvPr/>
        </p:nvSpPr>
        <p:spPr>
          <a:xfrm>
            <a:off x="6170612" y="2988668"/>
            <a:ext cx="5183188" cy="3155756"/>
          </a:xfrm>
          <a:prstGeom prst="rect">
            <a:avLst/>
          </a:prstGeom>
        </p:spPr>
        <p:txBody>
          <a:bodyPr/>
          <a:lstStyle>
            <a:lvl1pPr marL="221964" indent="-221964" algn="l" defTabSz="887855" rtl="0" eaLnBrk="1" latinLnBrk="0" hangingPunct="1">
              <a:lnSpc>
                <a:spcPct val="90000"/>
              </a:lnSpc>
              <a:spcBef>
                <a:spcPts val="971"/>
              </a:spcBef>
              <a:buFont typeface="Arial" panose="020B0604020202020204" pitchFamily="34" charset="0"/>
              <a:buChar char="•"/>
              <a:defRPr sz="27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891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2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9819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9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3746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7674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1601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5529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29456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3384" indent="-221964" algn="l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8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Regresión</a:t>
            </a:r>
          </a:p>
          <a:p>
            <a:r>
              <a:rPr lang="es-CO" dirty="0" smtClean="0"/>
              <a:t>Una sola neurona de salida</a:t>
            </a:r>
          </a:p>
          <a:p>
            <a:r>
              <a:rPr lang="es-CO" dirty="0" smtClean="0"/>
              <a:t>La salida es un valor continuo </a:t>
            </a:r>
          </a:p>
          <a:p>
            <a:endParaRPr lang="es-CO" dirty="0"/>
          </a:p>
          <a:p>
            <a:r>
              <a:rPr lang="es-CO" dirty="0" smtClean="0"/>
              <a:t>El desempeño parte del error de cada predicción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208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4000" b="1" dirty="0" smtClean="0">
                <a:solidFill>
                  <a:srgbClr val="002060"/>
                </a:solidFill>
              </a:rPr>
              <a:t>Aplicaciones de regresión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7347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 smtClean="0"/>
              <a:t>Para empezar con aplicaciones de regresión podemos empezar por usar los </a:t>
            </a:r>
            <a:r>
              <a:rPr lang="es-CO" dirty="0" err="1" smtClean="0"/>
              <a:t>datasets</a:t>
            </a:r>
            <a:r>
              <a:rPr lang="es-CO" dirty="0" smtClean="0"/>
              <a:t> de </a:t>
            </a:r>
            <a:r>
              <a:rPr lang="es-CO" dirty="0" err="1" smtClean="0"/>
              <a:t>jugete</a:t>
            </a:r>
            <a:r>
              <a:rPr lang="es-CO" dirty="0" smtClean="0"/>
              <a:t> de </a:t>
            </a:r>
            <a:r>
              <a:rPr lang="es-CO" dirty="0" err="1" smtClean="0"/>
              <a:t>Sckitlearn</a:t>
            </a:r>
            <a:r>
              <a:rPr lang="es-CO" dirty="0" smtClean="0"/>
              <a:t>. Como Boston </a:t>
            </a:r>
            <a:r>
              <a:rPr lang="es-CO" dirty="0" err="1" smtClean="0"/>
              <a:t>house</a:t>
            </a:r>
            <a:r>
              <a:rPr lang="es-CO" dirty="0" smtClean="0"/>
              <a:t> </a:t>
            </a:r>
            <a:r>
              <a:rPr lang="es-CO" dirty="0" err="1" smtClean="0"/>
              <a:t>prices</a:t>
            </a:r>
            <a:r>
              <a:rPr lang="es-CO" dirty="0"/>
              <a:t> </a:t>
            </a:r>
            <a:r>
              <a:rPr lang="es-CO" dirty="0" smtClean="0"/>
              <a:t>o una base de datos de diabetes.</a:t>
            </a:r>
          </a:p>
          <a:p>
            <a:pPr marL="0" indent="0" algn="just">
              <a:buNone/>
            </a:pPr>
            <a:r>
              <a:rPr lang="es-CO" dirty="0" smtClean="0"/>
              <a:t>Para la aplicación de CNN en regresión podemos predecir la edad de una persona en una imagen.</a:t>
            </a:r>
          </a:p>
          <a:p>
            <a:pPr marL="0" indent="0" algn="just">
              <a:buNone/>
            </a:pPr>
            <a:r>
              <a:rPr lang="es-CO" dirty="0" smtClean="0"/>
              <a:t>Para esto podemos usar las bases de datos:</a:t>
            </a:r>
          </a:p>
          <a:p>
            <a:pPr marL="0" indent="0" algn="just">
              <a:buNone/>
            </a:pPr>
            <a:r>
              <a:rPr lang="es-CO" dirty="0">
                <a:hlinkClick r:id="rId2"/>
              </a:rPr>
              <a:t>https://</a:t>
            </a:r>
            <a:r>
              <a:rPr lang="es-CO" dirty="0" smtClean="0">
                <a:hlinkClick r:id="rId2"/>
              </a:rPr>
              <a:t>data.vision.ee.ethz.ch/cvl/rrothe/imdb-wiki/static/imdb_crop.tar</a:t>
            </a:r>
            <a:endParaRPr lang="es-CO" dirty="0" smtClean="0"/>
          </a:p>
          <a:p>
            <a:pPr marL="0" indent="0" algn="just">
              <a:buNone/>
            </a:pPr>
            <a:r>
              <a:rPr lang="es-CO" dirty="0">
                <a:hlinkClick r:id="rId3"/>
              </a:rPr>
              <a:t>https://</a:t>
            </a:r>
            <a:r>
              <a:rPr lang="es-CO" dirty="0" smtClean="0">
                <a:hlinkClick r:id="rId3"/>
              </a:rPr>
              <a:t>data.vision.ee.ethz.ch/cvl/rrothe/imdb-wiki/static/wiki_crop.tar</a:t>
            </a:r>
            <a:endParaRPr lang="es-CO" dirty="0" smtClean="0"/>
          </a:p>
          <a:p>
            <a:pPr marL="0" indent="0" algn="just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34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4000" b="1" dirty="0" smtClean="0">
                <a:solidFill>
                  <a:srgbClr val="002060"/>
                </a:solidFill>
              </a:rPr>
              <a:t>Transfer </a:t>
            </a:r>
            <a:r>
              <a:rPr lang="es-CO" sz="4000" b="1" dirty="0" err="1" smtClean="0">
                <a:solidFill>
                  <a:srgbClr val="002060"/>
                </a:solidFill>
              </a:rPr>
              <a:t>Learning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6875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ón Propuesta Seminario 3 - objetivos y metodología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Clase - TensorFlow y Redes Neuronales 2</Template>
  <TotalTime>16907</TotalTime>
  <Words>507</Words>
  <Application>Microsoft Office PowerPoint</Application>
  <PresentationFormat>Panorámica</PresentationFormat>
  <Paragraphs>73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Presentación Propuesta Seminario 3 - objetivos y metodología</vt:lpstr>
      <vt:lpstr>Aplicaciones de CNNs</vt:lpstr>
      <vt:lpstr>Leer la base de datos en una carpeta</vt:lpstr>
      <vt:lpstr>Clasificación de imágenes</vt:lpstr>
      <vt:lpstr>Convoluciones sobre información  diferente de imágenes</vt:lpstr>
      <vt:lpstr>CNN para clasificación de audio</vt:lpstr>
      <vt:lpstr>CNN para clasificación de texto</vt:lpstr>
      <vt:lpstr>Aplicaciones de regresión</vt:lpstr>
      <vt:lpstr>Aplicaciones de regresión</vt:lpstr>
      <vt:lpstr>Transfer Learning</vt:lpstr>
      <vt:lpstr>Transfer Learning</vt:lpstr>
      <vt:lpstr>Transfer Learning</vt:lpstr>
      <vt:lpstr>Transfer Learning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Overview</dc:title>
  <dc:creator>Usuario de Windows</dc:creator>
  <cp:lastModifiedBy>Usuario de Windows</cp:lastModifiedBy>
  <cp:revision>71</cp:revision>
  <dcterms:created xsi:type="dcterms:W3CDTF">2018-10-09T23:12:48Z</dcterms:created>
  <dcterms:modified xsi:type="dcterms:W3CDTF">2018-11-03T13:48:55Z</dcterms:modified>
</cp:coreProperties>
</file>