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8" r:id="rId4"/>
    <p:sldId id="261" r:id="rId5"/>
    <p:sldId id="260" r:id="rId6"/>
    <p:sldId id="262" r:id="rId7"/>
    <p:sldId id="263" r:id="rId8"/>
    <p:sldId id="264" r:id="rId9"/>
    <p:sldId id="265" r:id="rId10"/>
    <p:sldId id="266" r:id="rId11"/>
    <p:sldId id="267" r:id="rId12"/>
    <p:sldId id="268" r:id="rId13"/>
    <p:sldId id="270" r:id="rId14"/>
    <p:sldId id="271" r:id="rId15"/>
    <p:sldId id="274" r:id="rId16"/>
    <p:sldId id="276" r:id="rId17"/>
    <p:sldId id="281" r:id="rId18"/>
    <p:sldId id="282" r:id="rId19"/>
    <p:sldId id="283"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826"/>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330"/>
            </a:lvl1pPr>
            <a:lvl2pPr marL="443927" indent="0" algn="ctr">
              <a:buNone/>
              <a:defRPr sz="1942"/>
            </a:lvl2pPr>
            <a:lvl3pPr marL="887855" indent="0" algn="ctr">
              <a:buNone/>
              <a:defRPr sz="1748"/>
            </a:lvl3pPr>
            <a:lvl4pPr marL="1331782" indent="0" algn="ctr">
              <a:buNone/>
              <a:defRPr sz="1554"/>
            </a:lvl4pPr>
            <a:lvl5pPr marL="1775710" indent="0" algn="ctr">
              <a:buNone/>
              <a:defRPr sz="1554"/>
            </a:lvl5pPr>
            <a:lvl6pPr marL="2219637" indent="0" algn="ctr">
              <a:buNone/>
              <a:defRPr sz="1554"/>
            </a:lvl6pPr>
            <a:lvl7pPr marL="2663565" indent="0" algn="ctr">
              <a:buNone/>
              <a:defRPr sz="1554"/>
            </a:lvl7pPr>
            <a:lvl8pPr marL="3107492" indent="0" algn="ctr">
              <a:buNone/>
              <a:defRPr sz="1554"/>
            </a:lvl8pPr>
            <a:lvl9pPr marL="3551420" indent="0" algn="ctr">
              <a:buNone/>
              <a:defRPr sz="1554"/>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E967E7-3512-4F9F-9CBC-C246893E4D71}"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236131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E967E7-3512-4F9F-9CBC-C246893E4D71}"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140038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1"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1"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E967E7-3512-4F9F-9CBC-C246893E4D71}"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2361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E967E7-3512-4F9F-9CBC-C246893E4D71}"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3947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5826"/>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330">
                <a:solidFill>
                  <a:schemeClr val="tx1"/>
                </a:solidFill>
              </a:defRPr>
            </a:lvl1pPr>
            <a:lvl2pPr marL="443927" indent="0">
              <a:buNone/>
              <a:defRPr sz="1942">
                <a:solidFill>
                  <a:schemeClr val="tx1">
                    <a:tint val="75000"/>
                  </a:schemeClr>
                </a:solidFill>
              </a:defRPr>
            </a:lvl2pPr>
            <a:lvl3pPr marL="887855" indent="0">
              <a:buNone/>
              <a:defRPr sz="1748">
                <a:solidFill>
                  <a:schemeClr val="tx1">
                    <a:tint val="75000"/>
                  </a:schemeClr>
                </a:solidFill>
              </a:defRPr>
            </a:lvl3pPr>
            <a:lvl4pPr marL="1331782" indent="0">
              <a:buNone/>
              <a:defRPr sz="1554">
                <a:solidFill>
                  <a:schemeClr val="tx1">
                    <a:tint val="75000"/>
                  </a:schemeClr>
                </a:solidFill>
              </a:defRPr>
            </a:lvl4pPr>
            <a:lvl5pPr marL="1775710" indent="0">
              <a:buNone/>
              <a:defRPr sz="1554">
                <a:solidFill>
                  <a:schemeClr val="tx1">
                    <a:tint val="75000"/>
                  </a:schemeClr>
                </a:solidFill>
              </a:defRPr>
            </a:lvl5pPr>
            <a:lvl6pPr marL="2219637" indent="0">
              <a:buNone/>
              <a:defRPr sz="1554">
                <a:solidFill>
                  <a:schemeClr val="tx1">
                    <a:tint val="75000"/>
                  </a:schemeClr>
                </a:solidFill>
              </a:defRPr>
            </a:lvl6pPr>
            <a:lvl7pPr marL="2663565" indent="0">
              <a:buNone/>
              <a:defRPr sz="1554">
                <a:solidFill>
                  <a:schemeClr val="tx1">
                    <a:tint val="75000"/>
                  </a:schemeClr>
                </a:solidFill>
              </a:defRPr>
            </a:lvl7pPr>
            <a:lvl8pPr marL="3107492" indent="0">
              <a:buNone/>
              <a:defRPr sz="1554">
                <a:solidFill>
                  <a:schemeClr val="tx1">
                    <a:tint val="75000"/>
                  </a:schemeClr>
                </a:solidFill>
              </a:defRPr>
            </a:lvl8pPr>
            <a:lvl9pPr marL="3551420" indent="0">
              <a:buNone/>
              <a:defRPr sz="1554">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E967E7-3512-4F9F-9CBC-C246893E4D71}"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79832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2E967E7-3512-4F9F-9CBC-C246893E4D71}" type="datetimeFigureOut">
              <a:rPr lang="es-CO" smtClean="0"/>
              <a:t>12/10/2019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289728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30" b="1"/>
            </a:lvl1pPr>
            <a:lvl2pPr marL="443927" indent="0">
              <a:buNone/>
              <a:defRPr sz="1942" b="1"/>
            </a:lvl2pPr>
            <a:lvl3pPr marL="887855" indent="0">
              <a:buNone/>
              <a:defRPr sz="1748" b="1"/>
            </a:lvl3pPr>
            <a:lvl4pPr marL="1331782" indent="0">
              <a:buNone/>
              <a:defRPr sz="1554" b="1"/>
            </a:lvl4pPr>
            <a:lvl5pPr marL="1775710" indent="0">
              <a:buNone/>
              <a:defRPr sz="1554" b="1"/>
            </a:lvl5pPr>
            <a:lvl6pPr marL="2219637" indent="0">
              <a:buNone/>
              <a:defRPr sz="1554" b="1"/>
            </a:lvl6pPr>
            <a:lvl7pPr marL="2663565" indent="0">
              <a:buNone/>
              <a:defRPr sz="1554" b="1"/>
            </a:lvl7pPr>
            <a:lvl8pPr marL="3107492" indent="0">
              <a:buNone/>
              <a:defRPr sz="1554" b="1"/>
            </a:lvl8pPr>
            <a:lvl9pPr marL="3551420" indent="0">
              <a:buNone/>
              <a:defRPr sz="1554"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330" b="1"/>
            </a:lvl1pPr>
            <a:lvl2pPr marL="443927" indent="0">
              <a:buNone/>
              <a:defRPr sz="1942" b="1"/>
            </a:lvl2pPr>
            <a:lvl3pPr marL="887855" indent="0">
              <a:buNone/>
              <a:defRPr sz="1748" b="1"/>
            </a:lvl3pPr>
            <a:lvl4pPr marL="1331782" indent="0">
              <a:buNone/>
              <a:defRPr sz="1554" b="1"/>
            </a:lvl4pPr>
            <a:lvl5pPr marL="1775710" indent="0">
              <a:buNone/>
              <a:defRPr sz="1554" b="1"/>
            </a:lvl5pPr>
            <a:lvl6pPr marL="2219637" indent="0">
              <a:buNone/>
              <a:defRPr sz="1554" b="1"/>
            </a:lvl6pPr>
            <a:lvl7pPr marL="2663565" indent="0">
              <a:buNone/>
              <a:defRPr sz="1554" b="1"/>
            </a:lvl7pPr>
            <a:lvl8pPr marL="3107492" indent="0">
              <a:buNone/>
              <a:defRPr sz="1554" b="1"/>
            </a:lvl8pPr>
            <a:lvl9pPr marL="3551420" indent="0">
              <a:buNone/>
              <a:defRPr sz="1554"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2E967E7-3512-4F9F-9CBC-C246893E4D71}" type="datetimeFigureOut">
              <a:rPr lang="es-CO" smtClean="0"/>
              <a:t>12/10/2019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397026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2E967E7-3512-4F9F-9CBC-C246893E4D71}" type="datetimeFigureOut">
              <a:rPr lang="es-CO" smtClean="0"/>
              <a:t>12/10/2019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377489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967E7-3512-4F9F-9CBC-C246893E4D71}" type="datetimeFigureOut">
              <a:rPr lang="es-CO" smtClean="0"/>
              <a:t>12/10/2019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192757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107"/>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107"/>
            </a:lvl1pPr>
            <a:lvl2pPr>
              <a:defRPr sz="2719"/>
            </a:lvl2pPr>
            <a:lvl3pPr>
              <a:defRPr sz="2330"/>
            </a:lvl3pPr>
            <a:lvl4pPr>
              <a:defRPr sz="1942"/>
            </a:lvl4pPr>
            <a:lvl5pPr>
              <a:defRPr sz="1942"/>
            </a:lvl5pPr>
            <a:lvl6pPr>
              <a:defRPr sz="1942"/>
            </a:lvl6pPr>
            <a:lvl7pPr>
              <a:defRPr sz="1942"/>
            </a:lvl7pPr>
            <a:lvl8pPr>
              <a:defRPr sz="1942"/>
            </a:lvl8pPr>
            <a:lvl9pPr>
              <a:defRPr sz="1942"/>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1"/>
            <a:ext cx="3932238" cy="3811588"/>
          </a:xfrm>
        </p:spPr>
        <p:txBody>
          <a:bodyPr/>
          <a:lstStyle>
            <a:lvl1pPr marL="0" indent="0">
              <a:buNone/>
              <a:defRPr sz="1554"/>
            </a:lvl1pPr>
            <a:lvl2pPr marL="443927" indent="0">
              <a:buNone/>
              <a:defRPr sz="1359"/>
            </a:lvl2pPr>
            <a:lvl3pPr marL="887855" indent="0">
              <a:buNone/>
              <a:defRPr sz="1165"/>
            </a:lvl3pPr>
            <a:lvl4pPr marL="1331782" indent="0">
              <a:buNone/>
              <a:defRPr sz="971"/>
            </a:lvl4pPr>
            <a:lvl5pPr marL="1775710" indent="0">
              <a:buNone/>
              <a:defRPr sz="971"/>
            </a:lvl5pPr>
            <a:lvl6pPr marL="2219637" indent="0">
              <a:buNone/>
              <a:defRPr sz="971"/>
            </a:lvl6pPr>
            <a:lvl7pPr marL="2663565" indent="0">
              <a:buNone/>
              <a:defRPr sz="971"/>
            </a:lvl7pPr>
            <a:lvl8pPr marL="3107492" indent="0">
              <a:buNone/>
              <a:defRPr sz="971"/>
            </a:lvl8pPr>
            <a:lvl9pPr marL="3551420" indent="0">
              <a:buNone/>
              <a:defRPr sz="971"/>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2E967E7-3512-4F9F-9CBC-C246893E4D71}" type="datetimeFigureOut">
              <a:rPr lang="es-CO" smtClean="0"/>
              <a:t>12/10/2019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203849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107"/>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107"/>
            </a:lvl1pPr>
            <a:lvl2pPr marL="443927" indent="0">
              <a:buNone/>
              <a:defRPr sz="2719"/>
            </a:lvl2pPr>
            <a:lvl3pPr marL="887855" indent="0">
              <a:buNone/>
              <a:defRPr sz="2330"/>
            </a:lvl3pPr>
            <a:lvl4pPr marL="1331782" indent="0">
              <a:buNone/>
              <a:defRPr sz="1942"/>
            </a:lvl4pPr>
            <a:lvl5pPr marL="1775710" indent="0">
              <a:buNone/>
              <a:defRPr sz="1942"/>
            </a:lvl5pPr>
            <a:lvl6pPr marL="2219637" indent="0">
              <a:buNone/>
              <a:defRPr sz="1942"/>
            </a:lvl6pPr>
            <a:lvl7pPr marL="2663565" indent="0">
              <a:buNone/>
              <a:defRPr sz="1942"/>
            </a:lvl7pPr>
            <a:lvl8pPr marL="3107492" indent="0">
              <a:buNone/>
              <a:defRPr sz="1942"/>
            </a:lvl8pPr>
            <a:lvl9pPr marL="3551420" indent="0">
              <a:buNone/>
              <a:defRPr sz="1942"/>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1"/>
            <a:ext cx="3932238" cy="3811588"/>
          </a:xfrm>
        </p:spPr>
        <p:txBody>
          <a:bodyPr/>
          <a:lstStyle>
            <a:lvl1pPr marL="0" indent="0">
              <a:buNone/>
              <a:defRPr sz="1554"/>
            </a:lvl1pPr>
            <a:lvl2pPr marL="443927" indent="0">
              <a:buNone/>
              <a:defRPr sz="1359"/>
            </a:lvl2pPr>
            <a:lvl3pPr marL="887855" indent="0">
              <a:buNone/>
              <a:defRPr sz="1165"/>
            </a:lvl3pPr>
            <a:lvl4pPr marL="1331782" indent="0">
              <a:buNone/>
              <a:defRPr sz="971"/>
            </a:lvl4pPr>
            <a:lvl5pPr marL="1775710" indent="0">
              <a:buNone/>
              <a:defRPr sz="971"/>
            </a:lvl5pPr>
            <a:lvl6pPr marL="2219637" indent="0">
              <a:buNone/>
              <a:defRPr sz="971"/>
            </a:lvl6pPr>
            <a:lvl7pPr marL="2663565" indent="0">
              <a:buNone/>
              <a:defRPr sz="971"/>
            </a:lvl7pPr>
            <a:lvl8pPr marL="3107492" indent="0">
              <a:buNone/>
              <a:defRPr sz="971"/>
            </a:lvl8pPr>
            <a:lvl9pPr marL="3551420" indent="0">
              <a:buNone/>
              <a:defRPr sz="971"/>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2E967E7-3512-4F9F-9CBC-C246893E4D71}" type="datetimeFigureOut">
              <a:rPr lang="es-CO" smtClean="0"/>
              <a:t>12/10/2019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DD9C3E6-7BB0-4214-A92F-0FFD6649FCD8}" type="slidenum">
              <a:rPr lang="es-CO" smtClean="0"/>
              <a:t>‹Nº›</a:t>
            </a:fld>
            <a:endParaRPr lang="es-CO"/>
          </a:p>
        </p:txBody>
      </p:sp>
    </p:spTree>
    <p:extLst>
      <p:ext uri="{BB962C8B-B14F-4D97-AF65-F5344CB8AC3E}">
        <p14:creationId xmlns:p14="http://schemas.microsoft.com/office/powerpoint/2010/main" val="267214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82E967E7-3512-4F9F-9CBC-C246893E4D71}" type="datetimeFigureOut">
              <a:rPr lang="es-CO" smtClean="0"/>
              <a:t>12/10/2019</a:t>
            </a:fld>
            <a:endParaRPr lang="es-CO"/>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1DD9C3E6-7BB0-4214-A92F-0FFD6649FCD8}" type="slidenum">
              <a:rPr lang="es-CO" smtClean="0"/>
              <a:t>‹Nº›</a:t>
            </a:fld>
            <a:endParaRPr lang="es-CO"/>
          </a:p>
        </p:txBody>
      </p:sp>
    </p:spTree>
    <p:extLst>
      <p:ext uri="{BB962C8B-B14F-4D97-AF65-F5344CB8AC3E}">
        <p14:creationId xmlns:p14="http://schemas.microsoft.com/office/powerpoint/2010/main" val="170108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7855" rtl="0" eaLnBrk="1" latinLnBrk="0" hangingPunct="1">
        <a:lnSpc>
          <a:spcPct val="90000"/>
        </a:lnSpc>
        <a:spcBef>
          <a:spcPct val="0"/>
        </a:spcBef>
        <a:buNone/>
        <a:defRPr sz="4272" kern="1200">
          <a:solidFill>
            <a:schemeClr val="tx1"/>
          </a:solidFill>
          <a:latin typeface="+mj-lt"/>
          <a:ea typeface="+mj-ea"/>
          <a:cs typeface="+mj-cs"/>
        </a:defRPr>
      </a:lvl1pPr>
    </p:titleStyle>
    <p:bodyStyle>
      <a:lvl1pPr marL="221964" indent="-221964" algn="l" defTabSz="887855" rtl="0" eaLnBrk="1" latinLnBrk="0" hangingPunct="1">
        <a:lnSpc>
          <a:spcPct val="90000"/>
        </a:lnSpc>
        <a:spcBef>
          <a:spcPts val="971"/>
        </a:spcBef>
        <a:buFont typeface="Arial" panose="020B0604020202020204" pitchFamily="34" charset="0"/>
        <a:buChar char="•"/>
        <a:defRPr sz="2719" kern="1200">
          <a:solidFill>
            <a:schemeClr val="tx1"/>
          </a:solidFill>
          <a:latin typeface="+mn-lt"/>
          <a:ea typeface="+mn-ea"/>
          <a:cs typeface="+mn-cs"/>
        </a:defRPr>
      </a:lvl1pPr>
      <a:lvl2pPr marL="665891" indent="-221964" algn="l" defTabSz="887855" rtl="0" eaLnBrk="1" latinLnBrk="0" hangingPunct="1">
        <a:lnSpc>
          <a:spcPct val="90000"/>
        </a:lnSpc>
        <a:spcBef>
          <a:spcPts val="485"/>
        </a:spcBef>
        <a:buFont typeface="Arial" panose="020B0604020202020204" pitchFamily="34" charset="0"/>
        <a:buChar char="•"/>
        <a:defRPr sz="2330" kern="1200">
          <a:solidFill>
            <a:schemeClr val="tx1"/>
          </a:solidFill>
          <a:latin typeface="+mn-lt"/>
          <a:ea typeface="+mn-ea"/>
          <a:cs typeface="+mn-cs"/>
        </a:defRPr>
      </a:lvl2pPr>
      <a:lvl3pPr marL="1109819" indent="-221964" algn="l" defTabSz="887855" rtl="0" eaLnBrk="1" latinLnBrk="0" hangingPunct="1">
        <a:lnSpc>
          <a:spcPct val="90000"/>
        </a:lnSpc>
        <a:spcBef>
          <a:spcPts val="485"/>
        </a:spcBef>
        <a:buFont typeface="Arial" panose="020B0604020202020204" pitchFamily="34" charset="0"/>
        <a:buChar char="•"/>
        <a:defRPr sz="1942" kern="1200">
          <a:solidFill>
            <a:schemeClr val="tx1"/>
          </a:solidFill>
          <a:latin typeface="+mn-lt"/>
          <a:ea typeface="+mn-ea"/>
          <a:cs typeface="+mn-cs"/>
        </a:defRPr>
      </a:lvl3pPr>
      <a:lvl4pPr marL="155374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4pPr>
      <a:lvl5pPr marL="199767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5pPr>
      <a:lvl6pPr marL="2441601"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6pPr>
      <a:lvl7pPr marL="2885529"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7pPr>
      <a:lvl8pPr marL="332945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8pPr>
      <a:lvl9pPr marL="377338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9pPr>
    </p:bodyStyle>
    <p:otherStyle>
      <a:defPPr>
        <a:defRPr lang="en-US"/>
      </a:defPPr>
      <a:lvl1pPr marL="0" algn="l" defTabSz="887855" rtl="0" eaLnBrk="1" latinLnBrk="0" hangingPunct="1">
        <a:defRPr sz="1748" kern="1200">
          <a:solidFill>
            <a:schemeClr val="tx1"/>
          </a:solidFill>
          <a:latin typeface="+mn-lt"/>
          <a:ea typeface="+mn-ea"/>
          <a:cs typeface="+mn-cs"/>
        </a:defRPr>
      </a:lvl1pPr>
      <a:lvl2pPr marL="443927" algn="l" defTabSz="887855" rtl="0" eaLnBrk="1" latinLnBrk="0" hangingPunct="1">
        <a:defRPr sz="1748" kern="1200">
          <a:solidFill>
            <a:schemeClr val="tx1"/>
          </a:solidFill>
          <a:latin typeface="+mn-lt"/>
          <a:ea typeface="+mn-ea"/>
          <a:cs typeface="+mn-cs"/>
        </a:defRPr>
      </a:lvl2pPr>
      <a:lvl3pPr marL="887855" algn="l" defTabSz="887855" rtl="0" eaLnBrk="1" latinLnBrk="0" hangingPunct="1">
        <a:defRPr sz="1748" kern="1200">
          <a:solidFill>
            <a:schemeClr val="tx1"/>
          </a:solidFill>
          <a:latin typeface="+mn-lt"/>
          <a:ea typeface="+mn-ea"/>
          <a:cs typeface="+mn-cs"/>
        </a:defRPr>
      </a:lvl3pPr>
      <a:lvl4pPr marL="1331782" algn="l" defTabSz="887855" rtl="0" eaLnBrk="1" latinLnBrk="0" hangingPunct="1">
        <a:defRPr sz="1748" kern="1200">
          <a:solidFill>
            <a:schemeClr val="tx1"/>
          </a:solidFill>
          <a:latin typeface="+mn-lt"/>
          <a:ea typeface="+mn-ea"/>
          <a:cs typeface="+mn-cs"/>
        </a:defRPr>
      </a:lvl4pPr>
      <a:lvl5pPr marL="1775710" algn="l" defTabSz="887855" rtl="0" eaLnBrk="1" latinLnBrk="0" hangingPunct="1">
        <a:defRPr sz="1748" kern="1200">
          <a:solidFill>
            <a:schemeClr val="tx1"/>
          </a:solidFill>
          <a:latin typeface="+mn-lt"/>
          <a:ea typeface="+mn-ea"/>
          <a:cs typeface="+mn-cs"/>
        </a:defRPr>
      </a:lvl5pPr>
      <a:lvl6pPr marL="2219637" algn="l" defTabSz="887855" rtl="0" eaLnBrk="1" latinLnBrk="0" hangingPunct="1">
        <a:defRPr sz="1748" kern="1200">
          <a:solidFill>
            <a:schemeClr val="tx1"/>
          </a:solidFill>
          <a:latin typeface="+mn-lt"/>
          <a:ea typeface="+mn-ea"/>
          <a:cs typeface="+mn-cs"/>
        </a:defRPr>
      </a:lvl6pPr>
      <a:lvl7pPr marL="2663565" algn="l" defTabSz="887855" rtl="0" eaLnBrk="1" latinLnBrk="0" hangingPunct="1">
        <a:defRPr sz="1748" kern="1200">
          <a:solidFill>
            <a:schemeClr val="tx1"/>
          </a:solidFill>
          <a:latin typeface="+mn-lt"/>
          <a:ea typeface="+mn-ea"/>
          <a:cs typeface="+mn-cs"/>
        </a:defRPr>
      </a:lvl7pPr>
      <a:lvl8pPr marL="3107492" algn="l" defTabSz="887855" rtl="0" eaLnBrk="1" latinLnBrk="0" hangingPunct="1">
        <a:defRPr sz="1748" kern="1200">
          <a:solidFill>
            <a:schemeClr val="tx1"/>
          </a:solidFill>
          <a:latin typeface="+mn-lt"/>
          <a:ea typeface="+mn-ea"/>
          <a:cs typeface="+mn-cs"/>
        </a:defRPr>
      </a:lvl8pPr>
      <a:lvl9pPr marL="3551420" algn="l" defTabSz="887855" rtl="0" eaLnBrk="1" latinLnBrk="0" hangingPunct="1">
        <a:defRPr sz="17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nsorflow.org/install" TargetMode="External"/><Relationship Id="rId2" Type="http://schemas.openxmlformats.org/officeDocument/2006/relationships/hyperlink" Target="https://www.linkedin.com/pulse/set-up-gpu-accelerated-tensorflow-keras-windows-10-anaconda-bhati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loud.google.com/products/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sz="6000" b="1" dirty="0" smtClean="0">
                <a:solidFill>
                  <a:srgbClr val="002060"/>
                </a:solidFill>
              </a:rPr>
              <a:t>Herramientas para el Desarrollo de Aplicaciones con </a:t>
            </a:r>
            <a:r>
              <a:rPr lang="es-CO" sz="6000" b="1" dirty="0" err="1" smtClean="0">
                <a:solidFill>
                  <a:srgbClr val="002060"/>
                </a:solidFill>
              </a:rPr>
              <a:t>Deep</a:t>
            </a:r>
            <a:r>
              <a:rPr lang="es-CO" sz="6000" b="1" dirty="0" smtClean="0">
                <a:solidFill>
                  <a:srgbClr val="002060"/>
                </a:solidFill>
              </a:rPr>
              <a:t> </a:t>
            </a:r>
            <a:r>
              <a:rPr lang="es-CO" sz="6000" b="1" dirty="0" err="1" smtClean="0">
                <a:solidFill>
                  <a:srgbClr val="002060"/>
                </a:solidFill>
              </a:rPr>
              <a:t>Learning</a:t>
            </a:r>
            <a:endParaRPr lang="es-CO" dirty="0"/>
          </a:p>
        </p:txBody>
      </p:sp>
    </p:spTree>
    <p:extLst>
      <p:ext uri="{BB962C8B-B14F-4D97-AF65-F5344CB8AC3E}">
        <p14:creationId xmlns:p14="http://schemas.microsoft.com/office/powerpoint/2010/main" val="717286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Google </a:t>
            </a:r>
            <a:r>
              <a:rPr lang="es-CO" sz="4000" b="1" dirty="0" err="1" smtClean="0">
                <a:solidFill>
                  <a:srgbClr val="002060"/>
                </a:solidFill>
              </a:rPr>
              <a:t>Colaboratory</a:t>
            </a:r>
            <a:endParaRPr lang="es-CO" dirty="0"/>
          </a:p>
        </p:txBody>
      </p:sp>
      <p:sp>
        <p:nvSpPr>
          <p:cNvPr id="3" name="Marcador de contenido 2"/>
          <p:cNvSpPr>
            <a:spLocks noGrp="1"/>
          </p:cNvSpPr>
          <p:nvPr>
            <p:ph idx="1"/>
          </p:nvPr>
        </p:nvSpPr>
        <p:spPr/>
        <p:txBody>
          <a:bodyPr/>
          <a:lstStyle/>
          <a:p>
            <a:pPr marL="0" indent="0" algn="just">
              <a:buNone/>
            </a:pPr>
            <a:r>
              <a:rPr lang="es-CO" dirty="0" smtClean="0"/>
              <a:t>Google tiene otra opción para implementar aprendizaje de máquina. Google </a:t>
            </a:r>
            <a:r>
              <a:rPr lang="es-CO" dirty="0" err="1"/>
              <a:t>C</a:t>
            </a:r>
            <a:r>
              <a:rPr lang="es-CO" dirty="0" err="1" smtClean="0"/>
              <a:t>olaboratory</a:t>
            </a:r>
            <a:r>
              <a:rPr lang="es-CO" dirty="0" smtClean="0"/>
              <a:t> nos permite usar recursos en la nube que, aunque limitados, son suficientes para correr muchas arquitecturas.</a:t>
            </a: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909888"/>
            <a:ext cx="7391400" cy="3267075"/>
          </a:xfrm>
          <a:prstGeom prst="rect">
            <a:avLst/>
          </a:prstGeom>
        </p:spPr>
      </p:pic>
      <p:sp>
        <p:nvSpPr>
          <p:cNvPr id="9" name="Rectángulo 8"/>
          <p:cNvSpPr/>
          <p:nvPr/>
        </p:nvSpPr>
        <p:spPr>
          <a:xfrm>
            <a:off x="3048000" y="5678119"/>
            <a:ext cx="6096000" cy="230832"/>
          </a:xfrm>
          <a:prstGeom prst="rect">
            <a:avLst/>
          </a:prstGeom>
        </p:spPr>
        <p:txBody>
          <a:bodyPr>
            <a:spAutoFit/>
          </a:bodyPr>
          <a:lstStyle/>
          <a:p>
            <a:pPr algn="ctr"/>
            <a:r>
              <a:rPr lang="es-CO" sz="900" dirty="0" smtClean="0"/>
              <a:t>Tomado de: https</a:t>
            </a:r>
            <a:r>
              <a:rPr lang="es-CO" sz="900" dirty="0"/>
              <a:t>://medium.com/@opalkabert/downloading-kaggle-datasets-into-google-colab-fb9654c94235</a:t>
            </a:r>
          </a:p>
        </p:txBody>
      </p:sp>
    </p:spTree>
    <p:extLst>
      <p:ext uri="{BB962C8B-B14F-4D97-AF65-F5344CB8AC3E}">
        <p14:creationId xmlns:p14="http://schemas.microsoft.com/office/powerpoint/2010/main" val="2687570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Google </a:t>
            </a:r>
            <a:r>
              <a:rPr lang="es-CO" sz="4000" b="1" dirty="0" err="1" smtClean="0">
                <a:solidFill>
                  <a:srgbClr val="002060"/>
                </a:solidFill>
              </a:rPr>
              <a:t>Colaboratory</a:t>
            </a:r>
            <a:endParaRPr lang="es-CO" dirty="0"/>
          </a:p>
        </p:txBody>
      </p:sp>
      <p:sp>
        <p:nvSpPr>
          <p:cNvPr id="3" name="Marcador de contenido 2"/>
          <p:cNvSpPr>
            <a:spLocks noGrp="1"/>
          </p:cNvSpPr>
          <p:nvPr>
            <p:ph idx="1"/>
          </p:nvPr>
        </p:nvSpPr>
        <p:spPr>
          <a:xfrm>
            <a:off x="838200" y="1825625"/>
            <a:ext cx="4263639" cy="4351338"/>
          </a:xfrm>
        </p:spPr>
        <p:txBody>
          <a:bodyPr/>
          <a:lstStyle/>
          <a:p>
            <a:pPr marL="0" indent="0" algn="just">
              <a:buNone/>
            </a:pPr>
            <a:r>
              <a:rPr lang="es-CO" dirty="0" smtClean="0"/>
              <a:t>Para acceder a los notebooks (que trabajan con </a:t>
            </a:r>
            <a:r>
              <a:rPr lang="es-CO" dirty="0" err="1" smtClean="0"/>
              <a:t>python</a:t>
            </a:r>
            <a:r>
              <a:rPr lang="es-CO" dirty="0" smtClean="0"/>
              <a:t>) se puede hacer desde su cuenta de </a:t>
            </a:r>
            <a:r>
              <a:rPr lang="es-CO" dirty="0" err="1" smtClean="0"/>
              <a:t>google</a:t>
            </a:r>
            <a:r>
              <a:rPr lang="es-CO" dirty="0" smtClean="0"/>
              <a:t> drive. </a:t>
            </a:r>
            <a:endParaRPr lang="es-CO" dirty="0"/>
          </a:p>
          <a:p>
            <a:pPr algn="just"/>
            <a:r>
              <a:rPr lang="es-CO" dirty="0" smtClean="0"/>
              <a:t>Se crea una carpeta nueva</a:t>
            </a:r>
          </a:p>
          <a:p>
            <a:pPr algn="just"/>
            <a:r>
              <a:rPr lang="es-CO" dirty="0" smtClean="0"/>
              <a:t>Se adiciona un elemento nuevo presionando el </a:t>
            </a:r>
            <a:r>
              <a:rPr lang="es-CO" dirty="0" err="1" smtClean="0"/>
              <a:t>click</a:t>
            </a:r>
            <a:r>
              <a:rPr lang="es-CO" dirty="0" smtClean="0"/>
              <a:t> derecho en la carpeta creada</a:t>
            </a:r>
          </a:p>
          <a:p>
            <a:pPr algn="just"/>
            <a:endParaRPr lang="es-CO" dirty="0" smtClean="0"/>
          </a:p>
        </p:txBody>
      </p:sp>
      <p:pic>
        <p:nvPicPr>
          <p:cNvPr id="4" name="Imagen 3"/>
          <p:cNvPicPr>
            <a:picLocks noChangeAspect="1"/>
          </p:cNvPicPr>
          <p:nvPr/>
        </p:nvPicPr>
        <p:blipFill>
          <a:blip r:embed="rId2"/>
          <a:stretch>
            <a:fillRect/>
          </a:stretch>
        </p:blipFill>
        <p:spPr>
          <a:xfrm>
            <a:off x="5252216" y="1478422"/>
            <a:ext cx="6939784" cy="4537861"/>
          </a:xfrm>
          <a:prstGeom prst="rect">
            <a:avLst/>
          </a:prstGeom>
        </p:spPr>
      </p:pic>
    </p:spTree>
    <p:extLst>
      <p:ext uri="{BB962C8B-B14F-4D97-AF65-F5344CB8AC3E}">
        <p14:creationId xmlns:p14="http://schemas.microsoft.com/office/powerpoint/2010/main" val="826131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Google </a:t>
            </a:r>
            <a:r>
              <a:rPr lang="es-CO" sz="4000" b="1" dirty="0" err="1" smtClean="0">
                <a:solidFill>
                  <a:srgbClr val="002060"/>
                </a:solidFill>
              </a:rPr>
              <a:t>Colaboratory</a:t>
            </a:r>
            <a:endParaRPr lang="es-CO" dirty="0"/>
          </a:p>
        </p:txBody>
      </p:sp>
      <p:sp>
        <p:nvSpPr>
          <p:cNvPr id="3" name="Marcador de contenido 2"/>
          <p:cNvSpPr>
            <a:spLocks noGrp="1"/>
          </p:cNvSpPr>
          <p:nvPr>
            <p:ph idx="1"/>
          </p:nvPr>
        </p:nvSpPr>
        <p:spPr/>
        <p:txBody>
          <a:bodyPr/>
          <a:lstStyle/>
          <a:p>
            <a:pPr marL="0" indent="0" algn="just">
              <a:buNone/>
            </a:pPr>
            <a:r>
              <a:rPr lang="es-CO" dirty="0" smtClean="0"/>
              <a:t>Este será el entorno en el que se podrán ejecutar códigos en </a:t>
            </a:r>
            <a:r>
              <a:rPr lang="es-CO" dirty="0" err="1" smtClean="0"/>
              <a:t>python</a:t>
            </a:r>
            <a:r>
              <a:rPr lang="es-CO" dirty="0" smtClean="0"/>
              <a:t>.</a:t>
            </a:r>
          </a:p>
          <a:p>
            <a:pPr marL="0" indent="0" algn="just">
              <a:buNone/>
            </a:pPr>
            <a:endParaRPr lang="es-CO" dirty="0"/>
          </a:p>
          <a:p>
            <a:pPr marL="0" indent="0" algn="just">
              <a:buNone/>
            </a:pPr>
            <a:endParaRPr lang="es-CO" dirty="0" smtClean="0"/>
          </a:p>
          <a:p>
            <a:pPr marL="0" indent="0" algn="just">
              <a:buNone/>
            </a:pPr>
            <a:endParaRPr lang="es-CO" dirty="0"/>
          </a:p>
          <a:p>
            <a:pPr marL="0" indent="0" algn="just">
              <a:buNone/>
            </a:pPr>
            <a:endParaRPr lang="es-CO" dirty="0" smtClean="0"/>
          </a:p>
          <a:p>
            <a:pPr marL="0" indent="0" algn="just">
              <a:buNone/>
            </a:pPr>
            <a:endParaRPr lang="es-CO" dirty="0"/>
          </a:p>
          <a:p>
            <a:pPr marL="0" indent="0" algn="just">
              <a:buNone/>
            </a:pPr>
            <a:r>
              <a:rPr lang="es-CO" dirty="0" smtClean="0"/>
              <a:t>En este puedes incluir celdas de código para ejecutar independientemente, o celdas de texto que tienen un carácter mas informativo.</a:t>
            </a:r>
          </a:p>
          <a:p>
            <a:pPr marL="0" indent="0" algn="just">
              <a:buNone/>
            </a:pPr>
            <a:endParaRPr lang="es-CO" dirty="0" smtClean="0"/>
          </a:p>
        </p:txBody>
      </p:sp>
      <p:pic>
        <p:nvPicPr>
          <p:cNvPr id="4" name="Imagen 3"/>
          <p:cNvPicPr>
            <a:picLocks noChangeAspect="1"/>
          </p:cNvPicPr>
          <p:nvPr/>
        </p:nvPicPr>
        <p:blipFill rotWithShape="1">
          <a:blip r:embed="rId2"/>
          <a:srcRect t="1711" b="4491"/>
          <a:stretch/>
        </p:blipFill>
        <p:spPr>
          <a:xfrm>
            <a:off x="2314575" y="2444096"/>
            <a:ext cx="7562850" cy="2162087"/>
          </a:xfrm>
          <a:prstGeom prst="rect">
            <a:avLst/>
          </a:prstGeom>
        </p:spPr>
      </p:pic>
    </p:spTree>
    <p:extLst>
      <p:ext uri="{BB962C8B-B14F-4D97-AF65-F5344CB8AC3E}">
        <p14:creationId xmlns:p14="http://schemas.microsoft.com/office/powerpoint/2010/main" val="1648841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Google </a:t>
            </a:r>
            <a:r>
              <a:rPr lang="es-CO" sz="4000" b="1" dirty="0" err="1" smtClean="0">
                <a:solidFill>
                  <a:srgbClr val="002060"/>
                </a:solidFill>
              </a:rPr>
              <a:t>Colaboratory</a:t>
            </a:r>
            <a:endParaRPr lang="es-CO" dirty="0"/>
          </a:p>
        </p:txBody>
      </p:sp>
      <p:sp>
        <p:nvSpPr>
          <p:cNvPr id="3" name="Marcador de contenido 2"/>
          <p:cNvSpPr>
            <a:spLocks noGrp="1"/>
          </p:cNvSpPr>
          <p:nvPr>
            <p:ph idx="1"/>
          </p:nvPr>
        </p:nvSpPr>
        <p:spPr>
          <a:xfrm>
            <a:off x="838200" y="2270006"/>
            <a:ext cx="10515600" cy="4351338"/>
          </a:xfrm>
        </p:spPr>
        <p:txBody>
          <a:bodyPr/>
          <a:lstStyle/>
          <a:p>
            <a:pPr marL="0" indent="0" algn="just">
              <a:buNone/>
            </a:pPr>
            <a:r>
              <a:rPr lang="es-CO" dirty="0" smtClean="0"/>
              <a:t>En los </a:t>
            </a:r>
            <a:r>
              <a:rPr lang="es-CO" dirty="0" err="1" smtClean="0"/>
              <a:t>NoteBooks</a:t>
            </a:r>
            <a:r>
              <a:rPr lang="es-CO" dirty="0" smtClean="0"/>
              <a:t> de </a:t>
            </a:r>
            <a:r>
              <a:rPr lang="es-CO" dirty="0" err="1" smtClean="0"/>
              <a:t>Colaboratory</a:t>
            </a:r>
            <a:r>
              <a:rPr lang="es-CO" dirty="0" smtClean="0"/>
              <a:t>, se encuentran preinstaladas muchas librerías que nos serán útiles como </a:t>
            </a:r>
            <a:r>
              <a:rPr lang="es-CO" dirty="0" err="1" smtClean="0"/>
              <a:t>NumPy</a:t>
            </a:r>
            <a:r>
              <a:rPr lang="es-CO" dirty="0" smtClean="0"/>
              <a:t> o </a:t>
            </a:r>
            <a:r>
              <a:rPr lang="es-CO" dirty="0" err="1" smtClean="0"/>
              <a:t>TensorFlow</a:t>
            </a:r>
            <a:r>
              <a:rPr lang="es-CO" dirty="0" smtClean="0"/>
              <a:t>-GPU. </a:t>
            </a:r>
            <a:endParaRPr lang="es-CO" dirty="0"/>
          </a:p>
          <a:p>
            <a:pPr marL="0" indent="0" algn="just">
              <a:buNone/>
            </a:pPr>
            <a:r>
              <a:rPr lang="es-CO" dirty="0" smtClean="0"/>
              <a:t>Pero si necesitamos alguna librería adicional es posible instalarla utilizando comandos antecedidos de un signo de admiración (!):</a:t>
            </a:r>
          </a:p>
          <a:p>
            <a:pPr lvl="1" algn="just"/>
            <a:r>
              <a:rPr lang="es-CO" dirty="0"/>
              <a:t>!</a:t>
            </a:r>
            <a:r>
              <a:rPr lang="es-CO" dirty="0" err="1"/>
              <a:t>pip</a:t>
            </a:r>
            <a:r>
              <a:rPr lang="es-CO" dirty="0"/>
              <a:t> </a:t>
            </a:r>
            <a:r>
              <a:rPr lang="es-CO" dirty="0" err="1"/>
              <a:t>install</a:t>
            </a:r>
            <a:r>
              <a:rPr lang="es-CO" dirty="0"/>
              <a:t> </a:t>
            </a:r>
            <a:r>
              <a:rPr lang="es-CO" dirty="0" err="1" smtClean="0"/>
              <a:t>Nombre_Del_Paquete</a:t>
            </a:r>
            <a:endParaRPr lang="es-CO" dirty="0"/>
          </a:p>
          <a:p>
            <a:pPr lvl="1" algn="just"/>
            <a:r>
              <a:rPr lang="es-CO" dirty="0" smtClean="0"/>
              <a:t>!</a:t>
            </a:r>
            <a:r>
              <a:rPr lang="es-CO" dirty="0" err="1" smtClean="0"/>
              <a:t>apt-get</a:t>
            </a:r>
            <a:r>
              <a:rPr lang="es-CO" dirty="0" smtClean="0"/>
              <a:t> </a:t>
            </a:r>
            <a:r>
              <a:rPr lang="es-CO" dirty="0" err="1"/>
              <a:t>install</a:t>
            </a:r>
            <a:r>
              <a:rPr lang="es-CO" dirty="0"/>
              <a:t> </a:t>
            </a:r>
            <a:r>
              <a:rPr lang="es-CO" dirty="0" err="1" smtClean="0"/>
              <a:t>Nombre_Del_Paquete</a:t>
            </a:r>
            <a:endParaRPr lang="es-CO" dirty="0" smtClean="0"/>
          </a:p>
          <a:p>
            <a:pPr lvl="1" algn="just"/>
            <a:endParaRPr lang="es-CO" dirty="0"/>
          </a:p>
        </p:txBody>
      </p:sp>
    </p:spTree>
    <p:extLst>
      <p:ext uri="{BB962C8B-B14F-4D97-AF65-F5344CB8AC3E}">
        <p14:creationId xmlns:p14="http://schemas.microsoft.com/office/powerpoint/2010/main" val="287317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Google </a:t>
            </a:r>
            <a:r>
              <a:rPr lang="es-CO" sz="4000" b="1" dirty="0" err="1" smtClean="0">
                <a:solidFill>
                  <a:srgbClr val="002060"/>
                </a:solidFill>
              </a:rPr>
              <a:t>Colaboratory</a:t>
            </a:r>
            <a:endParaRPr lang="es-CO" dirty="0"/>
          </a:p>
        </p:txBody>
      </p:sp>
      <p:sp>
        <p:nvSpPr>
          <p:cNvPr id="3" name="Marcador de contenido 2"/>
          <p:cNvSpPr>
            <a:spLocks noGrp="1"/>
          </p:cNvSpPr>
          <p:nvPr>
            <p:ph idx="1"/>
          </p:nvPr>
        </p:nvSpPr>
        <p:spPr/>
        <p:txBody>
          <a:bodyPr/>
          <a:lstStyle/>
          <a:p>
            <a:pPr marL="0" indent="0" algn="just">
              <a:buNone/>
            </a:pPr>
            <a:r>
              <a:rPr lang="es-CO" dirty="0" smtClean="0"/>
              <a:t>Para empezar a usar la GPU se debe activar desde las configuraciones del </a:t>
            </a:r>
            <a:r>
              <a:rPr lang="es-CO" dirty="0" err="1" smtClean="0"/>
              <a:t>NoteBook</a:t>
            </a:r>
            <a:r>
              <a:rPr lang="es-CO" dirty="0"/>
              <a:t>.</a:t>
            </a:r>
          </a:p>
          <a:p>
            <a:pPr lvl="1" algn="just"/>
            <a:endParaRPr lang="es-CO" dirty="0"/>
          </a:p>
        </p:txBody>
      </p:sp>
      <p:pic>
        <p:nvPicPr>
          <p:cNvPr id="4" name="Imagen 3"/>
          <p:cNvPicPr>
            <a:picLocks noChangeAspect="1"/>
          </p:cNvPicPr>
          <p:nvPr/>
        </p:nvPicPr>
        <p:blipFill rotWithShape="1">
          <a:blip r:embed="rId2"/>
          <a:srcRect b="13949"/>
          <a:stretch/>
        </p:blipFill>
        <p:spPr>
          <a:xfrm>
            <a:off x="957842" y="2655906"/>
            <a:ext cx="4297822" cy="3868274"/>
          </a:xfrm>
          <a:prstGeom prst="rect">
            <a:avLst/>
          </a:prstGeom>
        </p:spPr>
      </p:pic>
      <p:pic>
        <p:nvPicPr>
          <p:cNvPr id="6" name="Imagen 5"/>
          <p:cNvPicPr>
            <a:picLocks noChangeAspect="1"/>
          </p:cNvPicPr>
          <p:nvPr/>
        </p:nvPicPr>
        <p:blipFill>
          <a:blip r:embed="rId3"/>
          <a:stretch>
            <a:fillRect/>
          </a:stretch>
        </p:blipFill>
        <p:spPr>
          <a:xfrm>
            <a:off x="6013169" y="2655906"/>
            <a:ext cx="5263719" cy="3151070"/>
          </a:xfrm>
          <a:prstGeom prst="rect">
            <a:avLst/>
          </a:prstGeom>
        </p:spPr>
      </p:pic>
    </p:spTree>
    <p:extLst>
      <p:ext uri="{BB962C8B-B14F-4D97-AF65-F5344CB8AC3E}">
        <p14:creationId xmlns:p14="http://schemas.microsoft.com/office/powerpoint/2010/main" val="299281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en Google </a:t>
            </a:r>
            <a:r>
              <a:rPr lang="es-CO" sz="4000" b="1" dirty="0" err="1">
                <a:solidFill>
                  <a:srgbClr val="002060"/>
                </a:solidFill>
              </a:rPr>
              <a:t>Colaboratory</a:t>
            </a:r>
            <a:endParaRPr lang="es-CO" dirty="0"/>
          </a:p>
        </p:txBody>
      </p:sp>
      <p:sp>
        <p:nvSpPr>
          <p:cNvPr id="3" name="Marcador de contenido 2"/>
          <p:cNvSpPr>
            <a:spLocks noGrp="1"/>
          </p:cNvSpPr>
          <p:nvPr>
            <p:ph idx="1"/>
          </p:nvPr>
        </p:nvSpPr>
        <p:spPr/>
        <p:txBody>
          <a:bodyPr>
            <a:normAutofit/>
          </a:bodyPr>
          <a:lstStyle/>
          <a:p>
            <a:pPr marL="0" indent="0" algn="just">
              <a:buNone/>
            </a:pPr>
            <a:r>
              <a:rPr lang="es-CO" dirty="0" err="1" smtClean="0"/>
              <a:t>Colaboratory</a:t>
            </a:r>
            <a:r>
              <a:rPr lang="es-CO" dirty="0" smtClean="0"/>
              <a:t> permite usar una máquina virtual con ciertas características, que podemos observar con las siguientes líneas.</a:t>
            </a:r>
          </a:p>
          <a:p>
            <a:pPr algn="just"/>
            <a:r>
              <a:rPr lang="es-CO" dirty="0"/>
              <a:t>!</a:t>
            </a:r>
            <a:r>
              <a:rPr lang="es-CO" dirty="0" err="1" smtClean="0"/>
              <a:t>df</a:t>
            </a:r>
            <a:r>
              <a:rPr lang="es-CO" dirty="0" smtClean="0"/>
              <a:t> </a:t>
            </a:r>
            <a:r>
              <a:rPr lang="es-CO" dirty="0"/>
              <a:t>-h</a:t>
            </a:r>
            <a:r>
              <a:rPr lang="es-CO" dirty="0" smtClean="0"/>
              <a:t>  </a:t>
            </a:r>
          </a:p>
          <a:p>
            <a:pPr algn="just"/>
            <a:r>
              <a:rPr lang="es-CO" dirty="0"/>
              <a:t>!</a:t>
            </a:r>
            <a:r>
              <a:rPr lang="es-CO" dirty="0" err="1"/>
              <a:t>cat</a:t>
            </a:r>
            <a:r>
              <a:rPr lang="es-CO" dirty="0"/>
              <a:t> /</a:t>
            </a:r>
            <a:r>
              <a:rPr lang="es-CO" dirty="0" err="1" smtClean="0"/>
              <a:t>proc</a:t>
            </a:r>
            <a:r>
              <a:rPr lang="es-CO" dirty="0" smtClean="0"/>
              <a:t>/</a:t>
            </a:r>
            <a:r>
              <a:rPr lang="es-CO" dirty="0" err="1" smtClean="0"/>
              <a:t>cpuinfo</a:t>
            </a:r>
            <a:endParaRPr lang="es-CO" dirty="0" smtClean="0"/>
          </a:p>
          <a:p>
            <a:pPr algn="just"/>
            <a:r>
              <a:rPr lang="es-CO" dirty="0"/>
              <a:t>!</a:t>
            </a:r>
            <a:r>
              <a:rPr lang="es-CO" dirty="0" err="1"/>
              <a:t>cat</a:t>
            </a:r>
            <a:r>
              <a:rPr lang="es-CO" dirty="0"/>
              <a:t> /</a:t>
            </a:r>
            <a:r>
              <a:rPr lang="es-CO" dirty="0" err="1"/>
              <a:t>proc</a:t>
            </a:r>
            <a:r>
              <a:rPr lang="es-CO" dirty="0"/>
              <a:t>/</a:t>
            </a:r>
            <a:r>
              <a:rPr lang="es-CO" dirty="0" err="1"/>
              <a:t>meminfo</a:t>
            </a:r>
            <a:endParaRPr lang="es-CO" dirty="0" smtClean="0"/>
          </a:p>
          <a:p>
            <a:pPr marL="0" indent="0" algn="just">
              <a:buNone/>
            </a:pPr>
            <a:r>
              <a:rPr lang="es-CO" dirty="0" smtClean="0"/>
              <a:t>Estas características son variables, dependiendo de la demanda, por lo que es posible que en algún momento no encontremos alguna información de lo que se suponga guardado.</a:t>
            </a:r>
            <a:endParaRPr lang="es-CO" dirty="0"/>
          </a:p>
          <a:p>
            <a:pPr lvl="1" algn="just"/>
            <a:endParaRPr lang="es-CO" dirty="0"/>
          </a:p>
        </p:txBody>
      </p:sp>
    </p:spTree>
    <p:extLst>
      <p:ext uri="{BB962C8B-B14F-4D97-AF65-F5344CB8AC3E}">
        <p14:creationId xmlns:p14="http://schemas.microsoft.com/office/powerpoint/2010/main" val="662968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en Google </a:t>
            </a:r>
            <a:r>
              <a:rPr lang="es-CO" sz="4000" b="1" dirty="0" err="1">
                <a:solidFill>
                  <a:srgbClr val="002060"/>
                </a:solidFill>
              </a:rPr>
              <a:t>Colaboratory</a:t>
            </a:r>
            <a:endParaRPr lang="es-CO" dirty="0"/>
          </a:p>
        </p:txBody>
      </p:sp>
      <p:sp>
        <p:nvSpPr>
          <p:cNvPr id="3" name="Marcador de contenido 2"/>
          <p:cNvSpPr>
            <a:spLocks noGrp="1"/>
          </p:cNvSpPr>
          <p:nvPr>
            <p:ph idx="1"/>
          </p:nvPr>
        </p:nvSpPr>
        <p:spPr>
          <a:xfrm>
            <a:off x="838200" y="1825625"/>
            <a:ext cx="6083893" cy="4351338"/>
          </a:xfrm>
        </p:spPr>
        <p:txBody>
          <a:bodyPr>
            <a:normAutofit/>
          </a:bodyPr>
          <a:lstStyle/>
          <a:p>
            <a:pPr marL="0" indent="0" algn="just">
              <a:buNone/>
            </a:pPr>
            <a:r>
              <a:rPr lang="es-CO" dirty="0" smtClean="0"/>
              <a:t>Es una buena practica montar nuestro disco de Google Drive en la máquina de </a:t>
            </a:r>
            <a:r>
              <a:rPr lang="es-CO" dirty="0" err="1" smtClean="0"/>
              <a:t>Colaboratory</a:t>
            </a:r>
            <a:r>
              <a:rPr lang="es-CO" dirty="0" smtClean="0"/>
              <a:t> para guardar nuestros resultados, nuestras bases de datos y códigos.</a:t>
            </a:r>
          </a:p>
          <a:p>
            <a:pPr algn="just"/>
            <a:r>
              <a:rPr lang="en-US" sz="2400" dirty="0">
                <a:latin typeface="Consolas" panose="020B0609020204030204" pitchFamily="49" charset="0"/>
              </a:rPr>
              <a:t>from </a:t>
            </a:r>
            <a:r>
              <a:rPr lang="en-US" sz="2400" dirty="0" err="1">
                <a:latin typeface="Consolas" panose="020B0609020204030204" pitchFamily="49" charset="0"/>
              </a:rPr>
              <a:t>google.colab</a:t>
            </a:r>
            <a:r>
              <a:rPr lang="en-US" sz="2400" dirty="0">
                <a:latin typeface="Consolas" panose="020B0609020204030204" pitchFamily="49" charset="0"/>
              </a:rPr>
              <a:t> import drive</a:t>
            </a:r>
          </a:p>
          <a:p>
            <a:pPr algn="just"/>
            <a:r>
              <a:rPr lang="en-US" sz="2400" dirty="0" err="1">
                <a:latin typeface="Consolas" panose="020B0609020204030204" pitchFamily="49" charset="0"/>
              </a:rPr>
              <a:t>drive.mount</a:t>
            </a:r>
            <a:r>
              <a:rPr lang="en-US" sz="2400" dirty="0">
                <a:latin typeface="Consolas" panose="020B0609020204030204" pitchFamily="49" charset="0"/>
              </a:rPr>
              <a:t>('/content/drive</a:t>
            </a:r>
            <a:r>
              <a:rPr lang="en-US" sz="2400" dirty="0" smtClean="0">
                <a:latin typeface="Consolas" panose="020B0609020204030204" pitchFamily="49" charset="0"/>
              </a:rPr>
              <a:t>')</a:t>
            </a:r>
          </a:p>
          <a:p>
            <a:pPr marL="0" indent="0" algn="just">
              <a:buNone/>
            </a:pPr>
            <a:r>
              <a:rPr lang="es-CO" dirty="0" smtClean="0"/>
              <a:t>Esto requerirá una autorización de su cuenta</a:t>
            </a:r>
          </a:p>
        </p:txBody>
      </p:sp>
      <p:pic>
        <p:nvPicPr>
          <p:cNvPr id="4" name="Imagen 3"/>
          <p:cNvPicPr>
            <a:picLocks noChangeAspect="1"/>
          </p:cNvPicPr>
          <p:nvPr/>
        </p:nvPicPr>
        <p:blipFill rotWithShape="1">
          <a:blip r:embed="rId2">
            <a:clrChange>
              <a:clrFrom>
                <a:srgbClr val="FFFFFF"/>
              </a:clrFrom>
              <a:clrTo>
                <a:srgbClr val="FFFFFF">
                  <a:alpha val="0"/>
                </a:srgbClr>
              </a:clrTo>
            </a:clrChange>
          </a:blip>
          <a:srcRect b="61960"/>
          <a:stretch/>
        </p:blipFill>
        <p:spPr>
          <a:xfrm>
            <a:off x="1857953" y="5133703"/>
            <a:ext cx="4044386" cy="1293590"/>
          </a:xfrm>
          <a:prstGeom prst="rect">
            <a:avLst/>
          </a:prstGeom>
        </p:spPr>
      </p:pic>
      <p:pic>
        <p:nvPicPr>
          <p:cNvPr id="5" name="Imagen 4"/>
          <p:cNvPicPr>
            <a:picLocks noChangeAspect="1"/>
          </p:cNvPicPr>
          <p:nvPr/>
        </p:nvPicPr>
        <p:blipFill>
          <a:blip r:embed="rId3"/>
          <a:stretch>
            <a:fillRect/>
          </a:stretch>
        </p:blipFill>
        <p:spPr>
          <a:xfrm>
            <a:off x="7112861" y="1825625"/>
            <a:ext cx="4882586" cy="1407810"/>
          </a:xfrm>
          <a:prstGeom prst="rect">
            <a:avLst/>
          </a:prstGeom>
        </p:spPr>
      </p:pic>
      <p:pic>
        <p:nvPicPr>
          <p:cNvPr id="6" name="Imagen 5"/>
          <p:cNvPicPr>
            <a:picLocks noChangeAspect="1"/>
          </p:cNvPicPr>
          <p:nvPr/>
        </p:nvPicPr>
        <p:blipFill>
          <a:blip r:embed="rId4"/>
          <a:stretch>
            <a:fillRect/>
          </a:stretch>
        </p:blipFill>
        <p:spPr>
          <a:xfrm>
            <a:off x="7110805" y="3478138"/>
            <a:ext cx="4884642" cy="3311131"/>
          </a:xfrm>
          <a:prstGeom prst="rect">
            <a:avLst/>
          </a:prstGeom>
        </p:spPr>
      </p:pic>
    </p:spTree>
    <p:extLst>
      <p:ext uri="{BB962C8B-B14F-4D97-AF65-F5344CB8AC3E}">
        <p14:creationId xmlns:p14="http://schemas.microsoft.com/office/powerpoint/2010/main" val="2205011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a:solidFill>
                  <a:srgbClr val="002060"/>
                </a:solidFill>
              </a:rPr>
              <a:t>Uso de GIT en </a:t>
            </a:r>
            <a:r>
              <a:rPr lang="es-CO" sz="4000" b="1" dirty="0" err="1">
                <a:solidFill>
                  <a:srgbClr val="002060"/>
                </a:solidFill>
              </a:rPr>
              <a:t>Colaboratory</a:t>
            </a:r>
            <a:endParaRPr lang="es-CO" dirty="0"/>
          </a:p>
        </p:txBody>
      </p:sp>
      <p:sp>
        <p:nvSpPr>
          <p:cNvPr id="3" name="Marcador de contenido 2"/>
          <p:cNvSpPr>
            <a:spLocks noGrp="1"/>
          </p:cNvSpPr>
          <p:nvPr>
            <p:ph idx="1"/>
          </p:nvPr>
        </p:nvSpPr>
        <p:spPr>
          <a:xfrm>
            <a:off x="838200" y="1825625"/>
            <a:ext cx="4836207" cy="4351338"/>
          </a:xfrm>
        </p:spPr>
        <p:txBody>
          <a:bodyPr/>
          <a:lstStyle/>
          <a:p>
            <a:pPr marL="0" indent="0" algn="just">
              <a:buNone/>
            </a:pPr>
            <a:r>
              <a:rPr lang="es-CO" dirty="0" smtClean="0"/>
              <a:t>En los </a:t>
            </a:r>
            <a:r>
              <a:rPr lang="es-CO" dirty="0" err="1" smtClean="0"/>
              <a:t>NoteBooks</a:t>
            </a:r>
            <a:r>
              <a:rPr lang="es-CO" dirty="0" smtClean="0"/>
              <a:t> </a:t>
            </a:r>
            <a:r>
              <a:rPr lang="es-CO" dirty="0" err="1" smtClean="0"/>
              <a:t>the</a:t>
            </a:r>
            <a:r>
              <a:rPr lang="es-CO" dirty="0" smtClean="0"/>
              <a:t> </a:t>
            </a:r>
            <a:r>
              <a:rPr lang="es-CO" dirty="0" err="1" smtClean="0"/>
              <a:t>colaboratory</a:t>
            </a:r>
            <a:r>
              <a:rPr lang="es-CO" dirty="0" smtClean="0"/>
              <a:t> se pueden usar los  comandos de </a:t>
            </a:r>
            <a:r>
              <a:rPr lang="es-CO" dirty="0" err="1" smtClean="0"/>
              <a:t>git</a:t>
            </a:r>
            <a:r>
              <a:rPr lang="es-CO" dirty="0" smtClean="0"/>
              <a:t> anteponiendo el signo de admiración.</a:t>
            </a:r>
          </a:p>
          <a:p>
            <a:pPr marL="0" indent="0" algn="just">
              <a:buNone/>
            </a:pPr>
            <a:r>
              <a:rPr lang="es-CO" dirty="0" err="1" smtClean="0"/>
              <a:t>Ej</a:t>
            </a:r>
            <a:r>
              <a:rPr lang="es-CO" dirty="0" smtClean="0"/>
              <a:t>: </a:t>
            </a:r>
            <a:r>
              <a:rPr lang="es-CO" sz="2330" dirty="0">
                <a:latin typeface="Consolas" panose="020B0609020204030204" pitchFamily="49" charset="0"/>
              </a:rPr>
              <a:t>!</a:t>
            </a:r>
            <a:r>
              <a:rPr lang="es-CO" sz="2330" dirty="0" err="1">
                <a:latin typeface="Consolas" panose="020B0609020204030204" pitchFamily="49" charset="0"/>
              </a:rPr>
              <a:t>git</a:t>
            </a:r>
            <a:r>
              <a:rPr lang="es-CO" sz="2330" dirty="0">
                <a:latin typeface="Consolas" panose="020B0609020204030204" pitchFamily="49" charset="0"/>
              </a:rPr>
              <a:t> clone </a:t>
            </a:r>
            <a:r>
              <a:rPr lang="es-CO" sz="2330" dirty="0" err="1">
                <a:latin typeface="Consolas" panose="020B0609020204030204" pitchFamily="49" charset="0"/>
              </a:rPr>
              <a:t>url_repositorio</a:t>
            </a:r>
            <a:endParaRPr lang="es-CO" sz="2330" dirty="0">
              <a:latin typeface="Consolas" panose="020B0609020204030204" pitchFamily="49" charset="0"/>
            </a:endParaRPr>
          </a:p>
          <a:p>
            <a:pPr marL="0" indent="0" algn="just">
              <a:buNone/>
            </a:pPr>
            <a:r>
              <a:rPr lang="es-CO" dirty="0" smtClean="0"/>
              <a:t>Donde el </a:t>
            </a:r>
            <a:r>
              <a:rPr lang="es-CO" dirty="0" err="1" smtClean="0"/>
              <a:t>url</a:t>
            </a:r>
            <a:r>
              <a:rPr lang="es-CO" dirty="0" smtClean="0"/>
              <a:t> del repositorio se copia fácilmente de la página de </a:t>
            </a:r>
            <a:r>
              <a:rPr lang="es-CO" dirty="0" err="1" smtClean="0"/>
              <a:t>GitHub</a:t>
            </a:r>
            <a:r>
              <a:rPr lang="es-CO" dirty="0" smtClean="0"/>
              <a:t> o </a:t>
            </a:r>
            <a:r>
              <a:rPr lang="es-CO" dirty="0" err="1" smtClean="0"/>
              <a:t>BitBucket</a:t>
            </a:r>
            <a:endParaRPr lang="es-CO" dirty="0"/>
          </a:p>
          <a:p>
            <a:pPr lvl="1" algn="just"/>
            <a:endParaRPr lang="es-CO" dirty="0"/>
          </a:p>
        </p:txBody>
      </p:sp>
      <p:pic>
        <p:nvPicPr>
          <p:cNvPr id="5" name="Imagen 4"/>
          <p:cNvPicPr>
            <a:picLocks noChangeAspect="1"/>
          </p:cNvPicPr>
          <p:nvPr/>
        </p:nvPicPr>
        <p:blipFill rotWithShape="1">
          <a:blip r:embed="rId2"/>
          <a:srcRect t="21428"/>
          <a:stretch/>
        </p:blipFill>
        <p:spPr>
          <a:xfrm>
            <a:off x="5808558" y="1308996"/>
            <a:ext cx="6249290" cy="3082517"/>
          </a:xfrm>
          <a:prstGeom prst="rect">
            <a:avLst/>
          </a:prstGeom>
        </p:spPr>
      </p:pic>
      <p:pic>
        <p:nvPicPr>
          <p:cNvPr id="6" name="Imagen 5"/>
          <p:cNvPicPr>
            <a:picLocks noChangeAspect="1"/>
          </p:cNvPicPr>
          <p:nvPr/>
        </p:nvPicPr>
        <p:blipFill>
          <a:blip r:embed="rId3"/>
          <a:stretch>
            <a:fillRect/>
          </a:stretch>
        </p:blipFill>
        <p:spPr>
          <a:xfrm>
            <a:off x="5808558" y="4526448"/>
            <a:ext cx="6249290" cy="1425608"/>
          </a:xfrm>
          <a:prstGeom prst="rect">
            <a:avLst/>
          </a:prstGeom>
        </p:spPr>
      </p:pic>
    </p:spTree>
    <p:extLst>
      <p:ext uri="{BB962C8B-B14F-4D97-AF65-F5344CB8AC3E}">
        <p14:creationId xmlns:p14="http://schemas.microsoft.com/office/powerpoint/2010/main" val="1497375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400" b="1" dirty="0" smtClean="0">
                <a:solidFill>
                  <a:srgbClr val="002060"/>
                </a:solidFill>
              </a:rPr>
              <a:t>Descargas en </a:t>
            </a:r>
            <a:r>
              <a:rPr lang="es-CO" sz="4400" b="1" dirty="0" err="1">
                <a:solidFill>
                  <a:srgbClr val="002060"/>
                </a:solidFill>
              </a:rPr>
              <a:t>Colaboratory</a:t>
            </a:r>
            <a:endParaRPr lang="es-CO" dirty="0"/>
          </a:p>
        </p:txBody>
      </p:sp>
      <p:sp>
        <p:nvSpPr>
          <p:cNvPr id="3" name="Marcador de contenido 2"/>
          <p:cNvSpPr>
            <a:spLocks noGrp="1"/>
          </p:cNvSpPr>
          <p:nvPr>
            <p:ph idx="1"/>
          </p:nvPr>
        </p:nvSpPr>
        <p:spPr>
          <a:xfrm>
            <a:off x="838200" y="1825625"/>
            <a:ext cx="10515600" cy="1361956"/>
          </a:xfrm>
        </p:spPr>
        <p:txBody>
          <a:bodyPr/>
          <a:lstStyle/>
          <a:p>
            <a:pPr marL="0" indent="0">
              <a:buNone/>
            </a:pPr>
            <a:r>
              <a:rPr lang="es-CO" dirty="0" smtClean="0"/>
              <a:t>Para evitar el </a:t>
            </a:r>
            <a:r>
              <a:rPr lang="es-CO" dirty="0" err="1" smtClean="0"/>
              <a:t>reporceso</a:t>
            </a:r>
            <a:r>
              <a:rPr lang="es-CO" dirty="0" smtClean="0"/>
              <a:t> de descargar una base de datos y luego subirla a drive para poder usarla en </a:t>
            </a:r>
            <a:r>
              <a:rPr lang="es-CO" dirty="0" err="1" smtClean="0"/>
              <a:t>Colaboratory</a:t>
            </a:r>
            <a:r>
              <a:rPr lang="es-CO" dirty="0" smtClean="0"/>
              <a:t>, se puede usar una librería de </a:t>
            </a:r>
            <a:r>
              <a:rPr lang="es-CO" dirty="0" err="1" smtClean="0"/>
              <a:t>python</a:t>
            </a:r>
            <a:r>
              <a:rPr lang="es-CO" dirty="0" smtClean="0"/>
              <a:t> para descargar directamente la información en el Drive</a:t>
            </a:r>
            <a:endParaRPr lang="es-CO" dirty="0"/>
          </a:p>
          <a:p>
            <a:endParaRPr lang="es-CO" dirty="0"/>
          </a:p>
          <a:p>
            <a:pPr marL="0" indent="0">
              <a:buNone/>
            </a:pPr>
            <a:endParaRPr lang="es-CO" dirty="0"/>
          </a:p>
        </p:txBody>
      </p:sp>
      <p:sp>
        <p:nvSpPr>
          <p:cNvPr id="4" name="Rectángulo 3"/>
          <p:cNvSpPr/>
          <p:nvPr/>
        </p:nvSpPr>
        <p:spPr>
          <a:xfrm>
            <a:off x="838200" y="3187581"/>
            <a:ext cx="7186301" cy="3539430"/>
          </a:xfrm>
          <a:prstGeom prst="rect">
            <a:avLst/>
          </a:prstGeom>
        </p:spPr>
        <p:txBody>
          <a:bodyPr wrap="square">
            <a:spAutoFit/>
          </a:bodyPr>
          <a:lstStyle/>
          <a:p>
            <a:r>
              <a:rPr lang="es-CO" sz="2800" b="1" dirty="0" err="1" smtClean="0">
                <a:solidFill>
                  <a:srgbClr val="0000FF"/>
                </a:solidFill>
                <a:highlight>
                  <a:srgbClr val="FFFFFF"/>
                </a:highlight>
              </a:rPr>
              <a:t>from</a:t>
            </a:r>
            <a:r>
              <a:rPr lang="es-CO" sz="2800" dirty="0" smtClean="0">
                <a:solidFill>
                  <a:srgbClr val="000000"/>
                </a:solidFill>
                <a:highlight>
                  <a:srgbClr val="FFFFFF"/>
                </a:highlight>
              </a:rPr>
              <a:t> </a:t>
            </a:r>
            <a:r>
              <a:rPr lang="es-CO" sz="2800" dirty="0" err="1">
                <a:solidFill>
                  <a:srgbClr val="000000"/>
                </a:solidFill>
                <a:highlight>
                  <a:srgbClr val="FFFFFF"/>
                </a:highlight>
              </a:rPr>
              <a:t>google</a:t>
            </a:r>
            <a:r>
              <a:rPr lang="es-CO" sz="2800" b="1" dirty="0" err="1">
                <a:solidFill>
                  <a:srgbClr val="000080"/>
                </a:solidFill>
                <a:highlight>
                  <a:srgbClr val="FFFFFF"/>
                </a:highlight>
              </a:rPr>
              <a:t>.</a:t>
            </a:r>
            <a:r>
              <a:rPr lang="es-CO" sz="2800" dirty="0" err="1">
                <a:solidFill>
                  <a:srgbClr val="000000"/>
                </a:solidFill>
                <a:highlight>
                  <a:srgbClr val="FFFFFF"/>
                </a:highlight>
              </a:rPr>
              <a:t>colab</a:t>
            </a:r>
            <a:r>
              <a:rPr lang="es-CO" sz="2800" dirty="0">
                <a:solidFill>
                  <a:srgbClr val="000000"/>
                </a:solidFill>
                <a:highlight>
                  <a:srgbClr val="FFFFFF"/>
                </a:highlight>
              </a:rPr>
              <a:t> </a:t>
            </a:r>
            <a:r>
              <a:rPr lang="es-CO" sz="2800" b="1" dirty="0" err="1">
                <a:solidFill>
                  <a:srgbClr val="0000FF"/>
                </a:solidFill>
                <a:highlight>
                  <a:srgbClr val="FFFFFF"/>
                </a:highlight>
              </a:rPr>
              <a:t>import</a:t>
            </a:r>
            <a:r>
              <a:rPr lang="es-CO" sz="2800" dirty="0">
                <a:solidFill>
                  <a:srgbClr val="000000"/>
                </a:solidFill>
                <a:highlight>
                  <a:srgbClr val="FFFFFF"/>
                </a:highlight>
              </a:rPr>
              <a:t> drive</a:t>
            </a:r>
          </a:p>
          <a:p>
            <a:r>
              <a:rPr lang="es-CO" sz="2800" dirty="0" err="1">
                <a:solidFill>
                  <a:srgbClr val="000000"/>
                </a:solidFill>
                <a:highlight>
                  <a:srgbClr val="FFFFFF"/>
                </a:highlight>
              </a:rPr>
              <a:t>drive</a:t>
            </a:r>
            <a:r>
              <a:rPr lang="es-CO" sz="2800" b="1" dirty="0" err="1">
                <a:solidFill>
                  <a:srgbClr val="000080"/>
                </a:solidFill>
                <a:highlight>
                  <a:srgbClr val="FFFFFF"/>
                </a:highlight>
              </a:rPr>
              <a:t>.</a:t>
            </a:r>
            <a:r>
              <a:rPr lang="es-CO" sz="2800" dirty="0" err="1">
                <a:solidFill>
                  <a:srgbClr val="000000"/>
                </a:solidFill>
                <a:highlight>
                  <a:srgbClr val="FFFFFF"/>
                </a:highlight>
              </a:rPr>
              <a:t>mount</a:t>
            </a:r>
            <a:r>
              <a:rPr lang="es-CO" sz="2800" b="1" dirty="0">
                <a:solidFill>
                  <a:srgbClr val="000080"/>
                </a:solidFill>
                <a:highlight>
                  <a:srgbClr val="FFFFFF"/>
                </a:highlight>
              </a:rPr>
              <a:t>(</a:t>
            </a:r>
            <a:r>
              <a:rPr lang="es-CO" sz="2800" dirty="0">
                <a:solidFill>
                  <a:srgbClr val="808080"/>
                </a:solidFill>
                <a:highlight>
                  <a:srgbClr val="FFFFFF"/>
                </a:highlight>
              </a:rPr>
              <a:t>'/</a:t>
            </a:r>
            <a:r>
              <a:rPr lang="es-CO" sz="2800" dirty="0" err="1">
                <a:solidFill>
                  <a:srgbClr val="808080"/>
                </a:solidFill>
                <a:highlight>
                  <a:srgbClr val="FFFFFF"/>
                </a:highlight>
              </a:rPr>
              <a:t>content</a:t>
            </a:r>
            <a:r>
              <a:rPr lang="es-CO" sz="2800" dirty="0">
                <a:solidFill>
                  <a:srgbClr val="808080"/>
                </a:solidFill>
                <a:highlight>
                  <a:srgbClr val="FFFFFF"/>
                </a:highlight>
              </a:rPr>
              <a:t>/drive'</a:t>
            </a:r>
            <a:r>
              <a:rPr lang="es-CO" sz="2800" b="1" dirty="0">
                <a:solidFill>
                  <a:srgbClr val="000080"/>
                </a:solidFill>
                <a:highlight>
                  <a:srgbClr val="FFFFFF"/>
                </a:highlight>
              </a:rPr>
              <a:t>)</a:t>
            </a:r>
            <a:endParaRPr lang="es-CO" sz="2800" dirty="0">
              <a:solidFill>
                <a:srgbClr val="000000"/>
              </a:solidFill>
              <a:highlight>
                <a:srgbClr val="FFFFFF"/>
              </a:highlight>
            </a:endParaRPr>
          </a:p>
          <a:p>
            <a:endParaRPr lang="es-CO" sz="2800" dirty="0">
              <a:solidFill>
                <a:srgbClr val="000000"/>
              </a:solidFill>
              <a:highlight>
                <a:srgbClr val="FFFFFF"/>
              </a:highlight>
            </a:endParaRPr>
          </a:p>
          <a:p>
            <a:r>
              <a:rPr lang="es-CO" sz="2800" dirty="0">
                <a:solidFill>
                  <a:srgbClr val="000000"/>
                </a:solidFill>
                <a:highlight>
                  <a:srgbClr val="FFFFFF"/>
                </a:highlight>
              </a:rPr>
              <a:t>cd </a:t>
            </a:r>
            <a:r>
              <a:rPr lang="es-CO" sz="2800" b="1" dirty="0">
                <a:solidFill>
                  <a:srgbClr val="000080"/>
                </a:solidFill>
                <a:highlight>
                  <a:srgbClr val="FFFFFF"/>
                </a:highlight>
              </a:rPr>
              <a:t>/</a:t>
            </a:r>
            <a:r>
              <a:rPr lang="es-CO" sz="2800" dirty="0" err="1">
                <a:solidFill>
                  <a:srgbClr val="000000"/>
                </a:solidFill>
                <a:highlight>
                  <a:srgbClr val="FFFFFF"/>
                </a:highlight>
              </a:rPr>
              <a:t>content</a:t>
            </a:r>
            <a:r>
              <a:rPr lang="es-CO" sz="2800" b="1" dirty="0">
                <a:solidFill>
                  <a:srgbClr val="000080"/>
                </a:solidFill>
                <a:highlight>
                  <a:srgbClr val="FFFFFF"/>
                </a:highlight>
              </a:rPr>
              <a:t>/</a:t>
            </a:r>
            <a:r>
              <a:rPr lang="es-CO" sz="2800" dirty="0">
                <a:solidFill>
                  <a:srgbClr val="000000"/>
                </a:solidFill>
                <a:highlight>
                  <a:srgbClr val="FFFFFF"/>
                </a:highlight>
              </a:rPr>
              <a:t>drive</a:t>
            </a:r>
            <a:r>
              <a:rPr lang="es-CO" sz="2800" b="1" dirty="0">
                <a:solidFill>
                  <a:srgbClr val="000080"/>
                </a:solidFill>
                <a:highlight>
                  <a:srgbClr val="FFFFFF"/>
                </a:highlight>
              </a:rPr>
              <a:t>...</a:t>
            </a:r>
            <a:endParaRPr lang="es-CO" sz="2800" dirty="0">
              <a:solidFill>
                <a:srgbClr val="000000"/>
              </a:solidFill>
              <a:highlight>
                <a:srgbClr val="FFFFFF"/>
              </a:highlight>
            </a:endParaRPr>
          </a:p>
          <a:p>
            <a:endParaRPr lang="es-CO" sz="2800" dirty="0">
              <a:solidFill>
                <a:srgbClr val="000000"/>
              </a:solidFill>
              <a:highlight>
                <a:srgbClr val="FFFFFF"/>
              </a:highlight>
            </a:endParaRPr>
          </a:p>
          <a:p>
            <a:r>
              <a:rPr lang="es-CO" sz="2800" b="1" dirty="0" err="1">
                <a:solidFill>
                  <a:srgbClr val="0000FF"/>
                </a:solidFill>
                <a:highlight>
                  <a:srgbClr val="FFFFFF"/>
                </a:highlight>
              </a:rPr>
              <a:t>import</a:t>
            </a:r>
            <a:r>
              <a:rPr lang="es-CO" sz="2800" dirty="0">
                <a:solidFill>
                  <a:srgbClr val="000000"/>
                </a:solidFill>
                <a:highlight>
                  <a:srgbClr val="FFFFFF"/>
                </a:highlight>
              </a:rPr>
              <a:t> </a:t>
            </a:r>
            <a:r>
              <a:rPr lang="es-CO" sz="2800" dirty="0" err="1">
                <a:solidFill>
                  <a:srgbClr val="000000"/>
                </a:solidFill>
                <a:highlight>
                  <a:srgbClr val="FFFFFF"/>
                </a:highlight>
              </a:rPr>
              <a:t>urllib</a:t>
            </a:r>
            <a:r>
              <a:rPr lang="es-CO" sz="2800" b="1" dirty="0" err="1">
                <a:solidFill>
                  <a:srgbClr val="000080"/>
                </a:solidFill>
                <a:highlight>
                  <a:srgbClr val="FFFFFF"/>
                </a:highlight>
              </a:rPr>
              <a:t>.</a:t>
            </a:r>
            <a:r>
              <a:rPr lang="es-CO" sz="2800" dirty="0" err="1">
                <a:solidFill>
                  <a:srgbClr val="000000"/>
                </a:solidFill>
                <a:highlight>
                  <a:srgbClr val="FFFFFF"/>
                </a:highlight>
              </a:rPr>
              <a:t>request</a:t>
            </a:r>
            <a:endParaRPr lang="es-CO" sz="2800" dirty="0">
              <a:solidFill>
                <a:srgbClr val="000000"/>
              </a:solidFill>
              <a:highlight>
                <a:srgbClr val="FFFFFF"/>
              </a:highlight>
            </a:endParaRPr>
          </a:p>
          <a:p>
            <a:r>
              <a:rPr lang="es-CO" sz="2800" dirty="0" err="1">
                <a:solidFill>
                  <a:srgbClr val="000000"/>
                </a:solidFill>
                <a:highlight>
                  <a:srgbClr val="FFFFFF"/>
                </a:highlight>
              </a:rPr>
              <a:t>urllib</a:t>
            </a:r>
            <a:r>
              <a:rPr lang="es-CO" sz="2800" b="1" dirty="0" err="1">
                <a:solidFill>
                  <a:srgbClr val="000080"/>
                </a:solidFill>
                <a:highlight>
                  <a:srgbClr val="FFFFFF"/>
                </a:highlight>
              </a:rPr>
              <a:t>.</a:t>
            </a:r>
            <a:r>
              <a:rPr lang="es-CO" sz="2800" dirty="0" err="1">
                <a:solidFill>
                  <a:srgbClr val="000000"/>
                </a:solidFill>
                <a:highlight>
                  <a:srgbClr val="FFFFFF"/>
                </a:highlight>
              </a:rPr>
              <a:t>request</a:t>
            </a:r>
            <a:r>
              <a:rPr lang="es-CO" sz="2800" b="1" dirty="0" err="1">
                <a:solidFill>
                  <a:srgbClr val="000080"/>
                </a:solidFill>
                <a:highlight>
                  <a:srgbClr val="FFFFFF"/>
                </a:highlight>
              </a:rPr>
              <a:t>.</a:t>
            </a:r>
            <a:r>
              <a:rPr lang="es-CO" sz="2800" dirty="0" err="1">
                <a:solidFill>
                  <a:srgbClr val="000000"/>
                </a:solidFill>
                <a:highlight>
                  <a:srgbClr val="FFFFFF"/>
                </a:highlight>
              </a:rPr>
              <a:t>urlretrieve</a:t>
            </a:r>
            <a:r>
              <a:rPr lang="es-CO" sz="2800" b="1" dirty="0">
                <a:solidFill>
                  <a:srgbClr val="000080"/>
                </a:solidFill>
                <a:highlight>
                  <a:srgbClr val="FFFFFF"/>
                </a:highlight>
              </a:rPr>
              <a:t>(</a:t>
            </a:r>
            <a:r>
              <a:rPr lang="es-CO" sz="2800" dirty="0">
                <a:solidFill>
                  <a:srgbClr val="808080"/>
                </a:solidFill>
                <a:highlight>
                  <a:srgbClr val="FFFFFF"/>
                </a:highlight>
              </a:rPr>
              <a:t>'http://downloadURL'</a:t>
            </a:r>
            <a:r>
              <a:rPr lang="es-CO" sz="2800" b="1" dirty="0">
                <a:solidFill>
                  <a:srgbClr val="000080"/>
                </a:solidFill>
                <a:highlight>
                  <a:srgbClr val="FFFFFF"/>
                </a:highlight>
              </a:rPr>
              <a:t>)</a:t>
            </a:r>
            <a:endParaRPr lang="es-CO" sz="2800" dirty="0">
              <a:solidFill>
                <a:srgbClr val="000000"/>
              </a:solidFill>
              <a:highlight>
                <a:srgbClr val="FFFFFF"/>
              </a:highlight>
            </a:endParaRPr>
          </a:p>
          <a:p>
            <a:endParaRPr lang="es-CO" sz="2800" dirty="0">
              <a:solidFill>
                <a:srgbClr val="000000"/>
              </a:solidFill>
              <a:highlight>
                <a:srgbClr val="FFFFFF"/>
              </a:highlight>
            </a:endParaRPr>
          </a:p>
        </p:txBody>
      </p:sp>
    </p:spTree>
    <p:extLst>
      <p:ext uri="{BB962C8B-B14F-4D97-AF65-F5344CB8AC3E}">
        <p14:creationId xmlns:p14="http://schemas.microsoft.com/office/powerpoint/2010/main" val="26594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CO" dirty="0" smtClean="0"/>
              <a:t>Además de descargar, es posible descomprimir el archivo utilizando la librería </a:t>
            </a:r>
            <a:r>
              <a:rPr lang="es-CO" dirty="0" err="1" smtClean="0"/>
              <a:t>tarfile</a:t>
            </a:r>
            <a:r>
              <a:rPr lang="es-CO" dirty="0" smtClean="0"/>
              <a:t> o la librería </a:t>
            </a:r>
            <a:r>
              <a:rPr lang="es-CO" dirty="0" err="1" smtClean="0"/>
              <a:t>zipfile</a:t>
            </a:r>
            <a:endParaRPr lang="es-CO" dirty="0"/>
          </a:p>
        </p:txBody>
      </p:sp>
      <p:sp>
        <p:nvSpPr>
          <p:cNvPr id="5" name="Rectángulo 4"/>
          <p:cNvSpPr/>
          <p:nvPr/>
        </p:nvSpPr>
        <p:spPr>
          <a:xfrm>
            <a:off x="838200" y="2681502"/>
            <a:ext cx="7161376" cy="3785652"/>
          </a:xfrm>
          <a:prstGeom prst="rect">
            <a:avLst/>
          </a:prstGeom>
        </p:spPr>
        <p:txBody>
          <a:bodyPr wrap="square">
            <a:spAutoFit/>
          </a:bodyPr>
          <a:lstStyle/>
          <a:p>
            <a:r>
              <a:rPr lang="es-CO" sz="2400" b="1" dirty="0" err="1">
                <a:solidFill>
                  <a:srgbClr val="0000FF"/>
                </a:solidFill>
                <a:highlight>
                  <a:srgbClr val="FFFFFF"/>
                </a:highlight>
              </a:rPr>
              <a:t>import</a:t>
            </a:r>
            <a:r>
              <a:rPr lang="es-CO" sz="2400" dirty="0">
                <a:solidFill>
                  <a:srgbClr val="000000"/>
                </a:solidFill>
                <a:highlight>
                  <a:srgbClr val="FFFFFF"/>
                </a:highlight>
              </a:rPr>
              <a:t> </a:t>
            </a:r>
            <a:r>
              <a:rPr lang="es-CO" sz="2400" dirty="0" err="1">
                <a:solidFill>
                  <a:srgbClr val="000000"/>
                </a:solidFill>
                <a:highlight>
                  <a:srgbClr val="FFFFFF"/>
                </a:highlight>
              </a:rPr>
              <a:t>tarfile</a:t>
            </a:r>
            <a:endParaRPr lang="es-CO" sz="2400" dirty="0">
              <a:solidFill>
                <a:srgbClr val="000000"/>
              </a:solidFill>
              <a:highlight>
                <a:srgbClr val="FFFFFF"/>
              </a:highlight>
            </a:endParaRPr>
          </a:p>
          <a:p>
            <a:r>
              <a:rPr lang="es-CO" sz="2400" dirty="0" err="1">
                <a:solidFill>
                  <a:srgbClr val="000000"/>
                </a:solidFill>
                <a:highlight>
                  <a:srgbClr val="FFFFFF"/>
                </a:highlight>
              </a:rPr>
              <a:t>fname</a:t>
            </a:r>
            <a:r>
              <a:rPr lang="es-CO" sz="2400" b="1" dirty="0">
                <a:solidFill>
                  <a:srgbClr val="000080"/>
                </a:solidFill>
                <a:highlight>
                  <a:srgbClr val="FFFFFF"/>
                </a:highlight>
              </a:rPr>
              <a:t>=</a:t>
            </a:r>
            <a:r>
              <a:rPr lang="es-CO" sz="2400" dirty="0" smtClean="0">
                <a:solidFill>
                  <a:srgbClr val="808080"/>
                </a:solidFill>
                <a:highlight>
                  <a:srgbClr val="FFFFFF"/>
                </a:highlight>
              </a:rPr>
              <a:t>'</a:t>
            </a:r>
            <a:r>
              <a:rPr lang="es-CO" sz="2400" dirty="0" err="1" smtClean="0">
                <a:solidFill>
                  <a:srgbClr val="808080"/>
                </a:solidFill>
                <a:highlight>
                  <a:srgbClr val="FFFFFF"/>
                </a:highlight>
              </a:rPr>
              <a:t>path</a:t>
            </a:r>
            <a:r>
              <a:rPr lang="es-CO" sz="2400" dirty="0" smtClean="0">
                <a:solidFill>
                  <a:srgbClr val="808080"/>
                </a:solidFill>
                <a:highlight>
                  <a:srgbClr val="FFFFFF"/>
                </a:highlight>
              </a:rPr>
              <a:t>/AE.tar.gz</a:t>
            </a:r>
            <a:r>
              <a:rPr lang="es-CO" sz="2400" dirty="0">
                <a:solidFill>
                  <a:srgbClr val="808080"/>
                </a:solidFill>
                <a:highlight>
                  <a:srgbClr val="FFFFFF"/>
                </a:highlight>
              </a:rPr>
              <a:t>'</a:t>
            </a:r>
            <a:endParaRPr lang="es-CO" sz="2400" dirty="0">
              <a:solidFill>
                <a:srgbClr val="000000"/>
              </a:solidFill>
              <a:highlight>
                <a:srgbClr val="FFFFFF"/>
              </a:highlight>
            </a:endParaRPr>
          </a:p>
          <a:p>
            <a:r>
              <a:rPr lang="es-CO" sz="2400" dirty="0" err="1">
                <a:solidFill>
                  <a:srgbClr val="000000"/>
                </a:solidFill>
                <a:highlight>
                  <a:srgbClr val="FFFFFF"/>
                </a:highlight>
              </a:rPr>
              <a:t>tar</a:t>
            </a:r>
            <a:r>
              <a:rPr lang="es-CO" sz="2400" dirty="0">
                <a:solidFill>
                  <a:srgbClr val="000000"/>
                </a:solidFill>
                <a:highlight>
                  <a:srgbClr val="FFFFFF"/>
                </a:highlight>
              </a:rPr>
              <a:t> </a:t>
            </a:r>
            <a:r>
              <a:rPr lang="es-CO" sz="2400" b="1" dirty="0">
                <a:solidFill>
                  <a:srgbClr val="000080"/>
                </a:solidFill>
                <a:highlight>
                  <a:srgbClr val="FFFFFF"/>
                </a:highlight>
              </a:rPr>
              <a:t>=</a:t>
            </a:r>
            <a:r>
              <a:rPr lang="es-CO" sz="2400" dirty="0">
                <a:solidFill>
                  <a:srgbClr val="000000"/>
                </a:solidFill>
                <a:highlight>
                  <a:srgbClr val="FFFFFF"/>
                </a:highlight>
              </a:rPr>
              <a:t> </a:t>
            </a:r>
            <a:r>
              <a:rPr lang="es-CO" sz="2400" dirty="0" err="1">
                <a:solidFill>
                  <a:srgbClr val="000000"/>
                </a:solidFill>
                <a:highlight>
                  <a:srgbClr val="FFFFFF"/>
                </a:highlight>
              </a:rPr>
              <a:t>tarfile</a:t>
            </a:r>
            <a:r>
              <a:rPr lang="es-CO" sz="2400" b="1" dirty="0" err="1">
                <a:solidFill>
                  <a:srgbClr val="000080"/>
                </a:solidFill>
                <a:highlight>
                  <a:srgbClr val="FFFFFF"/>
                </a:highlight>
              </a:rPr>
              <a:t>.</a:t>
            </a:r>
            <a:r>
              <a:rPr lang="es-CO" sz="2400" dirty="0" err="1">
                <a:solidFill>
                  <a:srgbClr val="000000"/>
                </a:solidFill>
                <a:highlight>
                  <a:srgbClr val="FFFFFF"/>
                </a:highlight>
              </a:rPr>
              <a:t>open</a:t>
            </a:r>
            <a:r>
              <a:rPr lang="es-CO" sz="2400" b="1" dirty="0">
                <a:solidFill>
                  <a:srgbClr val="000080"/>
                </a:solidFill>
                <a:highlight>
                  <a:srgbClr val="FFFFFF"/>
                </a:highlight>
              </a:rPr>
              <a:t>(</a:t>
            </a:r>
            <a:r>
              <a:rPr lang="es-CO" sz="2400" dirty="0" err="1">
                <a:solidFill>
                  <a:srgbClr val="000000"/>
                </a:solidFill>
                <a:highlight>
                  <a:srgbClr val="FFFFFF"/>
                </a:highlight>
              </a:rPr>
              <a:t>fname</a:t>
            </a:r>
            <a:r>
              <a:rPr lang="es-CO" sz="2400" b="1" dirty="0">
                <a:solidFill>
                  <a:srgbClr val="000080"/>
                </a:solidFill>
                <a:highlight>
                  <a:srgbClr val="FFFFFF"/>
                </a:highlight>
              </a:rPr>
              <a:t>,</a:t>
            </a:r>
            <a:r>
              <a:rPr lang="es-CO" sz="2400" dirty="0">
                <a:solidFill>
                  <a:srgbClr val="000000"/>
                </a:solidFill>
                <a:highlight>
                  <a:srgbClr val="FFFFFF"/>
                </a:highlight>
              </a:rPr>
              <a:t> </a:t>
            </a:r>
            <a:r>
              <a:rPr lang="es-CO" sz="2400" dirty="0">
                <a:solidFill>
                  <a:srgbClr val="808080"/>
                </a:solidFill>
                <a:highlight>
                  <a:srgbClr val="FFFFFF"/>
                </a:highlight>
              </a:rPr>
              <a:t>"r:gz"</a:t>
            </a:r>
            <a:r>
              <a:rPr lang="es-CO" sz="2400" b="1" dirty="0">
                <a:solidFill>
                  <a:srgbClr val="000080"/>
                </a:solidFill>
                <a:highlight>
                  <a:srgbClr val="FFFFFF"/>
                </a:highlight>
              </a:rPr>
              <a:t>)</a:t>
            </a:r>
            <a:endParaRPr lang="es-CO" sz="2400" dirty="0">
              <a:solidFill>
                <a:srgbClr val="000000"/>
              </a:solidFill>
              <a:highlight>
                <a:srgbClr val="FFFFFF"/>
              </a:highlight>
            </a:endParaRPr>
          </a:p>
          <a:p>
            <a:r>
              <a:rPr lang="es-CO" sz="2400" dirty="0" err="1">
                <a:solidFill>
                  <a:srgbClr val="000000"/>
                </a:solidFill>
                <a:highlight>
                  <a:srgbClr val="FFFFFF"/>
                </a:highlight>
              </a:rPr>
              <a:t>tar</a:t>
            </a:r>
            <a:r>
              <a:rPr lang="es-CO" sz="2400" b="1" dirty="0" err="1">
                <a:solidFill>
                  <a:srgbClr val="000080"/>
                </a:solidFill>
                <a:highlight>
                  <a:srgbClr val="FFFFFF"/>
                </a:highlight>
              </a:rPr>
              <a:t>.</a:t>
            </a:r>
            <a:r>
              <a:rPr lang="es-CO" sz="2400" dirty="0" err="1">
                <a:solidFill>
                  <a:srgbClr val="000000"/>
                </a:solidFill>
                <a:highlight>
                  <a:srgbClr val="FFFFFF"/>
                </a:highlight>
              </a:rPr>
              <a:t>extractall</a:t>
            </a:r>
            <a:r>
              <a:rPr lang="es-CO" sz="2400" b="1" dirty="0">
                <a:solidFill>
                  <a:srgbClr val="000080"/>
                </a:solidFill>
                <a:highlight>
                  <a:srgbClr val="FFFFFF"/>
                </a:highlight>
              </a:rPr>
              <a:t>()</a:t>
            </a:r>
            <a:endParaRPr lang="es-CO" sz="2400" dirty="0">
              <a:solidFill>
                <a:srgbClr val="000000"/>
              </a:solidFill>
              <a:highlight>
                <a:srgbClr val="FFFFFF"/>
              </a:highlight>
            </a:endParaRPr>
          </a:p>
          <a:p>
            <a:r>
              <a:rPr lang="es-CO" sz="2400" dirty="0" err="1">
                <a:solidFill>
                  <a:srgbClr val="000000"/>
                </a:solidFill>
                <a:highlight>
                  <a:srgbClr val="FFFFFF"/>
                </a:highlight>
              </a:rPr>
              <a:t>tar</a:t>
            </a:r>
            <a:r>
              <a:rPr lang="es-CO" sz="2400" b="1" dirty="0" err="1">
                <a:solidFill>
                  <a:srgbClr val="000080"/>
                </a:solidFill>
                <a:highlight>
                  <a:srgbClr val="FFFFFF"/>
                </a:highlight>
              </a:rPr>
              <a:t>.</a:t>
            </a:r>
            <a:r>
              <a:rPr lang="es-CO" sz="2400" dirty="0" err="1">
                <a:solidFill>
                  <a:srgbClr val="000000"/>
                </a:solidFill>
                <a:highlight>
                  <a:srgbClr val="FFFFFF"/>
                </a:highlight>
              </a:rPr>
              <a:t>close</a:t>
            </a:r>
            <a:r>
              <a:rPr lang="es-CO" sz="2400" b="1" dirty="0">
                <a:solidFill>
                  <a:srgbClr val="000080"/>
                </a:solidFill>
                <a:highlight>
                  <a:srgbClr val="FFFFFF"/>
                </a:highlight>
              </a:rPr>
              <a:t>()</a:t>
            </a:r>
            <a:endParaRPr lang="es-CO" sz="2400" dirty="0">
              <a:solidFill>
                <a:srgbClr val="000000"/>
              </a:solidFill>
              <a:highlight>
                <a:srgbClr val="FFFFFF"/>
              </a:highlight>
            </a:endParaRPr>
          </a:p>
          <a:p>
            <a:endParaRPr lang="es-CO" sz="2400" dirty="0">
              <a:solidFill>
                <a:srgbClr val="000000"/>
              </a:solidFill>
              <a:highlight>
                <a:srgbClr val="FFFFFF"/>
              </a:highlight>
            </a:endParaRPr>
          </a:p>
          <a:p>
            <a:r>
              <a:rPr lang="es-CO" sz="2400" b="1" dirty="0" err="1">
                <a:solidFill>
                  <a:srgbClr val="0000FF"/>
                </a:solidFill>
                <a:highlight>
                  <a:srgbClr val="FFFFFF"/>
                </a:highlight>
              </a:rPr>
              <a:t>import</a:t>
            </a:r>
            <a:r>
              <a:rPr lang="es-CO" sz="2400" dirty="0">
                <a:solidFill>
                  <a:srgbClr val="000000"/>
                </a:solidFill>
                <a:highlight>
                  <a:srgbClr val="FFFFFF"/>
                </a:highlight>
              </a:rPr>
              <a:t> </a:t>
            </a:r>
            <a:r>
              <a:rPr lang="es-CO" sz="2400" dirty="0" err="1">
                <a:solidFill>
                  <a:srgbClr val="000000"/>
                </a:solidFill>
                <a:highlight>
                  <a:srgbClr val="FFFFFF"/>
                </a:highlight>
              </a:rPr>
              <a:t>zipfile</a:t>
            </a:r>
            <a:endParaRPr lang="es-CO" sz="2400" dirty="0">
              <a:solidFill>
                <a:srgbClr val="000000"/>
              </a:solidFill>
              <a:highlight>
                <a:srgbClr val="FFFFFF"/>
              </a:highlight>
            </a:endParaRPr>
          </a:p>
          <a:p>
            <a:r>
              <a:rPr lang="es-CO" sz="2400" dirty="0" err="1">
                <a:solidFill>
                  <a:srgbClr val="000000"/>
                </a:solidFill>
                <a:highlight>
                  <a:srgbClr val="FFFFFF"/>
                </a:highlight>
              </a:rPr>
              <a:t>zf</a:t>
            </a:r>
            <a:r>
              <a:rPr lang="es-CO" sz="2400" b="1" dirty="0">
                <a:solidFill>
                  <a:srgbClr val="000080"/>
                </a:solidFill>
                <a:highlight>
                  <a:srgbClr val="FFFFFF"/>
                </a:highlight>
              </a:rPr>
              <a:t>=</a:t>
            </a:r>
            <a:r>
              <a:rPr lang="es-CO" sz="2400" dirty="0" err="1">
                <a:solidFill>
                  <a:srgbClr val="000000"/>
                </a:solidFill>
                <a:highlight>
                  <a:srgbClr val="FFFFFF"/>
                </a:highlight>
              </a:rPr>
              <a:t>zipfile</a:t>
            </a:r>
            <a:r>
              <a:rPr lang="es-CO" sz="2400" b="1" dirty="0" err="1">
                <a:solidFill>
                  <a:srgbClr val="000080"/>
                </a:solidFill>
                <a:highlight>
                  <a:srgbClr val="FFFFFF"/>
                </a:highlight>
              </a:rPr>
              <a:t>.</a:t>
            </a:r>
            <a:r>
              <a:rPr lang="es-CO" sz="2400" dirty="0" err="1">
                <a:solidFill>
                  <a:srgbClr val="000000"/>
                </a:solidFill>
                <a:highlight>
                  <a:srgbClr val="FFFFFF"/>
                </a:highlight>
              </a:rPr>
              <a:t>ZipFile</a:t>
            </a:r>
            <a:r>
              <a:rPr lang="es-CO" sz="2400" b="1" dirty="0" smtClean="0">
                <a:solidFill>
                  <a:srgbClr val="000080"/>
                </a:solidFill>
                <a:highlight>
                  <a:srgbClr val="FFFFFF"/>
                </a:highlight>
              </a:rPr>
              <a:t>(</a:t>
            </a:r>
            <a:r>
              <a:rPr lang="es-CO" sz="2400" dirty="0" smtClean="0">
                <a:solidFill>
                  <a:srgbClr val="808080"/>
                </a:solidFill>
                <a:highlight>
                  <a:srgbClr val="FFFFFF"/>
                </a:highlight>
              </a:rPr>
              <a:t>"</a:t>
            </a:r>
            <a:r>
              <a:rPr lang="es-CO" sz="2400" dirty="0" err="1" smtClean="0">
                <a:solidFill>
                  <a:srgbClr val="808080"/>
                </a:solidFill>
                <a:highlight>
                  <a:srgbClr val="FFFFFF"/>
                </a:highlight>
              </a:rPr>
              <a:t>path</a:t>
            </a:r>
            <a:r>
              <a:rPr lang="es-CO" sz="2400" dirty="0" smtClean="0">
                <a:solidFill>
                  <a:srgbClr val="808080"/>
                </a:solidFill>
                <a:highlight>
                  <a:srgbClr val="FFFFFF"/>
                </a:highlight>
              </a:rPr>
              <a:t>/AE.zip</a:t>
            </a:r>
            <a:r>
              <a:rPr lang="es-CO" sz="2400" dirty="0">
                <a:solidFill>
                  <a:srgbClr val="808080"/>
                </a:solidFill>
                <a:highlight>
                  <a:srgbClr val="FFFFFF"/>
                </a:highlight>
              </a:rPr>
              <a:t>"</a:t>
            </a:r>
            <a:r>
              <a:rPr lang="es-CO" sz="2400" b="1" dirty="0">
                <a:solidFill>
                  <a:srgbClr val="000080"/>
                </a:solidFill>
                <a:highlight>
                  <a:srgbClr val="FFFFFF"/>
                </a:highlight>
              </a:rPr>
              <a:t>,</a:t>
            </a:r>
            <a:r>
              <a:rPr lang="es-CO" sz="2400" dirty="0">
                <a:solidFill>
                  <a:srgbClr val="000000"/>
                </a:solidFill>
                <a:highlight>
                  <a:srgbClr val="FFFFFF"/>
                </a:highlight>
              </a:rPr>
              <a:t> </a:t>
            </a:r>
            <a:r>
              <a:rPr lang="es-CO" sz="2400" dirty="0">
                <a:solidFill>
                  <a:srgbClr val="808080"/>
                </a:solidFill>
                <a:highlight>
                  <a:srgbClr val="FFFFFF"/>
                </a:highlight>
              </a:rPr>
              <a:t>"r"</a:t>
            </a:r>
            <a:r>
              <a:rPr lang="es-CO" sz="2400" b="1" dirty="0">
                <a:solidFill>
                  <a:srgbClr val="000080"/>
                </a:solidFill>
                <a:highlight>
                  <a:srgbClr val="FFFFFF"/>
                </a:highlight>
              </a:rPr>
              <a:t>)</a:t>
            </a:r>
            <a:endParaRPr lang="es-CO" sz="2400" dirty="0">
              <a:solidFill>
                <a:srgbClr val="000000"/>
              </a:solidFill>
              <a:highlight>
                <a:srgbClr val="FFFFFF"/>
              </a:highlight>
            </a:endParaRPr>
          </a:p>
          <a:p>
            <a:r>
              <a:rPr lang="es-CO" sz="2400" b="1" dirty="0" err="1">
                <a:solidFill>
                  <a:srgbClr val="0000FF"/>
                </a:solidFill>
                <a:highlight>
                  <a:srgbClr val="FFFFFF"/>
                </a:highlight>
              </a:rPr>
              <a:t>for</a:t>
            </a:r>
            <a:r>
              <a:rPr lang="es-CO" sz="2400" dirty="0">
                <a:solidFill>
                  <a:srgbClr val="000000"/>
                </a:solidFill>
                <a:highlight>
                  <a:srgbClr val="FFFFFF"/>
                </a:highlight>
              </a:rPr>
              <a:t> i </a:t>
            </a:r>
            <a:r>
              <a:rPr lang="es-CO" sz="2400" b="1" dirty="0">
                <a:solidFill>
                  <a:srgbClr val="0000FF"/>
                </a:solidFill>
                <a:highlight>
                  <a:srgbClr val="FFFFFF"/>
                </a:highlight>
              </a:rPr>
              <a:t>in</a:t>
            </a:r>
            <a:r>
              <a:rPr lang="es-CO" sz="2400" dirty="0">
                <a:solidFill>
                  <a:srgbClr val="000000"/>
                </a:solidFill>
                <a:highlight>
                  <a:srgbClr val="FFFFFF"/>
                </a:highlight>
              </a:rPr>
              <a:t> </a:t>
            </a:r>
            <a:r>
              <a:rPr lang="es-CO" sz="2400" dirty="0" err="1">
                <a:solidFill>
                  <a:srgbClr val="000000"/>
                </a:solidFill>
                <a:highlight>
                  <a:srgbClr val="FFFFFF"/>
                </a:highlight>
              </a:rPr>
              <a:t>zf</a:t>
            </a:r>
            <a:r>
              <a:rPr lang="es-CO" sz="2400" b="1" dirty="0" err="1">
                <a:solidFill>
                  <a:srgbClr val="000080"/>
                </a:solidFill>
                <a:highlight>
                  <a:srgbClr val="FFFFFF"/>
                </a:highlight>
              </a:rPr>
              <a:t>.</a:t>
            </a:r>
            <a:r>
              <a:rPr lang="es-CO" sz="2400" dirty="0" err="1">
                <a:solidFill>
                  <a:srgbClr val="000000"/>
                </a:solidFill>
                <a:highlight>
                  <a:srgbClr val="FFFFFF"/>
                </a:highlight>
              </a:rPr>
              <a:t>namelist</a:t>
            </a:r>
            <a:r>
              <a:rPr lang="es-CO" sz="2400" b="1" dirty="0">
                <a:solidFill>
                  <a:srgbClr val="000080"/>
                </a:solidFill>
                <a:highlight>
                  <a:srgbClr val="FFFFFF"/>
                </a:highlight>
              </a:rPr>
              <a:t>():</a:t>
            </a:r>
            <a:endParaRPr lang="es-CO" sz="2400" dirty="0">
              <a:solidFill>
                <a:srgbClr val="000000"/>
              </a:solidFill>
              <a:highlight>
                <a:srgbClr val="FFFFFF"/>
              </a:highlight>
            </a:endParaRPr>
          </a:p>
          <a:p>
            <a:r>
              <a:rPr lang="es-CO" sz="2400" dirty="0">
                <a:solidFill>
                  <a:srgbClr val="000000"/>
                </a:solidFill>
                <a:highlight>
                  <a:srgbClr val="FFFFFF"/>
                </a:highlight>
              </a:rPr>
              <a:t>    </a:t>
            </a:r>
            <a:r>
              <a:rPr lang="es-CO" sz="2400" dirty="0" err="1">
                <a:solidFill>
                  <a:srgbClr val="000000"/>
                </a:solidFill>
                <a:highlight>
                  <a:srgbClr val="FFFFFF"/>
                </a:highlight>
              </a:rPr>
              <a:t>zf</a:t>
            </a:r>
            <a:r>
              <a:rPr lang="es-CO" sz="2400" b="1" dirty="0" err="1">
                <a:solidFill>
                  <a:srgbClr val="000080"/>
                </a:solidFill>
                <a:highlight>
                  <a:srgbClr val="FFFFFF"/>
                </a:highlight>
              </a:rPr>
              <a:t>.</a:t>
            </a:r>
            <a:r>
              <a:rPr lang="es-CO" sz="2400" dirty="0" err="1">
                <a:solidFill>
                  <a:srgbClr val="000000"/>
                </a:solidFill>
                <a:highlight>
                  <a:srgbClr val="FFFFFF"/>
                </a:highlight>
              </a:rPr>
              <a:t>extract</a:t>
            </a:r>
            <a:r>
              <a:rPr lang="es-CO" sz="2400" b="1" dirty="0">
                <a:solidFill>
                  <a:srgbClr val="000080"/>
                </a:solidFill>
                <a:highlight>
                  <a:srgbClr val="FFFFFF"/>
                </a:highlight>
              </a:rPr>
              <a:t>(</a:t>
            </a:r>
            <a:r>
              <a:rPr lang="es-CO" sz="2400" dirty="0">
                <a:solidFill>
                  <a:srgbClr val="000000"/>
                </a:solidFill>
                <a:highlight>
                  <a:srgbClr val="FFFFFF"/>
                </a:highlight>
              </a:rPr>
              <a:t>i</a:t>
            </a:r>
            <a:r>
              <a:rPr lang="es-CO" sz="2400" b="1" dirty="0">
                <a:solidFill>
                  <a:srgbClr val="000080"/>
                </a:solidFill>
                <a:highlight>
                  <a:srgbClr val="FFFFFF"/>
                </a:highlight>
              </a:rPr>
              <a:t>,</a:t>
            </a:r>
            <a:r>
              <a:rPr lang="es-CO" sz="2400" dirty="0">
                <a:solidFill>
                  <a:srgbClr val="000000"/>
                </a:solidFill>
                <a:highlight>
                  <a:srgbClr val="FFFFFF"/>
                </a:highlight>
              </a:rPr>
              <a:t> </a:t>
            </a:r>
            <a:r>
              <a:rPr lang="es-CO" sz="2400" dirty="0" err="1">
                <a:solidFill>
                  <a:srgbClr val="000000"/>
                </a:solidFill>
                <a:highlight>
                  <a:srgbClr val="FFFFFF"/>
                </a:highlight>
              </a:rPr>
              <a:t>path</a:t>
            </a:r>
            <a:r>
              <a:rPr lang="es-CO" sz="2400" b="1" dirty="0">
                <a:solidFill>
                  <a:srgbClr val="000080"/>
                </a:solidFill>
                <a:highlight>
                  <a:srgbClr val="FFFFFF"/>
                </a:highlight>
              </a:rPr>
              <a:t>=</a:t>
            </a:r>
            <a:r>
              <a:rPr lang="es-CO" sz="2400" dirty="0">
                <a:solidFill>
                  <a:srgbClr val="808080"/>
                </a:solidFill>
                <a:highlight>
                  <a:srgbClr val="FFFFFF"/>
                </a:highlight>
              </a:rPr>
              <a:t>"/</a:t>
            </a:r>
            <a:r>
              <a:rPr lang="es-CO" sz="2400" dirty="0" err="1">
                <a:solidFill>
                  <a:srgbClr val="808080"/>
                </a:solidFill>
                <a:highlight>
                  <a:srgbClr val="FFFFFF"/>
                </a:highlight>
              </a:rPr>
              <a:t>pathDondeExtraerLosArchivos</a:t>
            </a:r>
            <a:r>
              <a:rPr lang="es-CO" sz="2400" dirty="0">
                <a:solidFill>
                  <a:srgbClr val="808080"/>
                </a:solidFill>
                <a:highlight>
                  <a:srgbClr val="FFFFFF"/>
                </a:highlight>
              </a:rPr>
              <a:t>/"</a:t>
            </a:r>
            <a:r>
              <a:rPr lang="es-CO" sz="2400" b="1" dirty="0">
                <a:solidFill>
                  <a:srgbClr val="000080"/>
                </a:solidFill>
                <a:highlight>
                  <a:srgbClr val="FFFFFF"/>
                </a:highlight>
              </a:rPr>
              <a:t>)</a:t>
            </a:r>
            <a:endParaRPr lang="es-CO" sz="2400" dirty="0"/>
          </a:p>
        </p:txBody>
      </p:sp>
      <p:sp>
        <p:nvSpPr>
          <p:cNvPr id="6" name="Título 1"/>
          <p:cNvSpPr>
            <a:spLocks noGrp="1"/>
          </p:cNvSpPr>
          <p:nvPr>
            <p:ph type="title"/>
          </p:nvPr>
        </p:nvSpPr>
        <p:spPr>
          <a:xfrm>
            <a:off x="838200" y="365127"/>
            <a:ext cx="10515600" cy="1325563"/>
          </a:xfrm>
        </p:spPr>
        <p:txBody>
          <a:bodyPr/>
          <a:lstStyle/>
          <a:p>
            <a:pPr algn="ctr"/>
            <a:r>
              <a:rPr lang="es-CO" sz="4400" b="1" dirty="0" smtClean="0">
                <a:solidFill>
                  <a:srgbClr val="002060"/>
                </a:solidFill>
              </a:rPr>
              <a:t>Descompresión en </a:t>
            </a:r>
            <a:r>
              <a:rPr lang="es-CO" sz="4400" b="1" dirty="0" err="1">
                <a:solidFill>
                  <a:srgbClr val="002060"/>
                </a:solidFill>
              </a:rPr>
              <a:t>Colaboratory</a:t>
            </a:r>
            <a:endParaRPr lang="es-CO" dirty="0"/>
          </a:p>
        </p:txBody>
      </p:sp>
    </p:spTree>
    <p:extLst>
      <p:ext uri="{BB962C8B-B14F-4D97-AF65-F5344CB8AC3E}">
        <p14:creationId xmlns:p14="http://schemas.microsoft.com/office/powerpoint/2010/main" val="6732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smtClean="0">
                <a:solidFill>
                  <a:srgbClr val="002060"/>
                </a:solidFill>
              </a:rPr>
              <a:t>Uso de GIT</a:t>
            </a:r>
            <a:endParaRPr lang="es-CO" dirty="0"/>
          </a:p>
        </p:txBody>
      </p:sp>
      <p:sp>
        <p:nvSpPr>
          <p:cNvPr id="3" name="Marcador de contenido 2"/>
          <p:cNvSpPr>
            <a:spLocks noGrp="1"/>
          </p:cNvSpPr>
          <p:nvPr>
            <p:ph idx="1"/>
          </p:nvPr>
        </p:nvSpPr>
        <p:spPr>
          <a:xfrm>
            <a:off x="838200" y="1714528"/>
            <a:ext cx="10515600" cy="4351338"/>
          </a:xfrm>
        </p:spPr>
        <p:txBody>
          <a:bodyPr/>
          <a:lstStyle/>
          <a:p>
            <a:pPr marL="0" indent="0" algn="just">
              <a:buNone/>
            </a:pPr>
            <a:r>
              <a:rPr lang="es-CO" dirty="0" smtClean="0"/>
              <a:t>La mayoría de los códigos que se desarrollan en </a:t>
            </a:r>
            <a:r>
              <a:rPr lang="es-CO" dirty="0" err="1" smtClean="0"/>
              <a:t>Deep</a:t>
            </a:r>
            <a:r>
              <a:rPr lang="es-CO" dirty="0" smtClean="0"/>
              <a:t> </a:t>
            </a:r>
            <a:r>
              <a:rPr lang="es-CO" dirty="0" err="1" smtClean="0"/>
              <a:t>Learning</a:t>
            </a:r>
            <a:r>
              <a:rPr lang="es-CO" dirty="0" smtClean="0"/>
              <a:t> están basados en desarrollos anteriores. </a:t>
            </a:r>
            <a:endParaRPr lang="es-CO" dirty="0"/>
          </a:p>
          <a:p>
            <a:pPr marL="0" indent="0" algn="just">
              <a:buNone/>
            </a:pPr>
            <a:r>
              <a:rPr lang="es-CO" dirty="0" smtClean="0"/>
              <a:t>Existen varios repositorios donde podemos encontrar los códigos base de estos desarrollos. Los mas conocidos son </a:t>
            </a:r>
            <a:r>
              <a:rPr lang="es-CO" dirty="0" err="1" smtClean="0"/>
              <a:t>GitHub</a:t>
            </a:r>
            <a:r>
              <a:rPr lang="es-CO" dirty="0"/>
              <a:t> </a:t>
            </a:r>
            <a:r>
              <a:rPr lang="es-CO" dirty="0" smtClean="0"/>
              <a:t>y </a:t>
            </a:r>
            <a:r>
              <a:rPr lang="es-CO" dirty="0" err="1" smtClean="0"/>
              <a:t>Bitbucket</a:t>
            </a:r>
            <a:r>
              <a:rPr lang="es-CO" dirty="0" smtClean="0"/>
              <a:t>.</a:t>
            </a:r>
          </a:p>
          <a:p>
            <a:pPr marL="0" indent="0" algn="just">
              <a:buNone/>
            </a:pPr>
            <a:r>
              <a:rPr lang="es-CO" dirty="0" smtClean="0"/>
              <a:t>Estos repositorios trabajan con un lenguaje de programación especifico para el manejo de versiones de código llamado GIT</a:t>
            </a:r>
          </a:p>
          <a:p>
            <a:pPr marL="0" indent="0" algn="just">
              <a:buNone/>
            </a:pPr>
            <a:endParaRPr lang="es-CO" dirty="0"/>
          </a:p>
          <a:p>
            <a:pPr lvl="1" algn="just"/>
            <a:endParaRPr lang="es-CO" dirty="0"/>
          </a:p>
        </p:txBody>
      </p:sp>
      <p:pic>
        <p:nvPicPr>
          <p:cNvPr id="1026" name="Picture 2" descr="Git-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89483"/>
            <a:ext cx="4876800" cy="2038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928853" y="6285103"/>
            <a:ext cx="2334293" cy="230832"/>
          </a:xfrm>
          <a:prstGeom prst="rect">
            <a:avLst/>
          </a:prstGeom>
        </p:spPr>
        <p:txBody>
          <a:bodyPr wrap="none">
            <a:spAutoFit/>
          </a:bodyPr>
          <a:lstStyle/>
          <a:p>
            <a:r>
              <a:rPr lang="es-CO" sz="900" dirty="0" smtClean="0"/>
              <a:t>Tomado de: https</a:t>
            </a:r>
            <a:r>
              <a:rPr lang="es-CO" sz="900" dirty="0"/>
              <a:t>://en.wikipedia.org/wiki/Git</a:t>
            </a:r>
          </a:p>
        </p:txBody>
      </p:sp>
    </p:spTree>
    <p:extLst>
      <p:ext uri="{BB962C8B-B14F-4D97-AF65-F5344CB8AC3E}">
        <p14:creationId xmlns:p14="http://schemas.microsoft.com/office/powerpoint/2010/main" val="4283591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smtClean="0">
                <a:solidFill>
                  <a:srgbClr val="002060"/>
                </a:solidFill>
              </a:rPr>
              <a:t>Uso de GIT</a:t>
            </a:r>
            <a:endParaRPr lang="es-CO" dirty="0"/>
          </a:p>
        </p:txBody>
      </p:sp>
      <p:sp>
        <p:nvSpPr>
          <p:cNvPr id="3" name="Marcador de contenido 2"/>
          <p:cNvSpPr>
            <a:spLocks noGrp="1"/>
          </p:cNvSpPr>
          <p:nvPr>
            <p:ph idx="1"/>
          </p:nvPr>
        </p:nvSpPr>
        <p:spPr/>
        <p:txBody>
          <a:bodyPr>
            <a:normAutofit lnSpcReduction="10000"/>
          </a:bodyPr>
          <a:lstStyle/>
          <a:p>
            <a:pPr marL="0" indent="0" algn="just">
              <a:buNone/>
            </a:pPr>
            <a:r>
              <a:rPr lang="es-CO" dirty="0" err="1" smtClean="0"/>
              <a:t>Git</a:t>
            </a:r>
            <a:r>
              <a:rPr lang="es-CO" dirty="0" smtClean="0"/>
              <a:t> es un lenguaje de programación con muy pocos comandos orientados al control de versiones de un código en un repositorio. Los mas usado son:</a:t>
            </a:r>
          </a:p>
          <a:p>
            <a:pPr lvl="1" algn="just"/>
            <a:r>
              <a:rPr lang="es-CO" dirty="0" err="1">
                <a:latin typeface="Consolas" panose="020B0609020204030204" pitchFamily="49" charset="0"/>
              </a:rPr>
              <a:t>git</a:t>
            </a:r>
            <a:r>
              <a:rPr lang="es-CO" dirty="0">
                <a:latin typeface="Consolas" panose="020B0609020204030204" pitchFamily="49" charset="0"/>
              </a:rPr>
              <a:t> clone </a:t>
            </a:r>
            <a:r>
              <a:rPr lang="es-CO" dirty="0" err="1">
                <a:latin typeface="Consolas" panose="020B0609020204030204" pitchFamily="49" charset="0"/>
              </a:rPr>
              <a:t>url_repositorio</a:t>
            </a:r>
            <a:r>
              <a:rPr lang="es-CO" dirty="0">
                <a:latin typeface="Consolas" panose="020B0609020204030204" pitchFamily="49" charset="0"/>
              </a:rPr>
              <a:t> </a:t>
            </a:r>
            <a:r>
              <a:rPr lang="es-CO" dirty="0" smtClean="0"/>
              <a:t>(clonar un repositorio en el disco duro)</a:t>
            </a:r>
          </a:p>
          <a:p>
            <a:pPr lvl="1" algn="just"/>
            <a:r>
              <a:rPr lang="es-CO" dirty="0" err="1">
                <a:latin typeface="Consolas" panose="020B0609020204030204" pitchFamily="49" charset="0"/>
              </a:rPr>
              <a:t>git</a:t>
            </a:r>
            <a:r>
              <a:rPr lang="es-CO" dirty="0">
                <a:latin typeface="Consolas" panose="020B0609020204030204" pitchFamily="49" charset="0"/>
              </a:rPr>
              <a:t> </a:t>
            </a:r>
            <a:r>
              <a:rPr lang="es-CO" dirty="0" err="1">
                <a:latin typeface="Consolas" panose="020B0609020204030204" pitchFamily="49" charset="0"/>
              </a:rPr>
              <a:t>pull</a:t>
            </a:r>
            <a:r>
              <a:rPr lang="es-CO" dirty="0">
                <a:latin typeface="Consolas" panose="020B0609020204030204" pitchFamily="49" charset="0"/>
              </a:rPr>
              <a:t> </a:t>
            </a:r>
            <a:r>
              <a:rPr lang="es-CO" dirty="0" err="1">
                <a:latin typeface="Consolas" panose="020B0609020204030204" pitchFamily="49" charset="0"/>
              </a:rPr>
              <a:t>origin</a:t>
            </a:r>
            <a:r>
              <a:rPr lang="es-CO" dirty="0">
                <a:latin typeface="Consolas" panose="020B0609020204030204" pitchFamily="49" charset="0"/>
              </a:rPr>
              <a:t> master </a:t>
            </a:r>
            <a:r>
              <a:rPr lang="es-CO" dirty="0" smtClean="0"/>
              <a:t>(dentro de la carpeta para actualizar los cambios que se hallan hecho en la nube)</a:t>
            </a:r>
          </a:p>
          <a:p>
            <a:pPr lvl="1" algn="just"/>
            <a:r>
              <a:rPr lang="es-CO" dirty="0" err="1">
                <a:latin typeface="Consolas" panose="020B0609020204030204" pitchFamily="49" charset="0"/>
              </a:rPr>
              <a:t>git</a:t>
            </a:r>
            <a:r>
              <a:rPr lang="es-CO" dirty="0">
                <a:latin typeface="Consolas" panose="020B0609020204030204" pitchFamily="49" charset="0"/>
              </a:rPr>
              <a:t> </a:t>
            </a:r>
            <a:r>
              <a:rPr lang="es-CO" dirty="0" err="1">
                <a:latin typeface="Consolas" panose="020B0609020204030204" pitchFamily="49" charset="0"/>
              </a:rPr>
              <a:t>init</a:t>
            </a:r>
            <a:r>
              <a:rPr lang="es-CO" dirty="0">
                <a:latin typeface="Consolas" panose="020B0609020204030204" pitchFamily="49" charset="0"/>
              </a:rPr>
              <a:t> (convierte la carpeta en un nuevo repositorio)</a:t>
            </a:r>
          </a:p>
          <a:p>
            <a:pPr lvl="1" algn="just"/>
            <a:r>
              <a:rPr lang="es-CO" dirty="0" err="1">
                <a:latin typeface="Consolas" panose="020B0609020204030204" pitchFamily="49" charset="0"/>
              </a:rPr>
              <a:t>git</a:t>
            </a:r>
            <a:r>
              <a:rPr lang="es-CO" dirty="0">
                <a:latin typeface="Consolas" panose="020B0609020204030204" pitchFamily="49" charset="0"/>
              </a:rPr>
              <a:t> </a:t>
            </a:r>
            <a:r>
              <a:rPr lang="es-CO" dirty="0" err="1">
                <a:latin typeface="Consolas" panose="020B0609020204030204" pitchFamily="49" charset="0"/>
              </a:rPr>
              <a:t>remote</a:t>
            </a:r>
            <a:r>
              <a:rPr lang="es-CO" dirty="0">
                <a:latin typeface="Consolas" panose="020B0609020204030204" pitchFamily="49" charset="0"/>
              </a:rPr>
              <a:t> </a:t>
            </a:r>
            <a:r>
              <a:rPr lang="es-CO" dirty="0" err="1">
                <a:latin typeface="Consolas" panose="020B0609020204030204" pitchFamily="49" charset="0"/>
              </a:rPr>
              <a:t>add</a:t>
            </a:r>
            <a:r>
              <a:rPr lang="es-CO" dirty="0">
                <a:latin typeface="Consolas" panose="020B0609020204030204" pitchFamily="49" charset="0"/>
              </a:rPr>
              <a:t> </a:t>
            </a:r>
            <a:r>
              <a:rPr lang="es-CO" dirty="0" err="1">
                <a:latin typeface="Consolas" panose="020B0609020204030204" pitchFamily="49" charset="0"/>
              </a:rPr>
              <a:t>origin</a:t>
            </a:r>
            <a:r>
              <a:rPr lang="es-CO" dirty="0">
                <a:latin typeface="Consolas" panose="020B0609020204030204" pitchFamily="49" charset="0"/>
              </a:rPr>
              <a:t> </a:t>
            </a:r>
            <a:r>
              <a:rPr lang="es-CO" dirty="0" smtClean="0">
                <a:latin typeface="Consolas" panose="020B0609020204030204" pitchFamily="49" charset="0"/>
              </a:rPr>
              <a:t>(</a:t>
            </a:r>
            <a:r>
              <a:rPr lang="es-CO" dirty="0" err="1" smtClean="0">
                <a:latin typeface="Consolas" panose="020B0609020204030204" pitchFamily="49" charset="0"/>
              </a:rPr>
              <a:t>remote</a:t>
            </a:r>
            <a:r>
              <a:rPr lang="es-CO" dirty="0" smtClean="0">
                <a:latin typeface="Consolas" panose="020B0609020204030204" pitchFamily="49" charset="0"/>
              </a:rPr>
              <a:t> </a:t>
            </a:r>
            <a:r>
              <a:rPr lang="es-CO" dirty="0" err="1">
                <a:latin typeface="Consolas" panose="020B0609020204030204" pitchFamily="49" charset="0"/>
              </a:rPr>
              <a:t>repository</a:t>
            </a:r>
            <a:r>
              <a:rPr lang="es-CO" dirty="0">
                <a:latin typeface="Consolas" panose="020B0609020204030204" pitchFamily="49" charset="0"/>
              </a:rPr>
              <a:t> </a:t>
            </a:r>
            <a:r>
              <a:rPr lang="es-CO" dirty="0" smtClean="0">
                <a:latin typeface="Consolas" panose="020B0609020204030204" pitchFamily="49" charset="0"/>
              </a:rPr>
              <a:t>URL) </a:t>
            </a:r>
            <a:endParaRPr lang="es-CO" dirty="0">
              <a:latin typeface="Consolas" panose="020B0609020204030204" pitchFamily="49" charset="0"/>
            </a:endParaRPr>
          </a:p>
          <a:p>
            <a:pPr lvl="1" algn="just"/>
            <a:r>
              <a:rPr lang="es-CO" dirty="0" err="1">
                <a:latin typeface="Consolas" panose="020B0609020204030204" pitchFamily="49" charset="0"/>
              </a:rPr>
              <a:t>git</a:t>
            </a:r>
            <a:r>
              <a:rPr lang="es-CO" dirty="0">
                <a:latin typeface="Consolas" panose="020B0609020204030204" pitchFamily="49" charset="0"/>
              </a:rPr>
              <a:t> </a:t>
            </a:r>
            <a:r>
              <a:rPr lang="es-CO" dirty="0" err="1">
                <a:latin typeface="Consolas" panose="020B0609020204030204" pitchFamily="49" charset="0"/>
              </a:rPr>
              <a:t>add</a:t>
            </a:r>
            <a:r>
              <a:rPr lang="es-CO" dirty="0">
                <a:latin typeface="Consolas" panose="020B0609020204030204" pitchFamily="49" charset="0"/>
              </a:rPr>
              <a:t> . </a:t>
            </a:r>
            <a:r>
              <a:rPr lang="es-CO" dirty="0" smtClean="0"/>
              <a:t>(guarda los cambios en los códigos localmente)</a:t>
            </a:r>
          </a:p>
          <a:p>
            <a:pPr lvl="1" algn="just"/>
            <a:r>
              <a:rPr lang="es-CO" dirty="0" err="1">
                <a:latin typeface="Consolas" panose="020B0609020204030204" pitchFamily="49" charset="0"/>
              </a:rPr>
              <a:t>git</a:t>
            </a:r>
            <a:r>
              <a:rPr lang="es-CO" dirty="0">
                <a:latin typeface="Consolas" panose="020B0609020204030204" pitchFamily="49" charset="0"/>
              </a:rPr>
              <a:t> </a:t>
            </a:r>
            <a:r>
              <a:rPr lang="es-CO" dirty="0" err="1">
                <a:latin typeface="Consolas" panose="020B0609020204030204" pitchFamily="49" charset="0"/>
              </a:rPr>
              <a:t>commit</a:t>
            </a:r>
            <a:r>
              <a:rPr lang="es-CO" dirty="0">
                <a:latin typeface="Consolas" panose="020B0609020204030204" pitchFamily="49" charset="0"/>
              </a:rPr>
              <a:t> –m “comentario” </a:t>
            </a:r>
            <a:r>
              <a:rPr lang="es-CO" dirty="0" smtClean="0"/>
              <a:t>(se agrega una descripción a los cambios guardados)</a:t>
            </a:r>
          </a:p>
          <a:p>
            <a:pPr lvl="1" algn="just"/>
            <a:r>
              <a:rPr lang="es-CO" dirty="0" err="1" smtClean="0">
                <a:latin typeface="Consolas" panose="020B0609020204030204" pitchFamily="49" charset="0"/>
              </a:rPr>
              <a:t>git</a:t>
            </a:r>
            <a:r>
              <a:rPr lang="es-CO" dirty="0" smtClean="0">
                <a:latin typeface="Consolas" panose="020B0609020204030204" pitchFamily="49" charset="0"/>
              </a:rPr>
              <a:t> </a:t>
            </a:r>
            <a:r>
              <a:rPr lang="es-CO" dirty="0" err="1" smtClean="0">
                <a:latin typeface="Consolas" panose="020B0609020204030204" pitchFamily="49" charset="0"/>
              </a:rPr>
              <a:t>push</a:t>
            </a:r>
            <a:r>
              <a:rPr lang="es-CO" dirty="0" smtClean="0">
                <a:latin typeface="Consolas" panose="020B0609020204030204" pitchFamily="49" charset="0"/>
              </a:rPr>
              <a:t> </a:t>
            </a:r>
            <a:r>
              <a:rPr lang="es-CO" dirty="0" err="1" smtClean="0">
                <a:latin typeface="Consolas" panose="020B0609020204030204" pitchFamily="49" charset="0"/>
              </a:rPr>
              <a:t>origin</a:t>
            </a:r>
            <a:r>
              <a:rPr lang="es-CO" dirty="0" smtClean="0">
                <a:latin typeface="Consolas" panose="020B0609020204030204" pitchFamily="49" charset="0"/>
              </a:rPr>
              <a:t> master </a:t>
            </a:r>
            <a:r>
              <a:rPr lang="es-CO" dirty="0" smtClean="0"/>
              <a:t>(se actualizan los cambios en la nube)</a:t>
            </a:r>
          </a:p>
          <a:p>
            <a:pPr marL="0" indent="0" algn="just">
              <a:buNone/>
            </a:pPr>
            <a:endParaRPr lang="es-CO" dirty="0"/>
          </a:p>
          <a:p>
            <a:pPr lvl="1" algn="just"/>
            <a:endParaRPr lang="es-CO" dirty="0"/>
          </a:p>
        </p:txBody>
      </p:sp>
    </p:spTree>
    <p:extLst>
      <p:ext uri="{BB962C8B-B14F-4D97-AF65-F5344CB8AC3E}">
        <p14:creationId xmlns:p14="http://schemas.microsoft.com/office/powerpoint/2010/main" val="2323484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smtClean="0">
                <a:solidFill>
                  <a:srgbClr val="002060"/>
                </a:solidFill>
              </a:rPr>
              <a:t>TensorFlow</a:t>
            </a:r>
            <a:r>
              <a:rPr lang="es-CO" sz="4000" b="1" dirty="0" smtClean="0">
                <a:solidFill>
                  <a:srgbClr val="002060"/>
                </a:solidFill>
              </a:rPr>
              <a:t> para GPU</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err="1" smtClean="0"/>
              <a:t>TensorFlow</a:t>
            </a:r>
            <a:r>
              <a:rPr lang="es-CO" dirty="0" smtClean="0"/>
              <a:t> es una herramienta creada para operar un volumen grande de datos, y para esto se requiere una buena capacidad de computo.</a:t>
            </a:r>
          </a:p>
          <a:p>
            <a:pPr marL="0" indent="0">
              <a:buNone/>
            </a:pPr>
            <a:r>
              <a:rPr lang="es-CO" dirty="0" smtClean="0"/>
              <a:t>El modelo de </a:t>
            </a:r>
            <a:r>
              <a:rPr lang="es-CO" dirty="0" err="1" smtClean="0"/>
              <a:t>paralelización</a:t>
            </a:r>
            <a:r>
              <a:rPr lang="es-CO" dirty="0" smtClean="0"/>
              <a:t> de los procesadores gráficos son sumamente útiles en el entrenamiento de arquitecturas de aprendizaje profundo, por lo que es casi que indispensable el uso de estos dispositivos.</a:t>
            </a:r>
          </a:p>
          <a:p>
            <a:pPr marL="0" indent="0">
              <a:buNone/>
            </a:pPr>
            <a:r>
              <a:rPr lang="es-CO" dirty="0" smtClean="0"/>
              <a:t>Para la instalación de tensor </a:t>
            </a:r>
            <a:r>
              <a:rPr lang="es-CO" dirty="0" err="1" smtClean="0"/>
              <a:t>flow</a:t>
            </a:r>
            <a:r>
              <a:rPr lang="es-CO" dirty="0" smtClean="0"/>
              <a:t> en un equipo con GPU requiere del siguiente software:</a:t>
            </a:r>
          </a:p>
          <a:p>
            <a:r>
              <a:rPr lang="es-CO" dirty="0" smtClean="0"/>
              <a:t>Drivers NVIDIA</a:t>
            </a:r>
          </a:p>
          <a:p>
            <a:r>
              <a:rPr lang="es-CO" dirty="0" smtClean="0"/>
              <a:t>Anaconda3 (al instalarlo, instalar los complementos para visual)</a:t>
            </a:r>
          </a:p>
          <a:p>
            <a:r>
              <a:rPr lang="es-CO" dirty="0" err="1" smtClean="0"/>
              <a:t>Cuda</a:t>
            </a:r>
            <a:r>
              <a:rPr lang="es-CO" dirty="0" smtClean="0"/>
              <a:t> </a:t>
            </a:r>
            <a:r>
              <a:rPr lang="es-CO" dirty="0" err="1" smtClean="0"/>
              <a:t>Toolkit</a:t>
            </a:r>
            <a:r>
              <a:rPr lang="es-CO" dirty="0"/>
              <a:t> </a:t>
            </a:r>
            <a:r>
              <a:rPr lang="es-CO" dirty="0" smtClean="0"/>
              <a:t>9.0</a:t>
            </a:r>
          </a:p>
          <a:p>
            <a:r>
              <a:rPr lang="es-CO" dirty="0" err="1" smtClean="0"/>
              <a:t>CuDNN</a:t>
            </a:r>
            <a:r>
              <a:rPr lang="es-CO" dirty="0" smtClean="0"/>
              <a:t> </a:t>
            </a:r>
            <a:r>
              <a:rPr lang="es-CO" dirty="0" err="1" smtClean="0"/>
              <a:t>libraries</a:t>
            </a:r>
            <a:r>
              <a:rPr lang="es-CO" dirty="0" smtClean="0"/>
              <a:t> (para el </a:t>
            </a:r>
            <a:r>
              <a:rPr lang="es-CO" dirty="0" err="1" smtClean="0"/>
              <a:t>Cuda</a:t>
            </a:r>
            <a:r>
              <a:rPr lang="es-CO" dirty="0" smtClean="0"/>
              <a:t> instalado)</a:t>
            </a:r>
          </a:p>
          <a:p>
            <a:endParaRPr lang="es-CO" dirty="0"/>
          </a:p>
        </p:txBody>
      </p:sp>
    </p:spTree>
    <p:extLst>
      <p:ext uri="{BB962C8B-B14F-4D97-AF65-F5344CB8AC3E}">
        <p14:creationId xmlns:p14="http://schemas.microsoft.com/office/powerpoint/2010/main" val="3937014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400" b="1" dirty="0" err="1">
                <a:solidFill>
                  <a:srgbClr val="002060"/>
                </a:solidFill>
              </a:rPr>
              <a:t>TensorFlow</a:t>
            </a:r>
            <a:r>
              <a:rPr lang="es-CO" sz="4400" b="1" dirty="0">
                <a:solidFill>
                  <a:srgbClr val="002060"/>
                </a:solidFill>
              </a:rPr>
              <a:t> para GPU</a:t>
            </a:r>
            <a:endParaRPr lang="es-CO" dirty="0"/>
          </a:p>
        </p:txBody>
      </p:sp>
      <p:sp>
        <p:nvSpPr>
          <p:cNvPr id="3" name="Marcador de contenido 2"/>
          <p:cNvSpPr>
            <a:spLocks noGrp="1"/>
          </p:cNvSpPr>
          <p:nvPr>
            <p:ph idx="1"/>
          </p:nvPr>
        </p:nvSpPr>
        <p:spPr>
          <a:xfrm>
            <a:off x="838200" y="1552160"/>
            <a:ext cx="10515600" cy="4874278"/>
          </a:xfrm>
        </p:spPr>
        <p:txBody>
          <a:bodyPr>
            <a:normAutofit/>
          </a:bodyPr>
          <a:lstStyle/>
          <a:p>
            <a:pPr marL="0" indent="0">
              <a:buNone/>
            </a:pPr>
            <a:endParaRPr lang="es-CO" dirty="0" smtClean="0"/>
          </a:p>
          <a:p>
            <a:endParaRPr lang="es-CO" dirty="0" smtClean="0"/>
          </a:p>
          <a:p>
            <a:endParaRPr lang="es-CO" dirty="0" smtClean="0"/>
          </a:p>
          <a:p>
            <a:endParaRPr lang="es-CO" dirty="0"/>
          </a:p>
        </p:txBody>
      </p:sp>
      <p:sp>
        <p:nvSpPr>
          <p:cNvPr id="4" name="Marcador de contenido 2"/>
          <p:cNvSpPr txBox="1">
            <a:spLocks/>
          </p:cNvSpPr>
          <p:nvPr/>
        </p:nvSpPr>
        <p:spPr>
          <a:xfrm>
            <a:off x="838200" y="1825625"/>
            <a:ext cx="10515600" cy="4351338"/>
          </a:xfrm>
          <a:prstGeom prst="rect">
            <a:avLst/>
          </a:prstGeom>
        </p:spPr>
        <p:txBody>
          <a:bodyPr vert="horz" lIns="91440" tIns="45720" rIns="91440" bIns="45720" rtlCol="0">
            <a:normAutofit/>
          </a:bodyPr>
          <a:lstStyle>
            <a:lvl1pPr marL="221964" indent="-221964" algn="l" defTabSz="887855" rtl="0" eaLnBrk="1" latinLnBrk="0" hangingPunct="1">
              <a:lnSpc>
                <a:spcPct val="90000"/>
              </a:lnSpc>
              <a:spcBef>
                <a:spcPts val="971"/>
              </a:spcBef>
              <a:buFont typeface="Arial" panose="020B0604020202020204" pitchFamily="34" charset="0"/>
              <a:buChar char="•"/>
              <a:defRPr sz="2719" kern="1200">
                <a:solidFill>
                  <a:schemeClr val="tx1"/>
                </a:solidFill>
                <a:latin typeface="+mn-lt"/>
                <a:ea typeface="+mn-ea"/>
                <a:cs typeface="+mn-cs"/>
              </a:defRPr>
            </a:lvl1pPr>
            <a:lvl2pPr marL="665891" indent="-221964" algn="l" defTabSz="887855" rtl="0" eaLnBrk="1" latinLnBrk="0" hangingPunct="1">
              <a:lnSpc>
                <a:spcPct val="90000"/>
              </a:lnSpc>
              <a:spcBef>
                <a:spcPts val="485"/>
              </a:spcBef>
              <a:buFont typeface="Arial" panose="020B0604020202020204" pitchFamily="34" charset="0"/>
              <a:buChar char="•"/>
              <a:defRPr sz="2330" kern="1200">
                <a:solidFill>
                  <a:schemeClr val="tx1"/>
                </a:solidFill>
                <a:latin typeface="+mn-lt"/>
                <a:ea typeface="+mn-ea"/>
                <a:cs typeface="+mn-cs"/>
              </a:defRPr>
            </a:lvl2pPr>
            <a:lvl3pPr marL="1109819" indent="-221964" algn="l" defTabSz="887855" rtl="0" eaLnBrk="1" latinLnBrk="0" hangingPunct="1">
              <a:lnSpc>
                <a:spcPct val="90000"/>
              </a:lnSpc>
              <a:spcBef>
                <a:spcPts val="485"/>
              </a:spcBef>
              <a:buFont typeface="Arial" panose="020B0604020202020204" pitchFamily="34" charset="0"/>
              <a:buChar char="•"/>
              <a:defRPr sz="1942" kern="1200">
                <a:solidFill>
                  <a:schemeClr val="tx1"/>
                </a:solidFill>
                <a:latin typeface="+mn-lt"/>
                <a:ea typeface="+mn-ea"/>
                <a:cs typeface="+mn-cs"/>
              </a:defRPr>
            </a:lvl3pPr>
            <a:lvl4pPr marL="155374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4pPr>
            <a:lvl5pPr marL="199767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5pPr>
            <a:lvl6pPr marL="2441601"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6pPr>
            <a:lvl7pPr marL="2885529"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7pPr>
            <a:lvl8pPr marL="332945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8pPr>
            <a:lvl9pPr marL="377338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9pPr>
          </a:lstStyle>
          <a:p>
            <a:pPr marL="0" indent="0">
              <a:buFont typeface="Arial" panose="020B0604020202020204" pitchFamily="34" charset="0"/>
              <a:buNone/>
            </a:pPr>
            <a:r>
              <a:rPr lang="es-CO" dirty="0" smtClean="0"/>
              <a:t>Las librerías de </a:t>
            </a:r>
            <a:r>
              <a:rPr lang="es-CO" dirty="0" err="1" smtClean="0"/>
              <a:t>CuDNN</a:t>
            </a:r>
            <a:r>
              <a:rPr lang="es-CO" dirty="0" smtClean="0"/>
              <a:t> se deben copiar en la misma carpeta donde esta instalado CUDA. </a:t>
            </a:r>
          </a:p>
          <a:p>
            <a:pPr lvl="1" fontAlgn="base"/>
            <a:r>
              <a:rPr lang="es-CO" dirty="0"/>
              <a:t>%</a:t>
            </a:r>
            <a:r>
              <a:rPr lang="es-CO" dirty="0" err="1"/>
              <a:t>CUDA_Installation_directory</a:t>
            </a:r>
            <a:r>
              <a:rPr lang="es-CO" dirty="0"/>
              <a:t>%\</a:t>
            </a:r>
            <a:r>
              <a:rPr lang="es-CO" dirty="0" err="1"/>
              <a:t>bin</a:t>
            </a:r>
            <a:r>
              <a:rPr lang="es-CO" dirty="0"/>
              <a:t>\cudnn64_7.dll</a:t>
            </a:r>
          </a:p>
          <a:p>
            <a:pPr lvl="1" fontAlgn="base"/>
            <a:r>
              <a:rPr lang="es-CO" dirty="0"/>
              <a:t>% </a:t>
            </a:r>
            <a:r>
              <a:rPr lang="es-CO" dirty="0" err="1"/>
              <a:t>CUDA_Installation_directory</a:t>
            </a:r>
            <a:r>
              <a:rPr lang="es-CO" dirty="0"/>
              <a:t> %\</a:t>
            </a:r>
            <a:r>
              <a:rPr lang="es-CO" dirty="0" err="1"/>
              <a:t>include</a:t>
            </a:r>
            <a:r>
              <a:rPr lang="es-CO" dirty="0"/>
              <a:t>\</a:t>
            </a:r>
            <a:r>
              <a:rPr lang="es-CO" dirty="0" err="1"/>
              <a:t>cudnn.h</a:t>
            </a:r>
            <a:endParaRPr lang="es-CO" dirty="0"/>
          </a:p>
          <a:p>
            <a:pPr lvl="1" fontAlgn="base"/>
            <a:r>
              <a:rPr lang="es-CO" dirty="0"/>
              <a:t>% </a:t>
            </a:r>
            <a:r>
              <a:rPr lang="es-CO" dirty="0" err="1"/>
              <a:t>CUDA_Installation_directory</a:t>
            </a:r>
            <a:r>
              <a:rPr lang="es-CO" dirty="0"/>
              <a:t> %\</a:t>
            </a:r>
            <a:r>
              <a:rPr lang="es-CO" dirty="0" err="1" smtClean="0"/>
              <a:t>lib</a:t>
            </a:r>
            <a:r>
              <a:rPr lang="es-CO" dirty="0" smtClean="0"/>
              <a:t>\x64\cudnn.lib</a:t>
            </a:r>
          </a:p>
          <a:p>
            <a:pPr marL="0" indent="0" fontAlgn="base">
              <a:buNone/>
            </a:pPr>
            <a:r>
              <a:rPr lang="es-CO" dirty="0" smtClean="0"/>
              <a:t>Normalmente el directorio </a:t>
            </a:r>
            <a:r>
              <a:rPr lang="es-CO" dirty="0" err="1" smtClean="0"/>
              <a:t>Cuda</a:t>
            </a:r>
            <a:r>
              <a:rPr lang="es-CO" dirty="0" smtClean="0"/>
              <a:t> esta en:  </a:t>
            </a:r>
          </a:p>
          <a:p>
            <a:pPr lvl="1" fontAlgn="base"/>
            <a:r>
              <a:rPr lang="es-CO" dirty="0"/>
              <a:t>C:\Program </a:t>
            </a:r>
            <a:r>
              <a:rPr lang="es-CO" dirty="0" smtClean="0"/>
              <a:t>Files\NVIDIA </a:t>
            </a:r>
            <a:r>
              <a:rPr lang="es-CO" dirty="0"/>
              <a:t>GPU Computing </a:t>
            </a:r>
            <a:r>
              <a:rPr lang="es-CO" dirty="0" err="1" smtClean="0"/>
              <a:t>Toolkit</a:t>
            </a:r>
            <a:r>
              <a:rPr lang="es-CO" dirty="0" smtClean="0"/>
              <a:t>\CUDA</a:t>
            </a:r>
          </a:p>
          <a:p>
            <a:pPr marL="0" indent="0">
              <a:buFont typeface="Arial" panose="020B0604020202020204" pitchFamily="34" charset="0"/>
              <a:buNone/>
            </a:pPr>
            <a:endParaRPr lang="es-CO" dirty="0" smtClean="0"/>
          </a:p>
          <a:p>
            <a:endParaRPr lang="es-CO" dirty="0"/>
          </a:p>
        </p:txBody>
      </p:sp>
    </p:spTree>
    <p:extLst>
      <p:ext uri="{BB962C8B-B14F-4D97-AF65-F5344CB8AC3E}">
        <p14:creationId xmlns:p14="http://schemas.microsoft.com/office/powerpoint/2010/main" val="327561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400" b="1" dirty="0" err="1">
                <a:solidFill>
                  <a:srgbClr val="002060"/>
                </a:solidFill>
              </a:rPr>
              <a:t>TensorFlow</a:t>
            </a:r>
            <a:r>
              <a:rPr lang="es-CO" sz="4400" b="1" dirty="0">
                <a:solidFill>
                  <a:srgbClr val="002060"/>
                </a:solidFill>
              </a:rPr>
              <a:t> para GPU</a:t>
            </a:r>
            <a:endParaRPr lang="es-CO" dirty="0"/>
          </a:p>
        </p:txBody>
      </p:sp>
      <p:sp>
        <p:nvSpPr>
          <p:cNvPr id="8" name="Marcador de contenido 2"/>
          <p:cNvSpPr txBox="1">
            <a:spLocks noGrp="1"/>
          </p:cNvSpPr>
          <p:nvPr>
            <p:ph idx="1"/>
          </p:nvPr>
        </p:nvSpPr>
        <p:spPr>
          <a:xfrm>
            <a:off x="838200" y="1271716"/>
            <a:ext cx="10515600" cy="5252183"/>
          </a:xfrm>
          <a:prstGeom prst="rect">
            <a:avLst/>
          </a:prstGeom>
        </p:spPr>
        <p:txBody>
          <a:bodyPr vert="horz" lIns="91440" tIns="45720" rIns="91440" bIns="45720" rtlCol="0">
            <a:normAutofit/>
          </a:bodyPr>
          <a:lstStyle>
            <a:lvl1pPr marL="221964" indent="-221964" algn="l" defTabSz="887855" rtl="0" eaLnBrk="1" latinLnBrk="0" hangingPunct="1">
              <a:lnSpc>
                <a:spcPct val="90000"/>
              </a:lnSpc>
              <a:spcBef>
                <a:spcPts val="971"/>
              </a:spcBef>
              <a:buFont typeface="Arial" panose="020B0604020202020204" pitchFamily="34" charset="0"/>
              <a:buChar char="•"/>
              <a:defRPr sz="2719" kern="1200">
                <a:solidFill>
                  <a:schemeClr val="tx1"/>
                </a:solidFill>
                <a:latin typeface="+mn-lt"/>
                <a:ea typeface="+mn-ea"/>
                <a:cs typeface="+mn-cs"/>
              </a:defRPr>
            </a:lvl1pPr>
            <a:lvl2pPr marL="665891" indent="-221964" algn="l" defTabSz="887855" rtl="0" eaLnBrk="1" latinLnBrk="0" hangingPunct="1">
              <a:lnSpc>
                <a:spcPct val="90000"/>
              </a:lnSpc>
              <a:spcBef>
                <a:spcPts val="485"/>
              </a:spcBef>
              <a:buFont typeface="Arial" panose="020B0604020202020204" pitchFamily="34" charset="0"/>
              <a:buChar char="•"/>
              <a:defRPr sz="2330" kern="1200">
                <a:solidFill>
                  <a:schemeClr val="tx1"/>
                </a:solidFill>
                <a:latin typeface="+mn-lt"/>
                <a:ea typeface="+mn-ea"/>
                <a:cs typeface="+mn-cs"/>
              </a:defRPr>
            </a:lvl2pPr>
            <a:lvl3pPr marL="1109819" indent="-221964" algn="l" defTabSz="887855" rtl="0" eaLnBrk="1" latinLnBrk="0" hangingPunct="1">
              <a:lnSpc>
                <a:spcPct val="90000"/>
              </a:lnSpc>
              <a:spcBef>
                <a:spcPts val="485"/>
              </a:spcBef>
              <a:buFont typeface="Arial" panose="020B0604020202020204" pitchFamily="34" charset="0"/>
              <a:buChar char="•"/>
              <a:defRPr sz="1942" kern="1200">
                <a:solidFill>
                  <a:schemeClr val="tx1"/>
                </a:solidFill>
                <a:latin typeface="+mn-lt"/>
                <a:ea typeface="+mn-ea"/>
                <a:cs typeface="+mn-cs"/>
              </a:defRPr>
            </a:lvl3pPr>
            <a:lvl4pPr marL="155374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4pPr>
            <a:lvl5pPr marL="199767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5pPr>
            <a:lvl6pPr marL="2441601"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6pPr>
            <a:lvl7pPr marL="2885529"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7pPr>
            <a:lvl8pPr marL="332945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8pPr>
            <a:lvl9pPr marL="377338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9pPr>
          </a:lstStyle>
          <a:p>
            <a:pPr marL="0" indent="0" fontAlgn="base">
              <a:spcBef>
                <a:spcPts val="600"/>
              </a:spcBef>
              <a:buNone/>
            </a:pPr>
            <a:r>
              <a:rPr lang="es-CO" dirty="0"/>
              <a:t>Se debe agregar CUDA a las variables de entorno </a:t>
            </a:r>
          </a:p>
          <a:p>
            <a:pPr>
              <a:spcBef>
                <a:spcPts val="600"/>
              </a:spcBef>
            </a:pPr>
            <a:r>
              <a:rPr lang="es-CO" dirty="0" smtClean="0"/>
              <a:t>Control panel–</a:t>
            </a:r>
            <a:r>
              <a:rPr lang="es-CO" dirty="0" err="1" smtClean="0"/>
              <a:t>system</a:t>
            </a:r>
            <a:r>
              <a:rPr lang="es-CO" dirty="0" smtClean="0"/>
              <a:t>–</a:t>
            </a:r>
            <a:r>
              <a:rPr lang="es-CO" dirty="0" err="1" smtClean="0"/>
              <a:t>advanced</a:t>
            </a:r>
            <a:r>
              <a:rPr lang="es-CO" dirty="0" smtClean="0"/>
              <a:t> </a:t>
            </a:r>
            <a:r>
              <a:rPr lang="es-CO" dirty="0" err="1" smtClean="0"/>
              <a:t>system</a:t>
            </a:r>
            <a:r>
              <a:rPr lang="es-CO" dirty="0" smtClean="0"/>
              <a:t> </a:t>
            </a:r>
            <a:r>
              <a:rPr lang="es-CO" dirty="0" err="1" smtClean="0"/>
              <a:t>settings</a:t>
            </a:r>
            <a:r>
              <a:rPr lang="es-CO" dirty="0" smtClean="0"/>
              <a:t>–</a:t>
            </a:r>
            <a:r>
              <a:rPr lang="es-CO" dirty="0" err="1" smtClean="0"/>
              <a:t>enviroment</a:t>
            </a:r>
            <a:r>
              <a:rPr lang="es-CO" dirty="0" smtClean="0"/>
              <a:t> variables</a:t>
            </a:r>
          </a:p>
          <a:p>
            <a:endParaRPr lang="es-CO" dirty="0"/>
          </a:p>
          <a:p>
            <a:endParaRPr lang="es-CO" dirty="0" smtClean="0"/>
          </a:p>
          <a:p>
            <a:endParaRPr lang="es-CO" dirty="0" smtClean="0"/>
          </a:p>
          <a:p>
            <a:endParaRPr lang="es-CO" dirty="0"/>
          </a:p>
          <a:p>
            <a:endParaRPr lang="es-CO" dirty="0" smtClean="0"/>
          </a:p>
          <a:p>
            <a:pPr marL="0" indent="0">
              <a:buNone/>
            </a:pPr>
            <a:r>
              <a:rPr lang="es-CO" dirty="0" smtClean="0"/>
              <a:t>Editar la variable “</a:t>
            </a:r>
            <a:r>
              <a:rPr lang="es-CO" dirty="0" err="1" smtClean="0"/>
              <a:t>Path</a:t>
            </a:r>
            <a:r>
              <a:rPr lang="es-CO" dirty="0" smtClean="0"/>
              <a:t>” para agregarlas siguientes tres direcciones.</a:t>
            </a:r>
          </a:p>
          <a:p>
            <a:pPr lvl="1" fontAlgn="base"/>
            <a:r>
              <a:rPr lang="es-CO" dirty="0"/>
              <a:t>C:\Program Files\NVIDIA GPU Computing </a:t>
            </a:r>
            <a:r>
              <a:rPr lang="es-CO" dirty="0" err="1"/>
              <a:t>Toolkit</a:t>
            </a:r>
            <a:r>
              <a:rPr lang="es-CO" dirty="0"/>
              <a:t>\CUDA\v9.0\</a:t>
            </a:r>
            <a:r>
              <a:rPr lang="es-CO" dirty="0" err="1"/>
              <a:t>libnvvp</a:t>
            </a:r>
            <a:endParaRPr lang="es-CO" dirty="0"/>
          </a:p>
          <a:p>
            <a:pPr lvl="1" fontAlgn="base"/>
            <a:r>
              <a:rPr lang="es-CO" dirty="0"/>
              <a:t>C:\Program Files\NVIDIA GPU Computing </a:t>
            </a:r>
            <a:r>
              <a:rPr lang="es-CO" dirty="0" err="1"/>
              <a:t>Toolkit</a:t>
            </a:r>
            <a:r>
              <a:rPr lang="es-CO" dirty="0"/>
              <a:t>\CUDA\v9.0\</a:t>
            </a:r>
            <a:r>
              <a:rPr lang="es-CO" dirty="0" err="1"/>
              <a:t>bin</a:t>
            </a:r>
            <a:endParaRPr lang="es-CO" dirty="0"/>
          </a:p>
          <a:p>
            <a:pPr lvl="1" fontAlgn="base"/>
            <a:r>
              <a:rPr lang="es-CO" dirty="0"/>
              <a:t>C:\Program Files\NVIDIA GPU Computing </a:t>
            </a:r>
            <a:r>
              <a:rPr lang="es-CO" dirty="0" err="1"/>
              <a:t>Toolkit</a:t>
            </a:r>
            <a:r>
              <a:rPr lang="es-CO" dirty="0"/>
              <a:t>\CUDA\v9.0\</a:t>
            </a:r>
            <a:r>
              <a:rPr lang="es-CO" dirty="0" err="1"/>
              <a:t>lib</a:t>
            </a:r>
            <a:r>
              <a:rPr lang="es-CO" dirty="0"/>
              <a:t>\x64</a:t>
            </a:r>
          </a:p>
          <a:p>
            <a:pPr marL="0" indent="0">
              <a:buNone/>
            </a:pPr>
            <a:endParaRPr lang="es-CO" dirty="0" smtClean="0"/>
          </a:p>
          <a:p>
            <a:pPr marL="0" indent="0">
              <a:buNone/>
            </a:pPr>
            <a:endParaRPr lang="es-CO" dirty="0"/>
          </a:p>
        </p:txBody>
      </p:sp>
      <p:pic>
        <p:nvPicPr>
          <p:cNvPr id="10" name="Imagen 9"/>
          <p:cNvPicPr>
            <a:picLocks noChangeAspect="1"/>
          </p:cNvPicPr>
          <p:nvPr/>
        </p:nvPicPr>
        <p:blipFill>
          <a:blip r:embed="rId2"/>
          <a:stretch>
            <a:fillRect/>
          </a:stretch>
        </p:blipFill>
        <p:spPr>
          <a:xfrm>
            <a:off x="838200" y="2150394"/>
            <a:ext cx="4695824" cy="2574057"/>
          </a:xfrm>
          <a:prstGeom prst="rect">
            <a:avLst/>
          </a:prstGeom>
        </p:spPr>
      </p:pic>
      <p:pic>
        <p:nvPicPr>
          <p:cNvPr id="11" name="Imagen 10"/>
          <p:cNvPicPr>
            <a:picLocks noChangeAspect="1"/>
          </p:cNvPicPr>
          <p:nvPr/>
        </p:nvPicPr>
        <p:blipFill>
          <a:blip r:embed="rId3"/>
          <a:stretch>
            <a:fillRect/>
          </a:stretch>
        </p:blipFill>
        <p:spPr>
          <a:xfrm>
            <a:off x="5676900" y="2242034"/>
            <a:ext cx="5724525" cy="2390775"/>
          </a:xfrm>
          <a:prstGeom prst="rect">
            <a:avLst/>
          </a:prstGeom>
        </p:spPr>
      </p:pic>
    </p:spTree>
    <p:extLst>
      <p:ext uri="{BB962C8B-B14F-4D97-AF65-F5344CB8AC3E}">
        <p14:creationId xmlns:p14="http://schemas.microsoft.com/office/powerpoint/2010/main" val="3224921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400" b="1" dirty="0" err="1">
                <a:solidFill>
                  <a:srgbClr val="002060"/>
                </a:solidFill>
              </a:rPr>
              <a:t>TensorFlow</a:t>
            </a:r>
            <a:r>
              <a:rPr lang="es-CO" sz="4400" b="1" dirty="0">
                <a:solidFill>
                  <a:srgbClr val="002060"/>
                </a:solidFill>
              </a:rPr>
              <a:t> para GPU</a:t>
            </a:r>
            <a:endParaRPr lang="es-CO" dirty="0"/>
          </a:p>
        </p:txBody>
      </p:sp>
      <p:sp>
        <p:nvSpPr>
          <p:cNvPr id="3" name="Marcador de contenido 2"/>
          <p:cNvSpPr>
            <a:spLocks noGrp="1"/>
          </p:cNvSpPr>
          <p:nvPr>
            <p:ph idx="1"/>
          </p:nvPr>
        </p:nvSpPr>
        <p:spPr>
          <a:xfrm>
            <a:off x="838200" y="1552160"/>
            <a:ext cx="10515600" cy="4874278"/>
          </a:xfrm>
        </p:spPr>
        <p:txBody>
          <a:bodyPr>
            <a:normAutofit/>
          </a:bodyPr>
          <a:lstStyle/>
          <a:p>
            <a:pPr marL="0" indent="0">
              <a:buNone/>
            </a:pPr>
            <a:endParaRPr lang="es-CO" dirty="0" smtClean="0"/>
          </a:p>
          <a:p>
            <a:endParaRPr lang="es-CO" dirty="0" smtClean="0"/>
          </a:p>
          <a:p>
            <a:endParaRPr lang="es-CO" dirty="0" smtClean="0"/>
          </a:p>
          <a:p>
            <a:endParaRPr lang="es-CO" dirty="0"/>
          </a:p>
        </p:txBody>
      </p:sp>
      <p:sp>
        <p:nvSpPr>
          <p:cNvPr id="4" name="Marcador de contenido 2"/>
          <p:cNvSpPr txBox="1">
            <a:spLocks/>
          </p:cNvSpPr>
          <p:nvPr/>
        </p:nvSpPr>
        <p:spPr>
          <a:xfrm>
            <a:off x="838200" y="1552160"/>
            <a:ext cx="10515600" cy="5033278"/>
          </a:xfrm>
          <a:prstGeom prst="rect">
            <a:avLst/>
          </a:prstGeom>
        </p:spPr>
        <p:txBody>
          <a:bodyPr vert="horz" lIns="91440" tIns="45720" rIns="91440" bIns="45720" rtlCol="0">
            <a:normAutofit/>
          </a:bodyPr>
          <a:lstStyle>
            <a:lvl1pPr marL="221964" indent="-221964" algn="l" defTabSz="887855" rtl="0" eaLnBrk="1" latinLnBrk="0" hangingPunct="1">
              <a:lnSpc>
                <a:spcPct val="90000"/>
              </a:lnSpc>
              <a:spcBef>
                <a:spcPts val="971"/>
              </a:spcBef>
              <a:buFont typeface="Arial" panose="020B0604020202020204" pitchFamily="34" charset="0"/>
              <a:buChar char="•"/>
              <a:defRPr sz="2719" kern="1200">
                <a:solidFill>
                  <a:schemeClr val="tx1"/>
                </a:solidFill>
                <a:latin typeface="+mn-lt"/>
                <a:ea typeface="+mn-ea"/>
                <a:cs typeface="+mn-cs"/>
              </a:defRPr>
            </a:lvl1pPr>
            <a:lvl2pPr marL="665891" indent="-221964" algn="l" defTabSz="887855" rtl="0" eaLnBrk="1" latinLnBrk="0" hangingPunct="1">
              <a:lnSpc>
                <a:spcPct val="90000"/>
              </a:lnSpc>
              <a:spcBef>
                <a:spcPts val="485"/>
              </a:spcBef>
              <a:buFont typeface="Arial" panose="020B0604020202020204" pitchFamily="34" charset="0"/>
              <a:buChar char="•"/>
              <a:defRPr sz="2330" kern="1200">
                <a:solidFill>
                  <a:schemeClr val="tx1"/>
                </a:solidFill>
                <a:latin typeface="+mn-lt"/>
                <a:ea typeface="+mn-ea"/>
                <a:cs typeface="+mn-cs"/>
              </a:defRPr>
            </a:lvl2pPr>
            <a:lvl3pPr marL="1109819" indent="-221964" algn="l" defTabSz="887855" rtl="0" eaLnBrk="1" latinLnBrk="0" hangingPunct="1">
              <a:lnSpc>
                <a:spcPct val="90000"/>
              </a:lnSpc>
              <a:spcBef>
                <a:spcPts val="485"/>
              </a:spcBef>
              <a:buFont typeface="Arial" panose="020B0604020202020204" pitchFamily="34" charset="0"/>
              <a:buChar char="•"/>
              <a:defRPr sz="1942" kern="1200">
                <a:solidFill>
                  <a:schemeClr val="tx1"/>
                </a:solidFill>
                <a:latin typeface="+mn-lt"/>
                <a:ea typeface="+mn-ea"/>
                <a:cs typeface="+mn-cs"/>
              </a:defRPr>
            </a:lvl3pPr>
            <a:lvl4pPr marL="155374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4pPr>
            <a:lvl5pPr marL="199767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5pPr>
            <a:lvl6pPr marL="2441601"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6pPr>
            <a:lvl7pPr marL="2885529"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7pPr>
            <a:lvl8pPr marL="3329456"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8pPr>
            <a:lvl9pPr marL="3773384" indent="-221964" algn="l" defTabSz="887855" rtl="0" eaLnBrk="1" latinLnBrk="0" hangingPunct="1">
              <a:lnSpc>
                <a:spcPct val="90000"/>
              </a:lnSpc>
              <a:spcBef>
                <a:spcPts val="485"/>
              </a:spcBef>
              <a:buFont typeface="Arial" panose="020B0604020202020204" pitchFamily="34" charset="0"/>
              <a:buChar char="•"/>
              <a:defRPr sz="1748" kern="1200">
                <a:solidFill>
                  <a:schemeClr val="tx1"/>
                </a:solidFill>
                <a:latin typeface="+mn-lt"/>
                <a:ea typeface="+mn-ea"/>
                <a:cs typeface="+mn-cs"/>
              </a:defRPr>
            </a:lvl9pPr>
          </a:lstStyle>
          <a:p>
            <a:pPr marL="0" indent="0">
              <a:buFont typeface="Arial" panose="020B0604020202020204" pitchFamily="34" charset="0"/>
              <a:buNone/>
            </a:pPr>
            <a:r>
              <a:rPr lang="es-CO" dirty="0" smtClean="0"/>
              <a:t>Por último se instala </a:t>
            </a:r>
            <a:r>
              <a:rPr lang="es-CO" dirty="0" err="1" smtClean="0"/>
              <a:t>tensorflow</a:t>
            </a:r>
            <a:r>
              <a:rPr lang="es-CO" dirty="0" smtClean="0"/>
              <a:t> para GPU lo que se puede hacer de dos maneras:</a:t>
            </a:r>
          </a:p>
          <a:p>
            <a:r>
              <a:rPr lang="es-CO" dirty="0" smtClean="0"/>
              <a:t>Instalándolo para el sistema completo con</a:t>
            </a:r>
          </a:p>
          <a:p>
            <a:pPr lvl="1"/>
            <a:r>
              <a:rPr lang="en-US" dirty="0">
                <a:latin typeface="Consolas" panose="020B0609020204030204" pitchFamily="49" charset="0"/>
              </a:rPr>
              <a:t>pip install --ignore-installed --upgrade </a:t>
            </a:r>
            <a:r>
              <a:rPr lang="en-US" dirty="0" err="1" smtClean="0">
                <a:latin typeface="Consolas" panose="020B0609020204030204" pitchFamily="49" charset="0"/>
              </a:rPr>
              <a:t>tensorflow-gpu</a:t>
            </a:r>
            <a:endParaRPr lang="en-US" dirty="0">
              <a:latin typeface="Consolas" panose="020B0609020204030204" pitchFamily="49" charset="0"/>
            </a:endParaRPr>
          </a:p>
          <a:p>
            <a:r>
              <a:rPr lang="en-US" dirty="0" err="1" smtClean="0"/>
              <a:t>Instalándolo</a:t>
            </a:r>
            <a:r>
              <a:rPr lang="en-US" dirty="0" smtClean="0"/>
              <a:t> en un </a:t>
            </a:r>
            <a:r>
              <a:rPr lang="en-US" dirty="0" err="1" smtClean="0"/>
              <a:t>entorno</a:t>
            </a:r>
            <a:r>
              <a:rPr lang="en-US" dirty="0" smtClean="0"/>
              <a:t> virtual para </a:t>
            </a:r>
          </a:p>
          <a:p>
            <a:pPr lvl="1"/>
            <a:r>
              <a:rPr lang="en-US" dirty="0" err="1">
                <a:latin typeface="Consolas" panose="020B0609020204030204" pitchFamily="49" charset="0"/>
              </a:rPr>
              <a:t>conda</a:t>
            </a:r>
            <a:r>
              <a:rPr lang="en-US" dirty="0">
                <a:latin typeface="Consolas" panose="020B0609020204030204" pitchFamily="49" charset="0"/>
              </a:rPr>
              <a:t> create --name </a:t>
            </a:r>
            <a:r>
              <a:rPr lang="en-US" dirty="0" err="1">
                <a:latin typeface="Consolas" panose="020B0609020204030204" pitchFamily="49" charset="0"/>
              </a:rPr>
              <a:t>tensorflow</a:t>
            </a:r>
            <a:r>
              <a:rPr lang="en-US" dirty="0">
                <a:latin typeface="Consolas" panose="020B0609020204030204" pitchFamily="49" charset="0"/>
              </a:rPr>
              <a:t> --clone </a:t>
            </a:r>
            <a:r>
              <a:rPr lang="en-US" dirty="0" smtClean="0">
                <a:latin typeface="Consolas" panose="020B0609020204030204" pitchFamily="49" charset="0"/>
              </a:rPr>
              <a:t>root</a:t>
            </a:r>
          </a:p>
          <a:p>
            <a:pPr lvl="1" fontAlgn="base"/>
            <a:r>
              <a:rPr lang="en-US" dirty="0">
                <a:latin typeface="Consolas" panose="020B0609020204030204" pitchFamily="49" charset="0"/>
              </a:rPr>
              <a:t>activate </a:t>
            </a:r>
            <a:r>
              <a:rPr lang="en-US" dirty="0" err="1">
                <a:latin typeface="Consolas" panose="020B0609020204030204" pitchFamily="49" charset="0"/>
              </a:rPr>
              <a:t>tensorflow</a:t>
            </a:r>
            <a:endParaRPr lang="en-US" dirty="0">
              <a:latin typeface="Consolas" panose="020B0609020204030204" pitchFamily="49" charset="0"/>
            </a:endParaRPr>
          </a:p>
          <a:p>
            <a:pPr lvl="1" fontAlgn="base"/>
            <a:r>
              <a:rPr lang="en-US" dirty="0">
                <a:latin typeface="Consolas" panose="020B0609020204030204" pitchFamily="49" charset="0"/>
              </a:rPr>
              <a:t>pip install --ignore-installed --upgrade </a:t>
            </a:r>
            <a:r>
              <a:rPr lang="en-US" dirty="0" err="1" smtClean="0">
                <a:latin typeface="Consolas" panose="020B0609020204030204" pitchFamily="49" charset="0"/>
              </a:rPr>
              <a:t>tensorflow-gpu</a:t>
            </a:r>
            <a:endParaRPr lang="en-US" dirty="0" smtClean="0">
              <a:latin typeface="Consolas" panose="020B0609020204030204" pitchFamily="49" charset="0"/>
            </a:endParaRPr>
          </a:p>
          <a:p>
            <a:pPr marL="0" indent="0" fontAlgn="base">
              <a:buNone/>
            </a:pPr>
            <a:r>
              <a:rPr lang="en-US" dirty="0" smtClean="0"/>
              <a:t>Si hay </a:t>
            </a:r>
            <a:r>
              <a:rPr lang="en-US" dirty="0" err="1" smtClean="0"/>
              <a:t>problemas</a:t>
            </a:r>
            <a:r>
              <a:rPr lang="en-US" dirty="0" smtClean="0"/>
              <a:t>, </a:t>
            </a:r>
            <a:r>
              <a:rPr lang="en-US" dirty="0" err="1" smtClean="0"/>
              <a:t>pueden</a:t>
            </a:r>
            <a:r>
              <a:rPr lang="en-US" dirty="0" smtClean="0"/>
              <a:t> </a:t>
            </a:r>
            <a:r>
              <a:rPr lang="en-US" dirty="0" err="1" smtClean="0"/>
              <a:t>ver</a:t>
            </a:r>
            <a:r>
              <a:rPr lang="en-US" dirty="0" smtClean="0"/>
              <a:t> los </a:t>
            </a:r>
            <a:r>
              <a:rPr lang="en-US" dirty="0" err="1" smtClean="0"/>
              <a:t>siguientes</a:t>
            </a:r>
            <a:r>
              <a:rPr lang="en-US" dirty="0" smtClean="0"/>
              <a:t> links:</a:t>
            </a:r>
          </a:p>
          <a:p>
            <a:pPr lvl="1" fontAlgn="base"/>
            <a:r>
              <a:rPr lang="en-US" dirty="0">
                <a:hlinkClick r:id="rId2"/>
              </a:rPr>
              <a:t>https://</a:t>
            </a:r>
            <a:r>
              <a:rPr lang="en-US" dirty="0" smtClean="0">
                <a:hlinkClick r:id="rId2"/>
              </a:rPr>
              <a:t>www.linkedin.com/pulse/set-up-gpu-accelerated-tensorflow-keras-windows-10-anaconda-bhatia</a:t>
            </a:r>
            <a:endParaRPr lang="en-US" dirty="0" smtClean="0"/>
          </a:p>
          <a:p>
            <a:pPr lvl="1" fontAlgn="base"/>
            <a:r>
              <a:rPr lang="en-US" dirty="0">
                <a:hlinkClick r:id="rId3"/>
              </a:rPr>
              <a:t>https://</a:t>
            </a:r>
            <a:r>
              <a:rPr lang="en-US" dirty="0" smtClean="0">
                <a:hlinkClick r:id="rId3"/>
              </a:rPr>
              <a:t>www.tensorflow.org/install</a:t>
            </a:r>
            <a:r>
              <a:rPr lang="en-US" dirty="0" smtClean="0"/>
              <a:t> </a:t>
            </a:r>
            <a:endParaRPr lang="en-US" dirty="0"/>
          </a:p>
          <a:p>
            <a:endParaRPr lang="es-CO" dirty="0" smtClean="0"/>
          </a:p>
          <a:p>
            <a:pPr marL="0" indent="0">
              <a:buFont typeface="Arial" panose="020B0604020202020204" pitchFamily="34" charset="0"/>
              <a:buNone/>
            </a:pPr>
            <a:endParaRPr lang="es-CO" dirty="0" smtClean="0"/>
          </a:p>
          <a:p>
            <a:endParaRPr lang="es-CO" dirty="0"/>
          </a:p>
        </p:txBody>
      </p:sp>
    </p:spTree>
    <p:extLst>
      <p:ext uri="{BB962C8B-B14F-4D97-AF65-F5344CB8AC3E}">
        <p14:creationId xmlns:p14="http://schemas.microsoft.com/office/powerpoint/2010/main" val="169259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la nube</a:t>
            </a:r>
            <a:endParaRPr lang="es-CO" dirty="0"/>
          </a:p>
        </p:txBody>
      </p:sp>
      <p:sp>
        <p:nvSpPr>
          <p:cNvPr id="3" name="Marcador de contenido 2"/>
          <p:cNvSpPr>
            <a:spLocks noGrp="1"/>
          </p:cNvSpPr>
          <p:nvPr>
            <p:ph idx="1"/>
          </p:nvPr>
        </p:nvSpPr>
        <p:spPr/>
        <p:txBody>
          <a:bodyPr/>
          <a:lstStyle/>
          <a:p>
            <a:pPr marL="0" indent="0">
              <a:buNone/>
            </a:pPr>
            <a:r>
              <a:rPr lang="es-CO" dirty="0" smtClean="0"/>
              <a:t>Cuando el equipo de computo no tiene las características necesarias para entrenar nuestro modelo de aprendizaje profundo. Existe la posibilidad de usar servicios en la nube para correr códigos que requieren una gran capacidad de cómputo.</a:t>
            </a:r>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30" y="3510979"/>
            <a:ext cx="2665984" cy="2665984"/>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2844" y="2866093"/>
            <a:ext cx="5171997" cy="3742857"/>
          </a:xfrm>
          <a:prstGeom prst="rect">
            <a:avLst/>
          </a:prstGeom>
        </p:spPr>
      </p:pic>
      <p:sp>
        <p:nvSpPr>
          <p:cNvPr id="8" name="Rectángulo 7"/>
          <p:cNvSpPr/>
          <p:nvPr/>
        </p:nvSpPr>
        <p:spPr>
          <a:xfrm>
            <a:off x="1375465" y="6162124"/>
            <a:ext cx="4207379" cy="230832"/>
          </a:xfrm>
          <a:prstGeom prst="rect">
            <a:avLst/>
          </a:prstGeom>
        </p:spPr>
        <p:txBody>
          <a:bodyPr wrap="square">
            <a:spAutoFit/>
          </a:bodyPr>
          <a:lstStyle/>
          <a:p>
            <a:r>
              <a:rPr lang="es-CO" sz="900" smtClean="0"/>
              <a:t>Tomado de: https://ai.googleblog.com/2016/03/machine-learning-in-cloud-with.html</a:t>
            </a:r>
            <a:endParaRPr lang="es-CO" sz="900" dirty="0"/>
          </a:p>
        </p:txBody>
      </p:sp>
      <p:sp>
        <p:nvSpPr>
          <p:cNvPr id="9" name="Rectángulo 8"/>
          <p:cNvSpPr/>
          <p:nvPr/>
        </p:nvSpPr>
        <p:spPr>
          <a:xfrm>
            <a:off x="7161995" y="6162124"/>
            <a:ext cx="2013693" cy="230832"/>
          </a:xfrm>
          <a:prstGeom prst="rect">
            <a:avLst/>
          </a:prstGeom>
        </p:spPr>
        <p:txBody>
          <a:bodyPr wrap="none">
            <a:spAutoFit/>
          </a:bodyPr>
          <a:lstStyle/>
          <a:p>
            <a:r>
              <a:rPr lang="es-CO" sz="900" dirty="0" smtClean="0"/>
              <a:t>Tomado de: https</a:t>
            </a:r>
            <a:r>
              <a:rPr lang="es-CO" sz="900" dirty="0"/>
              <a:t>://cloud.google.com/</a:t>
            </a:r>
          </a:p>
        </p:txBody>
      </p:sp>
    </p:spTree>
    <p:extLst>
      <p:ext uri="{BB962C8B-B14F-4D97-AF65-F5344CB8AC3E}">
        <p14:creationId xmlns:p14="http://schemas.microsoft.com/office/powerpoint/2010/main" val="366349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err="1">
                <a:solidFill>
                  <a:srgbClr val="002060"/>
                </a:solidFill>
              </a:rPr>
              <a:t>TensorFlow</a:t>
            </a:r>
            <a:r>
              <a:rPr lang="es-CO" sz="4000" b="1" dirty="0">
                <a:solidFill>
                  <a:srgbClr val="002060"/>
                </a:solidFill>
              </a:rPr>
              <a:t> </a:t>
            </a:r>
            <a:r>
              <a:rPr lang="es-CO" sz="4000" b="1" dirty="0" smtClean="0">
                <a:solidFill>
                  <a:srgbClr val="002060"/>
                </a:solidFill>
              </a:rPr>
              <a:t>en la nube</a:t>
            </a:r>
            <a:endParaRPr lang="es-CO" dirty="0"/>
          </a:p>
        </p:txBody>
      </p:sp>
      <p:sp>
        <p:nvSpPr>
          <p:cNvPr id="3" name="Marcador de contenido 2"/>
          <p:cNvSpPr>
            <a:spLocks noGrp="1"/>
          </p:cNvSpPr>
          <p:nvPr>
            <p:ph idx="1"/>
          </p:nvPr>
        </p:nvSpPr>
        <p:spPr/>
        <p:txBody>
          <a:bodyPr/>
          <a:lstStyle/>
          <a:p>
            <a:pPr marL="0" indent="0" algn="just">
              <a:buNone/>
            </a:pPr>
            <a:r>
              <a:rPr lang="es-CO" dirty="0" smtClean="0"/>
              <a:t>Entre los servicios de </a:t>
            </a:r>
            <a:r>
              <a:rPr lang="es-CO" dirty="0" err="1" smtClean="0"/>
              <a:t>google</a:t>
            </a:r>
            <a:r>
              <a:rPr lang="es-CO" dirty="0" smtClean="0"/>
              <a:t> </a:t>
            </a:r>
            <a:r>
              <a:rPr lang="es-CO" dirty="0" err="1" smtClean="0"/>
              <a:t>cloud</a:t>
            </a:r>
            <a:r>
              <a:rPr lang="es-CO" dirty="0" smtClean="0"/>
              <a:t> se encuentran varias herramientas pada el desarrollo y entrenamiento de aprendizaje de máquina. Este servicio tiene costo aunque se tiene una prueba gratis que permite usar servicios por un costo de 300 USD.</a:t>
            </a:r>
          </a:p>
          <a:p>
            <a:pPr marL="0" indent="0" algn="just">
              <a:buNone/>
            </a:pPr>
            <a:r>
              <a:rPr lang="es-CO" dirty="0" err="1" smtClean="0"/>
              <a:t>Puden</a:t>
            </a:r>
            <a:r>
              <a:rPr lang="es-CO" dirty="0" smtClean="0"/>
              <a:t> obtener la prueba gratuita en la siguiente </a:t>
            </a:r>
            <a:r>
              <a:rPr lang="es-CO" dirty="0" err="1" smtClean="0"/>
              <a:t>pag</a:t>
            </a:r>
            <a:r>
              <a:rPr lang="es-CO" dirty="0" smtClean="0"/>
              <a:t>:</a:t>
            </a:r>
          </a:p>
          <a:p>
            <a:pPr marL="0" indent="0" algn="just">
              <a:buNone/>
            </a:pPr>
            <a:r>
              <a:rPr lang="es-CO" dirty="0" smtClean="0"/>
              <a:t> </a:t>
            </a:r>
            <a:r>
              <a:rPr lang="es-CO" dirty="0" smtClean="0">
                <a:hlinkClick r:id="rId2"/>
              </a:rPr>
              <a:t>https</a:t>
            </a:r>
            <a:r>
              <a:rPr lang="es-CO" dirty="0">
                <a:hlinkClick r:id="rId2"/>
              </a:rPr>
              <a:t>://</a:t>
            </a:r>
            <a:r>
              <a:rPr lang="es-CO" dirty="0" smtClean="0">
                <a:hlinkClick r:id="rId2"/>
              </a:rPr>
              <a:t>cloud.google.com/products/ai</a:t>
            </a:r>
            <a:r>
              <a:rPr lang="es-CO" dirty="0" smtClean="0"/>
              <a:t> </a:t>
            </a:r>
          </a:p>
        </p:txBody>
      </p:sp>
    </p:spTree>
    <p:extLst>
      <p:ext uri="{BB962C8B-B14F-4D97-AF65-F5344CB8AC3E}">
        <p14:creationId xmlns:p14="http://schemas.microsoft.com/office/powerpoint/2010/main" val="4120882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ón Propuesta Seminario 3 - objetivos y metodologí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Clase - TensorFlow y Redes Neuronales 2</Template>
  <TotalTime>10218</TotalTime>
  <Words>1045</Words>
  <Application>Microsoft Office PowerPoint</Application>
  <PresentationFormat>Panorámica</PresentationFormat>
  <Paragraphs>124</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Consolas</vt:lpstr>
      <vt:lpstr>Presentación Propuesta Seminario 3 - objetivos y metodología</vt:lpstr>
      <vt:lpstr>Herramientas para el Desarrollo de Aplicaciones con Deep Learning</vt:lpstr>
      <vt:lpstr>Uso de GIT</vt:lpstr>
      <vt:lpstr>Uso de GIT</vt:lpstr>
      <vt:lpstr>TensorFlow para GPU</vt:lpstr>
      <vt:lpstr>TensorFlow para GPU</vt:lpstr>
      <vt:lpstr>TensorFlow para GPU</vt:lpstr>
      <vt:lpstr>TensorFlow para GPU</vt:lpstr>
      <vt:lpstr>TensorFlow en la nube</vt:lpstr>
      <vt:lpstr>TensorFlow en la nube</vt:lpstr>
      <vt:lpstr>TensorFlow en Google Colaboratory</vt:lpstr>
      <vt:lpstr>TensorFlow en Google Colaboratory</vt:lpstr>
      <vt:lpstr>TensorFlow en Google Colaboratory</vt:lpstr>
      <vt:lpstr>TensorFlow en Google Colaboratory</vt:lpstr>
      <vt:lpstr>TensorFlow en Google Colaboratory</vt:lpstr>
      <vt:lpstr>TensorFlow en Google Colaboratory</vt:lpstr>
      <vt:lpstr>TensorFlow en Google Colaboratory</vt:lpstr>
      <vt:lpstr>Uso de GIT en Colaboratory</vt:lpstr>
      <vt:lpstr>Descargas en Colaboratory</vt:lpstr>
      <vt:lpstr>Descompresión en Colaboratory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Overview</dc:title>
  <dc:creator>Usuario de Windows</dc:creator>
  <cp:lastModifiedBy>Usuario de Windows</cp:lastModifiedBy>
  <cp:revision>54</cp:revision>
  <dcterms:created xsi:type="dcterms:W3CDTF">2018-10-09T23:12:48Z</dcterms:created>
  <dcterms:modified xsi:type="dcterms:W3CDTF">2019-10-12T09:50:05Z</dcterms:modified>
</cp:coreProperties>
</file>