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305" r:id="rId5"/>
    <p:sldId id="296" r:id="rId6"/>
    <p:sldId id="306" r:id="rId7"/>
    <p:sldId id="312" r:id="rId8"/>
    <p:sldId id="317" r:id="rId9"/>
    <p:sldId id="309" r:id="rId10"/>
    <p:sldId id="294" r:id="rId11"/>
    <p:sldId id="310" r:id="rId12"/>
    <p:sldId id="31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a:solidFill>
          <a:schemeClr val="bg1">
            <a:alpha val="90000"/>
          </a:schemeClr>
        </a:solidFill>
        <a:ln>
          <a:noFill/>
        </a:ln>
      </dgm:spPr>
      <dgm:t>
        <a:bodyPr/>
        <a:lstStyle/>
        <a:p>
          <a:pPr rtl="0"/>
          <a:r>
            <a:rPr lang="en-US" sz="1600" b="0" i="0" dirty="0">
              <a:solidFill>
                <a:schemeClr val="accent3"/>
              </a:solidFill>
              <a:latin typeface="Gill Sans Nova Light" panose="020B0302020104020203" pitchFamily="34" charset="0"/>
              <a:cs typeface="Gill Sans Light" panose="020B0302020104020203" pitchFamily="34" charset="-79"/>
            </a:rPr>
            <a:t>Deploy strategic networks with compelling e-business needs</a:t>
          </a: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a:solidFill>
          <a:schemeClr val="accent2"/>
        </a:solidFill>
        <a:ln>
          <a:noFill/>
        </a:ln>
      </dgm:spPr>
      <dgm:t>
        <a:bodyPr/>
        <a:lstStyle/>
        <a:p>
          <a:pPr rtl="0"/>
          <a:r>
            <a:rPr lang="en-US" sz="2000" dirty="0">
              <a:latin typeface="Baskerville Old Face" panose="02020602080505020303" pitchFamily="18" charset="77"/>
              <a:ea typeface="Baskerville" panose="02020502070401020303" pitchFamily="18" charset="0"/>
            </a:rPr>
            <a:t>Planning</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a:solidFill>
          <a:schemeClr val="bg1">
            <a:alpha val="90000"/>
          </a:schemeClr>
        </a:solidFill>
        <a:ln>
          <a:noFill/>
        </a:ln>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Synergize scalable e-commerce</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Marketing</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a:solidFill>
          <a:schemeClr val="bg1">
            <a:lumMod val="95000"/>
            <a:alpha val="90000"/>
          </a:schemeClr>
        </a:solidFill>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Disseminate standardized metrics</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Design</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a:solidFill>
          <a:schemeClr val="bg1">
            <a:alpha val="90000"/>
          </a:schemeClr>
        </a:solidFill>
        <a:ln>
          <a:noFill/>
        </a:ln>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Coordinate e-business applications</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a:solidFill>
          <a:schemeClr val="bg1">
            <a:lumMod val="95000"/>
            <a:alpha val="90000"/>
          </a:schemeClr>
        </a:solidFill>
      </dgm:spPr>
      <dgm:t>
        <a:bodyPr/>
        <a:lstStyle/>
        <a:p>
          <a:pPr rtl="0"/>
          <a:r>
            <a:rPr lang="en-US" sz="1600" b="0" i="0" dirty="0">
              <a:solidFill>
                <a:schemeClr val="accent3"/>
              </a:solidFill>
              <a:latin typeface="Gill Sans Nova Light" panose="020B0302020104020203" pitchFamily="34" charset="0"/>
              <a:cs typeface="Gill Sans Light" panose="020B0302020104020203" pitchFamily="34" charset="-79"/>
            </a:rPr>
            <a:t>Foster holistically superior methodologies</a:t>
          </a: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Launch</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Strategy</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custLinFactNeighborY="-56478">
        <dgm:presLayoutVars>
          <dgm:chMax val="0"/>
          <dgm:chPref val="0"/>
        </dgm:presLayoutVars>
      </dgm:prSet>
      <dgm:spPr/>
    </dgm:pt>
    <dgm:pt modelId="{22359DD7-1BFB-4900-BAE6-6084F2F57988}" type="pres">
      <dgm:prSet presAssocID="{73D947E0-108F-4D20-A71E-3CF329F97212}" presName="desTx" presStyleLbl="alignAccFollowNode1" presStyleIdx="0" presStyleCnt="5" custScaleY="173526" custLinFactNeighborY="13200">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custLinFactNeighborY="-56478">
        <dgm:presLayoutVars>
          <dgm:chMax val="0"/>
          <dgm:chPref val="0"/>
        </dgm:presLayoutVars>
      </dgm:prSet>
      <dgm:spPr/>
    </dgm:pt>
    <dgm:pt modelId="{4FEB85EB-D046-4CDB-8A62-BBCE260C4490}" type="pres">
      <dgm:prSet presAssocID="{B1AFA1AF-0FF8-45B3-A6D0-0E255A2F637D}" presName="desTx" presStyleLbl="alignAccFollowNode1" presStyleIdx="1" presStyleCnt="5" custScaleY="173526" custLinFactNeighborY="13200">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custLinFactNeighborY="-56478">
        <dgm:presLayoutVars>
          <dgm:chMax val="0"/>
          <dgm:chPref val="0"/>
        </dgm:presLayoutVars>
      </dgm:prSet>
      <dgm:spPr/>
    </dgm:pt>
    <dgm:pt modelId="{6B5FE59C-B471-448A-AA7A-B526DCC4D4CA}" type="pres">
      <dgm:prSet presAssocID="{E9682B4F-0217-4B50-923E-C104AA24290F}" presName="desTx" presStyleLbl="alignAccFollowNode1" presStyleIdx="2" presStyleCnt="5" custScaleY="173526" custLinFactNeighborY="13200">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custLinFactNeighborY="-56478">
        <dgm:presLayoutVars>
          <dgm:chMax val="0"/>
          <dgm:chPref val="0"/>
        </dgm:presLayoutVars>
      </dgm:prSet>
      <dgm:spPr/>
    </dgm:pt>
    <dgm:pt modelId="{C42A8BDE-B838-475D-AFDE-17B60D744AB6}" type="pres">
      <dgm:prSet presAssocID="{4F85505A-81B6-4FDA-A144-900B71DAD946}" presName="desTx" presStyleLbl="alignAccFollowNode1" presStyleIdx="3" presStyleCnt="5" custScaleY="173526" custLinFactNeighborY="13200">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custLinFactNeighborY="-56478">
        <dgm:presLayoutVars>
          <dgm:chMax val="0"/>
          <dgm:chPref val="0"/>
        </dgm:presLayoutVars>
      </dgm:prSet>
      <dgm:spPr/>
    </dgm:pt>
    <dgm:pt modelId="{C8429E68-36DD-4F6A-A2F4-7CCDADCEFAD1}" type="pres">
      <dgm:prSet presAssocID="{A2322D3A-7AC2-4C5C-9D7E-EAB2313D47D4}" presName="desTx" presStyleLbl="alignAccFollowNode1" presStyleIdx="4" presStyleCnt="5" custScaleX="99917" custScaleY="173186" custLinFactNeighborY="13200">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Planning</a:t>
          </a:r>
        </a:p>
      </dsp:txBody>
      <dsp:txXfrm>
        <a:off x="8634" y="81501"/>
        <a:ext cx="2013350" cy="604005"/>
      </dsp:txXfrm>
    </dsp:sp>
    <dsp:sp modelId="{22359DD7-1BFB-4900-BAE6-6084F2F57988}">
      <dsp:nvSpPr>
        <dsp:cNvPr id="0" name=""/>
        <dsp:cNvSpPr/>
      </dsp:nvSpPr>
      <dsp:spPr>
        <a:xfrm>
          <a:off x="8634" y="677889"/>
          <a:ext cx="2013350" cy="2568297"/>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Synergize scalable e-commerce</a:t>
          </a:r>
        </a:p>
      </dsp:txBody>
      <dsp:txXfrm>
        <a:off x="8634" y="677889"/>
        <a:ext cx="2013350" cy="2568297"/>
      </dsp:txXfrm>
    </dsp:sp>
    <dsp:sp modelId="{C4F84DEA-2002-4D32-8E80-70EEE05E345A}">
      <dsp:nvSpPr>
        <dsp:cNvPr id="0" name=""/>
        <dsp:cNvSpPr/>
      </dsp:nvSpPr>
      <dsp:spPr>
        <a:xfrm>
          <a:off x="2129879"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Marketing</a:t>
          </a:r>
        </a:p>
      </dsp:txBody>
      <dsp:txXfrm>
        <a:off x="2129879" y="81501"/>
        <a:ext cx="2013350" cy="604005"/>
      </dsp:txXfrm>
    </dsp:sp>
    <dsp:sp modelId="{4FEB85EB-D046-4CDB-8A62-BBCE260C4490}">
      <dsp:nvSpPr>
        <dsp:cNvPr id="0" name=""/>
        <dsp:cNvSpPr/>
      </dsp:nvSpPr>
      <dsp:spPr>
        <a:xfrm>
          <a:off x="2129879" y="677889"/>
          <a:ext cx="2013350" cy="2568297"/>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Disseminate standardized metrics</a:t>
          </a:r>
        </a:p>
      </dsp:txBody>
      <dsp:txXfrm>
        <a:off x="2129879" y="677889"/>
        <a:ext cx="2013350" cy="2568297"/>
      </dsp:txXfrm>
    </dsp:sp>
    <dsp:sp modelId="{49B7F8FA-D256-41EF-9327-52A3551D9A60}">
      <dsp:nvSpPr>
        <dsp:cNvPr id="0" name=""/>
        <dsp:cNvSpPr/>
      </dsp:nvSpPr>
      <dsp:spPr>
        <a:xfrm>
          <a:off x="4251124"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Design</a:t>
          </a:r>
        </a:p>
      </dsp:txBody>
      <dsp:txXfrm>
        <a:off x="4251124" y="81501"/>
        <a:ext cx="2013350" cy="604005"/>
      </dsp:txXfrm>
    </dsp:sp>
    <dsp:sp modelId="{6B5FE59C-B471-448A-AA7A-B526DCC4D4CA}">
      <dsp:nvSpPr>
        <dsp:cNvPr id="0" name=""/>
        <dsp:cNvSpPr/>
      </dsp:nvSpPr>
      <dsp:spPr>
        <a:xfrm>
          <a:off x="4251124" y="677889"/>
          <a:ext cx="2013350" cy="2568297"/>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Coordinate e-business applications</a:t>
          </a:r>
        </a:p>
      </dsp:txBody>
      <dsp:txXfrm>
        <a:off x="4251124" y="677889"/>
        <a:ext cx="2013350" cy="2568297"/>
      </dsp:txXfrm>
    </dsp:sp>
    <dsp:sp modelId="{4132ECB1-6BEF-4935-AFA3-B2EAA48FDE7E}">
      <dsp:nvSpPr>
        <dsp:cNvPr id="0" name=""/>
        <dsp:cNvSpPr/>
      </dsp:nvSpPr>
      <dsp:spPr>
        <a:xfrm>
          <a:off x="6372369"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Strategy</a:t>
          </a:r>
        </a:p>
      </dsp:txBody>
      <dsp:txXfrm>
        <a:off x="6372369" y="81501"/>
        <a:ext cx="2013350" cy="604005"/>
      </dsp:txXfrm>
    </dsp:sp>
    <dsp:sp modelId="{C42A8BDE-B838-475D-AFDE-17B60D744AB6}">
      <dsp:nvSpPr>
        <dsp:cNvPr id="0" name=""/>
        <dsp:cNvSpPr/>
      </dsp:nvSpPr>
      <dsp:spPr>
        <a:xfrm>
          <a:off x="6372369" y="677889"/>
          <a:ext cx="2013350" cy="2568297"/>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rtl="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Foster holistically superior methodologies</a:t>
          </a:r>
        </a:p>
      </dsp:txBody>
      <dsp:txXfrm>
        <a:off x="6372369" y="677889"/>
        <a:ext cx="2013350" cy="2568297"/>
      </dsp:txXfrm>
    </dsp:sp>
    <dsp:sp modelId="{59606EB9-9F10-4D12-A33F-A242FDCC0D0F}">
      <dsp:nvSpPr>
        <dsp:cNvPr id="0" name=""/>
        <dsp:cNvSpPr/>
      </dsp:nvSpPr>
      <dsp:spPr>
        <a:xfrm>
          <a:off x="8493615" y="82759"/>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Launch</a:t>
          </a:r>
        </a:p>
      </dsp:txBody>
      <dsp:txXfrm>
        <a:off x="8493615" y="82759"/>
        <a:ext cx="2013350" cy="604005"/>
      </dsp:txXfrm>
    </dsp:sp>
    <dsp:sp modelId="{C8429E68-36DD-4F6A-A2F4-7CCDADCEFAD1}">
      <dsp:nvSpPr>
        <dsp:cNvPr id="0" name=""/>
        <dsp:cNvSpPr/>
      </dsp:nvSpPr>
      <dsp:spPr>
        <a:xfrm>
          <a:off x="8494450" y="681663"/>
          <a:ext cx="2011679" cy="2563264"/>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rtl="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Deploy strategic networks with compelling e-business needs</a:t>
          </a:r>
        </a:p>
      </dsp:txBody>
      <dsp:txXfrm>
        <a:off x="8494450" y="681663"/>
        <a:ext cx="2011679" cy="2563264"/>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3/21/2023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3/21/2023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t>Evidence Section</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a:t>Drieam</a:t>
            </a:r>
          </a:p>
        </p:txBody>
      </p:sp>
    </p:spTree>
    <p:extLst>
      <p:ext uri="{BB962C8B-B14F-4D97-AF65-F5344CB8AC3E}">
        <p14:creationId xmlns:p14="http://schemas.microsoft.com/office/powerpoint/2010/main" val="317718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Introduction</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Review</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Possible approach</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Summary</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r>
              <a:rPr lang="en-US" dirty="0"/>
              <a:t>At Contoso, we empower organizations to foster collaborative </a:t>
            </a:r>
            <a:br>
              <a:rPr lang="en-US" dirty="0"/>
            </a:br>
            <a:r>
              <a:rPr lang="en-US" dirty="0"/>
              <a:t>thinking to further drive workplace innovation. By closing the </a:t>
            </a:r>
            <a:br>
              <a:rPr lang="en-US" dirty="0"/>
            </a:br>
            <a:r>
              <a:rPr lang="en-US" dirty="0"/>
              <a:t>loop and leveraging agile frameworks, we help business grow </a:t>
            </a:r>
            <a:br>
              <a:rPr lang="en-US" dirty="0"/>
            </a:br>
            <a:r>
              <a:rPr lang="en-US" dirty="0"/>
              <a:t>organically and foster a consumer-first mindset.</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4</a:t>
            </a:fld>
            <a:endParaRPr lang="en-US" dirty="0"/>
          </a:p>
        </p:txBody>
      </p:sp>
      <p:pic>
        <p:nvPicPr>
          <p:cNvPr id="10" name="Picture 9">
            <a:extLst>
              <a:ext uri="{FF2B5EF4-FFF2-40B4-BE49-F238E27FC236}">
                <a16:creationId xmlns:a16="http://schemas.microsoft.com/office/drawing/2014/main" id="{BA36D083-84B2-0A3B-08A7-2535ACCAC21A}"/>
              </a:ext>
            </a:extLst>
          </p:cNvPr>
          <p:cNvPicPr>
            <a:picLocks noChangeAspect="1"/>
          </p:cNvPicPr>
          <p:nvPr/>
        </p:nvPicPr>
        <p:blipFill>
          <a:blip r:embed="rId2"/>
          <a:stretch>
            <a:fillRect/>
          </a:stretch>
        </p:blipFill>
        <p:spPr>
          <a:xfrm>
            <a:off x="1125268" y="0"/>
            <a:ext cx="9679485" cy="6858000"/>
          </a:xfrm>
          <a:prstGeom prst="rect">
            <a:avLst/>
          </a:prstGeom>
        </p:spPr>
      </p:pic>
    </p:spTree>
    <p:extLst>
      <p:ext uri="{BB962C8B-B14F-4D97-AF65-F5344CB8AC3E}">
        <p14:creationId xmlns:p14="http://schemas.microsoft.com/office/powerpoint/2010/main" val="871201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5</a:t>
            </a:fld>
            <a:endParaRPr lang="en-US" dirty="0"/>
          </a:p>
        </p:txBody>
      </p:sp>
      <p:pic>
        <p:nvPicPr>
          <p:cNvPr id="3" name="Picture 2">
            <a:extLst>
              <a:ext uri="{FF2B5EF4-FFF2-40B4-BE49-F238E27FC236}">
                <a16:creationId xmlns:a16="http://schemas.microsoft.com/office/drawing/2014/main" id="{8582FEE1-DFD5-A686-A22A-4C324E5F2356}"/>
              </a:ext>
            </a:extLst>
          </p:cNvPr>
          <p:cNvPicPr>
            <a:picLocks noChangeAspect="1"/>
          </p:cNvPicPr>
          <p:nvPr/>
        </p:nvPicPr>
        <p:blipFill>
          <a:blip r:embed="rId2"/>
          <a:stretch>
            <a:fillRect/>
          </a:stretch>
        </p:blipFill>
        <p:spPr>
          <a:xfrm>
            <a:off x="1361682" y="0"/>
            <a:ext cx="9669456" cy="6858000"/>
          </a:xfrm>
          <a:prstGeom prst="rect">
            <a:avLst/>
          </a:prstGeom>
        </p:spPr>
      </p:pic>
    </p:spTree>
    <p:extLst>
      <p:ext uri="{BB962C8B-B14F-4D97-AF65-F5344CB8AC3E}">
        <p14:creationId xmlns:p14="http://schemas.microsoft.com/office/powerpoint/2010/main" val="716454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C4AE-C2C4-A814-CC59-BD002AEF46FC}"/>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rPr>
              <a:t>Plan for product launch </a:t>
            </a:r>
            <a:endParaRPr lang="en-US" dirty="0"/>
          </a:p>
        </p:txBody>
      </p:sp>
      <p:sp>
        <p:nvSpPr>
          <p:cNvPr id="4" name="Footer Placeholder 3">
            <a:extLst>
              <a:ext uri="{FF2B5EF4-FFF2-40B4-BE49-F238E27FC236}">
                <a16:creationId xmlns:a16="http://schemas.microsoft.com/office/drawing/2014/main" id="{8C2F00B7-F64B-BD9F-339A-EE343262F312}"/>
              </a:ext>
            </a:extLst>
          </p:cNvPr>
          <p:cNvSpPr>
            <a:spLocks noGrp="1"/>
          </p:cNvSpPr>
          <p:nvPr>
            <p:ph type="ftr" sz="quarter" idx="10"/>
          </p:nvPr>
        </p:nvSpPr>
        <p:spPr>
          <a:xfrm>
            <a:off x="398664"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6</a:t>
            </a:fld>
            <a:endParaRPr lang="en-US" dirty="0"/>
          </a:p>
        </p:txBody>
      </p:sp>
      <p:graphicFrame>
        <p:nvGraphicFramePr>
          <p:cNvPr id="7" name="Content Placeholder 3" descr="Timeline Placeholder ">
            <a:extLst>
              <a:ext uri="{FF2B5EF4-FFF2-40B4-BE49-F238E27FC236}">
                <a16:creationId xmlns:a16="http://schemas.microsoft.com/office/drawing/2014/main" id="{C1D7FEFA-7A16-2FA3-C133-D72EC12F246F}"/>
              </a:ext>
            </a:extLst>
          </p:cNvPr>
          <p:cNvGraphicFramePr>
            <a:graphicFrameLocks noGrp="1"/>
          </p:cNvGraphicFramePr>
          <p:nvPr>
            <p:ph idx="1"/>
            <p:extLst>
              <p:ext uri="{D42A27DB-BD31-4B8C-83A1-F6EECF244321}">
                <p14:modId xmlns:p14="http://schemas.microsoft.com/office/powerpoint/2010/main" val="1764463222"/>
              </p:ext>
            </p:extLst>
          </p:nvPr>
        </p:nvGraphicFramePr>
        <p:xfrm>
          <a:off x="838200" y="2990850"/>
          <a:ext cx="10515600" cy="3473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9058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lstStyle/>
          <a:p>
            <a:r>
              <a:rPr lang="en-US" dirty="0"/>
              <a:t>Areas of focus</a:t>
            </a:r>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F</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p:txBody>
          <a:bodyPr/>
          <a:lstStyle/>
          <a:p>
            <a:r>
              <a:rPr lang="en-US" dirty="0"/>
              <a:t>Develop winning strategies to keep ahead of the competition</a:t>
            </a:r>
          </a:p>
          <a:p>
            <a:r>
              <a:rPr lang="en-US" dirty="0"/>
              <a:t>Capitalize </a:t>
            </a:r>
            <a:r>
              <a:rPr lang="en-US"/>
              <a:t>on low-hanging </a:t>
            </a:r>
            <a:r>
              <a:rPr lang="en-US" dirty="0"/>
              <a:t>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p:txBody>
      </p:sp>
      <p:sp>
        <p:nvSpPr>
          <p:cNvPr id="7" name="Footer Placeholder 6">
            <a:extLst>
              <a:ext uri="{FF2B5EF4-FFF2-40B4-BE49-F238E27FC236}">
                <a16:creationId xmlns:a16="http://schemas.microsoft.com/office/drawing/2014/main" id="{486CE65B-C283-8A90-DF86-161AC356BEA0}"/>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985610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solidFill>
                  <a:schemeClr val="accent3"/>
                </a:solidFill>
                <a:latin typeface="Baskerville Old Face" panose="02020602080505020303" pitchFamily="18" charset="77"/>
              </a:rPr>
              <a:t>Summary</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lstStyle/>
          <a:p>
            <a:pPr marL="0" indent="0" algn="ctr">
              <a:lnSpc>
                <a:spcPct val="100000"/>
              </a:lnSpc>
              <a:buNone/>
            </a:pPr>
            <a:r>
              <a:rPr lang="en-US" sz="2000" dirty="0">
                <a:solidFill>
                  <a:schemeClr val="accent3"/>
                </a:solidFill>
                <a:latin typeface="Gill Sans Nova Light" panose="020B0302020104020203" pitchFamily="34" charset="0"/>
                <a:ea typeface="+mn-lt"/>
                <a:cs typeface="Gill Sans Light" panose="020B0302020104020203" pitchFamily="34" charset="-79"/>
              </a:rPr>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pPr marL="0" indent="0">
              <a:lnSpc>
                <a:spcPct val="100000"/>
              </a:lnSpc>
              <a:buNone/>
            </a:pP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a:xfrm>
            <a:off x="1743455" y="2963249"/>
            <a:ext cx="8705088" cy="2002536"/>
          </a:xfrm>
        </p:spPr>
        <p:txBody>
          <a:bodyPr/>
          <a:lstStyle/>
          <a:p>
            <a:r>
              <a:rPr lang="en-US" dirty="0"/>
              <a:t>Thank you</a:t>
            </a:r>
          </a:p>
        </p:txBody>
      </p:sp>
      <p:sp>
        <p:nvSpPr>
          <p:cNvPr id="3" name="Text Placeholder 2">
            <a:extLst>
              <a:ext uri="{FF2B5EF4-FFF2-40B4-BE49-F238E27FC236}">
                <a16:creationId xmlns:a16="http://schemas.microsoft.com/office/drawing/2014/main" id="{C9CFA000-38C2-F344-E543-42483390408A}"/>
              </a:ext>
            </a:extLst>
          </p:cNvPr>
          <p:cNvSpPr>
            <a:spLocks noGrp="1"/>
          </p:cNvSpPr>
          <p:nvPr>
            <p:ph type="body" idx="1"/>
          </p:nvPr>
        </p:nvSpPr>
        <p:spPr>
          <a:xfrm>
            <a:off x="1471995" y="4508585"/>
            <a:ext cx="9248007" cy="457200"/>
          </a:xfrm>
        </p:spPr>
        <p:txBody>
          <a:bodyPr>
            <a:normAutofit/>
          </a:bodyPr>
          <a:lstStyle/>
          <a:p>
            <a:r>
              <a:rPr lang="en-US" dirty="0"/>
              <a:t>Edita​ Pronckute</a:t>
            </a:r>
          </a:p>
        </p:txBody>
      </p:sp>
    </p:spTree>
    <p:extLst>
      <p:ext uri="{BB962C8B-B14F-4D97-AF65-F5344CB8AC3E}">
        <p14:creationId xmlns:p14="http://schemas.microsoft.com/office/powerpoint/2010/main" val="1563980609"/>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{E1B191B7-5192-4EA2-B559-9A17FB506EBA}tf56410444_win32</Template>
  <TotalTime>11</TotalTime>
  <Words>201</Words>
  <Application>Microsoft Office PowerPoint</Application>
  <PresentationFormat>Widescreen</PresentationFormat>
  <Paragraphs>47</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Baskerville</vt:lpstr>
      <vt:lpstr>Baskerville Old Face</vt:lpstr>
      <vt:lpstr>Calibri</vt:lpstr>
      <vt:lpstr>Gill Sans Light</vt:lpstr>
      <vt:lpstr>Gill Sans Nova</vt:lpstr>
      <vt:lpstr>Gill Sans Nova Light</vt:lpstr>
      <vt:lpstr>Office Theme</vt:lpstr>
      <vt:lpstr>Evidence Section</vt:lpstr>
      <vt:lpstr>Agenda</vt:lpstr>
      <vt:lpstr>Introduction</vt:lpstr>
      <vt:lpstr>PowerPoint Presentation</vt:lpstr>
      <vt:lpstr>PowerPoint Presentation</vt:lpstr>
      <vt:lpstr>Plan for product launch </vt:lpstr>
      <vt:lpstr>Areas of focus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Evidence Section</dc:title>
  <dc:creator>Pronckutė,Edita E.</dc:creator>
  <cp:lastModifiedBy>Pronckutė,Edita E.</cp:lastModifiedBy>
  <cp:revision>1</cp:revision>
  <dcterms:created xsi:type="dcterms:W3CDTF">2023-03-21T08:46:37Z</dcterms:created>
  <dcterms:modified xsi:type="dcterms:W3CDTF">2023-03-21T08:57:59Z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