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9" r:id="rId5"/>
    <p:sldId id="263" r:id="rId6"/>
    <p:sldId id="257" r:id="rId7"/>
    <p:sldId id="258"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MX"/>
              <a:t>Haz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MX"/>
              <a:t>Haz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MX"/>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MX"/>
              <a:t>Haz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MX"/>
              <a:t>Haz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DC046-484C-3B49-9420-617EA616E0AF}"/>
              </a:ext>
            </a:extLst>
          </p:cNvPr>
          <p:cNvSpPr>
            <a:spLocks noGrp="1"/>
          </p:cNvSpPr>
          <p:nvPr>
            <p:ph type="ctrTitle"/>
          </p:nvPr>
        </p:nvSpPr>
        <p:spPr/>
        <p:txBody>
          <a:bodyPr/>
          <a:lstStyle/>
          <a:p>
            <a:r>
              <a:rPr lang="es-MX" dirty="0"/>
              <a:t>Curso Base de Datos</a:t>
            </a:r>
          </a:p>
        </p:txBody>
      </p:sp>
      <p:sp>
        <p:nvSpPr>
          <p:cNvPr id="3" name="Subtítulo 2">
            <a:extLst>
              <a:ext uri="{FF2B5EF4-FFF2-40B4-BE49-F238E27FC236}">
                <a16:creationId xmlns:a16="http://schemas.microsoft.com/office/drawing/2014/main" id="{44C4313B-7D8A-DD46-8077-0C51EE64FAAE}"/>
              </a:ext>
            </a:extLst>
          </p:cNvPr>
          <p:cNvSpPr>
            <a:spLocks noGrp="1"/>
          </p:cNvSpPr>
          <p:nvPr>
            <p:ph type="subTitle" idx="1"/>
          </p:nvPr>
        </p:nvSpPr>
        <p:spPr/>
        <p:txBody>
          <a:bodyPr/>
          <a:lstStyle/>
          <a:p>
            <a:r>
              <a:rPr lang="es-MX" dirty="0"/>
              <a:t>Examen</a:t>
            </a:r>
          </a:p>
        </p:txBody>
      </p:sp>
    </p:spTree>
    <p:extLst>
      <p:ext uri="{BB962C8B-B14F-4D97-AF65-F5344CB8AC3E}">
        <p14:creationId xmlns:p14="http://schemas.microsoft.com/office/powerpoint/2010/main" val="33654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C8DE6-3F75-0A45-9CB3-DC0B4026D224}"/>
              </a:ext>
            </a:extLst>
          </p:cNvPr>
          <p:cNvSpPr>
            <a:spLocks noGrp="1"/>
          </p:cNvSpPr>
          <p:nvPr>
            <p:ph type="title"/>
          </p:nvPr>
        </p:nvSpPr>
        <p:spPr/>
        <p:txBody>
          <a:bodyPr/>
          <a:lstStyle/>
          <a:p>
            <a:r>
              <a:rPr lang="es-MX" dirty="0"/>
              <a:t>Examen B</a:t>
            </a:r>
          </a:p>
        </p:txBody>
      </p:sp>
      <p:sp>
        <p:nvSpPr>
          <p:cNvPr id="3" name="Marcador de contenido 2">
            <a:extLst>
              <a:ext uri="{FF2B5EF4-FFF2-40B4-BE49-F238E27FC236}">
                <a16:creationId xmlns:a16="http://schemas.microsoft.com/office/drawing/2014/main" id="{961B9622-6746-9E42-ABD3-094FEFFBEB02}"/>
              </a:ext>
            </a:extLst>
          </p:cNvPr>
          <p:cNvSpPr>
            <a:spLocks noGrp="1"/>
          </p:cNvSpPr>
          <p:nvPr>
            <p:ph idx="1"/>
          </p:nvPr>
        </p:nvSpPr>
        <p:spPr/>
        <p:txBody>
          <a:bodyPr>
            <a:normAutofit fontScale="85000" lnSpcReduction="10000"/>
          </a:bodyPr>
          <a:lstStyle/>
          <a:p>
            <a:pPr marL="0" indent="0">
              <a:buNone/>
            </a:pPr>
            <a:r>
              <a:rPr lang="es-MX" dirty="0"/>
              <a:t>1.- Lea con atención el enunciado y realice lo que se le pida, preste atención a las entidades y relaciones</a:t>
            </a:r>
            <a:br>
              <a:rPr lang="es-MX" dirty="0"/>
            </a:br>
            <a:br>
              <a:rPr lang="es-MX" dirty="0"/>
            </a:br>
            <a:r>
              <a:rPr lang="es-MX" dirty="0"/>
              <a:t>El seguimiento de la producción es importante en muchos entornos de fabricación, más aún cuando se trata del área farmacéutica, en particular, en la producción de vacunas. </a:t>
            </a:r>
            <a:br>
              <a:rPr lang="es-MX" dirty="0"/>
            </a:br>
            <a:r>
              <a:rPr lang="es-MX" dirty="0"/>
              <a:t>Una farmacéutica desea desarrollar un sistema que le ayude a llevar registro de la producción de sus vacunas contra la COVID-19, para ello reúne los siguientes requerimientos:</a:t>
            </a:r>
            <a:br>
              <a:rPr lang="es-MX" dirty="0"/>
            </a:br>
            <a:r>
              <a:rPr lang="es-MX" dirty="0"/>
              <a:t>Para cada vacuna se debe registrar su número de serie, el tipo de vacuna (vector viral, ARN, virus inactivo, etc.) y un campo que indique si será utilizada o no para pruebas de calidad. </a:t>
            </a:r>
            <a:br>
              <a:rPr lang="es-MX" dirty="0"/>
            </a:br>
            <a:r>
              <a:rPr lang="es-MX" dirty="0"/>
              <a:t>Cada lote de vacunas debe reunir la información de la fecha de creación, el número de lote, el costo de producción, así como la cantidad de vacunas producidas y también debe indicarnos de alguna forma que las pruebas de calidad fueron aprobadas o no. A su vez, también se requiere llevar control de los componentes usados para la fabricación de cada lote, por lo que se debe llevar registro del tipo de componente, el costo unitario y el identificador único del componente; cada componente de fabricación puede ser usado en varios lotes, por lo que se debe también llevar registro de la cantidad usada de cada componente en la fabricación de cada lote.</a:t>
            </a:r>
            <a:br>
              <a:rPr lang="es-MX" dirty="0"/>
            </a:br>
            <a:endParaRPr lang="es-MX" dirty="0"/>
          </a:p>
        </p:txBody>
      </p:sp>
    </p:spTree>
    <p:extLst>
      <p:ext uri="{BB962C8B-B14F-4D97-AF65-F5344CB8AC3E}">
        <p14:creationId xmlns:p14="http://schemas.microsoft.com/office/powerpoint/2010/main" val="304706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8D3C833-5ED4-CD49-8E63-0D08E3588556}"/>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4600"/>
              <a:t>Diagrama entidad relación</a:t>
            </a: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A98918DB-30BB-DA49-8440-644A217F4359}"/>
              </a:ext>
            </a:extLst>
          </p:cNvPr>
          <p:cNvPicPr>
            <a:picLocks noGrp="1" noChangeAspect="1"/>
          </p:cNvPicPr>
          <p:nvPr>
            <p:ph idx="1"/>
          </p:nvPr>
        </p:nvPicPr>
        <p:blipFill>
          <a:blip r:embed="rId2"/>
          <a:stretch>
            <a:fillRect/>
          </a:stretch>
        </p:blipFill>
        <p:spPr>
          <a:xfrm>
            <a:off x="5612118" y="1872813"/>
            <a:ext cx="5630441" cy="3082664"/>
          </a:xfrm>
          <a:prstGeom prst="rect">
            <a:avLst/>
          </a:prstGeom>
        </p:spPr>
      </p:pic>
    </p:spTree>
    <p:extLst>
      <p:ext uri="{BB962C8B-B14F-4D97-AF65-F5344CB8AC3E}">
        <p14:creationId xmlns:p14="http://schemas.microsoft.com/office/powerpoint/2010/main" val="18633719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69">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87DF562-E682-A94C-B150-D1851AA2A386}"/>
              </a:ext>
            </a:extLst>
          </p:cNvPr>
          <p:cNvSpPr>
            <a:spLocks noGrp="1"/>
          </p:cNvSpPr>
          <p:nvPr>
            <p:ph type="title"/>
          </p:nvPr>
        </p:nvSpPr>
        <p:spPr>
          <a:xfrm>
            <a:off x="810001" y="447188"/>
            <a:ext cx="3413084" cy="1559412"/>
          </a:xfrm>
        </p:spPr>
        <p:txBody>
          <a:bodyPr vert="horz" lIns="91440" tIns="45720" rIns="91440" bIns="45720" rtlCol="0">
            <a:normAutofit/>
          </a:bodyPr>
          <a:lstStyle/>
          <a:p>
            <a:r>
              <a:rPr lang="en-US" sz="3200"/>
              <a:t>Archivo de Queries</a:t>
            </a:r>
          </a:p>
        </p:txBody>
      </p:sp>
      <p:sp>
        <p:nvSpPr>
          <p:cNvPr id="67" name="Content Placeholder 66">
            <a:extLst>
              <a:ext uri="{FF2B5EF4-FFF2-40B4-BE49-F238E27FC236}">
                <a16:creationId xmlns:a16="http://schemas.microsoft.com/office/drawing/2014/main" id="{659D6643-72DD-4BD5-9D07-672E96DFA98A}"/>
              </a:ext>
            </a:extLst>
          </p:cNvPr>
          <p:cNvSpPr>
            <a:spLocks noGrp="1"/>
          </p:cNvSpPr>
          <p:nvPr>
            <p:ph idx="1"/>
          </p:nvPr>
        </p:nvSpPr>
        <p:spPr>
          <a:xfrm>
            <a:off x="818713" y="2413000"/>
            <a:ext cx="3404372" cy="3632200"/>
          </a:xfrm>
        </p:spPr>
        <p:txBody>
          <a:bodyPr>
            <a:normAutofit/>
          </a:bodyPr>
          <a:lstStyle/>
          <a:p>
            <a:endParaRPr lang="en-US" sz="1600"/>
          </a:p>
        </p:txBody>
      </p:sp>
      <p:sp>
        <p:nvSpPr>
          <p:cNvPr id="74"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368D6B6D-ED8D-B14D-8832-71E2A24DFCC1}"/>
              </a:ext>
            </a:extLst>
          </p:cNvPr>
          <p:cNvPicPr>
            <a:picLocks noChangeAspect="1"/>
          </p:cNvPicPr>
          <p:nvPr/>
        </p:nvPicPr>
        <p:blipFill rotWithShape="1">
          <a:blip r:embed="rId2"/>
          <a:srcRect r="24148" b="2"/>
          <a:stretch/>
        </p:blipFill>
        <p:spPr>
          <a:xfrm>
            <a:off x="5603706" y="1258529"/>
            <a:ext cx="5638853" cy="4330205"/>
          </a:xfrm>
          <a:prstGeom prst="rect">
            <a:avLst/>
          </a:prstGeom>
        </p:spPr>
      </p:pic>
    </p:spTree>
    <p:extLst>
      <p:ext uri="{BB962C8B-B14F-4D97-AF65-F5344CB8AC3E}">
        <p14:creationId xmlns:p14="http://schemas.microsoft.com/office/powerpoint/2010/main" val="5541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87DF562-E682-A94C-B150-D1851AA2A386}"/>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Archivo de Queries</a:t>
            </a:r>
          </a:p>
        </p:txBody>
      </p:sp>
      <p:sp>
        <p:nvSpPr>
          <p:cNvPr id="31" name="Freeform: Shape 24">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26">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Marcador de contenido 2">
            <a:extLst>
              <a:ext uri="{FF2B5EF4-FFF2-40B4-BE49-F238E27FC236}">
                <a16:creationId xmlns:a16="http://schemas.microsoft.com/office/drawing/2014/main" id="{CCA0C371-A115-EA49-AAF8-9626178E0BFF}"/>
              </a:ext>
            </a:extLst>
          </p:cNvPr>
          <p:cNvPicPr>
            <a:picLocks noGrp="1" noChangeAspect="1"/>
          </p:cNvPicPr>
          <p:nvPr>
            <p:ph idx="1"/>
          </p:nvPr>
        </p:nvPicPr>
        <p:blipFill>
          <a:blip r:embed="rId2"/>
          <a:stretch>
            <a:fillRect/>
          </a:stretch>
        </p:blipFill>
        <p:spPr>
          <a:xfrm>
            <a:off x="5612118" y="2752568"/>
            <a:ext cx="5630441" cy="1323154"/>
          </a:xfrm>
          <a:prstGeom prst="rect">
            <a:avLst/>
          </a:prstGeom>
        </p:spPr>
      </p:pic>
    </p:spTree>
    <p:extLst>
      <p:ext uri="{BB962C8B-B14F-4D97-AF65-F5344CB8AC3E}">
        <p14:creationId xmlns:p14="http://schemas.microsoft.com/office/powerpoint/2010/main" val="28819157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524DFAC-0D74-A047-B5F5-6F4FB11463A6}"/>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Estructura de Tablas</a:t>
            </a:r>
          </a:p>
        </p:txBody>
      </p:sp>
      <p:sp>
        <p:nvSpPr>
          <p:cNvPr id="44" name="Freeform: Shape 43">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6CCF96B8-95E8-1847-BC08-0FE17A276204}"/>
              </a:ext>
            </a:extLst>
          </p:cNvPr>
          <p:cNvPicPr>
            <a:picLocks noGrp="1" noChangeAspect="1"/>
          </p:cNvPicPr>
          <p:nvPr>
            <p:ph idx="1"/>
          </p:nvPr>
        </p:nvPicPr>
        <p:blipFill>
          <a:blip r:embed="rId2"/>
          <a:stretch>
            <a:fillRect/>
          </a:stretch>
        </p:blipFill>
        <p:spPr>
          <a:xfrm>
            <a:off x="6648379" y="1251276"/>
            <a:ext cx="3557919" cy="4325739"/>
          </a:xfrm>
          <a:prstGeom prst="rect">
            <a:avLst/>
          </a:prstGeom>
        </p:spPr>
      </p:pic>
    </p:spTree>
    <p:extLst>
      <p:ext uri="{BB962C8B-B14F-4D97-AF65-F5344CB8AC3E}">
        <p14:creationId xmlns:p14="http://schemas.microsoft.com/office/powerpoint/2010/main" val="27476935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EBF0393-C4A7-1B4E-A15D-D4F35F65121B}"/>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Registros en las Tablas</a:t>
            </a:r>
          </a:p>
        </p:txBody>
      </p:sp>
      <p:sp>
        <p:nvSpPr>
          <p:cNvPr id="56" name="Freeform: Shape 55">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57">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Marcador de contenido 2">
            <a:extLst>
              <a:ext uri="{FF2B5EF4-FFF2-40B4-BE49-F238E27FC236}">
                <a16:creationId xmlns:a16="http://schemas.microsoft.com/office/drawing/2014/main" id="{940A3F0E-3164-1647-9DE7-6A0F6D396869}"/>
              </a:ext>
            </a:extLst>
          </p:cNvPr>
          <p:cNvPicPr>
            <a:picLocks noGrp="1" noChangeAspect="1"/>
          </p:cNvPicPr>
          <p:nvPr>
            <p:ph idx="1"/>
          </p:nvPr>
        </p:nvPicPr>
        <p:blipFill>
          <a:blip r:embed="rId2"/>
          <a:stretch>
            <a:fillRect/>
          </a:stretch>
        </p:blipFill>
        <p:spPr>
          <a:xfrm>
            <a:off x="5912373" y="1251276"/>
            <a:ext cx="5029930" cy="4325739"/>
          </a:xfrm>
          <a:prstGeom prst="rect">
            <a:avLst/>
          </a:prstGeom>
        </p:spPr>
      </p:pic>
    </p:spTree>
    <p:extLst>
      <p:ext uri="{BB962C8B-B14F-4D97-AF65-F5344CB8AC3E}">
        <p14:creationId xmlns:p14="http://schemas.microsoft.com/office/powerpoint/2010/main" val="40382767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087121F-5EB4-D742-8772-77CF01EC02B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4600" dirty="0" err="1"/>
              <a:t>Diagrama</a:t>
            </a:r>
            <a:r>
              <a:rPr lang="en-US" sz="4600" dirty="0"/>
              <a:t> </a:t>
            </a:r>
            <a:r>
              <a:rPr lang="en-US" sz="4600" dirty="0" err="1"/>
              <a:t>Físico</a:t>
            </a:r>
            <a:endParaRPr lang="en-US" sz="4600" dirty="0"/>
          </a:p>
        </p:txBody>
      </p:sp>
      <p:sp>
        <p:nvSpPr>
          <p:cNvPr id="29" name="Freeform: Shape 28">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C9A52C68-E2EC-2E4A-B8E0-8205E44146A9}"/>
              </a:ext>
            </a:extLst>
          </p:cNvPr>
          <p:cNvPicPr>
            <a:picLocks noGrp="1" noChangeAspect="1"/>
          </p:cNvPicPr>
          <p:nvPr>
            <p:ph idx="1"/>
          </p:nvPr>
        </p:nvPicPr>
        <p:blipFill>
          <a:blip r:embed="rId2"/>
          <a:stretch>
            <a:fillRect/>
          </a:stretch>
        </p:blipFill>
        <p:spPr>
          <a:xfrm>
            <a:off x="5698165" y="1251276"/>
            <a:ext cx="5458347" cy="4325739"/>
          </a:xfrm>
          <a:prstGeom prst="rect">
            <a:avLst/>
          </a:prstGeom>
        </p:spPr>
      </p:pic>
    </p:spTree>
    <p:extLst>
      <p:ext uri="{BB962C8B-B14F-4D97-AF65-F5344CB8AC3E}">
        <p14:creationId xmlns:p14="http://schemas.microsoft.com/office/powerpoint/2010/main" val="20627893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D1459-115F-604F-93FB-7CFBEDB389FE}"/>
              </a:ext>
            </a:extLst>
          </p:cNvPr>
          <p:cNvSpPr>
            <a:spLocks noGrp="1"/>
          </p:cNvSpPr>
          <p:nvPr>
            <p:ph type="title"/>
          </p:nvPr>
        </p:nvSpPr>
        <p:spPr/>
        <p:txBody>
          <a:bodyPr/>
          <a:lstStyle/>
          <a:p>
            <a:r>
              <a:rPr lang="es-MX" dirty="0"/>
              <a:t>3.- Resuelva el siguiente cuestionario correctamente.</a:t>
            </a:r>
          </a:p>
        </p:txBody>
      </p:sp>
      <p:sp>
        <p:nvSpPr>
          <p:cNvPr id="3" name="Marcador de contenido 2">
            <a:extLst>
              <a:ext uri="{FF2B5EF4-FFF2-40B4-BE49-F238E27FC236}">
                <a16:creationId xmlns:a16="http://schemas.microsoft.com/office/drawing/2014/main" id="{C2A1466D-49E2-1748-BD14-5F98014DA785}"/>
              </a:ext>
            </a:extLst>
          </p:cNvPr>
          <p:cNvSpPr>
            <a:spLocks noGrp="1"/>
          </p:cNvSpPr>
          <p:nvPr>
            <p:ph idx="1"/>
          </p:nvPr>
        </p:nvSpPr>
        <p:spPr/>
        <p:txBody>
          <a:bodyPr>
            <a:normAutofit fontScale="47500" lnSpcReduction="20000"/>
          </a:bodyPr>
          <a:lstStyle/>
          <a:p>
            <a:r>
              <a:rPr lang="es-MX" dirty="0"/>
              <a:t>1) ¿Cuál sentencia DML en SQL se usa para suprimir información de una base de datos?</a:t>
            </a:r>
          </a:p>
          <a:p>
            <a:r>
              <a:rPr lang="en-US" dirty="0">
                <a:highlight>
                  <a:srgbClr val="FF00FF"/>
                </a:highlight>
              </a:rPr>
              <a:t>a) DELETE </a:t>
            </a:r>
            <a:br>
              <a:rPr lang="en-US" dirty="0"/>
            </a:br>
            <a:r>
              <a:rPr lang="en-US" dirty="0"/>
              <a:t>b) COLLAPSE</a:t>
            </a:r>
            <a:br>
              <a:rPr lang="en-US" dirty="0"/>
            </a:br>
            <a:r>
              <a:rPr lang="en-US" dirty="0"/>
              <a:t>c) REMOVE</a:t>
            </a:r>
            <a:endParaRPr lang="es-MX" dirty="0"/>
          </a:p>
          <a:p>
            <a:r>
              <a:rPr lang="en-US" dirty="0"/>
              <a:t> </a:t>
            </a:r>
            <a:endParaRPr lang="es-MX" dirty="0"/>
          </a:p>
          <a:p>
            <a:r>
              <a:rPr lang="es-MX" dirty="0"/>
              <a:t>2) Haciendo uso de SQL, ¿cómo seleccionaría una columna llamada "Nombre" de una tabla llamada "Personas"?</a:t>
            </a:r>
          </a:p>
          <a:p>
            <a:r>
              <a:rPr lang="es-MX" dirty="0"/>
              <a:t>a) EXTRACT Nombre FROM Personas</a:t>
            </a:r>
            <a:br>
              <a:rPr lang="es-MX" dirty="0"/>
            </a:br>
            <a:r>
              <a:rPr lang="es-MX" dirty="0"/>
              <a:t>b) SELECT Personas.Nombre</a:t>
            </a:r>
            <a:br>
              <a:rPr lang="es-MX" dirty="0"/>
            </a:br>
            <a:r>
              <a:rPr lang="es-MX" dirty="0"/>
              <a:t>c) EXTRACT Personas.Nombre</a:t>
            </a:r>
            <a:br>
              <a:rPr lang="es-MX" dirty="0"/>
            </a:br>
            <a:r>
              <a:rPr lang="es-MX" dirty="0">
                <a:highlight>
                  <a:srgbClr val="FF00FF"/>
                </a:highlight>
              </a:rPr>
              <a:t>d) SELECT Nombre FROM Personas </a:t>
            </a:r>
          </a:p>
          <a:p>
            <a:r>
              <a:rPr lang="es-MX" dirty="0"/>
              <a:t> </a:t>
            </a:r>
          </a:p>
          <a:p>
            <a:r>
              <a:rPr lang="es-MX" dirty="0"/>
              <a:t>3) ¿Cuál cláusula de SQL se utiliza para ordenar el conjunto de datos resultado de una consulta? </a:t>
            </a:r>
          </a:p>
          <a:p>
            <a:r>
              <a:rPr lang="en-US" dirty="0"/>
              <a:t>a) ORDER </a:t>
            </a:r>
            <a:br>
              <a:rPr lang="en-US" dirty="0"/>
            </a:br>
            <a:r>
              <a:rPr lang="en-US" dirty="0"/>
              <a:t>b) SORT</a:t>
            </a:r>
            <a:br>
              <a:rPr lang="en-US" dirty="0"/>
            </a:br>
            <a:r>
              <a:rPr lang="en-US" dirty="0">
                <a:highlight>
                  <a:srgbClr val="FF00FF"/>
                </a:highlight>
              </a:rPr>
              <a:t>c) ORDER BY </a:t>
            </a:r>
            <a:br>
              <a:rPr lang="en-US" dirty="0"/>
            </a:br>
            <a:r>
              <a:rPr lang="en-US" dirty="0"/>
              <a:t>d) SORT BY</a:t>
            </a:r>
            <a:endParaRPr lang="es-MX" dirty="0"/>
          </a:p>
          <a:p>
            <a:r>
              <a:rPr lang="en-US" dirty="0"/>
              <a:t> </a:t>
            </a:r>
            <a:endParaRPr lang="es-MX" dirty="0"/>
          </a:p>
          <a:p>
            <a:r>
              <a:rPr lang="es-MX" dirty="0"/>
              <a:t>4) Empleando SQL, ¿cómo se puede obtener el número de filas en la tabla "Personas"?</a:t>
            </a:r>
          </a:p>
          <a:p>
            <a:r>
              <a:rPr lang="en-US" dirty="0"/>
              <a:t>a) SELECT LEN(*) FROM Personas</a:t>
            </a:r>
            <a:br>
              <a:rPr lang="en-US" dirty="0"/>
            </a:br>
            <a:r>
              <a:rPr lang="en-US" dirty="0"/>
              <a:t>b) SELECT NO(*) FROM Personas</a:t>
            </a:r>
            <a:br>
              <a:rPr lang="en-US" dirty="0"/>
            </a:br>
            <a:r>
              <a:rPr lang="en-US" dirty="0">
                <a:highlight>
                  <a:srgbClr val="FF00FF"/>
                </a:highlight>
              </a:rPr>
              <a:t>c) SELECT COUNT(*) FROM Personas </a:t>
            </a:r>
            <a:br>
              <a:rPr lang="en-US" dirty="0"/>
            </a:br>
            <a:r>
              <a:rPr lang="en-US" dirty="0"/>
              <a:t>d) SELECT COLUMNS(*) FROM Personas</a:t>
            </a:r>
            <a:r>
              <a:rPr lang="es-MX" dirty="0"/>
              <a:t> </a:t>
            </a:r>
          </a:p>
        </p:txBody>
      </p:sp>
    </p:spTree>
    <p:extLst>
      <p:ext uri="{BB962C8B-B14F-4D97-AF65-F5344CB8AC3E}">
        <p14:creationId xmlns:p14="http://schemas.microsoft.com/office/powerpoint/2010/main" val="1238739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177</TotalTime>
  <Words>456</Words>
  <Application>Microsoft Macintosh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Century Gothic</vt:lpstr>
      <vt:lpstr>Wingdings 2</vt:lpstr>
      <vt:lpstr>Citable</vt:lpstr>
      <vt:lpstr>Curso Base de Datos</vt:lpstr>
      <vt:lpstr>Examen B</vt:lpstr>
      <vt:lpstr>Diagrama entidad relación</vt:lpstr>
      <vt:lpstr>Archivo de Queries</vt:lpstr>
      <vt:lpstr>Archivo de Queries</vt:lpstr>
      <vt:lpstr>Estructura de Tablas</vt:lpstr>
      <vt:lpstr>Registros en las Tablas</vt:lpstr>
      <vt:lpstr>Diagrama Físico</vt:lpstr>
      <vt:lpstr>3.- Resuelva el siguiente cuestionario correctamente.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GARCIA ROSAS</dc:creator>
  <cp:lastModifiedBy>JORGE GARCIA ROSAS</cp:lastModifiedBy>
  <cp:revision>12</cp:revision>
  <dcterms:created xsi:type="dcterms:W3CDTF">2020-11-16T02:02:18Z</dcterms:created>
  <dcterms:modified xsi:type="dcterms:W3CDTF">2021-12-03T06:36:02Z</dcterms:modified>
</cp:coreProperties>
</file>