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35"/>
  </p:notesMasterIdLst>
  <p:sldIdLst>
    <p:sldId id="256" r:id="rId2"/>
    <p:sldId id="274" r:id="rId3"/>
    <p:sldId id="259" r:id="rId4"/>
    <p:sldId id="275" r:id="rId5"/>
    <p:sldId id="276" r:id="rId6"/>
    <p:sldId id="277" r:id="rId7"/>
    <p:sldId id="278" r:id="rId8"/>
    <p:sldId id="280" r:id="rId9"/>
    <p:sldId id="281" r:id="rId10"/>
    <p:sldId id="282" r:id="rId11"/>
    <p:sldId id="283" r:id="rId12"/>
    <p:sldId id="284" r:id="rId13"/>
    <p:sldId id="285" r:id="rId14"/>
    <p:sldId id="286" r:id="rId15"/>
    <p:sldId id="287" r:id="rId16"/>
    <p:sldId id="288" r:id="rId17"/>
    <p:sldId id="290" r:id="rId18"/>
    <p:sldId id="291" r:id="rId19"/>
    <p:sldId id="292" r:id="rId20"/>
    <p:sldId id="293" r:id="rId21"/>
    <p:sldId id="294" r:id="rId22"/>
    <p:sldId id="295" r:id="rId23"/>
    <p:sldId id="296" r:id="rId24"/>
    <p:sldId id="297" r:id="rId25"/>
    <p:sldId id="299" r:id="rId26"/>
    <p:sldId id="301" r:id="rId27"/>
    <p:sldId id="302" r:id="rId28"/>
    <p:sldId id="303" r:id="rId29"/>
    <p:sldId id="300" r:id="rId30"/>
    <p:sldId id="304" r:id="rId31"/>
    <p:sldId id="305" r:id="rId32"/>
    <p:sldId id="306" r:id="rId33"/>
    <p:sldId id="298" r:id="rId34"/>
  </p:sldIdLst>
  <p:sldSz cx="13004800" cy="9753600"/>
  <p:notesSz cx="13004800" cy="9753600"/>
  <p:defaultTextStyle>
    <a:defPPr>
      <a:defRPr lang="en-US"/>
    </a:defPPr>
    <a:lvl1pPr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900" indent="1143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800" indent="2286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700" indent="3429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600" indent="4572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10" autoAdjust="0"/>
  </p:normalViewPr>
  <p:slideViewPr>
    <p:cSldViewPr>
      <p:cViewPr varScale="1">
        <p:scale>
          <a:sx n="28" d="100"/>
          <a:sy n="28" d="100"/>
        </p:scale>
        <p:origin x="-1374" y="-9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73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487363"/>
          </a:xfrm>
          <a:prstGeom prst="rect">
            <a:avLst/>
          </a:prstGeom>
        </p:spPr>
        <p:txBody>
          <a:bodyPr vert="horz" lIns="91440" tIns="45720" rIns="91440" bIns="45720" rtlCol="0"/>
          <a:lstStyle>
            <a:lvl1pPr algn="r">
              <a:defRPr sz="1200"/>
            </a:lvl1pPr>
          </a:lstStyle>
          <a:p>
            <a:fld id="{425639A0-D6E5-42CE-AF2A-CF4F62B6BC3E}" type="datetimeFigureOut">
              <a:rPr lang="en-US" smtClean="0"/>
              <a:pPr/>
              <a:t>6/18/2018</a:t>
            </a:fld>
            <a:endParaRPr lang="en-US"/>
          </a:p>
        </p:txBody>
      </p:sp>
      <p:sp>
        <p:nvSpPr>
          <p:cNvPr id="4" name="Slide Image Placeholder 3"/>
          <p:cNvSpPr>
            <a:spLocks noGrp="1" noRot="1" noChangeAspect="1"/>
          </p:cNvSpPr>
          <p:nvPr>
            <p:ph type="sldImg" idx="2"/>
          </p:nvPr>
        </p:nvSpPr>
        <p:spPr>
          <a:xfrm>
            <a:off x="4064000" y="731838"/>
            <a:ext cx="4876800" cy="36576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4632325"/>
            <a:ext cx="10404475" cy="43894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5635625" cy="4873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9264650"/>
            <a:ext cx="5635625" cy="487363"/>
          </a:xfrm>
          <a:prstGeom prst="rect">
            <a:avLst/>
          </a:prstGeom>
        </p:spPr>
        <p:txBody>
          <a:bodyPr vert="horz" lIns="91440" tIns="45720" rIns="91440" bIns="45720" rtlCol="0" anchor="b"/>
          <a:lstStyle>
            <a:lvl1pPr algn="r">
              <a:defRPr sz="1200"/>
            </a:lvl1pPr>
          </a:lstStyle>
          <a:p>
            <a:fld id="{40328F49-38E5-4108-8589-B43E2086921D}" type="slidenum">
              <a:rPr lang="en-US" smtClean="0"/>
              <a:pPr/>
              <a:t>‹Nº›</a:t>
            </a:fld>
            <a:endParaRPr lang="en-US"/>
          </a:p>
        </p:txBody>
      </p:sp>
    </p:spTree>
    <p:extLst>
      <p:ext uri="{BB962C8B-B14F-4D97-AF65-F5344CB8AC3E}">
        <p14:creationId xmlns:p14="http://schemas.microsoft.com/office/powerpoint/2010/main" val="423339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BO" dirty="0" smtClean="0"/>
              <a:t>Las </a:t>
            </a:r>
            <a:r>
              <a:rPr lang="es-BO" dirty="0" smtClean="0"/>
              <a:t>direcciones lógicas ahora se forman como un número de página y de un desplazamiento dentro de esa página (conocido comúnmente como </a:t>
            </a:r>
            <a:r>
              <a:rPr lang="es-BO" i="1" dirty="0" smtClean="0"/>
              <a:t>offset</a:t>
            </a:r>
            <a:r>
              <a:rPr lang="es-BO" dirty="0" smtClean="0"/>
              <a:t>). El número de página es usado como un índice dentro de la tabla de páginas, y una vez obtenida la dirección del marco de memoria, se utiliza el desplazamiento para componer la dirección real o dirección física. Este proceso se realiza en una parte del computador específicamente diseñada para esta tarea, es decir, es un proceso hardware y no </a:t>
            </a:r>
            <a:r>
              <a:rPr lang="es-BO" dirty="0" smtClean="0"/>
              <a:t>de software</a:t>
            </a:r>
            <a:r>
              <a:rPr lang="es-BO" dirty="0" smtClean="0"/>
              <a:t>.</a:t>
            </a:r>
            <a:endParaRPr lang="es-BO" dirty="0"/>
          </a:p>
        </p:txBody>
      </p:sp>
      <p:sp>
        <p:nvSpPr>
          <p:cNvPr id="4" name="Marcador de número de diapositiva 3"/>
          <p:cNvSpPr>
            <a:spLocks noGrp="1"/>
          </p:cNvSpPr>
          <p:nvPr>
            <p:ph type="sldNum" sz="quarter" idx="10"/>
          </p:nvPr>
        </p:nvSpPr>
        <p:spPr/>
        <p:txBody>
          <a:bodyPr/>
          <a:lstStyle/>
          <a:p>
            <a:fld id="{40328F49-38E5-4108-8589-B43E2086921D}" type="slidenum">
              <a:rPr lang="en-US" smtClean="0"/>
              <a:pPr/>
              <a:t>26</a:t>
            </a:fld>
            <a:endParaRPr lang="en-US"/>
          </a:p>
        </p:txBody>
      </p:sp>
    </p:spTree>
    <p:extLst>
      <p:ext uri="{BB962C8B-B14F-4D97-AF65-F5344CB8AC3E}">
        <p14:creationId xmlns:p14="http://schemas.microsoft.com/office/powerpoint/2010/main" val="388016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40328F49-38E5-4108-8589-B43E2086921D}" type="slidenum">
              <a:rPr lang="en-US" smtClean="0"/>
              <a:pPr/>
              <a:t>27</a:t>
            </a:fld>
            <a:endParaRPr lang="en-US"/>
          </a:p>
        </p:txBody>
      </p:sp>
    </p:spTree>
    <p:extLst>
      <p:ext uri="{BB962C8B-B14F-4D97-AF65-F5344CB8AC3E}">
        <p14:creationId xmlns:p14="http://schemas.microsoft.com/office/powerpoint/2010/main" val="99391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40328F49-38E5-4108-8589-B43E2086921D}" type="slidenum">
              <a:rPr lang="en-US" smtClean="0"/>
              <a:pPr/>
              <a:t>28</a:t>
            </a:fld>
            <a:endParaRPr lang="en-US"/>
          </a:p>
        </p:txBody>
      </p:sp>
    </p:spTree>
    <p:extLst>
      <p:ext uri="{BB962C8B-B14F-4D97-AF65-F5344CB8AC3E}">
        <p14:creationId xmlns:p14="http://schemas.microsoft.com/office/powerpoint/2010/main" val="405772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40328F49-38E5-4108-8589-B43E2086921D}" type="slidenum">
              <a:rPr lang="en-US" smtClean="0"/>
              <a:pPr/>
              <a:t>29</a:t>
            </a:fld>
            <a:endParaRPr lang="en-US"/>
          </a:p>
        </p:txBody>
      </p:sp>
    </p:spTree>
    <p:extLst>
      <p:ext uri="{BB962C8B-B14F-4D97-AF65-F5344CB8AC3E}">
        <p14:creationId xmlns:p14="http://schemas.microsoft.com/office/powerpoint/2010/main" val="53539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40328F49-38E5-4108-8589-B43E2086921D}" type="slidenum">
              <a:rPr lang="en-US" smtClean="0"/>
              <a:pPr/>
              <a:t>30</a:t>
            </a:fld>
            <a:endParaRPr lang="en-US"/>
          </a:p>
        </p:txBody>
      </p:sp>
    </p:spTree>
    <p:extLst>
      <p:ext uri="{BB962C8B-B14F-4D97-AF65-F5344CB8AC3E}">
        <p14:creationId xmlns:p14="http://schemas.microsoft.com/office/powerpoint/2010/main" val="123655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40328F49-38E5-4108-8589-B43E2086921D}" type="slidenum">
              <a:rPr lang="en-US" smtClean="0"/>
              <a:pPr/>
              <a:t>31</a:t>
            </a:fld>
            <a:endParaRPr lang="en-US"/>
          </a:p>
        </p:txBody>
      </p:sp>
    </p:spTree>
    <p:extLst>
      <p:ext uri="{BB962C8B-B14F-4D97-AF65-F5344CB8AC3E}">
        <p14:creationId xmlns:p14="http://schemas.microsoft.com/office/powerpoint/2010/main" val="90974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BO" dirty="0"/>
          </a:p>
        </p:txBody>
      </p:sp>
      <p:sp>
        <p:nvSpPr>
          <p:cNvPr id="4" name="Marcador de número de diapositiva 3"/>
          <p:cNvSpPr>
            <a:spLocks noGrp="1"/>
          </p:cNvSpPr>
          <p:nvPr>
            <p:ph type="sldNum" sz="quarter" idx="10"/>
          </p:nvPr>
        </p:nvSpPr>
        <p:spPr/>
        <p:txBody>
          <a:bodyPr/>
          <a:lstStyle/>
          <a:p>
            <a:fld id="{40328F49-38E5-4108-8589-B43E2086921D}" type="slidenum">
              <a:rPr lang="en-US" smtClean="0"/>
              <a:pPr/>
              <a:t>32</a:t>
            </a:fld>
            <a:endParaRPr lang="en-US"/>
          </a:p>
        </p:txBody>
      </p:sp>
    </p:spTree>
    <p:extLst>
      <p:ext uri="{BB962C8B-B14F-4D97-AF65-F5344CB8AC3E}">
        <p14:creationId xmlns:p14="http://schemas.microsoft.com/office/powerpoint/2010/main" val="6636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Helvetica Light"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4200" rtl="0" eaLnBrk="0" fontAlgn="base" hangingPunct="0">
        <a:spcBef>
          <a:spcPct val="0"/>
        </a:spcBef>
        <a:spcAft>
          <a:spcPct val="0"/>
        </a:spcAft>
        <a:defRPr sz="8000">
          <a:solidFill>
            <a:srgbClr val="000000"/>
          </a:solidFill>
          <a:latin typeface="+mj-lt"/>
          <a:ea typeface="+mj-ea"/>
          <a:cs typeface="+mj-cs"/>
          <a:sym typeface="Helvetica Light" charset="0"/>
        </a:defRPr>
      </a:lvl1pPr>
      <a:lvl2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2pPr>
      <a:lvl3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3pPr>
      <a:lvl4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4pPr>
      <a:lvl5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5pPr>
      <a:lvl6pPr marL="4572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6pPr>
      <a:lvl7pPr marL="9144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7pPr>
      <a:lvl8pPr marL="13716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8pPr>
      <a:lvl9pPr marL="18288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9pPr>
    </p:titleStyle>
    <p:bodyStyle>
      <a:lvl1pPr marL="342900" indent="-342900" algn="l" defTabSz="584200" rtl="0" eaLnBrk="0" fontAlgn="base" hangingPunct="0">
        <a:spcBef>
          <a:spcPts val="4200"/>
        </a:spcBef>
        <a:spcAft>
          <a:spcPct val="0"/>
        </a:spcAft>
        <a:defRPr sz="3800">
          <a:solidFill>
            <a:srgbClr val="000000"/>
          </a:solidFill>
          <a:latin typeface="+mn-lt"/>
          <a:ea typeface="+mn-ea"/>
          <a:cs typeface="+mn-cs"/>
          <a:sym typeface="Helvetica Light" charset="0"/>
        </a:defRPr>
      </a:lvl1pPr>
      <a:lvl2pPr marL="342900" indent="114300" algn="l" defTabSz="584200" rtl="0" eaLnBrk="0" fontAlgn="base" hangingPunct="0">
        <a:spcBef>
          <a:spcPts val="4200"/>
        </a:spcBef>
        <a:spcAft>
          <a:spcPct val="0"/>
        </a:spcAft>
        <a:defRPr sz="3800">
          <a:solidFill>
            <a:srgbClr val="000000"/>
          </a:solidFill>
          <a:latin typeface="+mn-lt"/>
          <a:ea typeface="+mn-ea"/>
          <a:cs typeface="+mn-cs"/>
          <a:sym typeface="Helvetica Light" charset="0"/>
        </a:defRPr>
      </a:lvl2pPr>
      <a:lvl3pPr marL="685800" indent="228600" algn="l" defTabSz="584200" rtl="0" eaLnBrk="0" fontAlgn="base" hangingPunct="0">
        <a:spcBef>
          <a:spcPts val="4200"/>
        </a:spcBef>
        <a:spcAft>
          <a:spcPct val="0"/>
        </a:spcAft>
        <a:defRPr sz="3800">
          <a:solidFill>
            <a:srgbClr val="000000"/>
          </a:solidFill>
          <a:latin typeface="+mn-lt"/>
          <a:ea typeface="+mn-ea"/>
          <a:cs typeface="+mn-cs"/>
          <a:sym typeface="Helvetica Light" charset="0"/>
        </a:defRPr>
      </a:lvl3pPr>
      <a:lvl4pPr marL="1028700" indent="342900" algn="l" defTabSz="584200" rtl="0" eaLnBrk="0" fontAlgn="base" hangingPunct="0">
        <a:spcBef>
          <a:spcPts val="4200"/>
        </a:spcBef>
        <a:spcAft>
          <a:spcPct val="0"/>
        </a:spcAft>
        <a:defRPr sz="3800">
          <a:solidFill>
            <a:srgbClr val="000000"/>
          </a:solidFill>
          <a:latin typeface="+mn-lt"/>
          <a:ea typeface="+mn-ea"/>
          <a:cs typeface="+mn-cs"/>
          <a:sym typeface="Helvetica Light" charset="0"/>
        </a:defRPr>
      </a:lvl4pPr>
      <a:lvl5pPr marL="1371600" indent="457200" algn="l" defTabSz="584200" rtl="0" eaLnBrk="0" fontAlgn="base" hangingPunct="0">
        <a:spcBef>
          <a:spcPts val="4200"/>
        </a:spcBef>
        <a:spcAft>
          <a:spcPct val="0"/>
        </a:spcAft>
        <a:defRPr sz="3800">
          <a:solidFill>
            <a:srgbClr val="000000"/>
          </a:solidFill>
          <a:latin typeface="+mn-lt"/>
          <a:ea typeface="+mn-ea"/>
          <a:cs typeface="+mn-cs"/>
          <a:sym typeface="Helvetica Light" charset="0"/>
        </a:defRPr>
      </a:lvl5pPr>
      <a:lvl6pPr marL="1828800" algn="l" defTabSz="584200" rtl="0" fontAlgn="base" hangingPunct="0">
        <a:spcBef>
          <a:spcPts val="4200"/>
        </a:spcBef>
        <a:spcAft>
          <a:spcPct val="0"/>
        </a:spcAft>
        <a:defRPr sz="3800">
          <a:solidFill>
            <a:srgbClr val="000000"/>
          </a:solidFill>
          <a:latin typeface="+mn-lt"/>
          <a:ea typeface="+mn-ea"/>
          <a:cs typeface="+mn-cs"/>
          <a:sym typeface="Helvetica Light" charset="0"/>
        </a:defRPr>
      </a:lvl6pPr>
      <a:lvl7pPr marL="2286000" algn="l" defTabSz="584200" rtl="0" fontAlgn="base" hangingPunct="0">
        <a:spcBef>
          <a:spcPts val="4200"/>
        </a:spcBef>
        <a:spcAft>
          <a:spcPct val="0"/>
        </a:spcAft>
        <a:defRPr sz="3800">
          <a:solidFill>
            <a:srgbClr val="000000"/>
          </a:solidFill>
          <a:latin typeface="+mn-lt"/>
          <a:ea typeface="+mn-ea"/>
          <a:cs typeface="+mn-cs"/>
          <a:sym typeface="Helvetica Light" charset="0"/>
        </a:defRPr>
      </a:lvl7pPr>
      <a:lvl8pPr marL="2743200" algn="l" defTabSz="584200" rtl="0" fontAlgn="base" hangingPunct="0">
        <a:spcBef>
          <a:spcPts val="4200"/>
        </a:spcBef>
        <a:spcAft>
          <a:spcPct val="0"/>
        </a:spcAft>
        <a:defRPr sz="3800">
          <a:solidFill>
            <a:srgbClr val="000000"/>
          </a:solidFill>
          <a:latin typeface="+mn-lt"/>
          <a:ea typeface="+mn-ea"/>
          <a:cs typeface="+mn-cs"/>
          <a:sym typeface="Helvetica Light" charset="0"/>
        </a:defRPr>
      </a:lvl8pPr>
      <a:lvl9pPr marL="3200400" algn="l" defTabSz="584200" rtl="0" fontAlgn="base" hangingPunct="0">
        <a:spcBef>
          <a:spcPts val="4200"/>
        </a:spcBef>
        <a:spcAft>
          <a:spcPct val="0"/>
        </a:spcAft>
        <a:defRPr sz="3800">
          <a:solidFill>
            <a:srgbClr val="000000"/>
          </a:solidFill>
          <a:latin typeface="+mn-lt"/>
          <a:ea typeface="+mn-ea"/>
          <a:cs typeface="+mn-cs"/>
          <a:sym typeface="Helvetica Light"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000000"/>
            </a:gs>
            <a:gs pos="64999">
              <a:srgbClr val="000000"/>
            </a:gs>
            <a:gs pos="100000">
              <a:srgbClr val="A79A9A"/>
            </a:gs>
          </a:gsLst>
          <a:lin ang="5400000"/>
        </a:gradFill>
        <a:effectLst/>
      </p:bgPr>
    </p:bg>
    <p:spTree>
      <p:nvGrpSpPr>
        <p:cNvPr id="1" name=""/>
        <p:cNvGrpSpPr/>
        <p:nvPr/>
      </p:nvGrpSpPr>
      <p:grpSpPr>
        <a:xfrm>
          <a:off x="0" y="0"/>
          <a:ext cx="0" cy="0"/>
          <a:chOff x="0" y="0"/>
          <a:chExt cx="0" cy="0"/>
        </a:xfrm>
      </p:grpSpPr>
      <p:sp>
        <p:nvSpPr>
          <p:cNvPr id="1026"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1027"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1028"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1029"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1030"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1031"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1032"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1033"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1034"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1035" name="Rectangle 10"/>
          <p:cNvSpPr>
            <a:spLocks noGrp="1"/>
          </p:cNvSpPr>
          <p:nvPr>
            <p:ph type="title" idx="4294967295"/>
          </p:nvPr>
        </p:nvSpPr>
        <p:spPr bwMode="auto">
          <a:xfrm>
            <a:off x="1300163" y="3200400"/>
            <a:ext cx="11053762" cy="1784350"/>
          </a:xfrm>
          <a:prstGeom prst="rect">
            <a:avLst/>
          </a:prstGeom>
          <a:noFill/>
          <a:ln w="12700">
            <a:miter lim="0"/>
            <a:headEnd/>
            <a:tailEnd/>
          </a:ln>
        </p:spPr>
        <p:txBody>
          <a:bodyPr lIns="88900" tIns="50800" rIns="88900" bIns="50800" anchor="b"/>
          <a:lstStyle/>
          <a:p>
            <a:pPr algn="l" defTabSz="914400" eaLnBrk="1"/>
            <a:r>
              <a:rPr lang="es-ES" sz="5600" b="1" dirty="0">
                <a:solidFill>
                  <a:srgbClr val="FFFFFF"/>
                </a:solidFill>
                <a:latin typeface="Helvetica" charset="0"/>
                <a:ea typeface="Helvetica" charset="0"/>
                <a:cs typeface="Helvetica" charset="0"/>
                <a:sym typeface="Helvetica" charset="0"/>
              </a:rPr>
              <a:t/>
            </a:r>
            <a:br>
              <a:rPr lang="es-ES" sz="5600" b="1" dirty="0">
                <a:solidFill>
                  <a:srgbClr val="FFFFFF"/>
                </a:solidFill>
                <a:latin typeface="Helvetica" charset="0"/>
                <a:ea typeface="Helvetica" charset="0"/>
                <a:cs typeface="Helvetica" charset="0"/>
                <a:sym typeface="Helvetica" charset="0"/>
              </a:rPr>
            </a:br>
            <a:r>
              <a:rPr lang="es-ES" sz="5600" b="1" dirty="0" smtClean="0">
                <a:solidFill>
                  <a:srgbClr val="FFFFFF"/>
                </a:solidFill>
                <a:latin typeface="Helvetica" charset="0"/>
                <a:ea typeface="Helvetica" charset="0"/>
                <a:cs typeface="Helvetica" charset="0"/>
                <a:sym typeface="Helvetica" charset="0"/>
              </a:rPr>
              <a:t>Administración de Memoria</a:t>
            </a:r>
            <a:endParaRPr lang="en-US" sz="4500" dirty="0"/>
          </a:p>
        </p:txBody>
      </p:sp>
      <p:sp>
        <p:nvSpPr>
          <p:cNvPr id="1036" name="Rectangle 11"/>
          <p:cNvSpPr>
            <a:spLocks noGrp="1"/>
          </p:cNvSpPr>
          <p:nvPr>
            <p:ph type="body" idx="4294967295"/>
          </p:nvPr>
        </p:nvSpPr>
        <p:spPr bwMode="auto">
          <a:xfrm>
            <a:off x="1300163" y="5105400"/>
            <a:ext cx="11053762" cy="1497013"/>
          </a:xfrm>
          <a:prstGeom prst="rect">
            <a:avLst/>
          </a:prstGeom>
          <a:noFill/>
          <a:ln w="12700">
            <a:miter lim="0"/>
            <a:headEnd/>
            <a:tailEnd/>
          </a:ln>
        </p:spPr>
        <p:txBody>
          <a:bodyPr lIns="88900" tIns="50800" rIns="88900" bIns="50800"/>
          <a:lstStyle/>
          <a:p>
            <a:pPr marL="31750" indent="0" defTabSz="914400" eaLnBrk="1">
              <a:spcBef>
                <a:spcPts val="700"/>
              </a:spcBef>
            </a:pPr>
            <a:endParaRPr lang="en-US" dirty="0"/>
          </a:p>
        </p:txBody>
      </p:sp>
      <p:sp>
        <p:nvSpPr>
          <p:cNvPr id="1037"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BD8868D3-2FA6-47BB-BE6C-63718454FE32}" type="slidenum">
              <a:rPr lang="en-US" sz="1800"/>
              <a:pPr/>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Liberación</a:t>
            </a: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de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a:t>
            </a:r>
            <a:endParaRPr lang="en-US" dirty="0"/>
          </a:p>
        </p:txBody>
      </p:sp>
      <p:sp>
        <p:nvSpPr>
          <p:cNvPr id="3084" name="Rectangle 11"/>
          <p:cNvSpPr>
            <a:spLocks/>
          </p:cNvSpPr>
          <p:nvPr/>
        </p:nvSpPr>
        <p:spPr bwMode="auto">
          <a:xfrm>
            <a:off x="519113" y="2535238"/>
            <a:ext cx="11834812" cy="5627181"/>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Problema de Memoria particionada dinámica</a:t>
            </a:r>
          </a:p>
          <a:p>
            <a:pPr marL="1711325" lvl="3" indent="-571500" algn="l" defTabSz="914400">
              <a:spcBef>
                <a:spcPts val="600"/>
              </a:spcBef>
              <a:buClr>
                <a:srgbClr val="9B2D1F"/>
              </a:buClr>
              <a:buSzPct val="90000"/>
              <a:buFont typeface="Arial" panose="020B0604020202020204" pitchFamily="34" charset="0"/>
              <a:buChar char="•"/>
            </a:pPr>
            <a:r>
              <a:rPr lang="es-BO" dirty="0" err="1" smtClean="0">
                <a:solidFill>
                  <a:schemeClr val="tx1"/>
                </a:solidFill>
                <a:latin typeface="Helvetica" charset="0"/>
                <a:ea typeface="Helvetica" charset="0"/>
                <a:cs typeface="Helvetica" charset="0"/>
                <a:sym typeface="Helvetica" charset="0"/>
              </a:rPr>
              <a:t>Fragmentacion</a:t>
            </a:r>
            <a:endParaRPr lang="es-BO" dirty="0" smtClean="0">
              <a:solidFill>
                <a:schemeClr val="tx1"/>
              </a:solidFill>
              <a:latin typeface="Helvetica" charset="0"/>
              <a:ea typeface="Helvetica" charset="0"/>
              <a:cs typeface="Helvetica" charset="0"/>
              <a:sym typeface="Helvetica" charset="0"/>
            </a:endParaRPr>
          </a:p>
          <a:p>
            <a:pPr marL="1139825" lvl="3" indent="0" algn="l" defTabSz="914400">
              <a:spcBef>
                <a:spcPts val="600"/>
              </a:spcBef>
              <a:buClr>
                <a:srgbClr val="9B2D1F"/>
              </a:buClr>
              <a:buSzPct val="90000"/>
            </a:pPr>
            <a:endParaRPr lang="es-BO" dirty="0">
              <a:solidFill>
                <a:schemeClr val="tx1"/>
              </a:solidFill>
              <a:latin typeface="Helvetica" charset="0"/>
              <a:ea typeface="Helvetica" charset="0"/>
              <a:cs typeface="Helvetica" charset="0"/>
              <a:sym typeface="Helvetica" charset="0"/>
            </a:endParaRPr>
          </a:p>
          <a:p>
            <a:pPr marL="1139825" lvl="3" indent="0" algn="l" defTabSz="914400">
              <a:spcBef>
                <a:spcPts val="600"/>
              </a:spcBef>
              <a:buClr>
                <a:srgbClr val="9B2D1F"/>
              </a:buClr>
              <a:buSzPct val="90000"/>
            </a:pPr>
            <a:r>
              <a:rPr lang="es-BO" dirty="0" smtClean="0">
                <a:solidFill>
                  <a:schemeClr val="tx1"/>
                </a:solidFill>
                <a:latin typeface="Helvetica" charset="0"/>
                <a:ea typeface="Helvetica" charset="0"/>
                <a:cs typeface="Helvetica" charset="0"/>
                <a:sym typeface="Helvetica" charset="0"/>
              </a:rPr>
              <a:t>Es posible que existe suficiente espacio de memoria pero que no es contiguo</a:t>
            </a:r>
          </a:p>
          <a:p>
            <a:pPr marL="454025" lvl="1" indent="0" algn="l" defTabSz="914400">
              <a:spcBef>
                <a:spcPts val="600"/>
              </a:spcBef>
              <a:buClr>
                <a:srgbClr val="9B2D1F"/>
              </a:buClr>
              <a:buSzPct val="90000"/>
            </a:pPr>
            <a:endParaRPr lang="es-BO" dirty="0" smtClean="0">
              <a:solidFill>
                <a:schemeClr val="tx1"/>
              </a:solidFill>
              <a:latin typeface="Helvetica" charset="0"/>
              <a:ea typeface="Helvetica" charset="0"/>
              <a:cs typeface="Helvetica" charset="0"/>
              <a:sym typeface="Helvetica" charset="0"/>
            </a:endParaRPr>
          </a:p>
          <a:p>
            <a:pPr marL="454025" lvl="1" indent="0" algn="l" defTabSz="914400">
              <a:spcBef>
                <a:spcPts val="600"/>
              </a:spcBef>
              <a:buClr>
                <a:srgbClr val="9B2D1F"/>
              </a:buClr>
              <a:buSzPct val="90000"/>
            </a:pPr>
            <a:r>
              <a:rPr lang="es-BO" dirty="0" smtClean="0">
                <a:solidFill>
                  <a:schemeClr val="tx1"/>
                </a:solidFill>
                <a:latin typeface="Helvetica" charset="0"/>
                <a:ea typeface="Helvetica" charset="0"/>
                <a:cs typeface="Helvetica" charset="0"/>
                <a:sym typeface="Helvetica" charset="0"/>
              </a:rPr>
              <a:t>Solución:</a:t>
            </a:r>
          </a:p>
          <a:p>
            <a:pPr marL="454025" lvl="1" indent="0" algn="l" defTabSz="914400">
              <a:spcBef>
                <a:spcPts val="600"/>
              </a:spcBef>
              <a:buClr>
                <a:srgbClr val="9B2D1F"/>
              </a:buClr>
              <a:buSzPct val="90000"/>
            </a:pPr>
            <a:endParaRPr lang="es-BO" dirty="0">
              <a:solidFill>
                <a:schemeClr val="tx1"/>
              </a:solidFill>
              <a:latin typeface="Helvetica" charset="0"/>
              <a:ea typeface="Helvetica" charset="0"/>
              <a:cs typeface="Helvetica" charset="0"/>
              <a:sym typeface="Helvetica" charset="0"/>
            </a:endParaRPr>
          </a:p>
          <a:p>
            <a:pPr marL="454025" lvl="1" indent="0" algn="l" defTabSz="914400">
              <a:spcBef>
                <a:spcPts val="600"/>
              </a:spcBef>
              <a:buClr>
                <a:srgbClr val="9B2D1F"/>
              </a:buClr>
              <a:buSzPct val="90000"/>
            </a:pPr>
            <a:r>
              <a:rPr lang="es-BO" dirty="0" smtClean="0">
                <a:solidFill>
                  <a:schemeClr val="tx1"/>
                </a:solidFill>
                <a:latin typeface="Helvetica" charset="0"/>
                <a:ea typeface="Helvetica" charset="0"/>
                <a:cs typeface="Helvetica" charset="0"/>
                <a:sym typeface="Helvetica" charset="0"/>
              </a:rPr>
              <a:t>	Reubicar</a:t>
            </a: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10</a:t>
            </a:fld>
            <a:endParaRPr lang="en-US"/>
          </a:p>
        </p:txBody>
      </p:sp>
    </p:spTree>
    <p:extLst>
      <p:ext uri="{BB962C8B-B14F-4D97-AF65-F5344CB8AC3E}">
        <p14:creationId xmlns:p14="http://schemas.microsoft.com/office/powerpoint/2010/main" val="18679985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Liberación</a:t>
            </a: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de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a:t>
            </a:r>
            <a:endParaRPr lang="en-US" dirty="0"/>
          </a:p>
        </p:txBody>
      </p:sp>
      <p:sp>
        <p:nvSpPr>
          <p:cNvPr id="3084" name="Rectangle 11"/>
          <p:cNvSpPr>
            <a:spLocks/>
          </p:cNvSpPr>
          <p:nvPr/>
        </p:nvSpPr>
        <p:spPr bwMode="auto">
          <a:xfrm>
            <a:off x="519113" y="2535238"/>
            <a:ext cx="11834812" cy="2395528"/>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La idea es compactar para obtener una única partición libre</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Es necesario mover los procesos de manera que queden contiguos</a:t>
            </a:r>
            <a:endParaRPr lang="es-BO" dirty="0" smtClean="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11</a:t>
            </a:fld>
            <a:endParaRPr lang="en-US"/>
          </a:p>
        </p:txBody>
      </p:sp>
    </p:spTree>
    <p:extLst>
      <p:ext uri="{BB962C8B-B14F-4D97-AF65-F5344CB8AC3E}">
        <p14:creationId xmlns:p14="http://schemas.microsoft.com/office/powerpoint/2010/main" val="26091558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Liberación</a:t>
            </a: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de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a:t>
            </a:r>
            <a:endParaRPr lang="en-US" dirty="0"/>
          </a:p>
        </p:txBody>
      </p:sp>
      <p:sp>
        <p:nvSpPr>
          <p:cNvPr id="3084" name="Rectangle 11"/>
          <p:cNvSpPr>
            <a:spLocks/>
          </p:cNvSpPr>
          <p:nvPr/>
        </p:nvSpPr>
        <p:spPr bwMode="auto">
          <a:xfrm>
            <a:off x="519113" y="2535238"/>
            <a:ext cx="11834812" cy="6581289"/>
          </a:xfrm>
          <a:prstGeom prst="rect">
            <a:avLst/>
          </a:prstGeom>
          <a:noFill/>
          <a:ln w="12700">
            <a:noFill/>
            <a:miter lim="0"/>
            <a:headEnd/>
            <a:tailEnd/>
          </a:ln>
          <a:effectLst/>
        </p:spPr>
        <p:txBody>
          <a:bodyPr wrap="square" lIns="88900" tIns="50800" rIns="88900" bIns="50800">
            <a:spAutoFit/>
          </a:bodyPr>
          <a:lstStyle/>
          <a:p>
            <a:pPr marL="454025" lvl="1" indent="0" algn="l" defTabSz="914400">
              <a:spcBef>
                <a:spcPts val="600"/>
              </a:spcBef>
              <a:buClr>
                <a:srgbClr val="9B2D1F"/>
              </a:buClr>
              <a:buSzPct val="90000"/>
            </a:pPr>
            <a:r>
              <a:rPr lang="es-BO" b="1" dirty="0" smtClean="0">
                <a:solidFill>
                  <a:schemeClr val="tx1"/>
                </a:solidFill>
                <a:latin typeface="Helvetica" charset="0"/>
                <a:ea typeface="Helvetica" charset="0"/>
                <a:cs typeface="Helvetica" charset="0"/>
                <a:sym typeface="Helvetica" charset="0"/>
              </a:rPr>
              <a:t>Compactación</a:t>
            </a:r>
          </a:p>
          <a:p>
            <a:pPr marL="454025" lvl="1" indent="0" algn="l" defTabSz="914400">
              <a:spcBef>
                <a:spcPts val="600"/>
              </a:spcBef>
              <a:buClr>
                <a:srgbClr val="9B2D1F"/>
              </a:buClr>
              <a:buSzPct val="90000"/>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Técnica </a:t>
            </a:r>
            <a:r>
              <a:rPr lang="es-BO" dirty="0">
                <a:solidFill>
                  <a:schemeClr val="tx1"/>
                </a:solidFill>
                <a:latin typeface="Helvetica" charset="0"/>
                <a:ea typeface="Helvetica" charset="0"/>
                <a:cs typeface="Helvetica" charset="0"/>
                <a:sym typeface="Helvetica" charset="0"/>
              </a:rPr>
              <a:t>que </a:t>
            </a:r>
            <a:r>
              <a:rPr lang="es-BO" dirty="0" smtClean="0">
                <a:solidFill>
                  <a:schemeClr val="tx1"/>
                </a:solidFill>
                <a:latin typeface="Helvetica" charset="0"/>
                <a:ea typeface="Helvetica" charset="0"/>
                <a:cs typeface="Helvetica" charset="0"/>
                <a:sym typeface="Helvetica" charset="0"/>
              </a:rPr>
              <a:t>consiste </a:t>
            </a:r>
            <a:r>
              <a:rPr lang="es-BO" dirty="0">
                <a:solidFill>
                  <a:schemeClr val="tx1"/>
                </a:solidFill>
                <a:latin typeface="Helvetica" charset="0"/>
                <a:ea typeface="Helvetica" charset="0"/>
                <a:cs typeface="Helvetica" charset="0"/>
                <a:sym typeface="Helvetica" charset="0"/>
              </a:rPr>
              <a:t>en trasladar todas las </a:t>
            </a:r>
            <a:r>
              <a:rPr lang="es-BO" dirty="0" err="1">
                <a:solidFill>
                  <a:schemeClr val="tx1"/>
                </a:solidFill>
                <a:latin typeface="Helvetica" charset="0"/>
                <a:ea typeface="Helvetica" charset="0"/>
                <a:cs typeface="Helvetica" charset="0"/>
                <a:sym typeface="Helvetica" charset="0"/>
              </a:rPr>
              <a:t>areas</a:t>
            </a:r>
            <a:r>
              <a:rPr lang="es-BO" dirty="0">
                <a:solidFill>
                  <a:schemeClr val="tx1"/>
                </a:solidFill>
                <a:latin typeface="Helvetica" charset="0"/>
                <a:ea typeface="Helvetica" charset="0"/>
                <a:cs typeface="Helvetica" charset="0"/>
                <a:sym typeface="Helvetica" charset="0"/>
              </a:rPr>
              <a:t> ocupadas de almacenamiento hacia </a:t>
            </a:r>
            <a:r>
              <a:rPr lang="es-BO" dirty="0" smtClean="0">
                <a:solidFill>
                  <a:schemeClr val="tx1"/>
                </a:solidFill>
                <a:latin typeface="Helvetica" charset="0"/>
                <a:ea typeface="Helvetica" charset="0"/>
                <a:cs typeface="Helvetica" charset="0"/>
                <a:sym typeface="Helvetica" charset="0"/>
              </a:rPr>
              <a:t>algún </a:t>
            </a:r>
            <a:r>
              <a:rPr lang="es-BO" dirty="0">
                <a:solidFill>
                  <a:schemeClr val="tx1"/>
                </a:solidFill>
                <a:latin typeface="Helvetica" charset="0"/>
                <a:ea typeface="Helvetica" charset="0"/>
                <a:cs typeface="Helvetica" charset="0"/>
                <a:sym typeface="Helvetica" charset="0"/>
              </a:rPr>
              <a:t>extremo de la memoria</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es una </a:t>
            </a:r>
            <a:r>
              <a:rPr lang="es-BO" dirty="0" smtClean="0">
                <a:solidFill>
                  <a:schemeClr val="tx1"/>
                </a:solidFill>
                <a:latin typeface="Helvetica" charset="0"/>
                <a:ea typeface="Helvetica" charset="0"/>
                <a:cs typeface="Helvetica" charset="0"/>
                <a:sym typeface="Helvetica" charset="0"/>
              </a:rPr>
              <a:t>solución </a:t>
            </a:r>
            <a:r>
              <a:rPr lang="es-BO" dirty="0">
                <a:solidFill>
                  <a:schemeClr val="tx1"/>
                </a:solidFill>
                <a:latin typeface="Helvetica" charset="0"/>
                <a:ea typeface="Helvetica" charset="0"/>
                <a:cs typeface="Helvetica" charset="0"/>
                <a:sym typeface="Helvetica" charset="0"/>
              </a:rPr>
              <a:t>de </a:t>
            </a:r>
            <a:r>
              <a:rPr lang="es-BO" dirty="0" smtClean="0">
                <a:solidFill>
                  <a:schemeClr val="tx1"/>
                </a:solidFill>
                <a:latin typeface="Helvetica" charset="0"/>
                <a:ea typeface="Helvetica" charset="0"/>
                <a:cs typeface="Helvetica" charset="0"/>
                <a:sym typeface="Helvetica" charset="0"/>
              </a:rPr>
              <a:t>fragmentación </a:t>
            </a:r>
            <a:r>
              <a:rPr lang="es-BO" dirty="0">
                <a:solidFill>
                  <a:schemeClr val="tx1"/>
                </a:solidFill>
                <a:latin typeface="Helvetica" charset="0"/>
                <a:ea typeface="Helvetica" charset="0"/>
                <a:cs typeface="Helvetica" charset="0"/>
                <a:sym typeface="Helvetica" charset="0"/>
              </a:rPr>
              <a:t>externa</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el objetivo </a:t>
            </a:r>
            <a:r>
              <a:rPr lang="es-BO" dirty="0" smtClean="0">
                <a:solidFill>
                  <a:schemeClr val="tx1"/>
                </a:solidFill>
                <a:latin typeface="Helvetica" charset="0"/>
                <a:ea typeface="Helvetica" charset="0"/>
                <a:cs typeface="Helvetica" charset="0"/>
                <a:sym typeface="Helvetica" charset="0"/>
              </a:rPr>
              <a:t>consiste </a:t>
            </a:r>
            <a:r>
              <a:rPr lang="es-BO" dirty="0">
                <a:solidFill>
                  <a:schemeClr val="tx1"/>
                </a:solidFill>
                <a:latin typeface="Helvetica" charset="0"/>
                <a:ea typeface="Helvetica" charset="0"/>
                <a:cs typeface="Helvetica" charset="0"/>
                <a:sym typeface="Helvetica" charset="0"/>
              </a:rPr>
              <a:t>en </a:t>
            </a:r>
            <a:r>
              <a:rPr lang="es-BO" dirty="0" smtClean="0">
                <a:solidFill>
                  <a:schemeClr val="tx1"/>
                </a:solidFill>
                <a:latin typeface="Helvetica" charset="0"/>
                <a:ea typeface="Helvetica" charset="0"/>
                <a:cs typeface="Helvetica" charset="0"/>
                <a:sym typeface="Helvetica" charset="0"/>
              </a:rPr>
              <a:t>desplazar  </a:t>
            </a:r>
            <a:r>
              <a:rPr lang="es-BO" dirty="0">
                <a:solidFill>
                  <a:schemeClr val="tx1"/>
                </a:solidFill>
                <a:latin typeface="Helvetica" charset="0"/>
                <a:ea typeface="Helvetica" charset="0"/>
                <a:cs typeface="Helvetica" charset="0"/>
                <a:sym typeface="Helvetica" charset="0"/>
              </a:rPr>
              <a:t>el contenido de </a:t>
            </a:r>
            <a:r>
              <a:rPr lang="es-BO" dirty="0" smtClean="0">
                <a:solidFill>
                  <a:schemeClr val="tx1"/>
                </a:solidFill>
                <a:latin typeface="Helvetica" charset="0"/>
                <a:ea typeface="Helvetica" charset="0"/>
                <a:cs typeface="Helvetica" charset="0"/>
                <a:sym typeface="Helvetica" charset="0"/>
              </a:rPr>
              <a:t>la memoria </a:t>
            </a:r>
            <a:r>
              <a:rPr lang="es-BO" dirty="0">
                <a:solidFill>
                  <a:schemeClr val="tx1"/>
                </a:solidFill>
                <a:latin typeface="Helvetica" charset="0"/>
                <a:ea typeface="Helvetica" charset="0"/>
                <a:cs typeface="Helvetica" charset="0"/>
                <a:sym typeface="Helvetica" charset="0"/>
              </a:rPr>
              <a:t>libre en un solo bloque de gran tamaño</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la </a:t>
            </a:r>
            <a:r>
              <a:rPr lang="es-BO" dirty="0" smtClean="0">
                <a:solidFill>
                  <a:schemeClr val="tx1"/>
                </a:solidFill>
                <a:latin typeface="Helvetica" charset="0"/>
                <a:ea typeface="Helvetica" charset="0"/>
                <a:cs typeface="Helvetica" charset="0"/>
                <a:sym typeface="Helvetica" charset="0"/>
              </a:rPr>
              <a:t>compactación </a:t>
            </a:r>
            <a:r>
              <a:rPr lang="es-BO" dirty="0">
                <a:solidFill>
                  <a:schemeClr val="tx1"/>
                </a:solidFill>
                <a:latin typeface="Helvetica" charset="0"/>
                <a:ea typeface="Helvetica" charset="0"/>
                <a:cs typeface="Helvetica" charset="0"/>
                <a:sym typeface="Helvetica" charset="0"/>
              </a:rPr>
              <a:t>no siempre es posible, solo es posible si la </a:t>
            </a:r>
            <a:r>
              <a:rPr lang="es-BO" dirty="0" smtClean="0">
                <a:solidFill>
                  <a:schemeClr val="tx1"/>
                </a:solidFill>
                <a:latin typeface="Helvetica" charset="0"/>
                <a:ea typeface="Helvetica" charset="0"/>
                <a:cs typeface="Helvetica" charset="0"/>
                <a:sym typeface="Helvetica" charset="0"/>
              </a:rPr>
              <a:t>relocalización </a:t>
            </a:r>
            <a:r>
              <a:rPr lang="es-BO" dirty="0">
                <a:solidFill>
                  <a:schemeClr val="tx1"/>
                </a:solidFill>
                <a:latin typeface="Helvetica" charset="0"/>
                <a:ea typeface="Helvetica" charset="0"/>
                <a:cs typeface="Helvetica" charset="0"/>
                <a:sym typeface="Helvetica" charset="0"/>
              </a:rPr>
              <a:t>es  </a:t>
            </a:r>
            <a:r>
              <a:rPr lang="es-BO" dirty="0" smtClean="0">
                <a:solidFill>
                  <a:schemeClr val="tx1"/>
                </a:solidFill>
                <a:latin typeface="Helvetica" charset="0"/>
                <a:ea typeface="Helvetica" charset="0"/>
                <a:cs typeface="Helvetica" charset="0"/>
                <a:sym typeface="Helvetica" charset="0"/>
              </a:rPr>
              <a:t>dinámica </a:t>
            </a:r>
            <a:r>
              <a:rPr lang="es-BO" dirty="0">
                <a:solidFill>
                  <a:schemeClr val="tx1"/>
                </a:solidFill>
                <a:latin typeface="Helvetica" charset="0"/>
                <a:ea typeface="Helvetica" charset="0"/>
                <a:cs typeface="Helvetica" charset="0"/>
                <a:sym typeface="Helvetica" charset="0"/>
              </a:rPr>
              <a:t>y se </a:t>
            </a:r>
            <a:r>
              <a:rPr lang="es-BO" dirty="0" err="1">
                <a:solidFill>
                  <a:schemeClr val="tx1"/>
                </a:solidFill>
                <a:latin typeface="Helvetica" charset="0"/>
                <a:ea typeface="Helvetica" charset="0"/>
                <a:cs typeface="Helvetica" charset="0"/>
                <a:sym typeface="Helvetica" charset="0"/>
              </a:rPr>
              <a:t>efectua</a:t>
            </a:r>
            <a:r>
              <a:rPr lang="es-BO" dirty="0">
                <a:solidFill>
                  <a:schemeClr val="tx1"/>
                </a:solidFill>
                <a:latin typeface="Helvetica" charset="0"/>
                <a:ea typeface="Helvetica" charset="0"/>
                <a:cs typeface="Helvetica" charset="0"/>
                <a:sym typeface="Helvetica" charset="0"/>
              </a:rPr>
              <a:t> en el </a:t>
            </a:r>
            <a:r>
              <a:rPr lang="es-BO" dirty="0" smtClean="0">
                <a:solidFill>
                  <a:schemeClr val="tx1"/>
                </a:solidFill>
                <a:latin typeface="Helvetica" charset="0"/>
                <a:ea typeface="Helvetica" charset="0"/>
                <a:cs typeface="Helvetica" charset="0"/>
                <a:sym typeface="Helvetica" charset="0"/>
              </a:rPr>
              <a:t>momento </a:t>
            </a:r>
            <a:r>
              <a:rPr lang="es-BO" dirty="0">
                <a:solidFill>
                  <a:schemeClr val="tx1"/>
                </a:solidFill>
                <a:latin typeface="Helvetica" charset="0"/>
                <a:ea typeface="Helvetica" charset="0"/>
                <a:cs typeface="Helvetica" charset="0"/>
                <a:sym typeface="Helvetica" charset="0"/>
              </a:rPr>
              <a:t>de la </a:t>
            </a:r>
            <a:r>
              <a:rPr lang="es-BO" dirty="0" smtClean="0">
                <a:solidFill>
                  <a:schemeClr val="tx1"/>
                </a:solidFill>
                <a:latin typeface="Helvetica" charset="0"/>
                <a:ea typeface="Helvetica" charset="0"/>
                <a:cs typeface="Helvetica" charset="0"/>
                <a:sym typeface="Helvetica" charset="0"/>
              </a:rPr>
              <a:t>ejecución</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12</a:t>
            </a:fld>
            <a:endParaRPr lang="en-US"/>
          </a:p>
        </p:txBody>
      </p:sp>
    </p:spTree>
    <p:extLst>
      <p:ext uri="{BB962C8B-B14F-4D97-AF65-F5344CB8AC3E}">
        <p14:creationId xmlns:p14="http://schemas.microsoft.com/office/powerpoint/2010/main" val="39988597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Liberación</a:t>
            </a: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de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a:t>
            </a:r>
            <a:endParaRPr lang="en-US" dirty="0"/>
          </a:p>
        </p:txBody>
      </p:sp>
      <p:sp>
        <p:nvSpPr>
          <p:cNvPr id="3084" name="Rectangle 11"/>
          <p:cNvSpPr>
            <a:spLocks/>
          </p:cNvSpPr>
          <p:nvPr/>
        </p:nvSpPr>
        <p:spPr bwMode="auto">
          <a:xfrm>
            <a:off x="519113" y="2535238"/>
            <a:ext cx="11834812" cy="1287532"/>
          </a:xfrm>
          <a:prstGeom prst="rect">
            <a:avLst/>
          </a:prstGeom>
          <a:noFill/>
          <a:ln w="12700">
            <a:noFill/>
            <a:miter lim="0"/>
            <a:headEnd/>
            <a:tailEnd/>
          </a:ln>
          <a:effectLst/>
        </p:spPr>
        <p:txBody>
          <a:bodyPr wrap="square" lIns="88900" tIns="50800" rIns="88900" bIns="50800">
            <a:spAutoFit/>
          </a:bodyPr>
          <a:lstStyle/>
          <a:p>
            <a:pPr marL="454025" lvl="1" indent="0" algn="l" defTabSz="914400">
              <a:spcBef>
                <a:spcPts val="600"/>
              </a:spcBef>
              <a:buClr>
                <a:srgbClr val="9B2D1F"/>
              </a:buClr>
              <a:buSzPct val="90000"/>
            </a:pPr>
            <a:r>
              <a:rPr lang="es-BO" b="1" dirty="0" smtClean="0">
                <a:solidFill>
                  <a:schemeClr val="tx1"/>
                </a:solidFill>
                <a:latin typeface="Helvetica" charset="0"/>
                <a:ea typeface="Helvetica" charset="0"/>
                <a:cs typeface="Helvetica" charset="0"/>
                <a:sym typeface="Helvetica" charset="0"/>
              </a:rPr>
              <a:t>Compactación</a:t>
            </a:r>
          </a:p>
          <a:p>
            <a:pPr marL="454025" lvl="1" indent="0" algn="l" defTabSz="914400">
              <a:spcBef>
                <a:spcPts val="600"/>
              </a:spcBef>
              <a:buClr>
                <a:srgbClr val="9B2D1F"/>
              </a:buClr>
              <a:buSzPct val="90000"/>
            </a:pPr>
            <a:endParaRPr lang="es-BO" dirty="0" smtClean="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13</a:t>
            </a:fld>
            <a:endParaRPr lang="en-US"/>
          </a:p>
        </p:txBody>
      </p:sp>
      <p:pic>
        <p:nvPicPr>
          <p:cNvPr id="2" name="Imagen 1"/>
          <p:cNvPicPr>
            <a:picLocks noChangeAspect="1"/>
          </p:cNvPicPr>
          <p:nvPr/>
        </p:nvPicPr>
        <p:blipFill>
          <a:blip r:embed="rId2"/>
          <a:stretch>
            <a:fillRect/>
          </a:stretch>
        </p:blipFill>
        <p:spPr>
          <a:xfrm>
            <a:off x="2805113" y="3352800"/>
            <a:ext cx="7010400" cy="5500914"/>
          </a:xfrm>
          <a:prstGeom prst="rect">
            <a:avLst/>
          </a:prstGeom>
        </p:spPr>
      </p:pic>
    </p:spTree>
    <p:extLst>
      <p:ext uri="{BB962C8B-B14F-4D97-AF65-F5344CB8AC3E}">
        <p14:creationId xmlns:p14="http://schemas.microsoft.com/office/powerpoint/2010/main" val="27920773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Swapping</a:t>
            </a:r>
            <a:endParaRPr lang="en-US" dirty="0"/>
          </a:p>
        </p:txBody>
      </p:sp>
      <p:sp>
        <p:nvSpPr>
          <p:cNvPr id="3084" name="Rectangle 11"/>
          <p:cNvSpPr>
            <a:spLocks/>
          </p:cNvSpPr>
          <p:nvPr/>
        </p:nvSpPr>
        <p:spPr bwMode="auto">
          <a:xfrm>
            <a:off x="519113" y="2535238"/>
            <a:ext cx="11834812" cy="5319405"/>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El </a:t>
            </a:r>
            <a:r>
              <a:rPr lang="es-BO" dirty="0">
                <a:solidFill>
                  <a:schemeClr val="tx1"/>
                </a:solidFill>
                <a:latin typeface="Helvetica" charset="0"/>
                <a:ea typeface="Helvetica" charset="0"/>
                <a:cs typeface="Helvetica" charset="0"/>
                <a:sym typeface="Helvetica" charset="0"/>
              </a:rPr>
              <a:t>cargador o </a:t>
            </a:r>
            <a:r>
              <a:rPr lang="es-BO" dirty="0" err="1">
                <a:solidFill>
                  <a:schemeClr val="tx1"/>
                </a:solidFill>
                <a:latin typeface="Helvetica" charset="0"/>
                <a:ea typeface="Helvetica" charset="0"/>
                <a:cs typeface="Helvetica" charset="0"/>
                <a:sym typeface="Helvetica" charset="0"/>
              </a:rPr>
              <a:t>loader</a:t>
            </a:r>
            <a:r>
              <a:rPr lang="es-BO" dirty="0">
                <a:solidFill>
                  <a:schemeClr val="tx1"/>
                </a:solidFill>
                <a:latin typeface="Helvetica" charset="0"/>
                <a:ea typeface="Helvetica" charset="0"/>
                <a:cs typeface="Helvetica" charset="0"/>
                <a:sym typeface="Helvetica" charset="0"/>
              </a:rPr>
              <a:t>, es responsable de determinar las direcciones absolutas al momento de poner el programa en memoria</a:t>
            </a: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Si </a:t>
            </a:r>
            <a:r>
              <a:rPr lang="es-BO" dirty="0">
                <a:solidFill>
                  <a:schemeClr val="tx1"/>
                </a:solidFill>
                <a:latin typeface="Helvetica" charset="0"/>
                <a:ea typeface="Helvetica" charset="0"/>
                <a:cs typeface="Helvetica" charset="0"/>
                <a:sym typeface="Helvetica" charset="0"/>
              </a:rPr>
              <a:t>compactando no hay suficiente espacio en </a:t>
            </a:r>
            <a:r>
              <a:rPr lang="es-BO" dirty="0" smtClean="0">
                <a:solidFill>
                  <a:schemeClr val="tx1"/>
                </a:solidFill>
                <a:latin typeface="Helvetica" charset="0"/>
                <a:ea typeface="Helvetica" charset="0"/>
                <a:cs typeface="Helvetica" charset="0"/>
                <a:sym typeface="Helvetica" charset="0"/>
              </a:rPr>
              <a:t>memoria? </a:t>
            </a:r>
            <a:r>
              <a:rPr lang="es-BO" dirty="0">
                <a:solidFill>
                  <a:schemeClr val="tx1"/>
                </a:solidFill>
                <a:latin typeface="Helvetica" charset="0"/>
                <a:ea typeface="Helvetica" charset="0"/>
                <a:cs typeface="Helvetica" charset="0"/>
                <a:sym typeface="Helvetica" charset="0"/>
              </a:rPr>
              <a:t>que hacer?</a:t>
            </a:r>
          </a:p>
          <a:p>
            <a:pPr marL="1711325" lvl="3"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711325" lvl="3"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Bajar </a:t>
            </a:r>
            <a:r>
              <a:rPr lang="es-BO" dirty="0">
                <a:solidFill>
                  <a:schemeClr val="tx1"/>
                </a:solidFill>
                <a:latin typeface="Helvetica" charset="0"/>
                <a:ea typeface="Helvetica" charset="0"/>
                <a:cs typeface="Helvetica" charset="0"/>
                <a:sym typeface="Helvetica" charset="0"/>
              </a:rPr>
              <a:t>un proceso a disco y cargar el nuevo programa (</a:t>
            </a:r>
            <a:r>
              <a:rPr lang="es-BO" dirty="0" err="1">
                <a:solidFill>
                  <a:schemeClr val="tx1"/>
                </a:solidFill>
                <a:latin typeface="Helvetica" charset="0"/>
                <a:ea typeface="Helvetica" charset="0"/>
                <a:cs typeface="Helvetica" charset="0"/>
                <a:sym typeface="Helvetica" charset="0"/>
              </a:rPr>
              <a:t>swapping</a:t>
            </a:r>
            <a:r>
              <a:rPr lang="es-BO" dirty="0" smtClean="0">
                <a:solidFill>
                  <a:schemeClr val="tx1"/>
                </a:solidFill>
                <a:latin typeface="Helvetica" charset="0"/>
                <a:ea typeface="Helvetica" charset="0"/>
                <a:cs typeface="Helvetica" charset="0"/>
                <a:sym typeface="Helvetica" charset="0"/>
              </a:rPr>
              <a:t>) y así ganar espacio en memoria</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14</a:t>
            </a:fld>
            <a:endParaRPr lang="en-US"/>
          </a:p>
        </p:txBody>
      </p:sp>
    </p:spTree>
    <p:extLst>
      <p:ext uri="{BB962C8B-B14F-4D97-AF65-F5344CB8AC3E}">
        <p14:creationId xmlns:p14="http://schemas.microsoft.com/office/powerpoint/2010/main" val="13268058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Swapping</a:t>
            </a:r>
            <a:endParaRPr lang="en-US" dirty="0"/>
          </a:p>
        </p:txBody>
      </p:sp>
      <p:sp>
        <p:nvSpPr>
          <p:cNvPr id="3084" name="Rectangle 11"/>
          <p:cNvSpPr>
            <a:spLocks/>
          </p:cNvSpPr>
          <p:nvPr/>
        </p:nvSpPr>
        <p:spPr bwMode="auto">
          <a:xfrm>
            <a:off x="519113" y="2535238"/>
            <a:ext cx="11834812" cy="6581289"/>
          </a:xfrm>
          <a:prstGeom prst="rect">
            <a:avLst/>
          </a:prstGeom>
          <a:noFill/>
          <a:ln w="12700">
            <a:noFill/>
            <a:miter lim="0"/>
            <a:headEnd/>
            <a:tailEnd/>
          </a:ln>
          <a:effectLst/>
        </p:spPr>
        <p:txBody>
          <a:bodyPr wrap="square" lIns="88900" tIns="50800" rIns="88900" bIns="50800">
            <a:spAutoFit/>
          </a:bodyPr>
          <a:lstStyle/>
          <a:p>
            <a:pPr marL="454025" lvl="1" indent="0" algn="l" defTabSz="914400">
              <a:spcBef>
                <a:spcPts val="600"/>
              </a:spcBef>
              <a:buClr>
                <a:srgbClr val="9B2D1F"/>
              </a:buClr>
              <a:buSzPct val="90000"/>
            </a:pPr>
            <a:r>
              <a:rPr lang="es-BO" dirty="0" smtClean="0">
                <a:solidFill>
                  <a:schemeClr val="tx1"/>
                </a:solidFill>
                <a:latin typeface="Helvetica" charset="0"/>
                <a:ea typeface="Helvetica" charset="0"/>
                <a:cs typeface="Helvetica" charset="0"/>
                <a:sym typeface="Helvetica" charset="0"/>
              </a:rPr>
              <a:t>Desventajas:</a:t>
            </a:r>
          </a:p>
          <a:p>
            <a:pPr marL="454025" lvl="1" indent="0" algn="l" defTabSz="914400">
              <a:spcBef>
                <a:spcPts val="600"/>
              </a:spcBef>
              <a:buClr>
                <a:srgbClr val="9B2D1F"/>
              </a:buClr>
              <a:buSzPct val="90000"/>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Tiempos </a:t>
            </a:r>
            <a:r>
              <a:rPr lang="es-BO" dirty="0">
                <a:solidFill>
                  <a:schemeClr val="tx1"/>
                </a:solidFill>
                <a:latin typeface="Helvetica" charset="0"/>
                <a:ea typeface="Helvetica" charset="0"/>
                <a:cs typeface="Helvetica" charset="0"/>
                <a:sym typeface="Helvetica" charset="0"/>
              </a:rPr>
              <a:t>necesarios para realizar las copias a la memoria de </a:t>
            </a:r>
            <a:r>
              <a:rPr lang="es-BO" dirty="0" smtClean="0">
                <a:solidFill>
                  <a:schemeClr val="tx1"/>
                </a:solidFill>
                <a:latin typeface="Helvetica" charset="0"/>
                <a:ea typeface="Helvetica" charset="0"/>
                <a:cs typeface="Helvetica" charset="0"/>
                <a:sym typeface="Helvetica" charset="0"/>
              </a:rPr>
              <a:t>apoyo cuando </a:t>
            </a:r>
            <a:r>
              <a:rPr lang="es-BO" dirty="0">
                <a:solidFill>
                  <a:schemeClr val="tx1"/>
                </a:solidFill>
                <a:latin typeface="Helvetica" charset="0"/>
                <a:ea typeface="Helvetica" charset="0"/>
                <a:cs typeface="Helvetica" charset="0"/>
                <a:sym typeface="Helvetica" charset="0"/>
              </a:rPr>
              <a:t>estos tiempos se hacen muy largos, pueden terminar haciendo más lenta la ejecución del programa. Este problema es conocido como "</a:t>
            </a:r>
            <a:r>
              <a:rPr lang="es-BO" dirty="0" err="1" smtClean="0">
                <a:solidFill>
                  <a:schemeClr val="tx1"/>
                </a:solidFill>
                <a:latin typeface="Helvetica" charset="0"/>
                <a:ea typeface="Helvetica" charset="0"/>
                <a:cs typeface="Helvetica" charset="0"/>
                <a:sym typeface="Helvetica" charset="0"/>
              </a:rPr>
              <a:t>thrashing</a:t>
            </a:r>
            <a:r>
              <a:rPr lang="es-BO" dirty="0" smtClean="0">
                <a:solidFill>
                  <a:schemeClr val="tx1"/>
                </a:solidFill>
                <a:latin typeface="Helvetica" charset="0"/>
                <a:ea typeface="Helvetica" charset="0"/>
                <a:cs typeface="Helvetica" charset="0"/>
                <a:sym typeface="Helvetica" charset="0"/>
              </a:rPr>
              <a:t>“</a:t>
            </a:r>
          </a:p>
          <a:p>
            <a:pPr marL="1025525" lvl="1" indent="-571500" algn="l" defTabSz="914400">
              <a:spcBef>
                <a:spcPts val="600"/>
              </a:spcBef>
              <a:buClr>
                <a:srgbClr val="9B2D1F"/>
              </a:buClr>
              <a:buSzPct val="90000"/>
              <a:buFont typeface="Arial" panose="020B0604020202020204" pitchFamily="34" charset="0"/>
              <a:buChar char="•"/>
            </a:pPr>
            <a:endParaRPr lang="es-BO" dirty="0">
              <a:solidFill>
                <a:schemeClr val="tx1"/>
              </a:solidFill>
              <a:latin typeface="Helvetica" charset="0"/>
              <a:ea typeface="Helvetica" charset="0"/>
              <a:cs typeface="Helvetica" charset="0"/>
              <a:sym typeface="Helvetica" charset="0"/>
            </a:endParaRPr>
          </a:p>
          <a:p>
            <a:pPr marL="1711325" lvl="3" indent="-571500" algn="l" defTabSz="914400">
              <a:spcBef>
                <a:spcPts val="600"/>
              </a:spcBef>
              <a:buClr>
                <a:srgbClr val="9B2D1F"/>
              </a:buClr>
              <a:buSzPct val="90000"/>
              <a:buFont typeface="Arial" panose="020B0604020202020204" pitchFamily="34" charset="0"/>
              <a:buChar char="•"/>
            </a:pPr>
            <a:r>
              <a:rPr lang="es-BO" dirty="0" err="1" smtClean="0">
                <a:solidFill>
                  <a:schemeClr val="tx1"/>
                </a:solidFill>
                <a:latin typeface="Helvetica" charset="0"/>
                <a:ea typeface="Helvetica" charset="0"/>
                <a:cs typeface="Helvetica" charset="0"/>
                <a:sym typeface="Helvetica" charset="0"/>
              </a:rPr>
              <a:t>Thrashing</a:t>
            </a:r>
            <a:r>
              <a:rPr lang="es-BO" dirty="0" smtClean="0">
                <a:solidFill>
                  <a:schemeClr val="tx1"/>
                </a:solidFill>
                <a:latin typeface="Helvetica" charset="0"/>
                <a:ea typeface="Helvetica" charset="0"/>
                <a:cs typeface="Helvetica" charset="0"/>
                <a:sym typeface="Helvetica" charset="0"/>
              </a:rPr>
              <a:t> (</a:t>
            </a:r>
            <a:r>
              <a:rPr lang="es-BO" dirty="0" err="1" smtClean="0">
                <a:solidFill>
                  <a:schemeClr val="tx1"/>
                </a:solidFill>
                <a:latin typeface="Helvetica" charset="0"/>
                <a:ea typeface="Helvetica" charset="0"/>
                <a:cs typeface="Helvetica" charset="0"/>
                <a:sym typeface="Helvetica" charset="0"/>
              </a:rPr>
              <a:t>Hiperpaginación</a:t>
            </a:r>
            <a:r>
              <a:rPr lang="es-BO" dirty="0" smtClean="0">
                <a:solidFill>
                  <a:schemeClr val="tx1"/>
                </a:solidFill>
                <a:latin typeface="Helvetica" charset="0"/>
                <a:ea typeface="Helvetica" charset="0"/>
                <a:cs typeface="Helvetica" charset="0"/>
                <a:sym typeface="Helvetica" charset="0"/>
              </a:rPr>
              <a:t>) : </a:t>
            </a:r>
          </a:p>
          <a:p>
            <a:pPr marL="454025" lvl="1" indent="0" algn="l" defTabSz="914400">
              <a:spcBef>
                <a:spcPts val="600"/>
              </a:spcBef>
              <a:buClr>
                <a:srgbClr val="9B2D1F"/>
              </a:buClr>
              <a:buSzPct val="90000"/>
            </a:pPr>
            <a:r>
              <a:rPr lang="es-BO" dirty="0" smtClean="0">
                <a:solidFill>
                  <a:schemeClr val="tx1"/>
                </a:solidFill>
                <a:latin typeface="Helvetica" charset="0"/>
                <a:ea typeface="Helvetica" charset="0"/>
                <a:cs typeface="Helvetica" charset="0"/>
                <a:sym typeface="Helvetica" charset="0"/>
              </a:rPr>
              <a:t>		Cuando el sistema emplea mas tiempo 				paginando que ejecutando</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15</a:t>
            </a:fld>
            <a:endParaRPr lang="en-US"/>
          </a:p>
        </p:txBody>
      </p:sp>
    </p:spTree>
    <p:extLst>
      <p:ext uri="{BB962C8B-B14F-4D97-AF65-F5344CB8AC3E}">
        <p14:creationId xmlns:p14="http://schemas.microsoft.com/office/powerpoint/2010/main" val="25800825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Swapping</a:t>
            </a:r>
            <a:endParaRPr lang="en-US" dirty="0"/>
          </a:p>
        </p:txBody>
      </p:sp>
      <p:sp>
        <p:nvSpPr>
          <p:cNvPr id="3084" name="Rectangle 11"/>
          <p:cNvSpPr>
            <a:spLocks/>
          </p:cNvSpPr>
          <p:nvPr/>
        </p:nvSpPr>
        <p:spPr bwMode="auto">
          <a:xfrm>
            <a:off x="519113" y="2535238"/>
            <a:ext cx="11834812" cy="6581289"/>
          </a:xfrm>
          <a:prstGeom prst="rect">
            <a:avLst/>
          </a:prstGeom>
          <a:noFill/>
          <a:ln w="12700">
            <a:noFill/>
            <a:miter lim="0"/>
            <a:headEnd/>
            <a:tailEnd/>
          </a:ln>
          <a:effectLst/>
        </p:spPr>
        <p:txBody>
          <a:bodyPr wrap="square" lIns="88900" tIns="50800" rIns="88900" bIns="50800">
            <a:spAutoFit/>
          </a:bodyPr>
          <a:lstStyle/>
          <a:p>
            <a:pPr marL="454025" lvl="1" indent="0" algn="l" defTabSz="914400">
              <a:spcBef>
                <a:spcPts val="600"/>
              </a:spcBef>
              <a:buClr>
                <a:srgbClr val="9B2D1F"/>
              </a:buClr>
              <a:buSzPct val="90000"/>
            </a:pPr>
            <a:r>
              <a:rPr lang="es-BO" dirty="0" smtClean="0">
                <a:solidFill>
                  <a:schemeClr val="tx1"/>
                </a:solidFill>
                <a:latin typeface="Helvetica" charset="0"/>
                <a:ea typeface="Helvetica" charset="0"/>
                <a:cs typeface="Helvetica" charset="0"/>
                <a:sym typeface="Helvetica" charset="0"/>
              </a:rPr>
              <a:t>Desventajas:</a:t>
            </a:r>
          </a:p>
          <a:p>
            <a:pPr marL="454025" lvl="1" indent="0" algn="l" defTabSz="914400">
              <a:spcBef>
                <a:spcPts val="600"/>
              </a:spcBef>
              <a:buClr>
                <a:srgbClr val="9B2D1F"/>
              </a:buClr>
              <a:buSzPct val="90000"/>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Determinar que procesos se </a:t>
            </a:r>
            <a:r>
              <a:rPr lang="es-BO" dirty="0">
                <a:solidFill>
                  <a:schemeClr val="tx1"/>
                </a:solidFill>
                <a:latin typeface="Helvetica" charset="0"/>
                <a:ea typeface="Helvetica" charset="0"/>
                <a:cs typeface="Helvetica" charset="0"/>
                <a:sym typeface="Helvetica" charset="0"/>
              </a:rPr>
              <a:t>sacan de la memoria </a:t>
            </a:r>
            <a:r>
              <a:rPr lang="es-BO" dirty="0" smtClean="0">
                <a:solidFill>
                  <a:schemeClr val="tx1"/>
                </a:solidFill>
                <a:latin typeface="Helvetica" charset="0"/>
                <a:ea typeface="Helvetica" charset="0"/>
                <a:cs typeface="Helvetica" charset="0"/>
                <a:sym typeface="Helvetica" charset="0"/>
              </a:rPr>
              <a:t>principal</a:t>
            </a:r>
          </a:p>
          <a:p>
            <a:pPr marL="1711325" lvl="3"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Si el proceso se </a:t>
            </a:r>
            <a:r>
              <a:rPr lang="es-BO" dirty="0">
                <a:solidFill>
                  <a:schemeClr val="tx1"/>
                </a:solidFill>
                <a:latin typeface="Helvetica" charset="0"/>
                <a:ea typeface="Helvetica" charset="0"/>
                <a:cs typeface="Helvetica" charset="0"/>
                <a:sym typeface="Helvetica" charset="0"/>
              </a:rPr>
              <a:t>encuentra activo constantemente y tiene alta prioridad se deja en </a:t>
            </a:r>
            <a:r>
              <a:rPr lang="es-BO" dirty="0" smtClean="0">
                <a:solidFill>
                  <a:schemeClr val="tx1"/>
                </a:solidFill>
                <a:latin typeface="Helvetica" charset="0"/>
                <a:ea typeface="Helvetica" charset="0"/>
                <a:cs typeface="Helvetica" charset="0"/>
                <a:sym typeface="Helvetica" charset="0"/>
              </a:rPr>
              <a:t>memoria</a:t>
            </a:r>
          </a:p>
          <a:p>
            <a:pPr marL="1711325" lvl="3"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Si </a:t>
            </a:r>
            <a:r>
              <a:rPr lang="es-BO" dirty="0">
                <a:solidFill>
                  <a:schemeClr val="tx1"/>
                </a:solidFill>
                <a:latin typeface="Helvetica" charset="0"/>
                <a:ea typeface="Helvetica" charset="0"/>
                <a:cs typeface="Helvetica" charset="0"/>
                <a:sym typeface="Helvetica" charset="0"/>
              </a:rPr>
              <a:t>el proceso presenta grandes lapsos de inactividad es conveniente pasarlo a disco </a:t>
            </a:r>
            <a:r>
              <a:rPr lang="es-BO" dirty="0" smtClean="0">
                <a:solidFill>
                  <a:schemeClr val="tx1"/>
                </a:solidFill>
                <a:latin typeface="Helvetica" charset="0"/>
                <a:ea typeface="Helvetica" charset="0"/>
                <a:cs typeface="Helvetica" charset="0"/>
                <a:sym typeface="Helvetica" charset="0"/>
              </a:rPr>
              <a:t>duro</a:t>
            </a:r>
          </a:p>
          <a:p>
            <a:pPr marL="1711325" lvl="3"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Si </a:t>
            </a:r>
            <a:r>
              <a:rPr lang="es-BO" dirty="0">
                <a:solidFill>
                  <a:schemeClr val="tx1"/>
                </a:solidFill>
                <a:latin typeface="Helvetica" charset="0"/>
                <a:ea typeface="Helvetica" charset="0"/>
                <a:cs typeface="Helvetica" charset="0"/>
                <a:sym typeface="Helvetica" charset="0"/>
              </a:rPr>
              <a:t>está en un punto intermedio puede convenir traspasarlo hacia el buffer del sistema operativo. </a:t>
            </a: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16</a:t>
            </a:fld>
            <a:endParaRPr lang="en-US"/>
          </a:p>
        </p:txBody>
      </p:sp>
    </p:spTree>
    <p:extLst>
      <p:ext uri="{BB962C8B-B14F-4D97-AF65-F5344CB8AC3E}">
        <p14:creationId xmlns:p14="http://schemas.microsoft.com/office/powerpoint/2010/main" val="18515147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Administración de la memoria con </a:t>
            </a: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mapa </a:t>
            </a:r>
            <a:r>
              <a:rPr lang="es-BO"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de bits</a:t>
            </a:r>
            <a:endParaRPr lang="en-US" dirty="0"/>
          </a:p>
        </p:txBody>
      </p:sp>
      <p:sp>
        <p:nvSpPr>
          <p:cNvPr id="3084" name="Rectangle 11"/>
          <p:cNvSpPr>
            <a:spLocks/>
          </p:cNvSpPr>
          <p:nvPr/>
        </p:nvSpPr>
        <p:spPr bwMode="auto">
          <a:xfrm>
            <a:off x="519113" y="2535238"/>
            <a:ext cx="11834812" cy="6427401"/>
          </a:xfrm>
          <a:prstGeom prst="rect">
            <a:avLst/>
          </a:prstGeom>
          <a:noFill/>
          <a:ln w="12700">
            <a:noFill/>
            <a:miter lim="0"/>
            <a:headEnd/>
            <a:tailEnd/>
          </a:ln>
          <a:effectLst/>
        </p:spPr>
        <p:txBody>
          <a:bodyPr wrap="square" lIns="88900" tIns="50800" rIns="88900" bIns="50800">
            <a:spAutoFit/>
          </a:bodyPr>
          <a:lstStyle/>
          <a:p>
            <a:pPr marL="454025" lvl="1" indent="0" algn="l" defTabSz="914400">
              <a:spcBef>
                <a:spcPts val="600"/>
              </a:spcBef>
              <a:buClr>
                <a:srgbClr val="9B2D1F"/>
              </a:buClr>
              <a:buSzPct val="90000"/>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La memoria se divide en unidades de asignación, las cuales pueden ser tan pequeñas como unas cuantas palabras o tan grandes como varios kilobytes. </a:t>
            </a: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A </a:t>
            </a:r>
            <a:r>
              <a:rPr lang="es-BO" dirty="0">
                <a:solidFill>
                  <a:schemeClr val="tx1"/>
                </a:solidFill>
                <a:latin typeface="Helvetica" charset="0"/>
                <a:ea typeface="Helvetica" charset="0"/>
                <a:cs typeface="Helvetica" charset="0"/>
                <a:sym typeface="Helvetica" charset="0"/>
              </a:rPr>
              <a:t>cada unidad de asignación le corresponde un bit en el mapa de bits, el cual toma el valor de 0 si la unidad está </a:t>
            </a:r>
            <a:r>
              <a:rPr lang="es-BO" dirty="0" smtClean="0">
                <a:solidFill>
                  <a:schemeClr val="tx1"/>
                </a:solidFill>
                <a:latin typeface="Helvetica" charset="0"/>
                <a:ea typeface="Helvetica" charset="0"/>
                <a:cs typeface="Helvetica" charset="0"/>
                <a:sym typeface="Helvetica" charset="0"/>
              </a:rPr>
              <a:t>libre</a:t>
            </a: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El </a:t>
            </a:r>
            <a:r>
              <a:rPr lang="es-BO" dirty="0">
                <a:solidFill>
                  <a:schemeClr val="tx1"/>
                </a:solidFill>
                <a:latin typeface="Helvetica" charset="0"/>
                <a:ea typeface="Helvetica" charset="0"/>
                <a:cs typeface="Helvetica" charset="0"/>
                <a:sym typeface="Helvetica" charset="0"/>
              </a:rPr>
              <a:t>tamaño de la unidad de asignación es un aspecto importante del diseño. Mientras más pequeña sea esta unidad, más grande será el mapa de bits</a:t>
            </a:r>
            <a:r>
              <a:rPr lang="es-BO" dirty="0" smtClean="0">
                <a:solidFill>
                  <a:schemeClr val="tx1"/>
                </a:solidFill>
                <a:latin typeface="Helvetica" charset="0"/>
                <a:ea typeface="Helvetica" charset="0"/>
                <a:cs typeface="Helvetica" charset="0"/>
                <a:sym typeface="Helvetica" charset="0"/>
              </a:rPr>
              <a:t>.</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17</a:t>
            </a:fld>
            <a:endParaRPr lang="en-US"/>
          </a:p>
        </p:txBody>
      </p:sp>
    </p:spTree>
    <p:extLst>
      <p:ext uri="{BB962C8B-B14F-4D97-AF65-F5344CB8AC3E}">
        <p14:creationId xmlns:p14="http://schemas.microsoft.com/office/powerpoint/2010/main" val="277630415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Administración de la memoria con </a:t>
            </a: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mapa </a:t>
            </a:r>
            <a:r>
              <a:rPr lang="es-BO"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de bits</a:t>
            </a:r>
            <a:endParaRPr lang="en-US" dirty="0"/>
          </a:p>
        </p:txBody>
      </p:sp>
      <p:sp>
        <p:nvSpPr>
          <p:cNvPr id="3084" name="Rectangle 11"/>
          <p:cNvSpPr>
            <a:spLocks/>
          </p:cNvSpPr>
          <p:nvPr/>
        </p:nvSpPr>
        <p:spPr bwMode="auto">
          <a:xfrm>
            <a:off x="519113" y="2535238"/>
            <a:ext cx="11834812" cy="5873403"/>
          </a:xfrm>
          <a:prstGeom prst="rect">
            <a:avLst/>
          </a:prstGeom>
          <a:noFill/>
          <a:ln w="12700">
            <a:noFill/>
            <a:miter lim="0"/>
            <a:headEnd/>
            <a:tailEnd/>
          </a:ln>
          <a:effectLst/>
        </p:spPr>
        <p:txBody>
          <a:bodyPr wrap="square" lIns="88900" tIns="50800" rIns="88900" bIns="50800">
            <a:spAutoFit/>
          </a:bodyPr>
          <a:lstStyle/>
          <a:p>
            <a:pPr marL="454025" lvl="1" indent="0" algn="l" defTabSz="914400">
              <a:spcBef>
                <a:spcPts val="600"/>
              </a:spcBef>
              <a:buClr>
                <a:srgbClr val="9B2D1F"/>
              </a:buClr>
              <a:buSzPct val="90000"/>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Un </a:t>
            </a:r>
            <a:r>
              <a:rPr lang="es-BO" dirty="0">
                <a:solidFill>
                  <a:schemeClr val="tx1"/>
                </a:solidFill>
                <a:latin typeface="Helvetica" charset="0"/>
                <a:ea typeface="Helvetica" charset="0"/>
                <a:cs typeface="Helvetica" charset="0"/>
                <a:sym typeface="Helvetica" charset="0"/>
              </a:rPr>
              <a:t>mapa de bits es una forma sencilla para llevar un registro de las palabras de la memoria en una cantidad fija de memoria, puesto que el tamaño del mapa sólo depende del tamaño de la memoria y del tamaño de la unidad de asignación. </a:t>
            </a: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Desventajas:</a:t>
            </a:r>
          </a:p>
          <a:p>
            <a:pPr marL="1711325" lvl="3"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Para </a:t>
            </a:r>
            <a:r>
              <a:rPr lang="es-BO" dirty="0">
                <a:solidFill>
                  <a:schemeClr val="tx1"/>
                </a:solidFill>
                <a:latin typeface="Helvetica" charset="0"/>
                <a:ea typeface="Helvetica" charset="0"/>
                <a:cs typeface="Helvetica" charset="0"/>
                <a:sym typeface="Helvetica" charset="0"/>
              </a:rPr>
              <a:t>encontrar un espacio de N unidades hay que recorrer el mapa hasta encontrar N ceros seguidos</a:t>
            </a: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18</a:t>
            </a:fld>
            <a:endParaRPr lang="en-US"/>
          </a:p>
        </p:txBody>
      </p:sp>
    </p:spTree>
    <p:extLst>
      <p:ext uri="{BB962C8B-B14F-4D97-AF65-F5344CB8AC3E}">
        <p14:creationId xmlns:p14="http://schemas.microsoft.com/office/powerpoint/2010/main" val="22380154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Administración de la memoria con </a:t>
            </a: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listas enlazadas</a:t>
            </a:r>
            <a:endParaRPr lang="en-US" dirty="0"/>
          </a:p>
        </p:txBody>
      </p:sp>
      <p:sp>
        <p:nvSpPr>
          <p:cNvPr id="3084" name="Rectangle 11"/>
          <p:cNvSpPr>
            <a:spLocks/>
          </p:cNvSpPr>
          <p:nvPr/>
        </p:nvSpPr>
        <p:spPr bwMode="auto">
          <a:xfrm>
            <a:off x="519113" y="2535238"/>
            <a:ext cx="11834812" cy="6365845"/>
          </a:xfrm>
          <a:prstGeom prst="rect">
            <a:avLst/>
          </a:prstGeom>
          <a:noFill/>
          <a:ln w="12700">
            <a:noFill/>
            <a:miter lim="0"/>
            <a:headEnd/>
            <a:tailEnd/>
          </a:ln>
          <a:effectLst/>
        </p:spPr>
        <p:txBody>
          <a:bodyPr wrap="square" lIns="88900" tIns="50800" rIns="88900" bIns="50800">
            <a:spAutoFit/>
          </a:bodyPr>
          <a:lstStyle/>
          <a:p>
            <a:pPr marL="454025" lvl="1" indent="0" algn="l" defTabSz="914400">
              <a:spcBef>
                <a:spcPts val="600"/>
              </a:spcBef>
              <a:buClr>
                <a:srgbClr val="9B2D1F"/>
              </a:buClr>
              <a:buSzPct val="90000"/>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Representar la memoria asignada y libre usando una estructura de lista enlazada</a:t>
            </a: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Lista </a:t>
            </a:r>
            <a:r>
              <a:rPr lang="es-BO" dirty="0">
                <a:solidFill>
                  <a:schemeClr val="tx1"/>
                </a:solidFill>
                <a:latin typeface="Helvetica" charset="0"/>
                <a:ea typeface="Helvetica" charset="0"/>
                <a:cs typeface="Helvetica" charset="0"/>
                <a:sym typeface="Helvetica" charset="0"/>
              </a:rPr>
              <a:t>enlazada de </a:t>
            </a:r>
            <a:r>
              <a:rPr lang="es-BO" dirty="0" smtClean="0">
                <a:solidFill>
                  <a:schemeClr val="tx1"/>
                </a:solidFill>
                <a:latin typeface="Helvetica" charset="0"/>
                <a:ea typeface="Helvetica" charset="0"/>
                <a:cs typeface="Helvetica" charset="0"/>
                <a:sym typeface="Helvetica" charset="0"/>
              </a:rPr>
              <a:t>segmentos:</a:t>
            </a:r>
          </a:p>
          <a:p>
            <a:pPr marL="1711325" lvl="3" indent="-571500" algn="l" defTabSz="914400">
              <a:spcBef>
                <a:spcPts val="600"/>
              </a:spcBef>
              <a:buClr>
                <a:srgbClr val="9B2D1F"/>
              </a:buClr>
              <a:buSzPct val="90000"/>
              <a:buFont typeface="Arial" panose="020B0604020202020204" pitchFamily="34" charset="0"/>
              <a:buChar char="•"/>
            </a:pPr>
            <a:r>
              <a:rPr lang="es-BO" sz="3200" dirty="0" err="1" smtClean="0">
                <a:solidFill>
                  <a:schemeClr val="tx1"/>
                </a:solidFill>
                <a:latin typeface="Helvetica" charset="0"/>
                <a:ea typeface="Helvetica" charset="0"/>
                <a:cs typeface="Helvetica" charset="0"/>
                <a:sym typeface="Helvetica" charset="0"/>
              </a:rPr>
              <a:t>Direccion</a:t>
            </a:r>
            <a:r>
              <a:rPr lang="es-BO" sz="3200" dirty="0" smtClean="0">
                <a:solidFill>
                  <a:schemeClr val="tx1"/>
                </a:solidFill>
                <a:latin typeface="Helvetica" charset="0"/>
                <a:ea typeface="Helvetica" charset="0"/>
                <a:cs typeface="Helvetica" charset="0"/>
                <a:sym typeface="Helvetica" charset="0"/>
              </a:rPr>
              <a:t> de memoria</a:t>
            </a:r>
          </a:p>
          <a:p>
            <a:pPr marL="1711325" lvl="3" indent="-571500" algn="l" defTabSz="914400">
              <a:spcBef>
                <a:spcPts val="600"/>
              </a:spcBef>
              <a:buClr>
                <a:srgbClr val="9B2D1F"/>
              </a:buClr>
              <a:buSzPct val="90000"/>
              <a:buFont typeface="Arial" panose="020B0604020202020204" pitchFamily="34" charset="0"/>
              <a:buChar char="•"/>
            </a:pPr>
            <a:r>
              <a:rPr lang="es-BO" sz="3200" dirty="0" smtClean="0">
                <a:solidFill>
                  <a:schemeClr val="tx1"/>
                </a:solidFill>
                <a:latin typeface="Helvetica" charset="0"/>
                <a:ea typeface="Helvetica" charset="0"/>
                <a:cs typeface="Helvetica" charset="0"/>
                <a:sym typeface="Helvetica" charset="0"/>
              </a:rPr>
              <a:t>Tamaño</a:t>
            </a:r>
          </a:p>
          <a:p>
            <a:pPr marL="1711325" lvl="3" indent="-571500" algn="l" defTabSz="914400">
              <a:spcBef>
                <a:spcPts val="600"/>
              </a:spcBef>
              <a:buClr>
                <a:srgbClr val="9B2D1F"/>
              </a:buClr>
              <a:buSzPct val="90000"/>
              <a:buFont typeface="Arial" panose="020B0604020202020204" pitchFamily="34" charset="0"/>
              <a:buChar char="•"/>
            </a:pPr>
            <a:r>
              <a:rPr lang="es-BO" sz="3200" dirty="0" smtClean="0">
                <a:solidFill>
                  <a:schemeClr val="tx1"/>
                </a:solidFill>
                <a:latin typeface="Helvetica" charset="0"/>
                <a:ea typeface="Helvetica" charset="0"/>
                <a:cs typeface="Helvetica" charset="0"/>
                <a:sym typeface="Helvetica" charset="0"/>
              </a:rPr>
              <a:t>Puntero al siguiente segmento de memoria</a:t>
            </a: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Regla:</a:t>
            </a:r>
          </a:p>
          <a:p>
            <a:pPr marL="1711325" lvl="3" indent="-571500" algn="l" defTabSz="914400">
              <a:spcBef>
                <a:spcPts val="600"/>
              </a:spcBef>
              <a:buClr>
                <a:srgbClr val="9B2D1F"/>
              </a:buClr>
              <a:buSzPct val="90000"/>
              <a:buFont typeface="Arial" panose="020B0604020202020204" pitchFamily="34" charset="0"/>
              <a:buChar char="•"/>
            </a:pPr>
            <a:r>
              <a:rPr lang="es-BO" sz="3200" dirty="0" smtClean="0">
                <a:solidFill>
                  <a:schemeClr val="tx1"/>
                </a:solidFill>
                <a:latin typeface="Helvetica" charset="0"/>
                <a:ea typeface="Helvetica" charset="0"/>
                <a:cs typeface="Helvetica" charset="0"/>
                <a:sym typeface="Helvetica" charset="0"/>
              </a:rPr>
              <a:t>Cuando </a:t>
            </a:r>
            <a:r>
              <a:rPr lang="es-BO" sz="3200" dirty="0">
                <a:solidFill>
                  <a:schemeClr val="tx1"/>
                </a:solidFill>
                <a:latin typeface="Helvetica" charset="0"/>
                <a:ea typeface="Helvetica" charset="0"/>
                <a:cs typeface="Helvetica" charset="0"/>
                <a:sym typeface="Helvetica" charset="0"/>
              </a:rPr>
              <a:t>un proceso termina o se pasa a </a:t>
            </a:r>
            <a:r>
              <a:rPr lang="es-BO" sz="3200" dirty="0" smtClean="0">
                <a:solidFill>
                  <a:schemeClr val="tx1"/>
                </a:solidFill>
                <a:latin typeface="Helvetica" charset="0"/>
                <a:ea typeface="Helvetica" charset="0"/>
                <a:cs typeface="Helvetica" charset="0"/>
                <a:sym typeface="Helvetica" charset="0"/>
              </a:rPr>
              <a:t>disco,  si </a:t>
            </a:r>
            <a:r>
              <a:rPr lang="es-BO" sz="3200" dirty="0">
                <a:solidFill>
                  <a:schemeClr val="tx1"/>
                </a:solidFill>
                <a:latin typeface="Helvetica" charset="0"/>
                <a:ea typeface="Helvetica" charset="0"/>
                <a:cs typeface="Helvetica" charset="0"/>
                <a:sym typeface="Helvetica" charset="0"/>
              </a:rPr>
              <a:t>quedan dos particiones juntas, se juntan en un solo segmento.</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19</a:t>
            </a:fld>
            <a:endParaRPr lang="en-US"/>
          </a:p>
        </p:txBody>
      </p:sp>
    </p:spTree>
    <p:extLst>
      <p:ext uri="{BB962C8B-B14F-4D97-AF65-F5344CB8AC3E}">
        <p14:creationId xmlns:p14="http://schemas.microsoft.com/office/powerpoint/2010/main" val="21878259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Temario</a:t>
            </a:r>
            <a:endParaRPr lang="en-US" dirty="0"/>
          </a:p>
        </p:txBody>
      </p:sp>
      <p:sp>
        <p:nvSpPr>
          <p:cNvPr id="3084" name="Rectangle 11"/>
          <p:cNvSpPr>
            <a:spLocks/>
          </p:cNvSpPr>
          <p:nvPr/>
        </p:nvSpPr>
        <p:spPr bwMode="auto">
          <a:xfrm>
            <a:off x="519113" y="2535238"/>
            <a:ext cx="11834812" cy="8858835"/>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Multiprogramación</a:t>
            </a: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Memoria particionada estática</a:t>
            </a: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Memoria particionada dinámica</a:t>
            </a: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Algoritmos de Asignación</a:t>
            </a: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Liberación de memoria</a:t>
            </a:r>
          </a:p>
          <a:p>
            <a:pPr marL="1025525" lvl="1" indent="-571500" algn="l" defTabSz="914400">
              <a:spcBef>
                <a:spcPts val="600"/>
              </a:spcBef>
              <a:buClr>
                <a:srgbClr val="9B2D1F"/>
              </a:buClr>
              <a:buSzPct val="90000"/>
              <a:buFont typeface="Arial" pitchFamily="34" charset="0"/>
              <a:buChar char="•"/>
            </a:pPr>
            <a:r>
              <a:rPr lang="es-BO" dirty="0" err="1" smtClean="0">
                <a:solidFill>
                  <a:schemeClr val="tx1"/>
                </a:solidFill>
                <a:latin typeface="Helvetica" charset="0"/>
                <a:ea typeface="Helvetica" charset="0"/>
                <a:cs typeface="Helvetica" charset="0"/>
                <a:sym typeface="Helvetica" charset="0"/>
              </a:rPr>
              <a:t>Swapping</a:t>
            </a: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Administración de memoria con mapa de bits</a:t>
            </a: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Administración de memoria listas enlazadas</a:t>
            </a:r>
          </a:p>
          <a:p>
            <a:pPr marL="1025525" lvl="1" indent="-571500" algn="l" defTabSz="914400">
              <a:spcBef>
                <a:spcPts val="600"/>
              </a:spcBef>
              <a:buClr>
                <a:srgbClr val="9B2D1F"/>
              </a:buClr>
              <a:buSzPct val="90000"/>
              <a:buFont typeface="Arial" pitchFamily="34" charset="0"/>
              <a:buChar char="•"/>
            </a:pPr>
            <a:r>
              <a:rPr lang="es-BO" smtClean="0">
                <a:solidFill>
                  <a:schemeClr val="tx1"/>
                </a:solidFill>
                <a:latin typeface="Helvetica" charset="0"/>
                <a:ea typeface="Helvetica" charset="0"/>
                <a:cs typeface="Helvetica" charset="0"/>
                <a:sym typeface="Helvetica" charset="0"/>
              </a:rPr>
              <a:t>Memoria Virtual</a:t>
            </a: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endParaRPr lang="en-US"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endParaRPr lang="en-US"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endParaRPr lang="en-US" dirty="0">
              <a:solidFill>
                <a:schemeClr val="tx1"/>
              </a:solidFill>
              <a:latin typeface="Helvetica" charset="0"/>
              <a:ea typeface="Helvetica" charset="0"/>
              <a:cs typeface="Helvetica" charset="0"/>
              <a:sym typeface="Helvetica" charset="0"/>
            </a:endParaRPr>
          </a:p>
          <a:p>
            <a:pPr marL="454025" lvl="1" indent="0" algn="l" defTabSz="914400">
              <a:spcBef>
                <a:spcPts val="600"/>
              </a:spcBef>
              <a:buClr>
                <a:srgbClr val="9B2D1F"/>
              </a:buClr>
              <a:buSzPct val="90000"/>
            </a:pPr>
            <a:endParaRPr lang="en-US" dirty="0">
              <a:solidFill>
                <a:srgbClr val="FFFFFF"/>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a:t>
            </a:fld>
            <a:endParaRPr lang="en-US"/>
          </a:p>
        </p:txBody>
      </p:sp>
    </p:spTree>
    <p:extLst>
      <p:ext uri="{BB962C8B-B14F-4D97-AF65-F5344CB8AC3E}">
        <p14:creationId xmlns:p14="http://schemas.microsoft.com/office/powerpoint/2010/main" val="29443638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 Virtual</a:t>
            </a:r>
            <a:endParaRPr lang="en-US" dirty="0"/>
          </a:p>
        </p:txBody>
      </p:sp>
      <p:sp>
        <p:nvSpPr>
          <p:cNvPr id="3084" name="Rectangle 11"/>
          <p:cNvSpPr>
            <a:spLocks/>
          </p:cNvSpPr>
          <p:nvPr/>
        </p:nvSpPr>
        <p:spPr bwMode="auto">
          <a:xfrm>
            <a:off x="519113" y="2535238"/>
            <a:ext cx="11834812" cy="1764586"/>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Extender </a:t>
            </a:r>
            <a:r>
              <a:rPr lang="es-BO" dirty="0">
                <a:solidFill>
                  <a:schemeClr val="tx1"/>
                </a:solidFill>
                <a:latin typeface="Helvetica" charset="0"/>
                <a:ea typeface="Helvetica" charset="0"/>
                <a:cs typeface="Helvetica" charset="0"/>
                <a:sym typeface="Helvetica" charset="0"/>
              </a:rPr>
              <a:t>la memoria de manera virtual, es hacer que el proceso tenga la ilusión de que </a:t>
            </a:r>
            <a:r>
              <a:rPr lang="es-BO" dirty="0" smtClean="0">
                <a:solidFill>
                  <a:schemeClr val="tx1"/>
                </a:solidFill>
                <a:latin typeface="Helvetica" charset="0"/>
                <a:ea typeface="Helvetica" charset="0"/>
                <a:cs typeface="Helvetica" charset="0"/>
                <a:sym typeface="Helvetica" charset="0"/>
              </a:rPr>
              <a:t>la memoria </a:t>
            </a:r>
            <a:r>
              <a:rPr lang="es-BO" dirty="0">
                <a:solidFill>
                  <a:schemeClr val="tx1"/>
                </a:solidFill>
                <a:latin typeface="Helvetica" charset="0"/>
                <a:ea typeface="Helvetica" charset="0"/>
                <a:cs typeface="Helvetica" charset="0"/>
                <a:sym typeface="Helvetica" charset="0"/>
              </a:rPr>
              <a:t>es mucho más grande que la memoria física.</a:t>
            </a: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20</a:t>
            </a:fld>
            <a:endParaRPr lang="en-US"/>
          </a:p>
        </p:txBody>
      </p:sp>
    </p:spTree>
    <p:extLst>
      <p:ext uri="{BB962C8B-B14F-4D97-AF65-F5344CB8AC3E}">
        <p14:creationId xmlns:p14="http://schemas.microsoft.com/office/powerpoint/2010/main" val="17726486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 Virtual</a:t>
            </a:r>
            <a:endParaRPr lang="en-US" dirty="0"/>
          </a:p>
        </p:txBody>
      </p:sp>
      <p:sp>
        <p:nvSpPr>
          <p:cNvPr id="3084" name="Rectangle 11"/>
          <p:cNvSpPr>
            <a:spLocks/>
          </p:cNvSpPr>
          <p:nvPr/>
        </p:nvSpPr>
        <p:spPr bwMode="auto">
          <a:xfrm>
            <a:off x="519113" y="2535238"/>
            <a:ext cx="11834812" cy="3503523"/>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No es un elemento </a:t>
            </a:r>
            <a:r>
              <a:rPr lang="es-BO" dirty="0" smtClean="0">
                <a:solidFill>
                  <a:schemeClr val="tx1"/>
                </a:solidFill>
                <a:latin typeface="Helvetica" charset="0"/>
                <a:ea typeface="Helvetica" charset="0"/>
                <a:cs typeface="Helvetica" charset="0"/>
                <a:sym typeface="Helvetica" charset="0"/>
              </a:rPr>
              <a:t>físico, es un sistema abstracto que se implementa en base a la memoria física y el disco duro </a:t>
            </a: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Extender </a:t>
            </a:r>
            <a:r>
              <a:rPr lang="es-BO" dirty="0">
                <a:solidFill>
                  <a:schemeClr val="tx1"/>
                </a:solidFill>
                <a:latin typeface="Helvetica" charset="0"/>
                <a:ea typeface="Helvetica" charset="0"/>
                <a:cs typeface="Helvetica" charset="0"/>
                <a:sym typeface="Helvetica" charset="0"/>
              </a:rPr>
              <a:t>la memoria de manera virtual, es hacer que el proceso tenga la ilusión de que </a:t>
            </a:r>
            <a:r>
              <a:rPr lang="es-BO" dirty="0" smtClean="0">
                <a:solidFill>
                  <a:schemeClr val="tx1"/>
                </a:solidFill>
                <a:latin typeface="Helvetica" charset="0"/>
                <a:ea typeface="Helvetica" charset="0"/>
                <a:cs typeface="Helvetica" charset="0"/>
                <a:sym typeface="Helvetica" charset="0"/>
              </a:rPr>
              <a:t>la memoria </a:t>
            </a:r>
            <a:r>
              <a:rPr lang="es-BO" dirty="0">
                <a:solidFill>
                  <a:schemeClr val="tx1"/>
                </a:solidFill>
                <a:latin typeface="Helvetica" charset="0"/>
                <a:ea typeface="Helvetica" charset="0"/>
                <a:cs typeface="Helvetica" charset="0"/>
                <a:sym typeface="Helvetica" charset="0"/>
              </a:rPr>
              <a:t>es mucho más grande que la memoria física</a:t>
            </a:r>
            <a:r>
              <a:rPr lang="es-BO" dirty="0" smtClean="0">
                <a:solidFill>
                  <a:schemeClr val="tx1"/>
                </a:solidFill>
                <a:latin typeface="Helvetica" charset="0"/>
                <a:ea typeface="Helvetica" charset="0"/>
                <a:cs typeface="Helvetica" charset="0"/>
                <a:sym typeface="Helvetica" charset="0"/>
              </a:rPr>
              <a:t>.</a:t>
            </a: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21</a:t>
            </a:fld>
            <a:endParaRPr lang="en-US"/>
          </a:p>
        </p:txBody>
      </p:sp>
    </p:spTree>
    <p:extLst>
      <p:ext uri="{BB962C8B-B14F-4D97-AF65-F5344CB8AC3E}">
        <p14:creationId xmlns:p14="http://schemas.microsoft.com/office/powerpoint/2010/main" val="373045216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 Virtual</a:t>
            </a:r>
            <a:endParaRPr lang="en-US" dirty="0"/>
          </a:p>
        </p:txBody>
      </p:sp>
      <p:sp>
        <p:nvSpPr>
          <p:cNvPr id="3084" name="Rectangle 11"/>
          <p:cNvSpPr>
            <a:spLocks/>
          </p:cNvSpPr>
          <p:nvPr/>
        </p:nvSpPr>
        <p:spPr bwMode="auto">
          <a:xfrm>
            <a:off x="519113" y="2535238"/>
            <a:ext cx="11834812" cy="1225977"/>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Sin memoria virtual</a:t>
            </a:r>
          </a:p>
          <a:p>
            <a:pPr marL="1482725" lvl="4" indent="0" algn="l" defTabSz="914400">
              <a:spcBef>
                <a:spcPts val="600"/>
              </a:spcBef>
              <a:buClr>
                <a:srgbClr val="9B2D1F"/>
              </a:buClr>
              <a:buSzPct val="90000"/>
            </a:pPr>
            <a:r>
              <a:rPr lang="es-BO" sz="3200" dirty="0" smtClean="0">
                <a:solidFill>
                  <a:schemeClr val="tx1"/>
                </a:solidFill>
                <a:latin typeface="Helvetica" charset="0"/>
                <a:ea typeface="Helvetica" charset="0"/>
                <a:cs typeface="Helvetica" charset="0"/>
                <a:sym typeface="Helvetica" charset="0"/>
              </a:rPr>
              <a:t>Dirección de un programa = Dirección de memoria </a:t>
            </a:r>
            <a:r>
              <a:rPr lang="es-BO" sz="3200" dirty="0" err="1" smtClean="0">
                <a:solidFill>
                  <a:schemeClr val="tx1"/>
                </a:solidFill>
                <a:latin typeface="Helvetica" charset="0"/>
                <a:ea typeface="Helvetica" charset="0"/>
                <a:cs typeface="Helvetica" charset="0"/>
                <a:sym typeface="Helvetica" charset="0"/>
              </a:rPr>
              <a:t>fisica</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22</a:t>
            </a:fld>
            <a:endParaRPr lang="en-US"/>
          </a:p>
        </p:txBody>
      </p:sp>
      <p:pic>
        <p:nvPicPr>
          <p:cNvPr id="2" name="Imagen 1"/>
          <p:cNvPicPr>
            <a:picLocks noChangeAspect="1"/>
          </p:cNvPicPr>
          <p:nvPr/>
        </p:nvPicPr>
        <p:blipFill>
          <a:blip r:embed="rId2"/>
          <a:stretch>
            <a:fillRect/>
          </a:stretch>
        </p:blipFill>
        <p:spPr>
          <a:xfrm>
            <a:off x="1248427" y="3886200"/>
            <a:ext cx="11756373" cy="3633788"/>
          </a:xfrm>
          <a:prstGeom prst="rect">
            <a:avLst/>
          </a:prstGeom>
        </p:spPr>
      </p:pic>
    </p:spTree>
    <p:extLst>
      <p:ext uri="{BB962C8B-B14F-4D97-AF65-F5344CB8AC3E}">
        <p14:creationId xmlns:p14="http://schemas.microsoft.com/office/powerpoint/2010/main" val="309284805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 Virtual</a:t>
            </a:r>
            <a:endParaRPr lang="en-US" dirty="0"/>
          </a:p>
        </p:txBody>
      </p:sp>
      <p:sp>
        <p:nvSpPr>
          <p:cNvPr id="3084" name="Rectangle 11"/>
          <p:cNvSpPr>
            <a:spLocks/>
          </p:cNvSpPr>
          <p:nvPr/>
        </p:nvSpPr>
        <p:spPr bwMode="auto">
          <a:xfrm>
            <a:off x="519113" y="2535238"/>
            <a:ext cx="11834812" cy="2349361"/>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Con memoria virtual</a:t>
            </a:r>
          </a:p>
          <a:p>
            <a:pPr marL="1482725" lvl="4" indent="0" algn="l" defTabSz="914400">
              <a:spcBef>
                <a:spcPts val="600"/>
              </a:spcBef>
              <a:buClr>
                <a:srgbClr val="9B2D1F"/>
              </a:buClr>
              <a:buSzPct val="90000"/>
            </a:pPr>
            <a:r>
              <a:rPr lang="es-BO" sz="3200" dirty="0">
                <a:solidFill>
                  <a:schemeClr val="tx1"/>
                </a:solidFill>
                <a:latin typeface="Helvetica" charset="0"/>
                <a:ea typeface="Helvetica" charset="0"/>
                <a:cs typeface="Helvetica" charset="0"/>
                <a:sym typeface="Helvetica" charset="0"/>
              </a:rPr>
              <a:t>Dirección de un programa </a:t>
            </a:r>
            <a:r>
              <a:rPr lang="es-BO" sz="3200" dirty="0" smtClean="0">
                <a:solidFill>
                  <a:schemeClr val="tx1"/>
                </a:solidFill>
                <a:latin typeface="Helvetica" charset="0"/>
                <a:ea typeface="Helvetica" charset="0"/>
                <a:cs typeface="Helvetica" charset="0"/>
                <a:sym typeface="Helvetica" charset="0"/>
              </a:rPr>
              <a:t>mapea a un dirección </a:t>
            </a:r>
            <a:r>
              <a:rPr lang="es-BO" sz="3200" dirty="0">
                <a:solidFill>
                  <a:schemeClr val="tx1"/>
                </a:solidFill>
                <a:latin typeface="Helvetica" charset="0"/>
                <a:ea typeface="Helvetica" charset="0"/>
                <a:cs typeface="Helvetica" charset="0"/>
                <a:sym typeface="Helvetica" charset="0"/>
              </a:rPr>
              <a:t>de </a:t>
            </a:r>
            <a:r>
              <a:rPr lang="es-BO" sz="3200" dirty="0" smtClean="0">
                <a:solidFill>
                  <a:schemeClr val="tx1"/>
                </a:solidFill>
                <a:latin typeface="Helvetica" charset="0"/>
                <a:ea typeface="Helvetica" charset="0"/>
                <a:cs typeface="Helvetica" charset="0"/>
                <a:sym typeface="Helvetica" charset="0"/>
              </a:rPr>
              <a:t>memoria </a:t>
            </a:r>
            <a:r>
              <a:rPr lang="es-BO" sz="3200" dirty="0" err="1" smtClean="0">
                <a:solidFill>
                  <a:schemeClr val="tx1"/>
                </a:solidFill>
                <a:latin typeface="Helvetica" charset="0"/>
                <a:ea typeface="Helvetica" charset="0"/>
                <a:cs typeface="Helvetica" charset="0"/>
                <a:sym typeface="Helvetica" charset="0"/>
              </a:rPr>
              <a:t>fisica</a:t>
            </a:r>
            <a:endParaRPr lang="es-BO" sz="3200"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23</a:t>
            </a:fld>
            <a:endParaRPr lang="en-US"/>
          </a:p>
        </p:txBody>
      </p:sp>
      <p:pic>
        <p:nvPicPr>
          <p:cNvPr id="2" name="Imagen 1"/>
          <p:cNvPicPr>
            <a:picLocks noChangeAspect="1"/>
          </p:cNvPicPr>
          <p:nvPr/>
        </p:nvPicPr>
        <p:blipFill>
          <a:blip r:embed="rId2"/>
          <a:stretch>
            <a:fillRect/>
          </a:stretch>
        </p:blipFill>
        <p:spPr>
          <a:xfrm>
            <a:off x="1397000" y="4384674"/>
            <a:ext cx="10670431" cy="3387726"/>
          </a:xfrm>
          <a:prstGeom prst="rect">
            <a:avLst/>
          </a:prstGeom>
        </p:spPr>
      </p:pic>
    </p:spTree>
    <p:extLst>
      <p:ext uri="{BB962C8B-B14F-4D97-AF65-F5344CB8AC3E}">
        <p14:creationId xmlns:p14="http://schemas.microsoft.com/office/powerpoint/2010/main" val="57252013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 Virtual</a:t>
            </a:r>
            <a:endParaRPr lang="en-US" dirty="0"/>
          </a:p>
        </p:txBody>
      </p:sp>
      <p:sp>
        <p:nvSpPr>
          <p:cNvPr id="3084" name="Rectangle 11"/>
          <p:cNvSpPr>
            <a:spLocks/>
          </p:cNvSpPr>
          <p:nvPr/>
        </p:nvSpPr>
        <p:spPr bwMode="auto">
          <a:xfrm>
            <a:off x="519113" y="2535238"/>
            <a:ext cx="11834812" cy="2472472"/>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El programa solo ve direcciones lógicas </a:t>
            </a: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La unidad de administración de memoria (MMU) traduce a direcciones físicas</a:t>
            </a: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24</a:t>
            </a:fld>
            <a:endParaRPr lang="en-US"/>
          </a:p>
        </p:txBody>
      </p:sp>
      <p:pic>
        <p:nvPicPr>
          <p:cNvPr id="3" name="Imagen 2"/>
          <p:cNvPicPr>
            <a:picLocks noChangeAspect="1"/>
          </p:cNvPicPr>
          <p:nvPr/>
        </p:nvPicPr>
        <p:blipFill>
          <a:blip r:embed="rId2"/>
          <a:stretch>
            <a:fillRect/>
          </a:stretch>
        </p:blipFill>
        <p:spPr>
          <a:xfrm>
            <a:off x="1625600" y="5351394"/>
            <a:ext cx="9737857" cy="2876688"/>
          </a:xfrm>
          <a:prstGeom prst="rect">
            <a:avLst/>
          </a:prstGeom>
        </p:spPr>
      </p:pic>
    </p:spTree>
    <p:extLst>
      <p:ext uri="{BB962C8B-B14F-4D97-AF65-F5344CB8AC3E}">
        <p14:creationId xmlns:p14="http://schemas.microsoft.com/office/powerpoint/2010/main" val="4414906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 Virtual</a:t>
            </a:r>
            <a:endParaRPr lang="en-US" dirty="0"/>
          </a:p>
        </p:txBody>
      </p:sp>
      <p:sp>
        <p:nvSpPr>
          <p:cNvPr id="3084" name="Rectangle 11"/>
          <p:cNvSpPr>
            <a:spLocks/>
          </p:cNvSpPr>
          <p:nvPr/>
        </p:nvSpPr>
        <p:spPr bwMode="auto">
          <a:xfrm>
            <a:off x="519113" y="2535238"/>
            <a:ext cx="11834812" cy="6627455"/>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Los procesos </a:t>
            </a:r>
            <a:r>
              <a:rPr lang="es-BO" dirty="0" smtClean="0">
                <a:solidFill>
                  <a:schemeClr val="tx1"/>
                </a:solidFill>
                <a:latin typeface="Helvetica" charset="0"/>
                <a:ea typeface="Helvetica" charset="0"/>
                <a:cs typeface="Helvetica" charset="0"/>
                <a:sym typeface="Helvetica" charset="0"/>
              </a:rPr>
              <a:t>que usan </a:t>
            </a:r>
            <a:r>
              <a:rPr lang="es-BO" dirty="0">
                <a:solidFill>
                  <a:schemeClr val="tx1"/>
                </a:solidFill>
                <a:latin typeface="Helvetica" charset="0"/>
                <a:ea typeface="Helvetica" charset="0"/>
                <a:cs typeface="Helvetica" charset="0"/>
                <a:sym typeface="Helvetica" charset="0"/>
              </a:rPr>
              <a:t>un espacio contiguo de la memoria era un </a:t>
            </a:r>
            <a:r>
              <a:rPr lang="es-BO" dirty="0" smtClean="0">
                <a:solidFill>
                  <a:schemeClr val="tx1"/>
                </a:solidFill>
                <a:latin typeface="Helvetica" charset="0"/>
                <a:ea typeface="Helvetica" charset="0"/>
                <a:cs typeface="Helvetica" charset="0"/>
                <a:sym typeface="Helvetica" charset="0"/>
              </a:rPr>
              <a:t>problema para </a:t>
            </a:r>
            <a:r>
              <a:rPr lang="es-BO" dirty="0">
                <a:solidFill>
                  <a:schemeClr val="tx1"/>
                </a:solidFill>
                <a:latin typeface="Helvetica" charset="0"/>
                <a:ea typeface="Helvetica" charset="0"/>
                <a:cs typeface="Helvetica" charset="0"/>
                <a:sym typeface="Helvetica" charset="0"/>
              </a:rPr>
              <a:t>poder optimizar el aprovechamiento de la memoria</a:t>
            </a: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Idea: </a:t>
            </a:r>
          </a:p>
          <a:p>
            <a:pPr marL="1368425" lvl="2" indent="-571500" algn="l" defTabSz="914400">
              <a:spcBef>
                <a:spcPts val="600"/>
              </a:spcBef>
              <a:buClr>
                <a:srgbClr val="9B2D1F"/>
              </a:buClr>
              <a:buSzPct val="90000"/>
              <a:buFont typeface="Arial" panose="020B0604020202020204" pitchFamily="34" charset="0"/>
              <a:buChar char="•"/>
            </a:pPr>
            <a:r>
              <a:rPr lang="es-BO" sz="3200" dirty="0" smtClean="0">
                <a:solidFill>
                  <a:schemeClr val="tx1"/>
                </a:solidFill>
                <a:latin typeface="Helvetica" charset="0"/>
                <a:ea typeface="Helvetica" charset="0"/>
                <a:cs typeface="Helvetica" charset="0"/>
                <a:sym typeface="Helvetica" charset="0"/>
              </a:rPr>
              <a:t>Que </a:t>
            </a:r>
            <a:r>
              <a:rPr lang="es-BO" sz="3200" dirty="0">
                <a:solidFill>
                  <a:schemeClr val="tx1"/>
                </a:solidFill>
                <a:latin typeface="Helvetica" charset="0"/>
                <a:ea typeface="Helvetica" charset="0"/>
                <a:cs typeface="Helvetica" charset="0"/>
                <a:sym typeface="Helvetica" charset="0"/>
              </a:rPr>
              <a:t>las direcciones lógicas (la que los procesos ven) </a:t>
            </a:r>
            <a:r>
              <a:rPr lang="es-BO" sz="3200" dirty="0" smtClean="0">
                <a:solidFill>
                  <a:schemeClr val="tx1"/>
                </a:solidFill>
                <a:latin typeface="Helvetica" charset="0"/>
                <a:ea typeface="Helvetica" charset="0"/>
                <a:cs typeface="Helvetica" charset="0"/>
                <a:sym typeface="Helvetica" charset="0"/>
              </a:rPr>
              <a:t>sean </a:t>
            </a:r>
            <a:r>
              <a:rPr lang="es-BO" sz="3200" dirty="0">
                <a:solidFill>
                  <a:schemeClr val="tx1"/>
                </a:solidFill>
                <a:latin typeface="Helvetica" charset="0"/>
                <a:ea typeface="Helvetica" charset="0"/>
                <a:cs typeface="Helvetica" charset="0"/>
                <a:sym typeface="Helvetica" charset="0"/>
              </a:rPr>
              <a:t>contiguas, pero que no necesariamente correspondan a direcciones físicas </a:t>
            </a:r>
            <a:r>
              <a:rPr lang="es-BO" sz="3200" dirty="0" smtClean="0">
                <a:solidFill>
                  <a:schemeClr val="tx1"/>
                </a:solidFill>
                <a:latin typeface="Helvetica" charset="0"/>
                <a:ea typeface="Helvetica" charset="0"/>
                <a:cs typeface="Helvetica" charset="0"/>
                <a:sym typeface="Helvetica" charset="0"/>
              </a:rPr>
              <a:t>contiguas.</a:t>
            </a:r>
            <a:endParaRPr lang="es-BO" sz="3200"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Solución</a:t>
            </a:r>
            <a:r>
              <a:rPr lang="es-BO" dirty="0" smtClean="0">
                <a:solidFill>
                  <a:schemeClr val="tx1"/>
                </a:solidFill>
                <a:latin typeface="Helvetica" charset="0"/>
                <a:ea typeface="Helvetica" charset="0"/>
                <a:cs typeface="Helvetica" charset="0"/>
                <a:sym typeface="Helvetica" charset="0"/>
              </a:rPr>
              <a:t>:</a:t>
            </a:r>
          </a:p>
          <a:p>
            <a:pPr marL="1368425" lvl="2" indent="-571500" algn="l" defTabSz="914400">
              <a:spcBef>
                <a:spcPts val="600"/>
              </a:spcBef>
              <a:buClr>
                <a:srgbClr val="9B2D1F"/>
              </a:buClr>
              <a:buSzPct val="90000"/>
              <a:buFont typeface="Arial" panose="020B0604020202020204" pitchFamily="34" charset="0"/>
              <a:buChar char="•"/>
            </a:pPr>
            <a:r>
              <a:rPr lang="es-BO" sz="3200" dirty="0" smtClean="0">
                <a:solidFill>
                  <a:schemeClr val="tx1"/>
                </a:solidFill>
                <a:latin typeface="Helvetica" charset="0"/>
                <a:ea typeface="Helvetica" charset="0"/>
                <a:cs typeface="Helvetica" charset="0"/>
                <a:sym typeface="Helvetica" charset="0"/>
              </a:rPr>
              <a:t>Dividir </a:t>
            </a:r>
            <a:r>
              <a:rPr lang="es-BO" sz="3200" dirty="0">
                <a:solidFill>
                  <a:schemeClr val="tx1"/>
                </a:solidFill>
                <a:latin typeface="Helvetica" charset="0"/>
                <a:ea typeface="Helvetica" charset="0"/>
                <a:cs typeface="Helvetica" charset="0"/>
                <a:sym typeface="Helvetica" charset="0"/>
              </a:rPr>
              <a:t>la memoria física en bloques de tamaño fijo, llamados marcos o </a:t>
            </a:r>
            <a:r>
              <a:rPr lang="es-BO" sz="3200" dirty="0" err="1">
                <a:solidFill>
                  <a:schemeClr val="tx1"/>
                </a:solidFill>
                <a:latin typeface="Helvetica" charset="0"/>
                <a:ea typeface="Helvetica" charset="0"/>
                <a:cs typeface="Helvetica" charset="0"/>
                <a:sym typeface="Helvetica" charset="0"/>
              </a:rPr>
              <a:t>frames</a:t>
            </a:r>
            <a:r>
              <a:rPr lang="es-BO" sz="3200" dirty="0">
                <a:solidFill>
                  <a:schemeClr val="tx1"/>
                </a:solidFill>
                <a:latin typeface="Helvetica" charset="0"/>
                <a:ea typeface="Helvetica" charset="0"/>
                <a:cs typeface="Helvetica" charset="0"/>
                <a:sym typeface="Helvetica" charset="0"/>
              </a:rPr>
              <a:t> y dividir la memoria lógica (la que los procesos ven) en bloques del mismo tamaño denominados </a:t>
            </a:r>
            <a:r>
              <a:rPr lang="es-BO" sz="3200" dirty="0" smtClean="0">
                <a:solidFill>
                  <a:schemeClr val="tx1"/>
                </a:solidFill>
                <a:latin typeface="Helvetica" charset="0"/>
                <a:ea typeface="Helvetica" charset="0"/>
                <a:cs typeface="Helvetica" charset="0"/>
                <a:sym typeface="Helvetica" charset="0"/>
              </a:rPr>
              <a:t>páginas.</a:t>
            </a:r>
            <a:endParaRPr lang="es-BO" sz="3200"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25</a:t>
            </a:fld>
            <a:endParaRPr lang="en-US"/>
          </a:p>
        </p:txBody>
      </p:sp>
    </p:spTree>
    <p:extLst>
      <p:ext uri="{BB962C8B-B14F-4D97-AF65-F5344CB8AC3E}">
        <p14:creationId xmlns:p14="http://schemas.microsoft.com/office/powerpoint/2010/main" val="40315857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Paginacion</a:t>
            </a:r>
            <a:endParaRPr lang="en-US" dirty="0"/>
          </a:p>
        </p:txBody>
      </p:sp>
      <p:sp>
        <p:nvSpPr>
          <p:cNvPr id="3084" name="Rectangle 11"/>
          <p:cNvSpPr>
            <a:spLocks/>
          </p:cNvSpPr>
          <p:nvPr/>
        </p:nvSpPr>
        <p:spPr bwMode="auto">
          <a:xfrm>
            <a:off x="519113" y="2535238"/>
            <a:ext cx="11834812" cy="5950347"/>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La paginación es una técnica que divide a la memoria física en particiones de tamaño fijo llamados </a:t>
            </a:r>
            <a:r>
              <a:rPr lang="es-BO" dirty="0" err="1">
                <a:solidFill>
                  <a:schemeClr val="tx1"/>
                </a:solidFill>
                <a:latin typeface="Helvetica" charset="0"/>
                <a:ea typeface="Helvetica" charset="0"/>
                <a:cs typeface="Helvetica" charset="0"/>
                <a:sym typeface="Helvetica" charset="0"/>
              </a:rPr>
              <a:t>frames</a:t>
            </a:r>
            <a:r>
              <a:rPr lang="es-BO" dirty="0">
                <a:solidFill>
                  <a:schemeClr val="tx1"/>
                </a:solidFill>
                <a:latin typeface="Helvetica" charset="0"/>
                <a:ea typeface="Helvetica" charset="0"/>
                <a:cs typeface="Helvetica" charset="0"/>
                <a:sym typeface="Helvetica" charset="0"/>
              </a:rPr>
              <a:t>.</a:t>
            </a:r>
          </a:p>
          <a:p>
            <a:pPr marL="1025525" lvl="1"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El </a:t>
            </a:r>
            <a:r>
              <a:rPr lang="es-BO" dirty="0">
                <a:solidFill>
                  <a:schemeClr val="tx1"/>
                </a:solidFill>
                <a:latin typeface="Helvetica" charset="0"/>
                <a:ea typeface="Helvetica" charset="0"/>
                <a:cs typeface="Helvetica" charset="0"/>
                <a:sym typeface="Helvetica" charset="0"/>
              </a:rPr>
              <a:t>espacio de direccionamiento virtual es </a:t>
            </a:r>
            <a:r>
              <a:rPr lang="es-BO" dirty="0" smtClean="0">
                <a:solidFill>
                  <a:schemeClr val="tx1"/>
                </a:solidFill>
                <a:latin typeface="Helvetica" charset="0"/>
                <a:ea typeface="Helvetica" charset="0"/>
                <a:cs typeface="Helvetica" charset="0"/>
                <a:sym typeface="Helvetica" charset="0"/>
              </a:rPr>
              <a:t>dividido </a:t>
            </a:r>
            <a:r>
              <a:rPr lang="es-BO" dirty="0">
                <a:solidFill>
                  <a:schemeClr val="tx1"/>
                </a:solidFill>
                <a:latin typeface="Helvetica" charset="0"/>
                <a:ea typeface="Helvetica" charset="0"/>
                <a:cs typeface="Helvetica" charset="0"/>
                <a:sym typeface="Helvetica" charset="0"/>
              </a:rPr>
              <a:t>en unidades fijas del mismo tamaño que los </a:t>
            </a:r>
            <a:r>
              <a:rPr lang="es-BO" dirty="0" err="1">
                <a:solidFill>
                  <a:schemeClr val="tx1"/>
                </a:solidFill>
                <a:latin typeface="Helvetica" charset="0"/>
                <a:ea typeface="Helvetica" charset="0"/>
                <a:cs typeface="Helvetica" charset="0"/>
                <a:sym typeface="Helvetica" charset="0"/>
              </a:rPr>
              <a:t>frames</a:t>
            </a:r>
            <a:r>
              <a:rPr lang="es-BO" dirty="0">
                <a:solidFill>
                  <a:schemeClr val="tx1"/>
                </a:solidFill>
                <a:latin typeface="Helvetica" charset="0"/>
                <a:ea typeface="Helvetica" charset="0"/>
                <a:cs typeface="Helvetica" charset="0"/>
                <a:sym typeface="Helvetica" charset="0"/>
              </a:rPr>
              <a:t> (page </a:t>
            </a:r>
            <a:r>
              <a:rPr lang="es-BO" dirty="0" err="1">
                <a:solidFill>
                  <a:schemeClr val="tx1"/>
                </a:solidFill>
                <a:latin typeface="Helvetica" charset="0"/>
                <a:ea typeface="Helvetica" charset="0"/>
                <a:cs typeface="Helvetica" charset="0"/>
                <a:sym typeface="Helvetica" charset="0"/>
              </a:rPr>
              <a:t>size</a:t>
            </a:r>
            <a:r>
              <a:rPr lang="es-BO" dirty="0">
                <a:solidFill>
                  <a:schemeClr val="tx1"/>
                </a:solidFill>
                <a:latin typeface="Helvetica" charset="0"/>
                <a:ea typeface="Helvetica" charset="0"/>
                <a:cs typeface="Helvetica" charset="0"/>
                <a:sym typeface="Helvetica" charset="0"/>
              </a:rPr>
              <a:t>) denominadas </a:t>
            </a:r>
            <a:r>
              <a:rPr lang="es-BO" dirty="0" smtClean="0">
                <a:solidFill>
                  <a:schemeClr val="tx1"/>
                </a:solidFill>
                <a:latin typeface="Helvetica" charset="0"/>
                <a:ea typeface="Helvetica" charset="0"/>
                <a:cs typeface="Helvetica" charset="0"/>
                <a:sym typeface="Helvetica" charset="0"/>
              </a:rPr>
              <a:t>páginas.</a:t>
            </a:r>
          </a:p>
          <a:p>
            <a:pPr marL="1025525" lvl="1" indent="-571500" algn="l" defTabSz="914400">
              <a:spcBef>
                <a:spcPts val="600"/>
              </a:spcBef>
              <a:buClr>
                <a:srgbClr val="9B2D1F"/>
              </a:buClr>
              <a:buSzPct val="90000"/>
              <a:buFont typeface="Arial" panose="020B0604020202020204" pitchFamily="34" charset="0"/>
              <a:buChar char="•"/>
            </a:pP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Las páginas tienen un tamaño que es potencia de 2 </a:t>
            </a:r>
            <a:r>
              <a:rPr lang="es-BO" dirty="0" smtClean="0">
                <a:solidFill>
                  <a:schemeClr val="tx1"/>
                </a:solidFill>
                <a:latin typeface="Helvetica" charset="0"/>
                <a:ea typeface="Helvetica" charset="0"/>
                <a:cs typeface="Helvetica" charset="0"/>
                <a:sym typeface="Helvetica" charset="0"/>
              </a:rPr>
              <a:t>y </a:t>
            </a:r>
            <a:r>
              <a:rPr lang="es-BO" dirty="0">
                <a:solidFill>
                  <a:schemeClr val="tx1"/>
                </a:solidFill>
                <a:latin typeface="Helvetica" charset="0"/>
                <a:ea typeface="Helvetica" charset="0"/>
                <a:cs typeface="Helvetica" charset="0"/>
                <a:sym typeface="Helvetica" charset="0"/>
              </a:rPr>
              <a:t>en general, son desde 512 bytes a 16 </a:t>
            </a:r>
            <a:r>
              <a:rPr lang="es-BO" dirty="0" smtClean="0">
                <a:solidFill>
                  <a:schemeClr val="tx1"/>
                </a:solidFill>
                <a:latin typeface="Helvetica" charset="0"/>
                <a:ea typeface="Helvetica" charset="0"/>
                <a:cs typeface="Helvetica" charset="0"/>
                <a:sym typeface="Helvetica" charset="0"/>
              </a:rPr>
              <a:t>MB.</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26</a:t>
            </a:fld>
            <a:endParaRPr lang="en-US"/>
          </a:p>
        </p:txBody>
      </p:sp>
    </p:spTree>
    <p:extLst>
      <p:ext uri="{BB962C8B-B14F-4D97-AF65-F5344CB8AC3E}">
        <p14:creationId xmlns:p14="http://schemas.microsoft.com/office/powerpoint/2010/main" val="210876642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Paginación</a:t>
            </a:r>
            <a:endParaRPr lang="en-US" dirty="0"/>
          </a:p>
        </p:txBody>
      </p:sp>
      <p:sp>
        <p:nvSpPr>
          <p:cNvPr id="3084" name="Rectangle 11"/>
          <p:cNvSpPr>
            <a:spLocks/>
          </p:cNvSpPr>
          <p:nvPr/>
        </p:nvSpPr>
        <p:spPr bwMode="auto">
          <a:xfrm>
            <a:off x="519113" y="2535238"/>
            <a:ext cx="11834812" cy="5950347"/>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En </a:t>
            </a:r>
            <a:r>
              <a:rPr lang="es-BO" dirty="0">
                <a:solidFill>
                  <a:schemeClr val="tx1"/>
                </a:solidFill>
                <a:latin typeface="Helvetica" charset="0"/>
                <a:ea typeface="Helvetica" charset="0"/>
                <a:cs typeface="Helvetica" charset="0"/>
                <a:sym typeface="Helvetica" charset="0"/>
              </a:rPr>
              <a:t>los sistemas que brindan paginación, la transferencia entre la memoria principal y el disco es siempre en unidad de página.</a:t>
            </a:r>
          </a:p>
          <a:p>
            <a:pPr marL="1025525" lvl="1"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Cuando </a:t>
            </a:r>
            <a:r>
              <a:rPr lang="es-BO" dirty="0">
                <a:solidFill>
                  <a:schemeClr val="tx1"/>
                </a:solidFill>
                <a:latin typeface="Helvetica" charset="0"/>
                <a:ea typeface="Helvetica" charset="0"/>
                <a:cs typeface="Helvetica" charset="0"/>
                <a:sym typeface="Helvetica" charset="0"/>
              </a:rPr>
              <a:t>un proceso ejecuta sus páginas son cargadas en los </a:t>
            </a:r>
            <a:r>
              <a:rPr lang="es-BO" dirty="0" err="1">
                <a:solidFill>
                  <a:schemeClr val="tx1"/>
                </a:solidFill>
                <a:latin typeface="Helvetica" charset="0"/>
                <a:ea typeface="Helvetica" charset="0"/>
                <a:cs typeface="Helvetica" charset="0"/>
                <a:sym typeface="Helvetica" charset="0"/>
              </a:rPr>
              <a:t>frames</a:t>
            </a:r>
            <a:r>
              <a:rPr lang="es-BO" dirty="0">
                <a:solidFill>
                  <a:schemeClr val="tx1"/>
                </a:solidFill>
                <a:latin typeface="Helvetica" charset="0"/>
                <a:ea typeface="Helvetica" charset="0"/>
                <a:cs typeface="Helvetica" charset="0"/>
                <a:sym typeface="Helvetica" charset="0"/>
              </a:rPr>
              <a:t> de memoria principal y en disco (sección de swap).</a:t>
            </a:r>
          </a:p>
          <a:p>
            <a:pPr marL="1025525" lvl="1"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Los </a:t>
            </a:r>
            <a:r>
              <a:rPr lang="es-BO" dirty="0" err="1">
                <a:solidFill>
                  <a:schemeClr val="tx1"/>
                </a:solidFill>
                <a:latin typeface="Helvetica" charset="0"/>
                <a:ea typeface="Helvetica" charset="0"/>
                <a:cs typeface="Helvetica" charset="0"/>
                <a:sym typeface="Helvetica" charset="0"/>
              </a:rPr>
              <a:t>frames</a:t>
            </a:r>
            <a:r>
              <a:rPr lang="es-BO" dirty="0">
                <a:solidFill>
                  <a:schemeClr val="tx1"/>
                </a:solidFill>
                <a:latin typeface="Helvetica" charset="0"/>
                <a:ea typeface="Helvetica" charset="0"/>
                <a:cs typeface="Helvetica" charset="0"/>
                <a:sym typeface="Helvetica" charset="0"/>
              </a:rPr>
              <a:t> en el swap tienen el mismo tamaño que los </a:t>
            </a:r>
            <a:r>
              <a:rPr lang="es-BO" dirty="0" err="1">
                <a:solidFill>
                  <a:schemeClr val="tx1"/>
                </a:solidFill>
                <a:latin typeface="Helvetica" charset="0"/>
                <a:ea typeface="Helvetica" charset="0"/>
                <a:cs typeface="Helvetica" charset="0"/>
                <a:sym typeface="Helvetica" charset="0"/>
              </a:rPr>
              <a:t>frames</a:t>
            </a:r>
            <a:r>
              <a:rPr lang="es-BO" dirty="0">
                <a:solidFill>
                  <a:schemeClr val="tx1"/>
                </a:solidFill>
                <a:latin typeface="Helvetica" charset="0"/>
                <a:ea typeface="Helvetica" charset="0"/>
                <a:cs typeface="Helvetica" charset="0"/>
                <a:sym typeface="Helvetica" charset="0"/>
              </a:rPr>
              <a:t> de memoria principal.</a:t>
            </a: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27</a:t>
            </a:fld>
            <a:endParaRPr lang="en-US"/>
          </a:p>
        </p:txBody>
      </p:sp>
    </p:spTree>
    <p:extLst>
      <p:ext uri="{BB962C8B-B14F-4D97-AF65-F5344CB8AC3E}">
        <p14:creationId xmlns:p14="http://schemas.microsoft.com/office/powerpoint/2010/main" val="25020457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Paginación</a:t>
            </a:r>
            <a:endParaRPr lang="en-US" dirty="0"/>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28</a:t>
            </a:fld>
            <a:endParaRPr lang="en-US"/>
          </a:p>
        </p:txBody>
      </p:sp>
      <p:pic>
        <p:nvPicPr>
          <p:cNvPr id="3" name="Imagen 2"/>
          <p:cNvPicPr>
            <a:picLocks noChangeAspect="1"/>
          </p:cNvPicPr>
          <p:nvPr/>
        </p:nvPicPr>
        <p:blipFill>
          <a:blip r:embed="rId3"/>
          <a:stretch>
            <a:fillRect/>
          </a:stretch>
        </p:blipFill>
        <p:spPr>
          <a:xfrm>
            <a:off x="2768600" y="2619374"/>
            <a:ext cx="7557887" cy="6296025"/>
          </a:xfrm>
          <a:prstGeom prst="rect">
            <a:avLst/>
          </a:prstGeom>
        </p:spPr>
      </p:pic>
    </p:spTree>
    <p:extLst>
      <p:ext uri="{BB962C8B-B14F-4D97-AF65-F5344CB8AC3E}">
        <p14:creationId xmlns:p14="http://schemas.microsoft.com/office/powerpoint/2010/main" val="200269201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Paginación</a:t>
            </a:r>
            <a:endParaRPr lang="en-US" dirty="0"/>
          </a:p>
        </p:txBody>
      </p:sp>
      <p:sp>
        <p:nvSpPr>
          <p:cNvPr id="3084" name="Rectangle 11"/>
          <p:cNvSpPr>
            <a:spLocks/>
          </p:cNvSpPr>
          <p:nvPr/>
        </p:nvSpPr>
        <p:spPr bwMode="auto">
          <a:xfrm>
            <a:off x="519113" y="2535238"/>
            <a:ext cx="11834812" cy="6581289"/>
          </a:xfrm>
          <a:prstGeom prst="rect">
            <a:avLst/>
          </a:prstGeom>
          <a:noFill/>
          <a:ln w="12700">
            <a:noFill/>
            <a:miter lim="0"/>
            <a:headEnd/>
            <a:tailEnd/>
          </a:ln>
          <a:effectLst/>
        </p:spPr>
        <p:txBody>
          <a:bodyPr wrap="square" lIns="88900" tIns="50800" rIns="88900" bIns="50800">
            <a:spAutoFit/>
          </a:bodyPr>
          <a:lstStyle/>
          <a:p>
            <a:pPr marL="111125" algn="l" defTabSz="914400">
              <a:spcBef>
                <a:spcPts val="600"/>
              </a:spcBef>
              <a:buClr>
                <a:srgbClr val="9B2D1F"/>
              </a:buClr>
              <a:buSzPct val="90000"/>
            </a:pPr>
            <a:r>
              <a:rPr lang="es-BO" b="1" dirty="0">
                <a:solidFill>
                  <a:schemeClr val="tx1"/>
                </a:solidFill>
                <a:latin typeface="Helvetica" charset="0"/>
                <a:ea typeface="Helvetica" charset="0"/>
                <a:cs typeface="Helvetica" charset="0"/>
                <a:sym typeface="Helvetica" charset="0"/>
              </a:rPr>
              <a:t>Tabla de Mapas de </a:t>
            </a:r>
            <a:r>
              <a:rPr lang="es-BO" b="1" dirty="0" smtClean="0">
                <a:solidFill>
                  <a:schemeClr val="tx1"/>
                </a:solidFill>
                <a:latin typeface="Helvetica" charset="0"/>
                <a:ea typeface="Helvetica" charset="0"/>
                <a:cs typeface="Helvetica" charset="0"/>
                <a:sym typeface="Helvetica" charset="0"/>
              </a:rPr>
              <a:t>Página</a:t>
            </a:r>
          </a:p>
          <a:p>
            <a:pPr marL="1025525" lvl="1"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Se </a:t>
            </a:r>
            <a:r>
              <a:rPr lang="es-BO" dirty="0">
                <a:solidFill>
                  <a:schemeClr val="tx1"/>
                </a:solidFill>
                <a:latin typeface="Helvetica" charset="0"/>
                <a:ea typeface="Helvetica" charset="0"/>
                <a:cs typeface="Helvetica" charset="0"/>
                <a:sym typeface="Helvetica" charset="0"/>
              </a:rPr>
              <a:t>usa una tabla de páginas para saber en que marco se encuentra cada página</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Se necesita el apoyo del hardware (MMU)</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Cada vez que la CPU intenta acceder a una dirección, la dirección se divide en número de página </a:t>
            </a:r>
            <a:r>
              <a:rPr lang="es-BO" i="1" dirty="0" smtClean="0">
                <a:solidFill>
                  <a:schemeClr val="tx1"/>
                </a:solidFill>
                <a:latin typeface="Helvetica" charset="0"/>
                <a:ea typeface="Helvetica" charset="0"/>
                <a:cs typeface="Helvetica" charset="0"/>
                <a:sym typeface="Helvetica" charset="0"/>
              </a:rPr>
              <a:t>p</a:t>
            </a:r>
            <a:r>
              <a:rPr lang="es-BO" dirty="0" smtClean="0">
                <a:solidFill>
                  <a:schemeClr val="tx1"/>
                </a:solidFill>
                <a:latin typeface="Helvetica" charset="0"/>
                <a:ea typeface="Helvetica" charset="0"/>
                <a:cs typeface="Helvetica" charset="0"/>
                <a:sym typeface="Helvetica" charset="0"/>
              </a:rPr>
              <a:t> y </a:t>
            </a:r>
            <a:r>
              <a:rPr lang="es-BO" dirty="0">
                <a:solidFill>
                  <a:schemeClr val="tx1"/>
                </a:solidFill>
                <a:latin typeface="Helvetica" charset="0"/>
                <a:ea typeface="Helvetica" charset="0"/>
                <a:cs typeface="Helvetica" charset="0"/>
                <a:sym typeface="Helvetica" charset="0"/>
              </a:rPr>
              <a:t>desplazamiento </a:t>
            </a:r>
            <a:r>
              <a:rPr lang="es-BO" i="1" dirty="0">
                <a:solidFill>
                  <a:schemeClr val="tx1"/>
                </a:solidFill>
                <a:latin typeface="Helvetica" charset="0"/>
                <a:ea typeface="Helvetica" charset="0"/>
                <a:cs typeface="Helvetica" charset="0"/>
                <a:sym typeface="Helvetica" charset="0"/>
              </a:rPr>
              <a:t>(</a:t>
            </a:r>
            <a:r>
              <a:rPr lang="es-BO" dirty="0" smtClean="0">
                <a:solidFill>
                  <a:schemeClr val="tx1"/>
                </a:solidFill>
                <a:latin typeface="Helvetica" charset="0"/>
                <a:ea typeface="Helvetica" charset="0"/>
                <a:cs typeface="Helvetica" charset="0"/>
                <a:sym typeface="Helvetica" charset="0"/>
              </a:rPr>
              <a:t>offset) </a:t>
            </a:r>
            <a:r>
              <a:rPr lang="es-BO" i="1" dirty="0">
                <a:solidFill>
                  <a:schemeClr val="tx1"/>
                </a:solidFill>
                <a:latin typeface="Helvetica" charset="0"/>
                <a:ea typeface="Helvetica" charset="0"/>
                <a:cs typeface="Helvetica" charset="0"/>
                <a:sym typeface="Helvetica" charset="0"/>
              </a:rPr>
              <a:t>d</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El número de página se transforma en el </a:t>
            </a:r>
            <a:r>
              <a:rPr lang="es-BO" dirty="0" err="1">
                <a:solidFill>
                  <a:schemeClr val="tx1"/>
                </a:solidFill>
                <a:latin typeface="Helvetica" charset="0"/>
                <a:ea typeface="Helvetica" charset="0"/>
                <a:cs typeface="Helvetica" charset="0"/>
                <a:sym typeface="Helvetica" charset="0"/>
              </a:rPr>
              <a:t>frame</a:t>
            </a:r>
            <a:r>
              <a:rPr lang="es-BO" dirty="0">
                <a:solidFill>
                  <a:schemeClr val="tx1"/>
                </a:solidFill>
                <a:latin typeface="Helvetica" charset="0"/>
                <a:ea typeface="Helvetica" charset="0"/>
                <a:cs typeface="Helvetica" charset="0"/>
                <a:sym typeface="Helvetica" charset="0"/>
              </a:rPr>
              <a:t> (marco de página) correspondiente, antes de acceder físicamente la memoria</a:t>
            </a: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29</a:t>
            </a:fld>
            <a:endParaRPr lang="en-US"/>
          </a:p>
        </p:txBody>
      </p:sp>
    </p:spTree>
    <p:extLst>
      <p:ext uri="{BB962C8B-B14F-4D97-AF65-F5344CB8AC3E}">
        <p14:creationId xmlns:p14="http://schemas.microsoft.com/office/powerpoint/2010/main" val="1787748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Multiprogramación</a:t>
            </a:r>
            <a:endParaRPr lang="en-US" dirty="0"/>
          </a:p>
        </p:txBody>
      </p:sp>
      <p:sp>
        <p:nvSpPr>
          <p:cNvPr id="3084" name="Rectangle 11"/>
          <p:cNvSpPr>
            <a:spLocks/>
          </p:cNvSpPr>
          <p:nvPr/>
        </p:nvSpPr>
        <p:spPr bwMode="auto">
          <a:xfrm>
            <a:off x="519113" y="2535238"/>
            <a:ext cx="11834812" cy="1918474"/>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itchFamily="34" charset="0"/>
              <a:buChar char="•"/>
            </a:pPr>
            <a:r>
              <a:rPr lang="en-US" dirty="0" err="1" smtClean="0">
                <a:solidFill>
                  <a:schemeClr val="tx1"/>
                </a:solidFill>
                <a:latin typeface="Helvetica" charset="0"/>
                <a:ea typeface="Helvetica" charset="0"/>
                <a:cs typeface="Helvetica" charset="0"/>
                <a:sym typeface="Helvetica" charset="0"/>
              </a:rPr>
              <a:t>Dividir</a:t>
            </a:r>
            <a:r>
              <a:rPr lang="en-US" dirty="0" smtClean="0">
                <a:solidFill>
                  <a:schemeClr val="tx1"/>
                </a:solidFill>
                <a:latin typeface="Helvetica" charset="0"/>
                <a:ea typeface="Helvetica" charset="0"/>
                <a:cs typeface="Helvetica" charset="0"/>
                <a:sym typeface="Helvetica" charset="0"/>
              </a:rPr>
              <a:t> la </a:t>
            </a:r>
            <a:r>
              <a:rPr lang="en-US" dirty="0" err="1" smtClean="0">
                <a:solidFill>
                  <a:schemeClr val="tx1"/>
                </a:solidFill>
                <a:latin typeface="Helvetica" charset="0"/>
                <a:ea typeface="Helvetica" charset="0"/>
                <a:cs typeface="Helvetica" charset="0"/>
                <a:sym typeface="Helvetica" charset="0"/>
              </a:rPr>
              <a:t>memoria</a:t>
            </a:r>
            <a:r>
              <a:rPr lang="en-US" dirty="0" smtClean="0">
                <a:solidFill>
                  <a:schemeClr val="tx1"/>
                </a:solidFill>
                <a:latin typeface="Helvetica" charset="0"/>
                <a:ea typeface="Helvetica" charset="0"/>
                <a:cs typeface="Helvetica" charset="0"/>
                <a:sym typeface="Helvetica" charset="0"/>
              </a:rPr>
              <a:t> en multiples </a:t>
            </a:r>
            <a:r>
              <a:rPr lang="en-US" dirty="0" err="1" smtClean="0">
                <a:solidFill>
                  <a:schemeClr val="tx1"/>
                </a:solidFill>
                <a:latin typeface="Helvetica" charset="0"/>
                <a:ea typeface="Helvetica" charset="0"/>
                <a:cs typeface="Helvetica" charset="0"/>
                <a:sym typeface="Helvetica" charset="0"/>
              </a:rPr>
              <a:t>partes</a:t>
            </a:r>
            <a:endParaRPr lang="en-US" dirty="0" smtClean="0">
              <a:solidFill>
                <a:schemeClr val="tx1"/>
              </a:solidFill>
              <a:latin typeface="Helvetica" charset="0"/>
              <a:ea typeface="Helvetica" charset="0"/>
              <a:cs typeface="Helvetica" charset="0"/>
              <a:sym typeface="Helvetica" charset="0"/>
            </a:endParaRPr>
          </a:p>
          <a:p>
            <a:pPr marL="1368425" lvl="2" indent="-571500" algn="l" defTabSz="914400">
              <a:spcBef>
                <a:spcPts val="600"/>
              </a:spcBef>
              <a:buClr>
                <a:srgbClr val="9B2D1F"/>
              </a:buClr>
              <a:buSzPct val="90000"/>
              <a:buFont typeface="Arial" pitchFamily="34" charset="0"/>
              <a:buChar char="•"/>
            </a:pPr>
            <a:r>
              <a:rPr lang="en-US" dirty="0" err="1" smtClean="0">
                <a:solidFill>
                  <a:schemeClr val="tx1"/>
                </a:solidFill>
                <a:latin typeface="Helvetica" charset="0"/>
                <a:ea typeface="Helvetica" charset="0"/>
                <a:cs typeface="Helvetica" charset="0"/>
                <a:sym typeface="Helvetica" charset="0"/>
              </a:rPr>
              <a:t>Memoria</a:t>
            </a:r>
            <a:r>
              <a:rPr lang="en-US" dirty="0" smtClean="0">
                <a:solidFill>
                  <a:schemeClr val="tx1"/>
                </a:solidFill>
                <a:latin typeface="Helvetica" charset="0"/>
                <a:ea typeface="Helvetica" charset="0"/>
                <a:cs typeface="Helvetica" charset="0"/>
                <a:sym typeface="Helvetica" charset="0"/>
              </a:rPr>
              <a:t> </a:t>
            </a:r>
            <a:r>
              <a:rPr lang="en-US" dirty="0" err="1" smtClean="0">
                <a:solidFill>
                  <a:schemeClr val="tx1"/>
                </a:solidFill>
                <a:latin typeface="Helvetica" charset="0"/>
                <a:ea typeface="Helvetica" charset="0"/>
                <a:cs typeface="Helvetica" charset="0"/>
                <a:sym typeface="Helvetica" charset="0"/>
              </a:rPr>
              <a:t>particionada</a:t>
            </a:r>
            <a:r>
              <a:rPr lang="en-US" dirty="0" smtClean="0">
                <a:solidFill>
                  <a:schemeClr val="tx1"/>
                </a:solidFill>
                <a:latin typeface="Helvetica" charset="0"/>
                <a:ea typeface="Helvetica" charset="0"/>
                <a:cs typeface="Helvetica" charset="0"/>
                <a:sym typeface="Helvetica" charset="0"/>
              </a:rPr>
              <a:t> </a:t>
            </a:r>
            <a:r>
              <a:rPr lang="en-US" dirty="0" err="1" smtClean="0">
                <a:solidFill>
                  <a:schemeClr val="tx1"/>
                </a:solidFill>
                <a:latin typeface="Helvetica" charset="0"/>
                <a:ea typeface="Helvetica" charset="0"/>
                <a:cs typeface="Helvetica" charset="0"/>
                <a:sym typeface="Helvetica" charset="0"/>
              </a:rPr>
              <a:t>estática</a:t>
            </a:r>
            <a:r>
              <a:rPr lang="en-US" dirty="0" smtClean="0">
                <a:solidFill>
                  <a:schemeClr val="tx1"/>
                </a:solidFill>
                <a:latin typeface="Helvetica" charset="0"/>
                <a:ea typeface="Helvetica" charset="0"/>
                <a:cs typeface="Helvetica" charset="0"/>
                <a:sym typeface="Helvetica" charset="0"/>
              </a:rPr>
              <a:t> o </a:t>
            </a:r>
            <a:r>
              <a:rPr lang="en-US" dirty="0" err="1" smtClean="0">
                <a:solidFill>
                  <a:schemeClr val="tx1"/>
                </a:solidFill>
                <a:latin typeface="Helvetica" charset="0"/>
                <a:ea typeface="Helvetica" charset="0"/>
                <a:cs typeface="Helvetica" charset="0"/>
                <a:sym typeface="Helvetica" charset="0"/>
              </a:rPr>
              <a:t>fija</a:t>
            </a:r>
            <a:endParaRPr lang="en-US" dirty="0" smtClean="0">
              <a:solidFill>
                <a:schemeClr val="tx1"/>
              </a:solidFill>
              <a:latin typeface="Helvetica" charset="0"/>
              <a:ea typeface="Helvetica" charset="0"/>
              <a:cs typeface="Helvetica" charset="0"/>
              <a:sym typeface="Helvetica" charset="0"/>
            </a:endParaRPr>
          </a:p>
          <a:p>
            <a:pPr marL="1368425" lvl="2" indent="-571500" algn="l" defTabSz="914400">
              <a:spcBef>
                <a:spcPts val="600"/>
              </a:spcBef>
              <a:buClr>
                <a:srgbClr val="9B2D1F"/>
              </a:buClr>
              <a:buSzPct val="90000"/>
              <a:buFont typeface="Arial" pitchFamily="34" charset="0"/>
              <a:buChar char="•"/>
            </a:pPr>
            <a:r>
              <a:rPr lang="en-US" dirty="0" err="1" smtClean="0">
                <a:solidFill>
                  <a:schemeClr val="tx1"/>
                </a:solidFill>
                <a:latin typeface="Helvetica" charset="0"/>
                <a:ea typeface="Helvetica" charset="0"/>
                <a:cs typeface="Helvetica" charset="0"/>
                <a:sym typeface="Helvetica" charset="0"/>
              </a:rPr>
              <a:t>Memoria</a:t>
            </a:r>
            <a:r>
              <a:rPr lang="en-US" dirty="0" smtClean="0">
                <a:solidFill>
                  <a:schemeClr val="tx1"/>
                </a:solidFill>
                <a:latin typeface="Helvetica" charset="0"/>
                <a:ea typeface="Helvetica" charset="0"/>
                <a:cs typeface="Helvetica" charset="0"/>
                <a:sym typeface="Helvetica" charset="0"/>
              </a:rPr>
              <a:t> </a:t>
            </a:r>
            <a:r>
              <a:rPr lang="en-US" dirty="0" err="1" smtClean="0">
                <a:solidFill>
                  <a:schemeClr val="tx1"/>
                </a:solidFill>
                <a:latin typeface="Helvetica" charset="0"/>
                <a:ea typeface="Helvetica" charset="0"/>
                <a:cs typeface="Helvetica" charset="0"/>
                <a:sym typeface="Helvetica" charset="0"/>
              </a:rPr>
              <a:t>particionada</a:t>
            </a:r>
            <a:r>
              <a:rPr lang="en-US" dirty="0" smtClean="0">
                <a:solidFill>
                  <a:schemeClr val="tx1"/>
                </a:solidFill>
                <a:latin typeface="Helvetica" charset="0"/>
                <a:ea typeface="Helvetica" charset="0"/>
                <a:cs typeface="Helvetica" charset="0"/>
                <a:sym typeface="Helvetica" charset="0"/>
              </a:rPr>
              <a:t> </a:t>
            </a:r>
            <a:r>
              <a:rPr lang="en-US" dirty="0" err="1" smtClean="0">
                <a:solidFill>
                  <a:schemeClr val="tx1"/>
                </a:solidFill>
                <a:latin typeface="Helvetica" charset="0"/>
                <a:ea typeface="Helvetica" charset="0"/>
                <a:cs typeface="Helvetica" charset="0"/>
                <a:sym typeface="Helvetica" charset="0"/>
              </a:rPr>
              <a:t>dinámica</a:t>
            </a:r>
            <a:endParaRPr lang="en-US"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3</a:t>
            </a:fld>
            <a:endParaRPr 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Paginación</a:t>
            </a:r>
            <a:endParaRPr lang="en-US" dirty="0"/>
          </a:p>
        </p:txBody>
      </p:sp>
      <p:sp>
        <p:nvSpPr>
          <p:cNvPr id="3084" name="Rectangle 11"/>
          <p:cNvSpPr>
            <a:spLocks/>
          </p:cNvSpPr>
          <p:nvPr/>
        </p:nvSpPr>
        <p:spPr bwMode="auto">
          <a:xfrm>
            <a:off x="519113" y="2535238"/>
            <a:ext cx="11834812" cy="6658233"/>
          </a:xfrm>
          <a:prstGeom prst="rect">
            <a:avLst/>
          </a:prstGeom>
          <a:noFill/>
          <a:ln w="12700">
            <a:noFill/>
            <a:miter lim="0"/>
            <a:headEnd/>
            <a:tailEnd/>
          </a:ln>
          <a:effectLst/>
        </p:spPr>
        <p:txBody>
          <a:bodyPr wrap="square" lIns="88900" tIns="50800" rIns="88900" bIns="50800">
            <a:spAutoFit/>
          </a:bodyPr>
          <a:lstStyle/>
          <a:p>
            <a:pPr marL="111125" algn="l" defTabSz="914400">
              <a:spcBef>
                <a:spcPts val="600"/>
              </a:spcBef>
              <a:buClr>
                <a:srgbClr val="9B2D1F"/>
              </a:buClr>
              <a:buSzPct val="90000"/>
            </a:pPr>
            <a:r>
              <a:rPr lang="es-BO" b="1" dirty="0" smtClean="0">
                <a:solidFill>
                  <a:schemeClr val="tx1"/>
                </a:solidFill>
                <a:latin typeface="Helvetica" charset="0"/>
                <a:ea typeface="Helvetica" charset="0"/>
                <a:cs typeface="Helvetica" charset="0"/>
                <a:sym typeface="Helvetica" charset="0"/>
              </a:rPr>
              <a:t>Tablas </a:t>
            </a:r>
            <a:r>
              <a:rPr lang="es-BO" b="1" dirty="0">
                <a:solidFill>
                  <a:schemeClr val="tx1"/>
                </a:solidFill>
                <a:latin typeface="Helvetica" charset="0"/>
                <a:ea typeface="Helvetica" charset="0"/>
                <a:cs typeface="Helvetica" charset="0"/>
                <a:sym typeface="Helvetica" charset="0"/>
              </a:rPr>
              <a:t>de </a:t>
            </a:r>
            <a:r>
              <a:rPr lang="es-BO" b="1" dirty="0" smtClean="0">
                <a:solidFill>
                  <a:schemeClr val="tx1"/>
                </a:solidFill>
                <a:latin typeface="Helvetica" charset="0"/>
                <a:ea typeface="Helvetica" charset="0"/>
                <a:cs typeface="Helvetica" charset="0"/>
                <a:sym typeface="Helvetica" charset="0"/>
              </a:rPr>
              <a:t>Página</a:t>
            </a:r>
          </a:p>
          <a:p>
            <a:pPr marL="1025525" lvl="1"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Cada proceso tiene su propia tabla, es decir, la tabla de páginas forma parte del contexto:</a:t>
            </a:r>
          </a:p>
          <a:p>
            <a:pPr marL="1025525" lvl="1"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Cuando </a:t>
            </a:r>
            <a:r>
              <a:rPr lang="es-BO" dirty="0">
                <a:solidFill>
                  <a:schemeClr val="tx1"/>
                </a:solidFill>
                <a:latin typeface="Helvetica" charset="0"/>
                <a:ea typeface="Helvetica" charset="0"/>
                <a:cs typeface="Helvetica" charset="0"/>
                <a:sym typeface="Helvetica" charset="0"/>
              </a:rPr>
              <a:t>la CPU se concede a otro proceso, hay que cambiar la tabla de páginas a la del nuevo proceso.</a:t>
            </a:r>
          </a:p>
          <a:p>
            <a:pPr marL="1025525" lvl="1"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Cada </a:t>
            </a:r>
            <a:r>
              <a:rPr lang="es-BO" dirty="0">
                <a:solidFill>
                  <a:schemeClr val="tx1"/>
                </a:solidFill>
                <a:latin typeface="Helvetica" charset="0"/>
                <a:ea typeface="Helvetica" charset="0"/>
                <a:cs typeface="Helvetica" charset="0"/>
                <a:sym typeface="Helvetica" charset="0"/>
              </a:rPr>
              <a:t>proceso sólo puede tener acceso a las páginas que están en su tabla de </a:t>
            </a:r>
            <a:r>
              <a:rPr lang="es-BO" dirty="0" smtClean="0">
                <a:solidFill>
                  <a:schemeClr val="tx1"/>
                </a:solidFill>
                <a:latin typeface="Helvetica" charset="0"/>
                <a:ea typeface="Helvetica" charset="0"/>
                <a:cs typeface="Helvetica" charset="0"/>
                <a:sym typeface="Helvetica" charset="0"/>
              </a:rPr>
              <a:t>páginas (+seguridad).</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30</a:t>
            </a:fld>
            <a:endParaRPr lang="en-US"/>
          </a:p>
        </p:txBody>
      </p:sp>
    </p:spTree>
    <p:extLst>
      <p:ext uri="{BB962C8B-B14F-4D97-AF65-F5344CB8AC3E}">
        <p14:creationId xmlns:p14="http://schemas.microsoft.com/office/powerpoint/2010/main" val="278582498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Paginación</a:t>
            </a:r>
            <a:endParaRPr lang="en-US" dirty="0"/>
          </a:p>
        </p:txBody>
      </p:sp>
      <p:sp>
        <p:nvSpPr>
          <p:cNvPr id="3084" name="Rectangle 11"/>
          <p:cNvSpPr>
            <a:spLocks/>
          </p:cNvSpPr>
          <p:nvPr/>
        </p:nvSpPr>
        <p:spPr bwMode="auto">
          <a:xfrm>
            <a:off x="519113" y="2535238"/>
            <a:ext cx="11834812" cy="6658233"/>
          </a:xfrm>
          <a:prstGeom prst="rect">
            <a:avLst/>
          </a:prstGeom>
          <a:noFill/>
          <a:ln w="12700">
            <a:noFill/>
            <a:miter lim="0"/>
            <a:headEnd/>
            <a:tailEnd/>
          </a:ln>
          <a:effectLst/>
        </p:spPr>
        <p:txBody>
          <a:bodyPr wrap="square" lIns="88900" tIns="50800" rIns="88900" bIns="50800">
            <a:spAutoFit/>
          </a:bodyPr>
          <a:lstStyle/>
          <a:p>
            <a:pPr marL="111125" algn="l" defTabSz="914400">
              <a:spcBef>
                <a:spcPts val="600"/>
              </a:spcBef>
              <a:buClr>
                <a:srgbClr val="9B2D1F"/>
              </a:buClr>
              <a:buSzPct val="90000"/>
            </a:pPr>
            <a:r>
              <a:rPr lang="es-BO" dirty="0" smtClean="0">
                <a:solidFill>
                  <a:schemeClr val="tx1"/>
                </a:solidFill>
                <a:latin typeface="Helvetica" charset="0"/>
                <a:ea typeface="Helvetica" charset="0"/>
                <a:cs typeface="Helvetica" charset="0"/>
                <a:sym typeface="Helvetica" charset="0"/>
              </a:rPr>
              <a:t>¿Fragmentación?</a:t>
            </a:r>
          </a:p>
          <a:p>
            <a:pPr marL="1025525" lvl="1" indent="-571500" algn="l" defTabSz="914400">
              <a:spcBef>
                <a:spcPts val="600"/>
              </a:spcBef>
              <a:buClr>
                <a:srgbClr val="9B2D1F"/>
              </a:buClr>
              <a:buSzPct val="90000"/>
              <a:buFont typeface="Arial" panose="020B0604020202020204"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Sólo </a:t>
            </a:r>
            <a:r>
              <a:rPr lang="es-BO" dirty="0">
                <a:solidFill>
                  <a:schemeClr val="tx1"/>
                </a:solidFill>
                <a:latin typeface="Helvetica" charset="0"/>
                <a:ea typeface="Helvetica" charset="0"/>
                <a:cs typeface="Helvetica" charset="0"/>
                <a:sym typeface="Helvetica" charset="0"/>
              </a:rPr>
              <a:t>interna, y de media página por proceso, en promedio.</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Esto sugeriría que conviene usar páginas chicas, pero el problema es que aumenta el sobrecosto de administrar las páginas (entre otras cosas, aumenta el tamaño de la tabla de páginas).</a:t>
            </a: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En general, el tamaño de página ha ido aumentando con el tamaño de la memoria física de una máquina típica.</a:t>
            </a: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31</a:t>
            </a:fld>
            <a:endParaRPr lang="en-US"/>
          </a:p>
        </p:txBody>
      </p:sp>
    </p:spTree>
    <p:extLst>
      <p:ext uri="{BB962C8B-B14F-4D97-AF65-F5344CB8AC3E}">
        <p14:creationId xmlns:p14="http://schemas.microsoft.com/office/powerpoint/2010/main" val="57171776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s-BO"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Segmentación</a:t>
            </a:r>
            <a:endParaRPr lang="en-US" dirty="0"/>
          </a:p>
        </p:txBody>
      </p:sp>
      <p:sp>
        <p:nvSpPr>
          <p:cNvPr id="3084" name="Rectangle 11"/>
          <p:cNvSpPr>
            <a:spLocks/>
          </p:cNvSpPr>
          <p:nvPr/>
        </p:nvSpPr>
        <p:spPr bwMode="auto">
          <a:xfrm>
            <a:off x="519113" y="2535238"/>
            <a:ext cx="11834812" cy="6658233"/>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La </a:t>
            </a:r>
            <a:r>
              <a:rPr lang="es-BO" dirty="0">
                <a:solidFill>
                  <a:schemeClr val="tx1"/>
                </a:solidFill>
                <a:latin typeface="Helvetica" charset="0"/>
                <a:ea typeface="Helvetica" charset="0"/>
                <a:cs typeface="Helvetica" charset="0"/>
                <a:sym typeface="Helvetica" charset="0"/>
              </a:rPr>
              <a:t>segmentación es una técnica que </a:t>
            </a:r>
            <a:r>
              <a:rPr lang="es-BO" dirty="0" smtClean="0">
                <a:solidFill>
                  <a:schemeClr val="tx1"/>
                </a:solidFill>
                <a:latin typeface="Helvetica" charset="0"/>
                <a:ea typeface="Helvetica" charset="0"/>
                <a:cs typeface="Helvetica" charset="0"/>
                <a:sym typeface="Helvetica" charset="0"/>
              </a:rPr>
              <a:t>asigna </a:t>
            </a:r>
            <a:r>
              <a:rPr lang="es-BO" dirty="0">
                <a:solidFill>
                  <a:schemeClr val="tx1"/>
                </a:solidFill>
                <a:latin typeface="Helvetica" charset="0"/>
                <a:ea typeface="Helvetica" charset="0"/>
                <a:cs typeface="Helvetica" charset="0"/>
                <a:sym typeface="Helvetica" charset="0"/>
              </a:rPr>
              <a:t>segmentos contiguos de </a:t>
            </a:r>
            <a:r>
              <a:rPr lang="es-BO" dirty="0" smtClean="0">
                <a:solidFill>
                  <a:schemeClr val="tx1"/>
                </a:solidFill>
                <a:latin typeface="Helvetica" charset="0"/>
                <a:ea typeface="Helvetica" charset="0"/>
                <a:cs typeface="Helvetica" charset="0"/>
                <a:sym typeface="Helvetica" charset="0"/>
              </a:rPr>
              <a:t>memoria </a:t>
            </a:r>
            <a:r>
              <a:rPr lang="es-BO" dirty="0">
                <a:solidFill>
                  <a:schemeClr val="tx1"/>
                </a:solidFill>
                <a:latin typeface="Helvetica" charset="0"/>
                <a:ea typeface="Helvetica" charset="0"/>
                <a:cs typeface="Helvetica" charset="0"/>
                <a:sym typeface="Helvetica" charset="0"/>
              </a:rPr>
              <a:t>para las áreas de memoria de </a:t>
            </a:r>
            <a:r>
              <a:rPr lang="es-BO" dirty="0" smtClean="0">
                <a:solidFill>
                  <a:schemeClr val="tx1"/>
                </a:solidFill>
                <a:latin typeface="Helvetica" charset="0"/>
                <a:ea typeface="Helvetica" charset="0"/>
                <a:cs typeface="Helvetica" charset="0"/>
                <a:sym typeface="Helvetica" charset="0"/>
              </a:rPr>
              <a:t>un </a:t>
            </a:r>
            <a:r>
              <a:rPr lang="es-BO" dirty="0">
                <a:solidFill>
                  <a:schemeClr val="tx1"/>
                </a:solidFill>
                <a:latin typeface="Helvetica" charset="0"/>
                <a:ea typeface="Helvetica" charset="0"/>
                <a:cs typeface="Helvetica" charset="0"/>
                <a:sym typeface="Helvetica" charset="0"/>
              </a:rPr>
              <a:t>proceso.</a:t>
            </a:r>
          </a:p>
          <a:p>
            <a:pPr marL="1025525" lvl="1" indent="-571500" algn="l" defTabSz="914400">
              <a:spcBef>
                <a:spcPts val="600"/>
              </a:spcBef>
              <a:buClr>
                <a:srgbClr val="9B2D1F"/>
              </a:buClr>
              <a:buSzPct val="90000"/>
              <a:buFont typeface="Arial" panose="020B0604020202020204" pitchFamily="34" charset="0"/>
              <a:buChar char="•"/>
            </a:pP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De esta forma, logra acomodarse más a </a:t>
            </a:r>
            <a:r>
              <a:rPr lang="es-BO" dirty="0" smtClean="0">
                <a:solidFill>
                  <a:schemeClr val="tx1"/>
                </a:solidFill>
                <a:latin typeface="Helvetica" charset="0"/>
                <a:ea typeface="Helvetica" charset="0"/>
                <a:cs typeface="Helvetica" charset="0"/>
                <a:sym typeface="Helvetica" charset="0"/>
              </a:rPr>
              <a:t>la </a:t>
            </a:r>
            <a:r>
              <a:rPr lang="es-BO" dirty="0">
                <a:solidFill>
                  <a:schemeClr val="tx1"/>
                </a:solidFill>
                <a:latin typeface="Helvetica" charset="0"/>
                <a:ea typeface="Helvetica" charset="0"/>
                <a:cs typeface="Helvetica" charset="0"/>
                <a:sym typeface="Helvetica" charset="0"/>
              </a:rPr>
              <a:t>visión de la memoria por parte del </a:t>
            </a:r>
            <a:r>
              <a:rPr lang="es-BO" dirty="0" smtClean="0">
                <a:solidFill>
                  <a:schemeClr val="tx1"/>
                </a:solidFill>
                <a:latin typeface="Helvetica" charset="0"/>
                <a:ea typeface="Helvetica" charset="0"/>
                <a:cs typeface="Helvetica" charset="0"/>
                <a:sym typeface="Helvetica" charset="0"/>
              </a:rPr>
              <a:t>usuario.</a:t>
            </a:r>
          </a:p>
          <a:p>
            <a:pPr marL="1025525" lvl="1" indent="-571500" algn="l" defTabSz="914400">
              <a:spcBef>
                <a:spcPts val="600"/>
              </a:spcBef>
              <a:buClr>
                <a:srgbClr val="9B2D1F"/>
              </a:buClr>
              <a:buSzPct val="90000"/>
              <a:buFont typeface="Arial" panose="020B0604020202020204" pitchFamily="34" charset="0"/>
              <a:buChar char="•"/>
            </a:pP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Cada componente se agrupa en un segmento del tamaño necesario.</a:t>
            </a:r>
          </a:p>
          <a:p>
            <a:pPr marL="1025525" lvl="1" indent="-571500" algn="l" defTabSz="914400">
              <a:spcBef>
                <a:spcPts val="600"/>
              </a:spcBef>
              <a:buClr>
                <a:srgbClr val="9B2D1F"/>
              </a:buClr>
              <a:buSzPct val="90000"/>
              <a:buFont typeface="Arial" panose="020B0604020202020204" pitchFamily="34" charset="0"/>
              <a:buChar char="•"/>
            </a:pP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32</a:t>
            </a:fld>
            <a:endParaRPr lang="en-US"/>
          </a:p>
        </p:txBody>
      </p:sp>
    </p:spTree>
    <p:extLst>
      <p:ext uri="{BB962C8B-B14F-4D97-AF65-F5344CB8AC3E}">
        <p14:creationId xmlns:p14="http://schemas.microsoft.com/office/powerpoint/2010/main" val="131239553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Glosario</a:t>
            </a:r>
            <a:endParaRPr lang="en-US" dirty="0"/>
          </a:p>
        </p:txBody>
      </p:sp>
      <p:sp>
        <p:nvSpPr>
          <p:cNvPr id="3084" name="Rectangle 11"/>
          <p:cNvSpPr>
            <a:spLocks/>
          </p:cNvSpPr>
          <p:nvPr/>
        </p:nvSpPr>
        <p:spPr bwMode="auto">
          <a:xfrm>
            <a:off x="519113" y="2535238"/>
            <a:ext cx="11834812" cy="6765955"/>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Buffer de Sistema Operativo</a:t>
            </a:r>
          </a:p>
          <a:p>
            <a:pPr marL="1711325" lvl="3" indent="-571500" algn="l" defTabSz="914400">
              <a:spcBef>
                <a:spcPts val="600"/>
              </a:spcBef>
              <a:buClr>
                <a:srgbClr val="9B2D1F"/>
              </a:buClr>
              <a:buSzPct val="90000"/>
              <a:buFont typeface="Arial" panose="020B0604020202020204" pitchFamily="34" charset="0"/>
              <a:buChar char="•"/>
            </a:pPr>
            <a:r>
              <a:rPr lang="es-BO" sz="3200" dirty="0" smtClean="0">
                <a:solidFill>
                  <a:schemeClr val="tx1"/>
                </a:solidFill>
                <a:latin typeface="Helvetica" charset="0"/>
                <a:ea typeface="Helvetica" charset="0"/>
                <a:cs typeface="Helvetica" charset="0"/>
                <a:sym typeface="Helvetica" charset="0"/>
              </a:rPr>
              <a:t>Zonas de la memoria propia </a:t>
            </a:r>
            <a:r>
              <a:rPr lang="es-BO" sz="3200" dirty="0">
                <a:solidFill>
                  <a:schemeClr val="tx1"/>
                </a:solidFill>
                <a:latin typeface="Helvetica" charset="0"/>
                <a:ea typeface="Helvetica" charset="0"/>
                <a:cs typeface="Helvetica" charset="0"/>
                <a:sym typeface="Helvetica" charset="0"/>
              </a:rPr>
              <a:t>del SO </a:t>
            </a:r>
            <a:r>
              <a:rPr lang="es-BO" sz="3200" dirty="0" smtClean="0">
                <a:solidFill>
                  <a:schemeClr val="tx1"/>
                </a:solidFill>
                <a:latin typeface="Helvetica" charset="0"/>
                <a:ea typeface="Helvetica" charset="0"/>
                <a:cs typeface="Helvetica" charset="0"/>
                <a:sym typeface="Helvetica" charset="0"/>
              </a:rPr>
              <a:t>para almacenar </a:t>
            </a:r>
            <a:r>
              <a:rPr lang="es-BO" sz="3200" dirty="0">
                <a:solidFill>
                  <a:schemeClr val="tx1"/>
                </a:solidFill>
                <a:latin typeface="Helvetica" charset="0"/>
                <a:ea typeface="Helvetica" charset="0"/>
                <a:cs typeface="Helvetica" charset="0"/>
                <a:sym typeface="Helvetica" charset="0"/>
              </a:rPr>
              <a:t>datos mientras </a:t>
            </a:r>
            <a:r>
              <a:rPr lang="es-BO" sz="3200" dirty="0" smtClean="0">
                <a:solidFill>
                  <a:schemeClr val="tx1"/>
                </a:solidFill>
                <a:latin typeface="Helvetica" charset="0"/>
                <a:ea typeface="Helvetica" charset="0"/>
                <a:cs typeface="Helvetica" charset="0"/>
                <a:sym typeface="Helvetica" charset="0"/>
              </a:rPr>
              <a:t>son transferidos desde/hacia un dispositivo o entre procesos .</a:t>
            </a:r>
            <a:endParaRPr lang="es-BO" sz="3200"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anose="020B0604020202020204" pitchFamily="34" charset="0"/>
              <a:buChar char="•"/>
            </a:pPr>
            <a:r>
              <a:rPr lang="es-BO" dirty="0" err="1" smtClean="0">
                <a:solidFill>
                  <a:schemeClr val="tx1"/>
                </a:solidFill>
                <a:latin typeface="Helvetica" charset="0"/>
                <a:ea typeface="Helvetica" charset="0"/>
                <a:cs typeface="Helvetica" charset="0"/>
                <a:sym typeface="Helvetica" charset="0"/>
              </a:rPr>
              <a:t>Fragmentacion</a:t>
            </a:r>
            <a:r>
              <a:rPr lang="es-BO" dirty="0" smtClean="0">
                <a:solidFill>
                  <a:schemeClr val="tx1"/>
                </a:solidFill>
                <a:latin typeface="Helvetica" charset="0"/>
                <a:ea typeface="Helvetica" charset="0"/>
                <a:cs typeface="Helvetica" charset="0"/>
                <a:sym typeface="Helvetica" charset="0"/>
              </a:rPr>
              <a:t> Interna</a:t>
            </a:r>
          </a:p>
          <a:p>
            <a:pPr marL="1711325" lvl="3" indent="-571500" algn="l" defTabSz="914400">
              <a:spcBef>
                <a:spcPts val="600"/>
              </a:spcBef>
              <a:buClr>
                <a:srgbClr val="9B2D1F"/>
              </a:buClr>
              <a:buSzPct val="90000"/>
              <a:buFont typeface="Arial" panose="020B0604020202020204" pitchFamily="34" charset="0"/>
              <a:buChar char="•"/>
            </a:pPr>
            <a:r>
              <a:rPr lang="es-BO" sz="3200" dirty="0" smtClean="0">
                <a:solidFill>
                  <a:schemeClr val="tx1"/>
                </a:solidFill>
                <a:latin typeface="Helvetica" charset="0"/>
                <a:ea typeface="Helvetica" charset="0"/>
                <a:cs typeface="Helvetica" charset="0"/>
                <a:sym typeface="Helvetica" charset="0"/>
              </a:rPr>
              <a:t>Espacio desperdiciado cuando un proceso es asignado a una partición de memoria mayor al requerido</a:t>
            </a:r>
          </a:p>
          <a:p>
            <a:pPr marL="1025525" lvl="1" indent="-571500" algn="l" defTabSz="914400">
              <a:spcBef>
                <a:spcPts val="600"/>
              </a:spcBef>
              <a:buClr>
                <a:srgbClr val="9B2D1F"/>
              </a:buClr>
              <a:buSzPct val="90000"/>
              <a:buFont typeface="Arial" panose="020B0604020202020204" pitchFamily="34" charset="0"/>
              <a:buChar char="•"/>
            </a:pPr>
            <a:r>
              <a:rPr lang="es-BO" dirty="0" err="1" smtClean="0">
                <a:solidFill>
                  <a:schemeClr val="tx1"/>
                </a:solidFill>
                <a:latin typeface="Helvetica" charset="0"/>
                <a:ea typeface="Helvetica" charset="0"/>
                <a:cs typeface="Helvetica" charset="0"/>
                <a:sym typeface="Helvetica" charset="0"/>
              </a:rPr>
              <a:t>Fragmentacion</a:t>
            </a:r>
            <a:r>
              <a:rPr lang="es-BO" dirty="0" smtClean="0">
                <a:solidFill>
                  <a:schemeClr val="tx1"/>
                </a:solidFill>
                <a:latin typeface="Helvetica" charset="0"/>
                <a:ea typeface="Helvetica" charset="0"/>
                <a:cs typeface="Helvetica" charset="0"/>
                <a:sym typeface="Helvetica" charset="0"/>
              </a:rPr>
              <a:t> Externa</a:t>
            </a:r>
          </a:p>
          <a:p>
            <a:pPr marL="1711325" lvl="3" indent="-571500" algn="l" defTabSz="914400">
              <a:spcBef>
                <a:spcPts val="600"/>
              </a:spcBef>
              <a:buClr>
                <a:srgbClr val="9B2D1F"/>
              </a:buClr>
              <a:buSzPct val="90000"/>
              <a:buFont typeface="Arial" panose="020B0604020202020204" pitchFamily="34" charset="0"/>
              <a:buChar char="•"/>
            </a:pPr>
            <a:r>
              <a:rPr lang="es-BO" dirty="0" smtClean="0">
                <a:solidFill>
                  <a:schemeClr val="tx1"/>
                </a:solidFill>
                <a:latin typeface="Helvetica" charset="0"/>
                <a:ea typeface="Helvetica" charset="0"/>
                <a:cs typeface="Helvetica" charset="0"/>
                <a:sym typeface="Helvetica" charset="0"/>
              </a:rPr>
              <a:t>Espacio desperdiciado después de que 2 o mas procesos al terminar dejan espacios libres no contiguos</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33</a:t>
            </a:fld>
            <a:endParaRPr lang="en-US"/>
          </a:p>
        </p:txBody>
      </p:sp>
    </p:spTree>
    <p:extLst>
      <p:ext uri="{BB962C8B-B14F-4D97-AF65-F5344CB8AC3E}">
        <p14:creationId xmlns:p14="http://schemas.microsoft.com/office/powerpoint/2010/main" val="339919632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a:t>
            </a: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particionada</a:t>
            </a: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estática</a:t>
            </a:r>
            <a:endParaRPr lang="en-US" dirty="0"/>
          </a:p>
        </p:txBody>
      </p:sp>
      <p:sp>
        <p:nvSpPr>
          <p:cNvPr id="3084" name="Rectangle 11"/>
          <p:cNvSpPr>
            <a:spLocks/>
          </p:cNvSpPr>
          <p:nvPr/>
        </p:nvSpPr>
        <p:spPr bwMode="auto">
          <a:xfrm>
            <a:off x="519113" y="2535238"/>
            <a:ext cx="11834812" cy="3103414"/>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Divide </a:t>
            </a:r>
            <a:r>
              <a:rPr lang="es-BO" dirty="0">
                <a:solidFill>
                  <a:schemeClr val="tx1"/>
                </a:solidFill>
                <a:latin typeface="Helvetica" charset="0"/>
                <a:ea typeface="Helvetica" charset="0"/>
                <a:cs typeface="Helvetica" charset="0"/>
                <a:sym typeface="Helvetica" charset="0"/>
              </a:rPr>
              <a:t>la memoria en N particiones fijas y de tamaños no necesariamente iguales</a:t>
            </a: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Relativamente </a:t>
            </a:r>
            <a:r>
              <a:rPr lang="es-BO" dirty="0">
                <a:solidFill>
                  <a:schemeClr val="tx1"/>
                </a:solidFill>
                <a:latin typeface="Helvetica" charset="0"/>
                <a:ea typeface="Helvetica" charset="0"/>
                <a:cs typeface="Helvetica" charset="0"/>
                <a:sym typeface="Helvetica" charset="0"/>
              </a:rPr>
              <a:t>simple de administrar</a:t>
            </a: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Seguridad simple</a:t>
            </a: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endParaRPr lang="en-US"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4</a:t>
            </a:fld>
            <a:endParaRPr lang="en-US"/>
          </a:p>
        </p:txBody>
      </p:sp>
    </p:spTree>
    <p:extLst>
      <p:ext uri="{BB962C8B-B14F-4D97-AF65-F5344CB8AC3E}">
        <p14:creationId xmlns:p14="http://schemas.microsoft.com/office/powerpoint/2010/main" val="38163190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a:t>
            </a:r>
            <a:r>
              <a:rPr lang="en-US"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a:t>
            </a: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particionada</a:t>
            </a:r>
            <a:r>
              <a:rPr lang="en-US"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a:t>
            </a: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estática</a:t>
            </a:r>
            <a:endParaRPr lang="en-US" dirty="0"/>
          </a:p>
        </p:txBody>
      </p:sp>
      <p:sp>
        <p:nvSpPr>
          <p:cNvPr id="3084" name="Rectangle 11"/>
          <p:cNvSpPr>
            <a:spLocks/>
          </p:cNvSpPr>
          <p:nvPr/>
        </p:nvSpPr>
        <p:spPr bwMode="auto">
          <a:xfrm>
            <a:off x="519113" y="2535238"/>
            <a:ext cx="11834812" cy="5627181"/>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Ventajas:</a:t>
            </a: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endParaRPr lang="es-BO" dirty="0">
              <a:solidFill>
                <a:schemeClr val="tx1"/>
              </a:solidFill>
              <a:latin typeface="Helvetica" charset="0"/>
              <a:ea typeface="Helvetica" charset="0"/>
              <a:cs typeface="Helvetica" charset="0"/>
              <a:sym typeface="Helvetica" charset="0"/>
            </a:endParaRPr>
          </a:p>
          <a:p>
            <a:pPr marL="1711325" lvl="3"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Multiprogramación</a:t>
            </a:r>
          </a:p>
          <a:p>
            <a:pPr marL="1711325" lvl="3"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Aumentan </a:t>
            </a:r>
            <a:r>
              <a:rPr lang="es-BO" dirty="0">
                <a:solidFill>
                  <a:schemeClr val="tx1"/>
                </a:solidFill>
                <a:latin typeface="Helvetica" charset="0"/>
                <a:ea typeface="Helvetica" charset="0"/>
                <a:cs typeface="Helvetica" charset="0"/>
                <a:sym typeface="Helvetica" charset="0"/>
              </a:rPr>
              <a:t>la utilización de la CPU</a:t>
            </a:r>
          </a:p>
          <a:p>
            <a:pPr marL="1025525" lvl="1" indent="-571500" algn="l" defTabSz="914400">
              <a:spcBef>
                <a:spcPts val="600"/>
              </a:spcBef>
              <a:buClr>
                <a:srgbClr val="9B2D1F"/>
              </a:buClr>
              <a:buSzPct val="90000"/>
              <a:buFont typeface="Arial" pitchFamily="34" charset="0"/>
              <a:buChar char="•"/>
            </a:pPr>
            <a:endParaRPr lang="es-BO" dirty="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Problemas</a:t>
            </a:r>
            <a:r>
              <a:rPr lang="es-BO" dirty="0">
                <a:solidFill>
                  <a:schemeClr val="tx1"/>
                </a:solidFill>
                <a:latin typeface="Helvetica" charset="0"/>
                <a:ea typeface="Helvetica" charset="0"/>
                <a:cs typeface="Helvetica" charset="0"/>
                <a:sym typeface="Helvetica" charset="0"/>
              </a:rPr>
              <a:t>:</a:t>
            </a:r>
          </a:p>
          <a:p>
            <a:pPr marL="1711325" lvl="3"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Fragmentación </a:t>
            </a:r>
            <a:r>
              <a:rPr lang="es-BO" dirty="0">
                <a:solidFill>
                  <a:schemeClr val="tx1"/>
                </a:solidFill>
                <a:latin typeface="Helvetica" charset="0"/>
                <a:ea typeface="Helvetica" charset="0"/>
                <a:cs typeface="Helvetica" charset="0"/>
                <a:sym typeface="Helvetica" charset="0"/>
              </a:rPr>
              <a:t>interna (memoria asignada pero no utilizada)</a:t>
            </a:r>
          </a:p>
          <a:p>
            <a:pPr marL="1025525" lvl="1" indent="-571500" algn="l" defTabSz="914400">
              <a:spcBef>
                <a:spcPts val="600"/>
              </a:spcBef>
              <a:buClr>
                <a:srgbClr val="9B2D1F"/>
              </a:buClr>
              <a:buSzPct val="90000"/>
              <a:buFont typeface="Arial" pitchFamily="34" charset="0"/>
              <a:buChar char="•"/>
            </a:pPr>
            <a:endParaRPr lang="en-US"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5</a:t>
            </a:fld>
            <a:endParaRPr lang="en-US"/>
          </a:p>
        </p:txBody>
      </p:sp>
    </p:spTree>
    <p:extLst>
      <p:ext uri="{BB962C8B-B14F-4D97-AF65-F5344CB8AC3E}">
        <p14:creationId xmlns:p14="http://schemas.microsoft.com/office/powerpoint/2010/main" val="41145722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a:t>
            </a:r>
            <a:r>
              <a:rPr lang="en-US"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a:t>
            </a: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particionada</a:t>
            </a:r>
            <a:r>
              <a:rPr lang="en-US"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dinámica</a:t>
            </a:r>
            <a:endParaRPr lang="en-US" dirty="0"/>
          </a:p>
        </p:txBody>
      </p:sp>
      <p:sp>
        <p:nvSpPr>
          <p:cNvPr id="3084" name="Rectangle 11"/>
          <p:cNvSpPr>
            <a:spLocks/>
          </p:cNvSpPr>
          <p:nvPr/>
        </p:nvSpPr>
        <p:spPr bwMode="auto">
          <a:xfrm>
            <a:off x="519113" y="2535238"/>
            <a:ext cx="11834812" cy="1287532"/>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itchFamily="34" charset="0"/>
              <a:buChar char="•"/>
            </a:pPr>
            <a:r>
              <a:rPr lang="es-BO" dirty="0">
                <a:solidFill>
                  <a:schemeClr val="tx1"/>
                </a:solidFill>
                <a:latin typeface="Helvetica" charset="0"/>
                <a:ea typeface="Helvetica" charset="0"/>
                <a:cs typeface="Helvetica" charset="0"/>
                <a:sym typeface="Helvetica" charset="0"/>
              </a:rPr>
              <a:t>Asigna dinámicamente la memoria</a:t>
            </a:r>
          </a:p>
          <a:p>
            <a:pPr marL="1025525" lvl="1" indent="-571500" algn="l" defTabSz="914400">
              <a:spcBef>
                <a:spcPts val="600"/>
              </a:spcBef>
              <a:buClr>
                <a:srgbClr val="9B2D1F"/>
              </a:buClr>
              <a:buSzPct val="90000"/>
              <a:buFont typeface="Arial" pitchFamily="34" charset="0"/>
              <a:buChar char="•"/>
            </a:pPr>
            <a:endParaRPr lang="en-US"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6</a:t>
            </a:fld>
            <a:endParaRPr lang="en-US"/>
          </a:p>
        </p:txBody>
      </p:sp>
      <p:pic>
        <p:nvPicPr>
          <p:cNvPr id="2" name="Imagen 1"/>
          <p:cNvPicPr>
            <a:picLocks noChangeAspect="1"/>
          </p:cNvPicPr>
          <p:nvPr/>
        </p:nvPicPr>
        <p:blipFill>
          <a:blip r:embed="rId2"/>
          <a:stretch>
            <a:fillRect/>
          </a:stretch>
        </p:blipFill>
        <p:spPr>
          <a:xfrm>
            <a:off x="2898875" y="4043433"/>
            <a:ext cx="7192762" cy="4629150"/>
          </a:xfrm>
          <a:prstGeom prst="rect">
            <a:avLst/>
          </a:prstGeom>
        </p:spPr>
      </p:pic>
    </p:spTree>
    <p:extLst>
      <p:ext uri="{BB962C8B-B14F-4D97-AF65-F5344CB8AC3E}">
        <p14:creationId xmlns:p14="http://schemas.microsoft.com/office/powerpoint/2010/main" val="373114677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Memoria</a:t>
            </a:r>
            <a:r>
              <a:rPr lang="en-US"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a:t>
            </a: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particionada</a:t>
            </a:r>
            <a:r>
              <a:rPr lang="en-US" sz="5600" dirty="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a:t>
            </a:r>
            <a:r>
              <a:rPr lang="en-US" sz="5600" dirty="0" err="1">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estática</a:t>
            </a:r>
            <a:endParaRPr lang="en-US" dirty="0"/>
          </a:p>
        </p:txBody>
      </p:sp>
      <p:sp>
        <p:nvSpPr>
          <p:cNvPr id="3084" name="Rectangle 11"/>
          <p:cNvSpPr>
            <a:spLocks/>
          </p:cNvSpPr>
          <p:nvPr/>
        </p:nvSpPr>
        <p:spPr bwMode="auto">
          <a:xfrm>
            <a:off x="519113" y="2535238"/>
            <a:ext cx="11834812" cy="5796459"/>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itchFamily="34" charset="0"/>
              <a:buChar char="•"/>
            </a:pPr>
            <a:r>
              <a:rPr lang="es-BO" dirty="0">
                <a:solidFill>
                  <a:schemeClr val="tx1"/>
                </a:solidFill>
                <a:latin typeface="Helvetica" charset="0"/>
                <a:ea typeface="Helvetica" charset="0"/>
                <a:cs typeface="Helvetica" charset="0"/>
                <a:sym typeface="Helvetica" charset="0"/>
              </a:rPr>
              <a:t>Las particiones ya no son fijas, si no que van cambiando dinámicamente, tanto en cantidad como en ubicación y tamaño.</a:t>
            </a:r>
          </a:p>
          <a:p>
            <a:pPr marL="1025525" lvl="1" indent="-571500" algn="l" defTabSz="914400">
              <a:spcBef>
                <a:spcPts val="600"/>
              </a:spcBef>
              <a:buClr>
                <a:srgbClr val="9B2D1F"/>
              </a:buClr>
              <a:buSzPct val="90000"/>
              <a:buFont typeface="Arial" pitchFamily="34" charset="0"/>
              <a:buChar char="•"/>
            </a:pPr>
            <a:endParaRPr lang="es-BO" dirty="0" smtClean="0">
              <a:solidFill>
                <a:schemeClr val="tx1"/>
              </a:solidFill>
              <a:latin typeface="Helvetica" charset="0"/>
              <a:ea typeface="Helvetica" charset="0"/>
              <a:cs typeface="Helvetica" charset="0"/>
              <a:sym typeface="Helvetica" charset="0"/>
            </a:endParaRPr>
          </a:p>
          <a:p>
            <a:pPr marL="1025525" lvl="1"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Cuando </a:t>
            </a:r>
            <a:r>
              <a:rPr lang="es-BO" dirty="0">
                <a:solidFill>
                  <a:schemeClr val="tx1"/>
                </a:solidFill>
                <a:latin typeface="Helvetica" charset="0"/>
                <a:ea typeface="Helvetica" charset="0"/>
                <a:cs typeface="Helvetica" charset="0"/>
                <a:sym typeface="Helvetica" charset="0"/>
              </a:rPr>
              <a:t>un proceso es pasado a disco (planificador a largo plazo), no hay ninguna garantía de que vuelva a quedar en la misma posición de memoria al traerlo de vuelta, de manera que es imprescindible el apoyo del hardware para hacer enlace en tiempo de ejecución.</a:t>
            </a:r>
            <a:endParaRPr lang="en-US"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7</a:t>
            </a:fld>
            <a:endParaRPr lang="en-US"/>
          </a:p>
        </p:txBody>
      </p:sp>
    </p:spTree>
    <p:extLst>
      <p:ext uri="{BB962C8B-B14F-4D97-AF65-F5344CB8AC3E}">
        <p14:creationId xmlns:p14="http://schemas.microsoft.com/office/powerpoint/2010/main" val="34426164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Algoritmos</a:t>
            </a: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de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Asignación</a:t>
            </a:r>
            <a:endParaRPr lang="en-US" dirty="0"/>
          </a:p>
        </p:txBody>
      </p:sp>
      <p:sp>
        <p:nvSpPr>
          <p:cNvPr id="3084" name="Rectangle 11"/>
          <p:cNvSpPr>
            <a:spLocks/>
          </p:cNvSpPr>
          <p:nvPr/>
        </p:nvSpPr>
        <p:spPr bwMode="auto">
          <a:xfrm>
            <a:off x="519113" y="2535238"/>
            <a:ext cx="11834812" cy="5473293"/>
          </a:xfrm>
          <a:prstGeom prst="rect">
            <a:avLst/>
          </a:prstGeom>
          <a:noFill/>
          <a:ln w="12700">
            <a:noFill/>
            <a:miter lim="0"/>
            <a:headEnd/>
            <a:tailEnd/>
          </a:ln>
          <a:effectLst/>
        </p:spPr>
        <p:txBody>
          <a:bodyPr wrap="square" lIns="88900" tIns="50800" rIns="88900" bIns="50800">
            <a:spAutoFit/>
          </a:bodyPr>
          <a:lstStyle/>
          <a:p>
            <a:pPr marL="1025525" lvl="1" indent="-571500" algn="l" defTabSz="914400">
              <a:spcBef>
                <a:spcPts val="600"/>
              </a:spcBef>
              <a:buClr>
                <a:srgbClr val="9B2D1F"/>
              </a:buClr>
              <a:buSzPct val="90000"/>
              <a:buFont typeface="Arial" pitchFamily="34" charset="0"/>
              <a:buChar char="•"/>
            </a:pPr>
            <a:r>
              <a:rPr lang="es-BO" dirty="0">
                <a:solidFill>
                  <a:schemeClr val="tx1"/>
                </a:solidFill>
                <a:latin typeface="Helvetica" charset="0"/>
                <a:ea typeface="Helvetica" charset="0"/>
                <a:cs typeface="Helvetica" charset="0"/>
                <a:sym typeface="Helvetica" charset="0"/>
              </a:rPr>
              <a:t>Por la forma que se ordena la tabla de </a:t>
            </a:r>
            <a:r>
              <a:rPr lang="es-BO" dirty="0" smtClean="0">
                <a:solidFill>
                  <a:schemeClr val="tx1"/>
                </a:solidFill>
                <a:latin typeface="Helvetica" charset="0"/>
                <a:ea typeface="Helvetica" charset="0"/>
                <a:cs typeface="Helvetica" charset="0"/>
                <a:sym typeface="Helvetica" charset="0"/>
              </a:rPr>
              <a:t>particiones libres</a:t>
            </a:r>
          </a:p>
          <a:p>
            <a:pPr marL="1025525" lvl="1" indent="-571500" algn="l" defTabSz="914400">
              <a:spcBef>
                <a:spcPts val="600"/>
              </a:spcBef>
              <a:buClr>
                <a:srgbClr val="9B2D1F"/>
              </a:buClr>
              <a:buSzPct val="90000"/>
              <a:buFont typeface="Arial" pitchFamily="34" charset="0"/>
              <a:buChar char="•"/>
            </a:pPr>
            <a:endParaRPr lang="es-BO" dirty="0">
              <a:solidFill>
                <a:schemeClr val="tx1"/>
              </a:solidFill>
              <a:latin typeface="Helvetica" charset="0"/>
              <a:ea typeface="Helvetica" charset="0"/>
              <a:cs typeface="Helvetica" charset="0"/>
              <a:sym typeface="Helvetica" charset="0"/>
            </a:endParaRPr>
          </a:p>
          <a:p>
            <a:pPr marL="454025" lvl="1" indent="0" algn="l" defTabSz="914400">
              <a:spcBef>
                <a:spcPts val="600"/>
              </a:spcBef>
              <a:buClr>
                <a:srgbClr val="9B2D1F"/>
              </a:buClr>
              <a:buSzPct val="90000"/>
            </a:pPr>
            <a:r>
              <a:rPr lang="es-BO" b="1" dirty="0" smtClean="0">
                <a:solidFill>
                  <a:schemeClr val="tx1"/>
                </a:solidFill>
                <a:latin typeface="Helvetica" charset="0"/>
                <a:ea typeface="Helvetica" charset="0"/>
                <a:cs typeface="Helvetica" charset="0"/>
                <a:sym typeface="Helvetica" charset="0"/>
              </a:rPr>
              <a:t>Primer </a:t>
            </a:r>
            <a:r>
              <a:rPr lang="es-BO" b="1" dirty="0">
                <a:solidFill>
                  <a:schemeClr val="tx1"/>
                </a:solidFill>
                <a:latin typeface="Helvetica" charset="0"/>
                <a:ea typeface="Helvetica" charset="0"/>
                <a:cs typeface="Helvetica" charset="0"/>
                <a:sym typeface="Helvetica" charset="0"/>
              </a:rPr>
              <a:t>ajuste</a:t>
            </a:r>
          </a:p>
          <a:p>
            <a:pPr marL="1368425" lvl="2"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La </a:t>
            </a:r>
            <a:r>
              <a:rPr lang="es-BO" dirty="0">
                <a:solidFill>
                  <a:schemeClr val="tx1"/>
                </a:solidFill>
                <a:latin typeface="Helvetica" charset="0"/>
                <a:ea typeface="Helvetica" charset="0"/>
                <a:cs typeface="Helvetica" charset="0"/>
                <a:sym typeface="Helvetica" charset="0"/>
              </a:rPr>
              <a:t>tabla se ordena por orden creciente de direcciones de inicio</a:t>
            </a:r>
          </a:p>
          <a:p>
            <a:pPr marL="454025" lvl="1" indent="0" algn="l" defTabSz="914400">
              <a:spcBef>
                <a:spcPts val="600"/>
              </a:spcBef>
              <a:buClr>
                <a:srgbClr val="9B2D1F"/>
              </a:buClr>
              <a:buSzPct val="90000"/>
            </a:pPr>
            <a:r>
              <a:rPr lang="es-BO" b="1" dirty="0" smtClean="0">
                <a:solidFill>
                  <a:schemeClr val="tx1"/>
                </a:solidFill>
                <a:latin typeface="Helvetica" charset="0"/>
                <a:ea typeface="Helvetica" charset="0"/>
                <a:cs typeface="Helvetica" charset="0"/>
                <a:sym typeface="Helvetica" charset="0"/>
              </a:rPr>
              <a:t>Mejor </a:t>
            </a:r>
            <a:r>
              <a:rPr lang="es-BO" b="1" dirty="0">
                <a:solidFill>
                  <a:schemeClr val="tx1"/>
                </a:solidFill>
                <a:latin typeface="Helvetica" charset="0"/>
                <a:ea typeface="Helvetica" charset="0"/>
                <a:cs typeface="Helvetica" charset="0"/>
                <a:sym typeface="Helvetica" charset="0"/>
              </a:rPr>
              <a:t>ajuste</a:t>
            </a:r>
          </a:p>
          <a:p>
            <a:pPr marL="1368425" lvl="2"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La </a:t>
            </a:r>
            <a:r>
              <a:rPr lang="es-BO" dirty="0">
                <a:solidFill>
                  <a:schemeClr val="tx1"/>
                </a:solidFill>
                <a:latin typeface="Helvetica" charset="0"/>
                <a:ea typeface="Helvetica" charset="0"/>
                <a:cs typeface="Helvetica" charset="0"/>
                <a:sym typeface="Helvetica" charset="0"/>
              </a:rPr>
              <a:t>tabla se ordena por orden creciente de tamaño de </a:t>
            </a:r>
            <a:r>
              <a:rPr lang="es-BO" dirty="0" smtClean="0">
                <a:solidFill>
                  <a:schemeClr val="tx1"/>
                </a:solidFill>
                <a:latin typeface="Helvetica" charset="0"/>
                <a:ea typeface="Helvetica" charset="0"/>
                <a:cs typeface="Helvetica" charset="0"/>
                <a:sym typeface="Helvetica" charset="0"/>
              </a:rPr>
              <a:t>partición</a:t>
            </a:r>
            <a:endParaRPr lang="es-BO" dirty="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8</a:t>
            </a:fld>
            <a:endParaRPr lang="en-US"/>
          </a:p>
        </p:txBody>
      </p:sp>
    </p:spTree>
    <p:extLst>
      <p:ext uri="{BB962C8B-B14F-4D97-AF65-F5344CB8AC3E}">
        <p14:creationId xmlns:p14="http://schemas.microsoft.com/office/powerpoint/2010/main" val="232641784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p:cNvSpPr>
          <p:nvPr/>
        </p:nvSpPr>
        <p:spPr bwMode="auto">
          <a:xfrm>
            <a:off x="0" y="0"/>
            <a:ext cx="519113" cy="9747250"/>
          </a:xfrm>
          <a:prstGeom prst="rect">
            <a:avLst/>
          </a:prstGeom>
          <a:solidFill>
            <a:srgbClr val="FFFFFF"/>
          </a:solidFill>
          <a:ln w="50800" cap="rnd">
            <a:noFill/>
            <a:round/>
            <a:headEnd/>
            <a:tailEnd/>
          </a:ln>
          <a:effectLst/>
        </p:spPr>
        <p:txBody>
          <a:bodyPr lIns="50800" tIns="50800" rIns="50800" bIns="50800" anchor="ctr"/>
          <a:lstStyle/>
          <a:p>
            <a:endParaRPr lang="en-US"/>
          </a:p>
        </p:txBody>
      </p:sp>
      <p:sp>
        <p:nvSpPr>
          <p:cNvPr id="3075" name="Rectangle 2"/>
          <p:cNvSpPr>
            <a:spLocks/>
          </p:cNvSpPr>
          <p:nvPr/>
        </p:nvSpPr>
        <p:spPr bwMode="auto">
          <a:xfrm>
            <a:off x="361950" y="7177088"/>
            <a:ext cx="104775" cy="2406650"/>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6" name="Rectangle 3"/>
          <p:cNvSpPr>
            <a:spLocks/>
          </p:cNvSpPr>
          <p:nvPr/>
        </p:nvSpPr>
        <p:spPr bwMode="auto">
          <a:xfrm>
            <a:off x="361950" y="6821488"/>
            <a:ext cx="104775" cy="325437"/>
          </a:xfrm>
          <a:prstGeom prst="rect">
            <a:avLst/>
          </a:prstGeom>
          <a:solidFill>
            <a:srgbClr val="A28E6A"/>
          </a:solidFill>
          <a:ln w="50800" cap="rnd">
            <a:noFill/>
            <a:round/>
            <a:headEnd/>
            <a:tailEnd/>
          </a:ln>
          <a:effectLst/>
        </p:spPr>
        <p:txBody>
          <a:bodyPr lIns="50800" tIns="50800" rIns="50800" bIns="50800" anchor="ctr"/>
          <a:lstStyle/>
          <a:p>
            <a:endParaRPr lang="en-US"/>
          </a:p>
        </p:txBody>
      </p:sp>
      <p:sp>
        <p:nvSpPr>
          <p:cNvPr id="3077" name="Rectangle 4"/>
          <p:cNvSpPr>
            <a:spLocks/>
          </p:cNvSpPr>
          <p:nvPr/>
        </p:nvSpPr>
        <p:spPr bwMode="auto">
          <a:xfrm>
            <a:off x="361950" y="6594475"/>
            <a:ext cx="104775" cy="195263"/>
          </a:xfrm>
          <a:prstGeom prst="rect">
            <a:avLst/>
          </a:prstGeom>
          <a:solidFill>
            <a:srgbClr val="696464"/>
          </a:solidFill>
          <a:ln w="50800" cap="rnd">
            <a:noFill/>
            <a:round/>
            <a:headEnd/>
            <a:tailEnd/>
          </a:ln>
          <a:effectLst/>
        </p:spPr>
        <p:txBody>
          <a:bodyPr lIns="50800" tIns="50800" rIns="50800" bIns="50800" anchor="ctr"/>
          <a:lstStyle/>
          <a:p>
            <a:endParaRPr lang="en-US"/>
          </a:p>
        </p:txBody>
      </p:sp>
      <p:sp>
        <p:nvSpPr>
          <p:cNvPr id="3078" name="Rectangle 5"/>
          <p:cNvSpPr>
            <a:spLocks/>
          </p:cNvSpPr>
          <p:nvPr/>
        </p:nvSpPr>
        <p:spPr bwMode="auto">
          <a:xfrm>
            <a:off x="361950" y="6459538"/>
            <a:ext cx="104775" cy="104775"/>
          </a:xfrm>
          <a:prstGeom prst="rect">
            <a:avLst/>
          </a:prstGeom>
          <a:solidFill>
            <a:srgbClr val="9B2D1F"/>
          </a:solidFill>
          <a:ln w="50800" cap="rnd">
            <a:noFill/>
            <a:round/>
            <a:headEnd/>
            <a:tailEnd/>
          </a:ln>
          <a:effectLst/>
        </p:spPr>
        <p:txBody>
          <a:bodyPr lIns="50800" tIns="50800" rIns="50800" bIns="50800" anchor="ctr"/>
          <a:lstStyle/>
          <a:p>
            <a:endParaRPr lang="en-US"/>
          </a:p>
        </p:txBody>
      </p:sp>
      <p:sp>
        <p:nvSpPr>
          <p:cNvPr id="3079" name="Rectangle 6"/>
          <p:cNvSpPr>
            <a:spLocks/>
          </p:cNvSpPr>
          <p:nvPr/>
        </p:nvSpPr>
        <p:spPr bwMode="auto">
          <a:xfrm>
            <a:off x="439738" y="966788"/>
            <a:ext cx="650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0" name="Rectangle 7"/>
          <p:cNvSpPr>
            <a:spLocks/>
          </p:cNvSpPr>
          <p:nvPr/>
        </p:nvSpPr>
        <p:spPr bwMode="auto">
          <a:xfrm>
            <a:off x="382588" y="966788"/>
            <a:ext cx="381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1" name="Rectangle 8"/>
          <p:cNvSpPr>
            <a:spLocks/>
          </p:cNvSpPr>
          <p:nvPr/>
        </p:nvSpPr>
        <p:spPr bwMode="auto">
          <a:xfrm>
            <a:off x="354013" y="966788"/>
            <a:ext cx="14287"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3082" name="Rectangle 9"/>
          <p:cNvSpPr>
            <a:spLocks/>
          </p:cNvSpPr>
          <p:nvPr/>
        </p:nvSpPr>
        <p:spPr bwMode="auto">
          <a:xfrm>
            <a:off x="314325" y="966788"/>
            <a:ext cx="12700" cy="520700"/>
          </a:xfrm>
          <a:prstGeom prst="rect">
            <a:avLst/>
          </a:prstGeom>
          <a:solidFill>
            <a:srgbClr val="000000"/>
          </a:solidFill>
          <a:ln w="50800" cap="rnd">
            <a:noFill/>
            <a:round/>
            <a:headEnd/>
            <a:tailEnd/>
          </a:ln>
          <a:effectLst/>
        </p:spPr>
        <p:txBody>
          <a:bodyPr lIns="50800" tIns="50800" rIns="50800" bIns="50800" anchor="ctr"/>
          <a:lstStyle/>
          <a:p>
            <a:endParaRPr lang="en-US"/>
          </a:p>
        </p:txBody>
      </p:sp>
      <p:sp>
        <p:nvSpPr>
          <p:cNvPr id="4106" name="Rectangle 10"/>
          <p:cNvSpPr>
            <a:spLocks noGrp="1"/>
          </p:cNvSpPr>
          <p:nvPr>
            <p:ph type="title" idx="4294967295"/>
          </p:nvPr>
        </p:nvSpPr>
        <p:spPr bwMode="auto">
          <a:xfrm>
            <a:off x="1300163" y="727075"/>
            <a:ext cx="11053762" cy="1300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8900" tIns="50800" rIns="88900" bIns="50800"/>
          <a:lstStyle/>
          <a:p>
            <a:pPr algn="l" defTabSz="914400" eaLnBrk="1">
              <a:defRPr/>
            </a:pP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Algoritmos</a:t>
            </a:r>
            <a:r>
              <a:rPr lang="en-US" sz="5600" dirty="0"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 de </a:t>
            </a:r>
            <a:r>
              <a:rPr lang="en-US" sz="5600" dirty="0" err="1" smtClean="0">
                <a:solidFill>
                  <a:srgbClr val="742217"/>
                </a:solidFill>
                <a:effectLst>
                  <a:outerShdw blurRad="38100" dist="38100" dir="2700000" algn="tl">
                    <a:srgbClr val="C0C0C0"/>
                  </a:outerShdw>
                </a:effectLst>
                <a:latin typeface="Helvetica" charset="0"/>
                <a:ea typeface="Helvetica" charset="0"/>
                <a:cs typeface="Helvetica" charset="0"/>
                <a:sym typeface="Helvetica" charset="0"/>
              </a:rPr>
              <a:t>Asignación</a:t>
            </a:r>
            <a:endParaRPr lang="en-US" dirty="0"/>
          </a:p>
        </p:txBody>
      </p:sp>
      <p:sp>
        <p:nvSpPr>
          <p:cNvPr id="3084" name="Rectangle 11"/>
          <p:cNvSpPr>
            <a:spLocks/>
          </p:cNvSpPr>
          <p:nvPr/>
        </p:nvSpPr>
        <p:spPr bwMode="auto">
          <a:xfrm>
            <a:off x="519113" y="2535238"/>
            <a:ext cx="11834812" cy="4365298"/>
          </a:xfrm>
          <a:prstGeom prst="rect">
            <a:avLst/>
          </a:prstGeom>
          <a:noFill/>
          <a:ln w="12700">
            <a:noFill/>
            <a:miter lim="0"/>
            <a:headEnd/>
            <a:tailEnd/>
          </a:ln>
          <a:effectLst/>
        </p:spPr>
        <p:txBody>
          <a:bodyPr wrap="square" lIns="88900" tIns="50800" rIns="88900" bIns="50800">
            <a:spAutoFit/>
          </a:bodyPr>
          <a:lstStyle/>
          <a:p>
            <a:pPr marL="454025" lvl="1" indent="0" algn="l" defTabSz="914400">
              <a:spcBef>
                <a:spcPts val="600"/>
              </a:spcBef>
              <a:buClr>
                <a:srgbClr val="9B2D1F"/>
              </a:buClr>
              <a:buSzPct val="90000"/>
            </a:pPr>
            <a:r>
              <a:rPr lang="es-BO" b="1" dirty="0" smtClean="0">
                <a:solidFill>
                  <a:schemeClr val="tx1"/>
                </a:solidFill>
                <a:latin typeface="Helvetica" charset="0"/>
                <a:ea typeface="Helvetica" charset="0"/>
                <a:cs typeface="Helvetica" charset="0"/>
                <a:sym typeface="Helvetica" charset="0"/>
              </a:rPr>
              <a:t>Peor </a:t>
            </a:r>
            <a:r>
              <a:rPr lang="es-BO" b="1" dirty="0">
                <a:solidFill>
                  <a:schemeClr val="tx1"/>
                </a:solidFill>
                <a:latin typeface="Helvetica" charset="0"/>
                <a:ea typeface="Helvetica" charset="0"/>
                <a:cs typeface="Helvetica" charset="0"/>
                <a:sym typeface="Helvetica" charset="0"/>
              </a:rPr>
              <a:t>ajuste</a:t>
            </a:r>
          </a:p>
          <a:p>
            <a:pPr marL="1368425" lvl="2" indent="-571500" algn="l" defTabSz="914400">
              <a:spcBef>
                <a:spcPts val="600"/>
              </a:spcBef>
              <a:buClr>
                <a:srgbClr val="9B2D1F"/>
              </a:buClr>
              <a:buSzPct val="90000"/>
              <a:buFont typeface="Arial" pitchFamily="34" charset="0"/>
              <a:buChar char="•"/>
            </a:pPr>
            <a:r>
              <a:rPr lang="es-BO" dirty="0" smtClean="0">
                <a:solidFill>
                  <a:schemeClr val="tx1"/>
                </a:solidFill>
                <a:latin typeface="Helvetica" charset="0"/>
                <a:ea typeface="Helvetica" charset="0"/>
                <a:cs typeface="Helvetica" charset="0"/>
                <a:sym typeface="Helvetica" charset="0"/>
              </a:rPr>
              <a:t>La </a:t>
            </a:r>
            <a:r>
              <a:rPr lang="es-BO" dirty="0">
                <a:solidFill>
                  <a:schemeClr val="tx1"/>
                </a:solidFill>
                <a:latin typeface="Helvetica" charset="0"/>
                <a:ea typeface="Helvetica" charset="0"/>
                <a:cs typeface="Helvetica" charset="0"/>
                <a:sym typeface="Helvetica" charset="0"/>
              </a:rPr>
              <a:t>tabla se ordena por orden decreciente de tamaño de </a:t>
            </a:r>
            <a:r>
              <a:rPr lang="es-BO" dirty="0" smtClean="0">
                <a:solidFill>
                  <a:schemeClr val="tx1"/>
                </a:solidFill>
                <a:latin typeface="Helvetica" charset="0"/>
                <a:ea typeface="Helvetica" charset="0"/>
                <a:cs typeface="Helvetica" charset="0"/>
                <a:sym typeface="Helvetica" charset="0"/>
              </a:rPr>
              <a:t>partición</a:t>
            </a:r>
          </a:p>
          <a:p>
            <a:pPr marL="1368425" lvl="2" indent="-571500" algn="l" defTabSz="914400">
              <a:spcBef>
                <a:spcPts val="600"/>
              </a:spcBef>
              <a:buClr>
                <a:srgbClr val="9B2D1F"/>
              </a:buClr>
              <a:buSzPct val="90000"/>
              <a:buFont typeface="Arial" pitchFamily="34" charset="0"/>
              <a:buChar char="•"/>
            </a:pPr>
            <a:endParaRPr lang="es-BO" dirty="0" smtClean="0">
              <a:solidFill>
                <a:schemeClr val="tx1"/>
              </a:solidFill>
              <a:latin typeface="Helvetica" charset="0"/>
              <a:ea typeface="Helvetica" charset="0"/>
              <a:cs typeface="Helvetica" charset="0"/>
              <a:sym typeface="Helvetica" charset="0"/>
            </a:endParaRPr>
          </a:p>
          <a:p>
            <a:pPr marL="454025" lvl="1" indent="0" algn="l" defTabSz="914400">
              <a:spcBef>
                <a:spcPts val="600"/>
              </a:spcBef>
              <a:buClr>
                <a:srgbClr val="9B2D1F"/>
              </a:buClr>
              <a:buSzPct val="90000"/>
            </a:pPr>
            <a:r>
              <a:rPr lang="es-BO" b="1" dirty="0" smtClean="0">
                <a:solidFill>
                  <a:schemeClr val="tx1"/>
                </a:solidFill>
                <a:latin typeface="Helvetica" charset="0"/>
                <a:ea typeface="Helvetica" charset="0"/>
                <a:cs typeface="Helvetica" charset="0"/>
                <a:sym typeface="Helvetica" charset="0"/>
              </a:rPr>
              <a:t>Algoritmo de </a:t>
            </a:r>
            <a:r>
              <a:rPr lang="es-BO" b="1" dirty="0" err="1" smtClean="0">
                <a:solidFill>
                  <a:schemeClr val="tx1"/>
                </a:solidFill>
                <a:latin typeface="Helvetica" charset="0"/>
                <a:ea typeface="Helvetica" charset="0"/>
                <a:cs typeface="Helvetica" charset="0"/>
                <a:sym typeface="Helvetica" charset="0"/>
              </a:rPr>
              <a:t>Buddy</a:t>
            </a:r>
            <a:endParaRPr lang="es-BO" b="1" dirty="0" smtClean="0">
              <a:solidFill>
                <a:schemeClr val="tx1"/>
              </a:solidFill>
              <a:latin typeface="Helvetica" charset="0"/>
              <a:ea typeface="Helvetica" charset="0"/>
              <a:cs typeface="Helvetica" charset="0"/>
              <a:sym typeface="Helvetica" charset="0"/>
            </a:endParaRPr>
          </a:p>
          <a:p>
            <a:pPr marL="1368425" lvl="2" indent="-571500" algn="l" defTabSz="914400">
              <a:spcBef>
                <a:spcPts val="600"/>
              </a:spcBef>
              <a:buClr>
                <a:srgbClr val="9B2D1F"/>
              </a:buClr>
              <a:buSzPct val="90000"/>
              <a:buFont typeface="Arial" panose="020B0604020202020204" pitchFamily="34" charset="0"/>
              <a:buChar char="•"/>
            </a:pPr>
            <a:r>
              <a:rPr lang="es-BO" dirty="0">
                <a:solidFill>
                  <a:schemeClr val="tx1"/>
                </a:solidFill>
                <a:latin typeface="Helvetica" charset="0"/>
                <a:ea typeface="Helvetica" charset="0"/>
                <a:cs typeface="Helvetica" charset="0"/>
                <a:sym typeface="Helvetica" charset="0"/>
              </a:rPr>
              <a:t>La tabla se ordena </a:t>
            </a:r>
            <a:r>
              <a:rPr lang="es-BO" dirty="0" smtClean="0">
                <a:solidFill>
                  <a:schemeClr val="tx1"/>
                </a:solidFill>
                <a:latin typeface="Helvetica" charset="0"/>
                <a:ea typeface="Helvetica" charset="0"/>
                <a:cs typeface="Helvetica" charset="0"/>
                <a:sym typeface="Helvetica" charset="0"/>
              </a:rPr>
              <a:t>con tamaños potencias de 2</a:t>
            </a:r>
            <a:endParaRPr lang="es-BO" dirty="0">
              <a:solidFill>
                <a:schemeClr val="tx1"/>
              </a:solidFill>
              <a:latin typeface="Helvetica" charset="0"/>
              <a:ea typeface="Helvetica" charset="0"/>
              <a:cs typeface="Helvetica" charset="0"/>
              <a:sym typeface="Helvetica" charset="0"/>
            </a:endParaRPr>
          </a:p>
          <a:p>
            <a:pPr marL="796925" lvl="2" indent="0" algn="l" defTabSz="914400">
              <a:spcBef>
                <a:spcPts val="600"/>
              </a:spcBef>
              <a:buClr>
                <a:srgbClr val="9B2D1F"/>
              </a:buClr>
              <a:buSzPct val="90000"/>
            </a:pPr>
            <a:endParaRPr lang="es-BO" b="1" dirty="0" smtClean="0">
              <a:solidFill>
                <a:schemeClr val="tx1"/>
              </a:solidFill>
              <a:latin typeface="Helvetica" charset="0"/>
              <a:ea typeface="Helvetica" charset="0"/>
              <a:cs typeface="Helvetica" charset="0"/>
              <a:sym typeface="Helvetica" charset="0"/>
            </a:endParaRPr>
          </a:p>
        </p:txBody>
      </p:sp>
      <p:sp>
        <p:nvSpPr>
          <p:cNvPr id="3085" name="Rectangle 12"/>
          <p:cNvSpPr>
            <a:spLocks/>
          </p:cNvSpPr>
          <p:nvPr/>
        </p:nvSpPr>
        <p:spPr bwMode="auto">
          <a:xfrm>
            <a:off x="6310313" y="9258300"/>
            <a:ext cx="369887" cy="355600"/>
          </a:xfrm>
          <a:prstGeom prst="rect">
            <a:avLst/>
          </a:prstGeom>
          <a:noFill/>
          <a:ln w="12700">
            <a:noFill/>
            <a:miter lim="0"/>
            <a:headEnd/>
            <a:tailEnd/>
          </a:ln>
          <a:effectLst/>
        </p:spPr>
        <p:txBody>
          <a:bodyPr lIns="50800" tIns="50800" rIns="50800" bIns="50800"/>
          <a:lstStyle/>
          <a:p>
            <a:fld id="{8FC33AE7-FAF0-4A90-A3EF-A4B35C62AAC7}" type="slidenum">
              <a:rPr lang="en-US" sz="1800"/>
              <a:pPr/>
              <a:t>9</a:t>
            </a:fld>
            <a:endParaRPr lang="en-US"/>
          </a:p>
        </p:txBody>
      </p:sp>
    </p:spTree>
    <p:extLst>
      <p:ext uri="{BB962C8B-B14F-4D97-AF65-F5344CB8AC3E}">
        <p14:creationId xmlns:p14="http://schemas.microsoft.com/office/powerpoint/2010/main" val="1849617968"/>
      </p:ext>
    </p:extLst>
  </p:cSld>
  <p:clrMapOvr>
    <a:masterClrMapping/>
  </p:clrMapOvr>
  <p:transition spd="med"/>
</p:sld>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95CC4"/>
        </a:solidFill>
        <a:ln>
          <a:noFill/>
        </a:ln>
        <a:effectLst/>
        <a:extLst>
          <a:ext uri="{91240B29-F687-4F45-9708-019B960494DF}">
            <a14:hiddenLine xmlns:a14="http://schemas.microsoft.com/office/drawing/2010/main"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solidFill>
          <a:srgbClr val="095CC4"/>
        </a:solidFill>
        <a:ln>
          <a:noFill/>
        </a:ln>
        <a:effectLst/>
        <a:extLst>
          <a:ext uri="{91240B29-F687-4F45-9708-019B960494DF}">
            <a14:hiddenLine xmlns:a14="http://schemas.microsoft.com/office/drawing/2010/main" w="12700" cap="flat" cmpd="sng" algn="ctr">
              <a:solidFill>
                <a:schemeClr val="tx1"/>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2304</TotalTime>
  <Words>1541</Words>
  <Application>Microsoft Office PowerPoint</Application>
  <PresentationFormat>Personalizado</PresentationFormat>
  <Paragraphs>216</Paragraphs>
  <Slides>33</Slides>
  <Notes>7</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Office Theme</vt:lpstr>
      <vt:lpstr> Administración de Memoria</vt:lpstr>
      <vt:lpstr>Temario</vt:lpstr>
      <vt:lpstr>Multiprogramación</vt:lpstr>
      <vt:lpstr>Memoria particionada estática</vt:lpstr>
      <vt:lpstr>Memoria particionada estática</vt:lpstr>
      <vt:lpstr>Memoria particionada dinámica</vt:lpstr>
      <vt:lpstr>Memoria particionada estática</vt:lpstr>
      <vt:lpstr>Algoritmos de Asignación</vt:lpstr>
      <vt:lpstr>Algoritmos de Asignación</vt:lpstr>
      <vt:lpstr>Liberación de memoria</vt:lpstr>
      <vt:lpstr>Liberación de memoria</vt:lpstr>
      <vt:lpstr>Liberación de memoria</vt:lpstr>
      <vt:lpstr>Liberación de memoria</vt:lpstr>
      <vt:lpstr>Swapping</vt:lpstr>
      <vt:lpstr>Swapping</vt:lpstr>
      <vt:lpstr>Swapping</vt:lpstr>
      <vt:lpstr>Administración de la memoria con mapa de bits</vt:lpstr>
      <vt:lpstr>Administración de la memoria con mapa de bits</vt:lpstr>
      <vt:lpstr>Administración de la memoria con listas enlazadas</vt:lpstr>
      <vt:lpstr>Memoria Virtual</vt:lpstr>
      <vt:lpstr>Memoria Virtual</vt:lpstr>
      <vt:lpstr>Memoria Virtual</vt:lpstr>
      <vt:lpstr>Memoria Virtual</vt:lpstr>
      <vt:lpstr>Memoria Virtual</vt:lpstr>
      <vt:lpstr>Memoria Virtual</vt:lpstr>
      <vt:lpstr>Paginacion</vt:lpstr>
      <vt:lpstr>Paginación</vt:lpstr>
      <vt:lpstr>Paginación</vt:lpstr>
      <vt:lpstr>Paginación</vt:lpstr>
      <vt:lpstr>Paginación</vt:lpstr>
      <vt:lpstr>Paginación</vt:lpstr>
      <vt:lpstr>Segmentación</vt:lpstr>
      <vt:lpstr>Glosario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 FUNDAMENTALS</dc:title>
  <dc:creator>Grover</dc:creator>
  <cp:lastModifiedBy>aso</cp:lastModifiedBy>
  <cp:revision>233</cp:revision>
  <dcterms:modified xsi:type="dcterms:W3CDTF">2018-06-18T06:45:22Z</dcterms:modified>
</cp:coreProperties>
</file>