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59" r:id="rId4"/>
    <p:sldId id="275" r:id="rId5"/>
    <p:sldId id="276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</p:sldIdLst>
  <p:sldSz cx="13004800" cy="9753600"/>
  <p:notesSz cx="13004800" cy="9753600"/>
  <p:defaultTextStyle>
    <a:defPPr>
      <a:defRPr lang="en-US"/>
    </a:defPPr>
    <a:lvl1pPr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marL="342900" indent="1143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marL="685800" indent="2286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marL="1028700" indent="3429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marL="1371600" indent="4572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480" y="-1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639A0-D6E5-42CE-AF2A-CF4F62B6BC3E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0" y="731838"/>
            <a:ext cx="48768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28F49-38E5-4108-8589-B43E2086921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9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Ej</a:t>
            </a:r>
            <a:r>
              <a:rPr lang="en-US" dirty="0"/>
              <a:t>. </a:t>
            </a:r>
            <a:r>
              <a:rPr lang="en-US" dirty="0" err="1"/>
              <a:t>Impresora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variable,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imprsora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utulizado</a:t>
            </a:r>
            <a:r>
              <a:rPr lang="en-US" dirty="0"/>
              <a:t> </a:t>
            </a:r>
            <a:r>
              <a:rPr lang="en-US" dirty="0" err="1"/>
              <a:t>decremento</a:t>
            </a:r>
            <a:r>
              <a:rPr lang="en-US" dirty="0"/>
              <a:t> </a:t>
            </a:r>
            <a:r>
              <a:rPr lang="en-US" dirty="0" err="1"/>
              <a:t>ese</a:t>
            </a:r>
            <a:r>
              <a:rPr lang="en-US" dirty="0"/>
              <a:t> </a:t>
            </a:r>
            <a:r>
              <a:rPr lang="en-US" dirty="0" err="1"/>
              <a:t>semaforo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28F49-38E5-4108-8589-B43E2086921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74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hecho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solmente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recibir</a:t>
            </a:r>
            <a:r>
              <a:rPr lang="en-US" dirty="0" smtClean="0"/>
              <a:t> </a:t>
            </a:r>
            <a:r>
              <a:rPr lang="en-US" dirty="0" err="1" smtClean="0"/>
              <a:t>mensajes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envia</a:t>
            </a:r>
            <a:r>
              <a:rPr lang="en-US" dirty="0" smtClean="0"/>
              <a:t> </a:t>
            </a:r>
            <a:r>
              <a:rPr lang="en-US" dirty="0" err="1" smtClean="0"/>
              <a:t>garantia</a:t>
            </a:r>
            <a:r>
              <a:rPr lang="en-US" dirty="0" smtClean="0"/>
              <a:t> la </a:t>
            </a:r>
            <a:r>
              <a:rPr lang="en-US" dirty="0" err="1" smtClean="0"/>
              <a:t>sincronia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procesos</a:t>
            </a:r>
            <a:r>
              <a:rPr lang="en-US" dirty="0" smtClean="0"/>
              <a:t>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28F49-38E5-4108-8589-B43E2086921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9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42900" indent="-342900" algn="l" defTabSz="584200" rtl="0" eaLnBrk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342900" indent="114300" algn="l" defTabSz="584200" rtl="0" eaLnBrk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685800" indent="228600" algn="l" defTabSz="584200" rtl="0" eaLnBrk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1028700" indent="342900" algn="l" defTabSz="584200" rtl="0" eaLnBrk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1371600" indent="457200" algn="l" defTabSz="584200" rtl="0" eaLnBrk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828800" algn="l" defTabSz="584200" rtl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6pPr>
      <a:lvl7pPr marL="2286000" algn="l" defTabSz="584200" rtl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7pPr>
      <a:lvl8pPr marL="2743200" algn="l" defTabSz="584200" rtl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8pPr>
      <a:lvl9pPr marL="3200400" algn="l" defTabSz="584200" rtl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000000"/>
            </a:gs>
            <a:gs pos="64999">
              <a:srgbClr val="000000"/>
            </a:gs>
            <a:gs pos="100000">
              <a:srgbClr val="A79A9A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1027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1028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1029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1030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1031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1032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1033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1034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1035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3200400"/>
            <a:ext cx="11053762" cy="1784350"/>
          </a:xfrm>
          <a:prstGeom prst="rect">
            <a:avLst/>
          </a:prstGeom>
          <a:noFill/>
          <a:ln w="12700">
            <a:miter lim="0"/>
            <a:headEnd/>
            <a:tailEnd/>
          </a:ln>
        </p:spPr>
        <p:txBody>
          <a:bodyPr lIns="88900" tIns="50800" rIns="88900" bIns="50800" anchor="b"/>
          <a:lstStyle/>
          <a:p>
            <a:pPr algn="l" defTabSz="914400" eaLnBrk="1"/>
            <a:r>
              <a:rPr lang="es-ES" sz="56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/>
            </a:r>
            <a:br>
              <a:rPr lang="es-ES" sz="56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</a:br>
            <a:r>
              <a:rPr lang="es-ES" sz="56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Sistemas Operativos</a:t>
            </a:r>
            <a:br>
              <a:rPr lang="es-ES" sz="56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</a:br>
            <a:r>
              <a:rPr lang="es-ES" sz="5600" b="1" dirty="0" smtClean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Paso de Mensajes</a:t>
            </a:r>
            <a:endParaRPr lang="en-US" sz="4500" dirty="0"/>
          </a:p>
        </p:txBody>
      </p:sp>
      <p:sp>
        <p:nvSpPr>
          <p:cNvPr id="1036" name="Rectangle 11"/>
          <p:cNvSpPr>
            <a:spLocks noGrp="1"/>
          </p:cNvSpPr>
          <p:nvPr>
            <p:ph type="body" idx="4294967295"/>
          </p:nvPr>
        </p:nvSpPr>
        <p:spPr bwMode="auto">
          <a:xfrm>
            <a:off x="1300163" y="5105400"/>
            <a:ext cx="11053762" cy="1497013"/>
          </a:xfrm>
          <a:prstGeom prst="rect">
            <a:avLst/>
          </a:prstGeom>
          <a:noFill/>
          <a:ln w="12700">
            <a:miter lim="0"/>
            <a:headEnd/>
            <a:tailEnd/>
          </a:ln>
        </p:spPr>
        <p:txBody>
          <a:bodyPr lIns="88900" tIns="50800" rIns="88900" bIns="50800"/>
          <a:lstStyle/>
          <a:p>
            <a:pPr marL="31750" indent="0" defTabSz="914400" eaLnBrk="1">
              <a:spcBef>
                <a:spcPts val="700"/>
              </a:spcBef>
            </a:pPr>
            <a:endParaRPr lang="en-US" dirty="0"/>
          </a:p>
        </p:txBody>
      </p:sp>
      <p:sp>
        <p:nvSpPr>
          <p:cNvPr id="1037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BD8868D3-2FA6-47BB-BE6C-63718454FE32}" type="slidenum">
              <a:rPr lang="en-US" sz="180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Tipos</a:t>
            </a:r>
            <a:r>
              <a:rPr lang="en-US" sz="5600" dirty="0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 de </a:t>
            </a:r>
            <a:r>
              <a:rPr lang="en-US" sz="5600" dirty="0" err="1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Primitivas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516551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No Bloqueantes</a:t>
            </a: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sz="3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Envía bloqueante – Recibe bloqueante </a:t>
            </a:r>
            <a:r>
              <a:rPr lang="es-BO" sz="3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 </a:t>
            </a:r>
            <a:r>
              <a:rPr lang="es-BO" sz="32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Sincrono</a:t>
            </a:r>
            <a:endParaRPr lang="es-BO" sz="32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 pitchFamily="2" charset="2"/>
            </a:endParaRP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sz="32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Env</a:t>
            </a:r>
            <a:r>
              <a:rPr lang="es-BO" sz="32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ia</a:t>
            </a:r>
            <a:r>
              <a:rPr lang="es-BO" sz="3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 bloqueante – Recibe no bloqueante  </a:t>
            </a:r>
            <a:r>
              <a:rPr lang="es-BO" sz="32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semi-sincrono</a:t>
            </a:r>
            <a:endParaRPr lang="es-BO" sz="32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 pitchFamily="2" charset="2"/>
            </a:endParaRP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sz="32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Envia</a:t>
            </a:r>
            <a:r>
              <a:rPr lang="es-BO" sz="3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 no bloqueante – Recib</a:t>
            </a:r>
            <a:r>
              <a:rPr lang="es-BO" sz="3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e bloqueante  </a:t>
            </a:r>
            <a:r>
              <a:rPr lang="es-BO" sz="32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Semi-sincrono</a:t>
            </a:r>
            <a:endParaRPr lang="es-BO" sz="32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 pitchFamily="2" charset="2"/>
            </a:endParaRP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sz="32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Envia</a:t>
            </a:r>
            <a:r>
              <a:rPr lang="es-BO" sz="3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 no bloqueante – Recibe no bloqueante  </a:t>
            </a:r>
            <a:r>
              <a:rPr lang="es-BO" sz="32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Asincrono</a:t>
            </a:r>
            <a:endParaRPr lang="es-BO" sz="32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 pitchFamily="2" charset="2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2706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Mecanismos</a:t>
            </a:r>
            <a:r>
              <a:rPr lang="en-US" sz="5600" dirty="0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5600" dirty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de </a:t>
            </a: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Comunicación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2549416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Rendez-vous</a:t>
            </a:r>
            <a:endParaRPr lang="es-BO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Rendez-vous</a:t>
            </a: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extendido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RPC (llamada remota de procedimiento)</a:t>
            </a:r>
            <a:endParaRPr lang="es-BO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302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RPC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476540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Un proceso puede controlar la ejecución de un procedimiento situado en otra maquina.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El proceso que hace la llamada debe queda bloqueado hasta que el procedimiento llamado termine.</a:t>
            </a: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Tanto la llamada como el retorno implica intercambio de mensajes, paso de parámetros.</a:t>
            </a:r>
            <a:endParaRPr lang="es-BO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68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RPC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302647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Dificultad de paso de </a:t>
            </a:r>
            <a:r>
              <a:rPr lang="es-BO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parametros</a:t>
            </a: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por referencia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El servidor y cliente poseen diferentes representaciones 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 información </a:t>
            </a: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(necesidad 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 conversión</a:t>
            </a: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)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Diferencias de arquitectura</a:t>
            </a: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8261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Otros</a:t>
            </a:r>
            <a:r>
              <a:rPr lang="en-US" sz="5600" dirty="0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5600" dirty="0" err="1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Mecanismos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361124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RMI Java – </a:t>
            </a:r>
            <a:r>
              <a:rPr lang="es-BO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Remote</a:t>
            </a: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s-BO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Method</a:t>
            </a: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s-BO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Invocation</a:t>
            </a:r>
            <a:endParaRPr lang="es-BO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796925" lvl="2" indent="0" algn="l" defTabSz="914400">
              <a:spcBef>
                <a:spcPts val="600"/>
              </a:spcBef>
              <a:buClr>
                <a:srgbClr val="9B2D1F"/>
              </a:buClr>
              <a:buSzPct val="90000"/>
            </a:pPr>
            <a:r>
              <a:rPr lang="es-BO" sz="3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Permite que un objeto activo pueda interactuar con objetos de otras maquinas virtuales Java.</a:t>
            </a:r>
          </a:p>
          <a:p>
            <a:pPr marL="796925" lvl="2" indent="0" algn="l" defTabSz="914400">
              <a:spcBef>
                <a:spcPts val="600"/>
              </a:spcBef>
              <a:buClr>
                <a:srgbClr val="9B2D1F"/>
              </a:buClr>
              <a:buSzPct val="90000"/>
            </a:pPr>
            <a:endParaRPr lang="es-BO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Mailboxes</a:t>
            </a:r>
            <a:endParaRPr lang="es-BO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Puertos</a:t>
            </a: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8878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Mailboxes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6581289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Estructura de Datos</a:t>
            </a: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Son fila de mensajes no asociada, al principio sin ningún proceso.</a:t>
            </a: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Lugar para colocar un cierto numero de mensajes</a:t>
            </a: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Los mensajes son enviadas o </a:t>
            </a:r>
            <a:r>
              <a:rPr lang="es-BO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leidas</a:t>
            </a: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la caja postal (</a:t>
            </a:r>
            <a:r>
              <a:rPr lang="es-BO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mailbox</a:t>
            </a: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) y no directamente de los procesos</a:t>
            </a: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Cuando un proceso intenta enviar para </a:t>
            </a:r>
            <a:r>
              <a:rPr lang="es-BO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unca</a:t>
            </a: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caja postal llena, es suspendido hasta que un mensaje sea removido de la caja </a:t>
            </a: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710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Puertos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578107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Estructura de Datos</a:t>
            </a: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sz="3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Son fila de mensajes no asociada, al principio sin ningún proceso.</a:t>
            </a: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Lugar para colocar un cierto numero de mensajes</a:t>
            </a: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sz="3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Los mensajes son enviadas o </a:t>
            </a:r>
            <a:r>
              <a:rPr lang="es-BO" sz="32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leidas</a:t>
            </a:r>
            <a:r>
              <a:rPr lang="es-BO" sz="3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la caja postal (</a:t>
            </a:r>
            <a:r>
              <a:rPr lang="es-BO" sz="32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mailbox</a:t>
            </a:r>
            <a:r>
              <a:rPr lang="es-BO" sz="3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) y no directamente de los procesos</a:t>
            </a: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sz="3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Cuando un proceso intenta enviar para </a:t>
            </a:r>
            <a:r>
              <a:rPr lang="es-BO" sz="32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unca</a:t>
            </a:r>
            <a:r>
              <a:rPr lang="es-BO" sz="3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caja postal llena, es suspendido hasta que un mensaje sea removido de la caja</a:t>
            </a: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5130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Puertos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5396349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Consiste en elementos del sistema que </a:t>
            </a:r>
            <a:r>
              <a:rPr lang="es-BO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permitenla</a:t>
            </a: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comunicación entre conjuntos de procesos.</a:t>
            </a:r>
          </a:p>
          <a:p>
            <a:pPr marL="796925" lvl="2" indent="0" algn="l" defTabSz="914400">
              <a:spcBef>
                <a:spcPts val="600"/>
              </a:spcBef>
              <a:buClr>
                <a:srgbClr val="9B2D1F"/>
              </a:buClr>
              <a:buSzPct val="90000"/>
            </a:pPr>
            <a:endParaRPr lang="es-BO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Conexión de datos virtuales o lógicos, usado para que los programas intercambien información directamente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Cada puerto es como </a:t>
            </a:r>
            <a:r>
              <a:rPr lang="es-BO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unca</a:t>
            </a: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s-BO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cja</a:t>
            </a: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postal, solo que con un dueño que es el proceso que lo creo. </a:t>
            </a: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9347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Problemas</a:t>
            </a:r>
            <a:r>
              <a:rPr lang="en-US" sz="5600" dirty="0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5600" dirty="0" err="1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Clasicos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318035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Productor - Consumidor</a:t>
            </a:r>
          </a:p>
          <a:p>
            <a:pPr marL="796925" lvl="2" indent="0" algn="l" defTabSz="914400">
              <a:spcBef>
                <a:spcPts val="600"/>
              </a:spcBef>
              <a:buClr>
                <a:srgbClr val="9B2D1F"/>
              </a:buClr>
              <a:buSzPct val="90000"/>
            </a:pPr>
            <a:endParaRPr lang="es-BO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Filósofos</a:t>
            </a:r>
            <a:endParaRPr lang="es-BO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Lectores y Escritores</a:t>
            </a: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6397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Temario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5704126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Soluciones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Exclusion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Mutua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Sistema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Paso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Mensajes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Primitivas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en PM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Tipos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PM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Mecanismo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Comunicación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Sincronos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454025" lvl="1" indent="0" algn="l" defTabSz="914400">
              <a:spcBef>
                <a:spcPts val="600"/>
              </a:spcBef>
              <a:buClr>
                <a:srgbClr val="9B2D1F"/>
              </a:buClr>
              <a:buSzPct val="90000"/>
            </a:pPr>
            <a:endParaRPr lang="en-US" dirty="0">
              <a:solidFill>
                <a:srgbClr val="FFFFF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638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Soluciones</a:t>
            </a:r>
            <a:r>
              <a:rPr lang="en-US" sz="5600" dirty="0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Exclusion </a:t>
            </a: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Mutua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318035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Espera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Ocupada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(Busy Waiting)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Sleep/Wake-up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Semáforos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Monitores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Paso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Mensajes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Semáforos</a:t>
            </a:r>
            <a:r>
              <a:rPr lang="en-US" sz="5600" dirty="0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 y </a:t>
            </a:r>
            <a:r>
              <a:rPr lang="en-US" sz="5600" dirty="0" err="1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Monitores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4842351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Soluciones de exclusión mutua en procesadores que comparten espacio de memoria:</a:t>
            </a: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454025" lvl="1" indent="0" algn="l" defTabSz="914400">
              <a:spcBef>
                <a:spcPts val="600"/>
              </a:spcBef>
              <a:buClr>
                <a:srgbClr val="9B2D1F"/>
              </a:buClr>
              <a:buSzPct val="90000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No funciona en sistemas distribuidos, en el cual cada procesador o grupo de procesadores tiene su propia memoria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454025" lvl="1" indent="0" defTabSz="914400">
              <a:spcBef>
                <a:spcPts val="600"/>
              </a:spcBef>
              <a:buClr>
                <a:srgbClr val="9B2D1F"/>
              </a:buClr>
              <a:buSzPct val="90000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Como paso información entre diferentes maquinas?</a:t>
            </a:r>
            <a:endParaRPr lang="en-US" dirty="0">
              <a:solidFill>
                <a:srgbClr val="FFFFF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014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Sistema</a:t>
            </a:r>
            <a:r>
              <a:rPr lang="en-US" sz="5600" dirty="0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5600" dirty="0" err="1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paso</a:t>
            </a:r>
            <a:r>
              <a:rPr lang="en-US" sz="5600" dirty="0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 de </a:t>
            </a:r>
            <a:r>
              <a:rPr lang="en-US" sz="5600" dirty="0" err="1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mensajes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6181179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Como alternativa al modelo de memoria compartida, se define el modelo de paso de </a:t>
            </a:r>
            <a:r>
              <a:rPr lang="es-BO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msajes</a:t>
            </a: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 pitchFamily="2" charset="2"/>
            </a:endParaRP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 pitchFamily="2" charset="2"/>
            </a:endParaRP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Los procesos no comparten memoria.</a:t>
            </a: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 pitchFamily="2" charset="2"/>
            </a:endParaRP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Las operaciones se hace mediante operaciones explicitas de envió y recepción.</a:t>
            </a: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 pitchFamily="2" charset="2"/>
            </a:endParaRP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 pitchFamily="2" charset="2"/>
            </a:endParaRP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 pitchFamily="2" charset="2"/>
            </a:endParaRPr>
          </a:p>
          <a:p>
            <a:pPr marL="796925" lvl="2" indent="0" algn="l" defTabSz="914400">
              <a:spcBef>
                <a:spcPts val="600"/>
              </a:spcBef>
              <a:buClr>
                <a:srgbClr val="9B2D1F"/>
              </a:buClr>
              <a:buSzPct val="90000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 pitchFamily="2" charset="2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47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Sistema</a:t>
            </a:r>
            <a:r>
              <a:rPr lang="en-US" sz="5600" dirty="0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5600" dirty="0" err="1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paso</a:t>
            </a:r>
            <a:r>
              <a:rPr lang="en-US" sz="5600" dirty="0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 de </a:t>
            </a:r>
            <a:r>
              <a:rPr lang="en-US" sz="5600" dirty="0" err="1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mensajes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673517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Los procesos </a:t>
            </a:r>
            <a:r>
              <a:rPr lang="es-BO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envian</a:t>
            </a: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y </a:t>
            </a:r>
            <a:r>
              <a:rPr lang="es-BO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recieben</a:t>
            </a: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mensajes en lugar de escribir en variables compartidas.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Restriccion</a:t>
            </a: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 un mensaje solo puede ser recibida </a:t>
            </a:r>
            <a:r>
              <a:rPr lang="es-BO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despues</a:t>
            </a: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ser enviado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La transferencia de datos es hecha </a:t>
            </a:r>
            <a:r>
              <a:rPr lang="es-BO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despues</a:t>
            </a: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la </a:t>
            </a:r>
            <a:r>
              <a:rPr lang="es-BO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sincronizacion</a:t>
            </a: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 pitchFamily="2" charset="2"/>
            </a:endParaRP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 pitchFamily="2" charset="2"/>
            </a:endParaRP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 pitchFamily="2" charset="2"/>
            </a:endParaRP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 pitchFamily="2" charset="2"/>
            </a:endParaRPr>
          </a:p>
          <a:p>
            <a:pPr marL="796925" lvl="2" indent="0" algn="l" defTabSz="914400">
              <a:spcBef>
                <a:spcPts val="600"/>
              </a:spcBef>
              <a:buClr>
                <a:srgbClr val="9B2D1F"/>
              </a:buClr>
              <a:buSzPct val="90000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 pitchFamily="2" charset="2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491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Primitivas</a:t>
            </a:r>
            <a:r>
              <a:rPr lang="en-US" sz="5600" dirty="0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 en PM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633506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Send</a:t>
            </a:r>
            <a:endParaRPr lang="es-BO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454025" lvl="1" indent="0" algn="l" defTabSz="914400">
              <a:spcBef>
                <a:spcPts val="600"/>
              </a:spcBef>
              <a:buClr>
                <a:srgbClr val="9B2D1F"/>
              </a:buClr>
              <a:buSzPct val="90000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		</a:t>
            </a:r>
            <a:r>
              <a:rPr lang="es-BO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send</a:t>
            </a: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(destino, &amp;</a:t>
            </a:r>
            <a:r>
              <a:rPr lang="es-BO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mesanje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)</a:t>
            </a:r>
            <a:endParaRPr lang="es-BO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Receive</a:t>
            </a: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 pitchFamily="2" charset="2"/>
            </a:endParaRP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 pitchFamily="2" charset="2"/>
            </a:endParaRP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Receive</a:t>
            </a: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(fuente, &amp;mensaje)</a:t>
            </a: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 pitchFamily="2" charset="2"/>
            </a:endParaRP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 pitchFamily="2" charset="2"/>
            </a:endParaRPr>
          </a:p>
          <a:p>
            <a:pPr marL="796925" lvl="2" indent="0" algn="l" defTabSz="914400">
              <a:spcBef>
                <a:spcPts val="600"/>
              </a:spcBef>
              <a:buClr>
                <a:srgbClr val="9B2D1F"/>
              </a:buClr>
              <a:buSzPct val="90000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 pitchFamily="2" charset="2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4725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Primitivas</a:t>
            </a:r>
            <a:r>
              <a:rPr lang="en-US" sz="5600" dirty="0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 en PM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5442516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Receive</a:t>
            </a: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sz="3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Sino hubiese mensajes disponibles, el </a:t>
            </a:r>
            <a:r>
              <a:rPr lang="es-BO" sz="3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receptor </a:t>
            </a:r>
            <a:r>
              <a:rPr lang="es-BO" sz="3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puede bloquear(se), hasta que exista </a:t>
            </a:r>
            <a:r>
              <a:rPr lang="es-BO" sz="32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algun</a:t>
            </a:r>
            <a:r>
              <a:rPr lang="es-BO" sz="3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mensaje (</a:t>
            </a:r>
            <a:r>
              <a:rPr lang="es-BO" sz="32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blocked</a:t>
            </a:r>
            <a:r>
              <a:rPr lang="es-BO" sz="3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)</a:t>
            </a: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sz="3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Retornar como mensaje de error (</a:t>
            </a:r>
            <a:r>
              <a:rPr lang="es-BO" sz="32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unblocked</a:t>
            </a:r>
            <a:r>
              <a:rPr lang="es-BO" sz="3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)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Implementadas como llamadas al sistema</a:t>
            </a: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 pitchFamily="2" charset="2"/>
            </a:endParaRPr>
          </a:p>
          <a:p>
            <a:pPr marL="796925" lvl="2" indent="0" algn="l" defTabSz="914400">
              <a:spcBef>
                <a:spcPts val="600"/>
              </a:spcBef>
              <a:buClr>
                <a:srgbClr val="9B2D1F"/>
              </a:buClr>
              <a:buSzPct val="90000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 pitchFamily="2" charset="2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575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Tipos</a:t>
            </a:r>
            <a:r>
              <a:rPr lang="en-US" sz="5600" dirty="0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 de </a:t>
            </a:r>
            <a:r>
              <a:rPr lang="en-US" sz="5600" dirty="0" err="1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Primitivas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6058069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Bloqueante:</a:t>
            </a:r>
            <a:endParaRPr lang="es-BO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sz="3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Cuando un proceso al momento de ejecutar queda bloqueado, hasta que una operación sea completada </a:t>
            </a:r>
            <a:endParaRPr lang="es-BO" sz="32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No Bloqueantes</a:t>
            </a: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sz="3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Cuando el proceso que ejecuta la primitiva </a:t>
            </a:r>
            <a:r>
              <a:rPr lang="es-BO" sz="32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contiua</a:t>
            </a:r>
            <a:r>
              <a:rPr lang="es-BO" sz="3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su ejecución normal</a:t>
            </a: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 pitchFamily="2" charset="2"/>
            </a:endParaRPr>
          </a:p>
          <a:p>
            <a:pPr marL="796925" lvl="2" indent="0" algn="l" defTabSz="914400">
              <a:spcBef>
                <a:spcPts val="600"/>
              </a:spcBef>
              <a:buClr>
                <a:srgbClr val="9B2D1F"/>
              </a:buClr>
              <a:buSzPct val="90000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 pitchFamily="2" charset="2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287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CC4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miter lim="0"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CC4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miter lim="0"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618</Words>
  <Application>Microsoft Office PowerPoint</Application>
  <PresentationFormat>Personalizado</PresentationFormat>
  <Paragraphs>132</Paragraphs>
  <Slides>18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Office Theme</vt:lpstr>
      <vt:lpstr> Sistemas Operativos Paso de Mensajes</vt:lpstr>
      <vt:lpstr>Temario</vt:lpstr>
      <vt:lpstr>Soluciones Exclusion Mutua</vt:lpstr>
      <vt:lpstr>Semáforos y Monitores</vt:lpstr>
      <vt:lpstr>Sistema paso de mensajes</vt:lpstr>
      <vt:lpstr>Sistema paso de mensajes</vt:lpstr>
      <vt:lpstr>Primitivas en PM</vt:lpstr>
      <vt:lpstr>Primitivas en PM</vt:lpstr>
      <vt:lpstr>Tipos de Primitivas</vt:lpstr>
      <vt:lpstr>Tipos de Primitivas</vt:lpstr>
      <vt:lpstr>Mecanismos de Comunicación</vt:lpstr>
      <vt:lpstr>RPC</vt:lpstr>
      <vt:lpstr>RPC</vt:lpstr>
      <vt:lpstr>Otros Mecanismos</vt:lpstr>
      <vt:lpstr>Mailboxes</vt:lpstr>
      <vt:lpstr>Puertos</vt:lpstr>
      <vt:lpstr>Puertos</vt:lpstr>
      <vt:lpstr>Problemas Clasicos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 FUNDAMENTALS</dc:title>
  <dc:creator>Grover</dc:creator>
  <cp:lastModifiedBy>aso</cp:lastModifiedBy>
  <cp:revision>196</cp:revision>
  <dcterms:modified xsi:type="dcterms:W3CDTF">2018-05-22T19:41:26Z</dcterms:modified>
</cp:coreProperties>
</file>