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9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3004800" cy="9753600"/>
  <p:notesSz cx="13004800" cy="97536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342900" indent="1143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685800"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028700" indent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371600"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0" autoAdjust="0"/>
  </p:normalViewPr>
  <p:slideViewPr>
    <p:cSldViewPr>
      <p:cViewPr varScale="1">
        <p:scale>
          <a:sx n="42" d="100"/>
          <a:sy n="42" d="100"/>
        </p:scale>
        <p:origin x="1686" y="3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639A0-D6E5-42CE-AF2A-CF4F62B6BC3E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28F49-38E5-4108-8589-B43E2086921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9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42900" indent="-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342900" indent="1143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685800" indent="2286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028700" indent="3429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371600" indent="457200" algn="l" defTabSz="584200" rtl="0" eaLnBrk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288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860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7432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200400" algn="l" defTabSz="584200" rtl="0" fontAlgn="base" hangingPunct="0">
        <a:spcBef>
          <a:spcPts val="4200"/>
        </a:spcBef>
        <a:spcAft>
          <a:spcPct val="0"/>
        </a:spcAft>
        <a:defRPr sz="38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00"/>
            </a:gs>
            <a:gs pos="64999">
              <a:srgbClr val="000000"/>
            </a:gs>
            <a:gs pos="100000">
              <a:srgbClr val="A79A9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7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8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0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2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3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4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035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3200400"/>
            <a:ext cx="11053762" cy="1784350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 anchor="b"/>
          <a:lstStyle/>
          <a:p>
            <a:pPr algn="l" defTabSz="914400" eaLnBrk="1"/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es-ES" sz="5600" b="1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Sistema </a:t>
            </a:r>
            <a:r>
              <a:rPr lang="es-ES" sz="56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 Archivos</a:t>
            </a:r>
            <a:endParaRPr lang="en-US" sz="4500" dirty="0"/>
          </a:p>
        </p:txBody>
      </p:sp>
      <p:sp>
        <p:nvSpPr>
          <p:cNvPr id="1036" name="Rectangle 11"/>
          <p:cNvSpPr>
            <a:spLocks noGrp="1"/>
          </p:cNvSpPr>
          <p:nvPr>
            <p:ph type="body" idx="4294967295"/>
          </p:nvPr>
        </p:nvSpPr>
        <p:spPr bwMode="auto">
          <a:xfrm>
            <a:off x="1300163" y="5105400"/>
            <a:ext cx="11053762" cy="1497013"/>
          </a:xfrm>
          <a:prstGeom prst="rect">
            <a:avLst/>
          </a:prstGeom>
          <a:noFill/>
          <a:ln w="12700">
            <a:miter lim="0"/>
            <a:headEnd/>
            <a:tailEnd/>
          </a:ln>
        </p:spPr>
        <p:txBody>
          <a:bodyPr lIns="88900" tIns="50800" rIns="88900" bIns="50800"/>
          <a:lstStyle/>
          <a:p>
            <a:pPr marL="31750" indent="0" defTabSz="914400" eaLnBrk="1">
              <a:spcBef>
                <a:spcPts val="700"/>
              </a:spcBef>
            </a:pPr>
            <a:endParaRPr lang="en-US" dirty="0"/>
          </a:p>
        </p:txBody>
      </p:sp>
      <p:sp>
        <p:nvSpPr>
          <p:cNvPr id="1037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BD8868D3-2FA6-47BB-BE6C-63718454FE32}" type="slidenum">
              <a:rPr lang="en-US" sz="180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Secuencial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4724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registros se leen uno a uno, en orden.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Las escrituras siempre se hacen, automáticamente, agregando un registro al final (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append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).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03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Aleatorio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47247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 puede acceder (leer o escribir) a cualquier registro, en cualquier orden, como en un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array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 esencial para aplicaciones como bases de datos.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25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Directorio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28835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directorio es una tabla que contiene una entrada por archivo.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 información de directorios, son también almacenados en archivos.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Son también ficheros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8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Directorios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en UNIX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665823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directorio es una estructura en forma de árbol de subdirectorios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directorio raíz contiene archivos.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Algunos de esos archivos son directorios y así sucesivamente.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 archivo tiene un nombre único, que se compone de los nombres de todos los directorios en el camino desde la raíz hasta el archivo.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88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Directorios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en UNIX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184153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modelo de disco duro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Secuencia lineal de bloques, de 0 a N-1, de tamaño fijo (512 bytes).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14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4524376"/>
            <a:ext cx="9534157" cy="34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82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Disco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39552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acceso es aleatorio, pero por el movimiento del brazo es costoso.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Problema: leer dos bloques distantes es más lento que dos bloques contiguos.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15</a:t>
            </a:fld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88" y="4919662"/>
            <a:ext cx="10773212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84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Asignación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Contigua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58101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Este método requiere que cada archivo se almacene en un conjunto contiguo de bloques.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Ventajas: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Por una parte es simple, porque para saber qué bloques ocupa un archivo, basta con registrar el primero (su tamaño).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Tiene muy buen rendimiento cuando los archivos se leen enteros, en forma secuencial, pues el movimiento del brazo del disco es el mínimo posible.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59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Asignación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Contigua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58101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Este método requiere que cada archivo se almacene en un conjunto contiguo de bloques.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Ventajas: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Por una parte es simple, porque para saber qué bloques ocupa un archivo, basta con registrar el primero (su tamaño).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Tiene muy buen rendimiento cuando los archivos se leen enteros, en forma secuencial, pues el movimiento del brazo del disco es el mínimo posible.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6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Asignación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Contigua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91902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Desventaja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archivo varía de tamaño, por ejemplo crece.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Debe reservarse espacio suficiente, pero no siempre se conoce su tamaño máximo.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Hay fragmentación externa.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 podría compactar, pero, tratándose de disco, no es muy aconsejable hacerlo.</a:t>
            </a:r>
            <a:endParaRPr lang="es-BO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91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Lista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Enlazada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239552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Este método para almacenar archivos mantiene cada uno como una lista enlazada de bloques.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primeros bytes de cada bloque se usan como puntero al siguiente; el resto para los datos.</a:t>
            </a:r>
            <a:endParaRPr lang="es-BO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51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Temario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885883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Operaciones sobre Archivos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Información de Archivos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Métodos 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 Acceso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Formas de 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Directorio</a:t>
            </a: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 de Disco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Asignación Contigua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Lista Enlazada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n-US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38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Lista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Enlazada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28835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Ventajas: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hay fragmentación externa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directorio sólo debe registrar el primer bloque de cada archivo.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 es necesario declarar el máximo tamaño de un archivo y puede crecer sin problemas</a:t>
            </a:r>
            <a:endParaRPr lang="es-BO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24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Lista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Enlazada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47329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Desventajas:</a:t>
            </a:r>
          </a:p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endParaRPr lang="es-BO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 secuencial es simple, pero no tan eficiente como con asignación contigua.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 aleatorio es extremadamente lento.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</a:t>
            </a: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punteros ocupan espacio.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Para reducir el impacto en espacio, se pueden agrupar varios bloques físicos en uno sólo lógico (denominado </a:t>
            </a:r>
            <a:r>
              <a:rPr lang="es-BO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cluster</a:t>
            </a: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).</a:t>
            </a:r>
            <a:endParaRPr lang="es-BO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3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95007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Desde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el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punto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vista del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usuario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un archive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tiene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atributos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Nombre</a:t>
            </a:r>
            <a:endParaRPr lang="en-US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Reglas</a:t>
            </a:r>
            <a:endParaRPr lang="en-US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054225" lvl="4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Caracteres</a:t>
            </a:r>
            <a:endParaRPr 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054225" lvl="4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Que</a:t>
            </a:r>
            <a:r>
              <a:rPr lang="en-US" sz="2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caracteres</a:t>
            </a:r>
            <a:endParaRPr 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054225" lvl="4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Mayusculas</a:t>
            </a:r>
            <a:r>
              <a:rPr lang="en-US" sz="2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&amp; </a:t>
            </a:r>
            <a:r>
              <a:rPr lang="en-US" sz="28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minusculas</a:t>
            </a:r>
            <a:endParaRPr 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054225" lvl="4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Extension</a:t>
            </a:r>
          </a:p>
          <a:p>
            <a:pPr marL="1368425" lvl="2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Tipo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ejecutable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texto</a:t>
            </a:r>
            <a:r>
              <a:rPr lang="en-US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…</a:t>
            </a: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28835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Tamaño: Actual y máximo.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Fecha y hora: de creación, de la última modificación, del último acceso. Usuarios.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Identificador del creador y del dueño actual.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Atributos de protección: derecho de acceso al archivo.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Otros atributos: oculto, sistema, respaldado, etc.</a:t>
            </a:r>
            <a:endParaRPr lang="en-US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86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Operacion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36529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454025" lvl="1" indent="0" algn="l" defTabSz="914400">
              <a:spcBef>
                <a:spcPts val="600"/>
              </a:spcBef>
              <a:buClr>
                <a:srgbClr val="9B2D1F"/>
              </a:buClr>
              <a:buSzPct val="90000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El sistema operativo debe permitir operaciones sobre los archivos, mediante llamadas al sistema.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Crear eliminar, abrir y cerrar.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Leer y escribir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Reposicionarse Obtener y cambiar atributos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Renombrar</a:t>
            </a:r>
            <a:endParaRPr lang="en-US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35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Información</a:t>
            </a:r>
            <a:r>
              <a:rPr lang="en-US" sz="5600" dirty="0" smtClean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302647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La información acerca de un archivo, exceptuando su contenido, está en una entrada del directorio.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 entrada contiene un puntero a la ubicación en disco del archivo.</a:t>
            </a:r>
            <a:endParaRPr lang="en-US" sz="32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1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Operacion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598112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 usa una tabla de archivos abiertos por proceso, con la información relevante de cada archivo abierto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como ubicación en disco y posición actual.</a:t>
            </a: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procesos, antes de leer o escribir en un archivo, deben hacer una llamada para abrirlo.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Esta llamada agrega una entrada en la tabla, y retorna un identificador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Ej. el índice dentro de la tabla.</a:t>
            </a:r>
            <a:endParaRPr 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07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Métodos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499624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Organización: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secuencia de bytes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índice de registros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endParaRPr lang="es-BO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Un archivo consiste en una secuencia de registros lógicos de algún tamaño.</a:t>
            </a:r>
          </a:p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 Unix es una secuencia de bytes</a:t>
            </a:r>
            <a:endParaRPr lang="en-US" sz="28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1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0"/>
            <a:ext cx="519113" cy="9747250"/>
          </a:xfrm>
          <a:prstGeom prst="rect">
            <a:avLst/>
          </a:prstGeom>
          <a:solidFill>
            <a:srgbClr val="FFFFF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361950" y="7177088"/>
            <a:ext cx="104775" cy="2406650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361950" y="6821488"/>
            <a:ext cx="104775" cy="325437"/>
          </a:xfrm>
          <a:prstGeom prst="rect">
            <a:avLst/>
          </a:prstGeom>
          <a:solidFill>
            <a:srgbClr val="A28E6A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7" name="Rectangle 4"/>
          <p:cNvSpPr>
            <a:spLocks/>
          </p:cNvSpPr>
          <p:nvPr/>
        </p:nvSpPr>
        <p:spPr bwMode="auto">
          <a:xfrm>
            <a:off x="361950" y="6594475"/>
            <a:ext cx="104775" cy="195263"/>
          </a:xfrm>
          <a:prstGeom prst="rect">
            <a:avLst/>
          </a:prstGeom>
          <a:solidFill>
            <a:srgbClr val="696464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8" name="Rectangle 5"/>
          <p:cNvSpPr>
            <a:spLocks/>
          </p:cNvSpPr>
          <p:nvPr/>
        </p:nvSpPr>
        <p:spPr bwMode="auto">
          <a:xfrm>
            <a:off x="361950" y="6459538"/>
            <a:ext cx="104775" cy="104775"/>
          </a:xfrm>
          <a:prstGeom prst="rect">
            <a:avLst/>
          </a:prstGeom>
          <a:solidFill>
            <a:srgbClr val="9B2D1F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79" name="Rectangle 6"/>
          <p:cNvSpPr>
            <a:spLocks/>
          </p:cNvSpPr>
          <p:nvPr/>
        </p:nvSpPr>
        <p:spPr bwMode="auto">
          <a:xfrm>
            <a:off x="439738" y="966788"/>
            <a:ext cx="650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382588" y="966788"/>
            <a:ext cx="381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354013" y="966788"/>
            <a:ext cx="14287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082" name="Rectangle 9"/>
          <p:cNvSpPr>
            <a:spLocks/>
          </p:cNvSpPr>
          <p:nvPr/>
        </p:nvSpPr>
        <p:spPr bwMode="auto">
          <a:xfrm>
            <a:off x="314325" y="966788"/>
            <a:ext cx="12700" cy="520700"/>
          </a:xfrm>
          <a:prstGeom prst="rect">
            <a:avLst/>
          </a:prstGeom>
          <a:solidFill>
            <a:srgbClr val="000000"/>
          </a:solidFill>
          <a:ln w="50800" cap="rnd">
            <a:noFill/>
            <a:round/>
            <a:headEnd/>
            <a:tailEnd/>
          </a:ln>
          <a:effectLst/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106" name="Rectangle 10"/>
          <p:cNvSpPr>
            <a:spLocks noGrp="1"/>
          </p:cNvSpPr>
          <p:nvPr>
            <p:ph type="title" idx="4294967295"/>
          </p:nvPr>
        </p:nvSpPr>
        <p:spPr bwMode="auto">
          <a:xfrm>
            <a:off x="1300163" y="727075"/>
            <a:ext cx="11053762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900" tIns="50800" rIns="88900" bIns="50800"/>
          <a:lstStyle/>
          <a:p>
            <a:pPr algn="l" defTabSz="914400" eaLnBrk="1">
              <a:defRPr/>
            </a:pP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Forma de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acceso</a:t>
            </a:r>
            <a:r>
              <a:rPr lang="en-US" sz="5600" dirty="0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 los </a:t>
            </a:r>
            <a:r>
              <a:rPr lang="en-US" sz="5600" dirty="0" err="1">
                <a:solidFill>
                  <a:srgbClr val="7422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archivos</a:t>
            </a:r>
            <a:endParaRPr lang="en-US" dirty="0"/>
          </a:p>
        </p:txBody>
      </p:sp>
      <p:sp>
        <p:nvSpPr>
          <p:cNvPr id="3084" name="Rectangle 11"/>
          <p:cNvSpPr>
            <a:spLocks/>
          </p:cNvSpPr>
          <p:nvPr/>
        </p:nvSpPr>
        <p:spPr bwMode="auto">
          <a:xfrm>
            <a:off x="519113" y="2535238"/>
            <a:ext cx="11834812" cy="1795363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wrap="square" lIns="88900" tIns="50800" rIns="88900" bIns="50800">
            <a:spAutoFit/>
          </a:bodyPr>
          <a:lstStyle/>
          <a:p>
            <a:pPr marL="1025525" lvl="1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Los elementos de un archivo se pueden acceder: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Secuencialmente</a:t>
            </a:r>
          </a:p>
          <a:p>
            <a:pPr marL="1711325" lvl="3" indent="-571500" algn="l" defTabSz="914400">
              <a:spcBef>
                <a:spcPts val="600"/>
              </a:spcBef>
              <a:buClr>
                <a:srgbClr val="9B2D1F"/>
              </a:buClr>
              <a:buSzPct val="90000"/>
              <a:buFont typeface="Arial" panose="020B0604020202020204" pitchFamily="34" charset="0"/>
              <a:buChar char="•"/>
            </a:pPr>
            <a:r>
              <a:rPr lang="es-BO" sz="32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Aleatoriamente</a:t>
            </a:r>
            <a:endParaRPr lang="en-US" sz="24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085" name="Rectangle 12"/>
          <p:cNvSpPr>
            <a:spLocks/>
          </p:cNvSpPr>
          <p:nvPr/>
        </p:nvSpPr>
        <p:spPr bwMode="auto">
          <a:xfrm>
            <a:off x="6310313" y="9258300"/>
            <a:ext cx="369887" cy="355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fld id="{8FC33AE7-FAF0-4A90-A3EF-A4B35C62AAC7}" type="slidenum">
              <a:rPr lang="en-US" sz="180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84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C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miter lim="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820</Words>
  <Application>Microsoft Office PowerPoint</Application>
  <PresentationFormat>Personalizado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Helvetica Light</vt:lpstr>
      <vt:lpstr>Office Theme</vt:lpstr>
      <vt:lpstr> Sistema de Archivos</vt:lpstr>
      <vt:lpstr>Temario</vt:lpstr>
      <vt:lpstr>Archivos</vt:lpstr>
      <vt:lpstr>Archivos</vt:lpstr>
      <vt:lpstr>Operacion sobre Archivos</vt:lpstr>
      <vt:lpstr>Información de Archivos</vt:lpstr>
      <vt:lpstr>Operacion sobre Archivos</vt:lpstr>
      <vt:lpstr>Métodos de Acceso</vt:lpstr>
      <vt:lpstr>Forma de acceso a los archivos</vt:lpstr>
      <vt:lpstr>Acceso Secuencial</vt:lpstr>
      <vt:lpstr>Acceso Aleatorio</vt:lpstr>
      <vt:lpstr>Directorio</vt:lpstr>
      <vt:lpstr>Directorios en UNIX</vt:lpstr>
      <vt:lpstr>Directorios en UNIX</vt:lpstr>
      <vt:lpstr>Modelo de Disco</vt:lpstr>
      <vt:lpstr>Asignación Contigua</vt:lpstr>
      <vt:lpstr>Asignación Contigua</vt:lpstr>
      <vt:lpstr>Asignación Contigua</vt:lpstr>
      <vt:lpstr>Lista Enlazada</vt:lpstr>
      <vt:lpstr>Lista Enlazada</vt:lpstr>
      <vt:lpstr>Lista Enlazada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 FUNDAMENTALS</dc:title>
  <dc:creator>Grover</dc:creator>
  <cp:lastModifiedBy>grover</cp:lastModifiedBy>
  <cp:revision>252</cp:revision>
  <dcterms:modified xsi:type="dcterms:W3CDTF">2018-06-18T06:39:58Z</dcterms:modified>
</cp:coreProperties>
</file>