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1" r:id="rId2"/>
    <p:sldId id="319" r:id="rId3"/>
    <p:sldId id="304" r:id="rId4"/>
    <p:sldId id="318" r:id="rId5"/>
    <p:sldId id="257" r:id="rId6"/>
    <p:sldId id="300" r:id="rId7"/>
    <p:sldId id="262" r:id="rId8"/>
    <p:sldId id="311" r:id="rId9"/>
    <p:sldId id="312" r:id="rId10"/>
    <p:sldId id="313" r:id="rId11"/>
    <p:sldId id="308" r:id="rId12"/>
    <p:sldId id="264" r:id="rId13"/>
    <p:sldId id="322" r:id="rId14"/>
    <p:sldId id="297" r:id="rId1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44" y="84"/>
      </p:cViewPr>
      <p:guideLst>
        <p:guide orient="horz" pos="2160"/>
        <p:guide pos="390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‹nº›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‹nº›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laine-Gladys/Recommendation-System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3856"/>
            <a:ext cx="9144000" cy="771525"/>
          </a:xfrm>
        </p:spPr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Bootcamp Data Science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0" y="6207853"/>
            <a:ext cx="12192000" cy="27683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548" y="5973092"/>
            <a:ext cx="28003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/>
          <p:nvPr/>
        </p:nvSpPr>
        <p:spPr>
          <a:xfrm>
            <a:off x="609879" y="5031640"/>
            <a:ext cx="9144000" cy="7715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5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/>
              <a:t>Edlaine</a:t>
            </a:r>
            <a:r>
              <a:rPr lang="en-US" sz="2800" dirty="0"/>
              <a:t> Gladys</a:t>
            </a:r>
          </a:p>
          <a:p>
            <a:pPr algn="l"/>
            <a:r>
              <a:rPr lang="en-US" sz="2800" dirty="0"/>
              <a:t>Maria </a:t>
            </a:r>
            <a:r>
              <a:rPr lang="en-US" sz="2800" dirty="0" err="1"/>
              <a:t>Cecília</a:t>
            </a:r>
            <a:r>
              <a:rPr lang="en-US" sz="2800" dirty="0"/>
              <a:t> </a:t>
            </a:r>
            <a:r>
              <a:rPr lang="pt-BR" altLang="en-US" sz="2800" dirty="0"/>
              <a:t>Prado</a:t>
            </a:r>
            <a:endParaRPr lang="en-US" sz="2800" dirty="0"/>
          </a:p>
          <a:p>
            <a:pPr algn="l"/>
            <a:r>
              <a:rPr lang="en-US" sz="2800" dirty="0"/>
              <a:t>Rafael Vidigal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9600" y="34972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2263140" y="1945640"/>
            <a:ext cx="9664065" cy="155194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pt-BR" altLang="en-US" dirty="0"/>
              <a:t>Sistema de recomendação de filmes baseado em avaliações  prévias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05105" y="1245235"/>
            <a:ext cx="10329545" cy="4526280"/>
          </a:xfrm>
        </p:spPr>
        <p:txBody>
          <a:bodyPr/>
          <a:lstStyle/>
          <a:p>
            <a:pPr marL="0" indent="0">
              <a:buNone/>
            </a:pPr>
            <a:r>
              <a:rPr lang="pt-BR" altLang="en-US" sz="2400">
                <a:solidFill>
                  <a:schemeClr val="tx1"/>
                </a:solidFill>
              </a:rPr>
              <a:t>Exemplos de recomendação baseada em item -  filme: Rei Leão</a:t>
            </a:r>
          </a:p>
          <a:p>
            <a:endParaRPr lang="pt-BR" altLang="en-US" sz="2400">
              <a:solidFill>
                <a:schemeClr val="tx1"/>
              </a:solidFill>
            </a:endParaRPr>
          </a:p>
          <a:p>
            <a:endParaRPr lang="pt-BR" altLang="en-US" sz="24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altLang="en-US" sz="24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altLang="en-US" sz="2400">
              <a:solidFill>
                <a:schemeClr val="tx1"/>
              </a:solidFill>
            </a:endParaRPr>
          </a:p>
          <a:p>
            <a:endParaRPr lang="pt-BR" altLang="en-US" sz="2400">
              <a:solidFill>
                <a:schemeClr val="tx1"/>
              </a:solidFill>
            </a:endParaRPr>
          </a:p>
          <a:p>
            <a:endParaRPr lang="pt-BR" altLang="en-US" sz="2400">
              <a:solidFill>
                <a:schemeClr val="tx1"/>
              </a:solidFill>
            </a:endParaRPr>
          </a:p>
        </p:txBody>
      </p:sp>
      <p:pic>
        <p:nvPicPr>
          <p:cNvPr id="8" name="Espaço Reservado para Conteúdo 7" descr="rei_leao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9705" y="2039620"/>
            <a:ext cx="4008120" cy="4427220"/>
          </a:xfrm>
          <a:prstGeom prst="rect">
            <a:avLst/>
          </a:prstGeom>
        </p:spPr>
      </p:pic>
      <p:pic>
        <p:nvPicPr>
          <p:cNvPr id="9" name="Imagem 8" descr="rei_leao2"/>
          <p:cNvPicPr>
            <a:picLocks noChangeAspect="1"/>
          </p:cNvPicPr>
          <p:nvPr/>
        </p:nvPicPr>
        <p:blipFill>
          <a:blip r:embed="rId3"/>
          <a:srcRect t="52728"/>
          <a:stretch>
            <a:fillRect/>
          </a:stretch>
        </p:blipFill>
        <p:spPr>
          <a:xfrm>
            <a:off x="6948805" y="2921635"/>
            <a:ext cx="5243195" cy="3178175"/>
          </a:xfrm>
          <a:prstGeom prst="rect">
            <a:avLst/>
          </a:prstGeom>
        </p:spPr>
      </p:pic>
      <p:pic>
        <p:nvPicPr>
          <p:cNvPr id="10" name="Imagem 9" descr="rei_leao2"/>
          <p:cNvPicPr>
            <a:picLocks noChangeAspect="1"/>
          </p:cNvPicPr>
          <p:nvPr/>
        </p:nvPicPr>
        <p:blipFill>
          <a:blip r:embed="rId3"/>
          <a:srcRect l="4771" r="33128" b="46928"/>
          <a:stretch>
            <a:fillRect/>
          </a:stretch>
        </p:blipFill>
        <p:spPr>
          <a:xfrm>
            <a:off x="4095750" y="2816860"/>
            <a:ext cx="3091180" cy="33870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Conclusões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altLang="en-US" sz="2400"/>
          </a:p>
          <a:p>
            <a:pPr marL="0" indent="0">
              <a:buNone/>
            </a:pPr>
            <a:endParaRPr lang="pt-BR" altLang="en-US" sz="2400"/>
          </a:p>
          <a:p>
            <a:pPr marL="0" indent="0">
              <a:buNone/>
            </a:pPr>
            <a:endParaRPr lang="pt-BR" altLang="en-US" sz="2400"/>
          </a:p>
          <a:p>
            <a:pPr marL="0" indent="0">
              <a:buNone/>
            </a:pPr>
            <a:r>
              <a:rPr lang="pt-BR" altLang="en-US" sz="2400"/>
              <a:t>- Grupos de usuário grandes que apresentam comportamento diverso em relação à preferência na escolha de gêneros não se mostraram como um critério suficiente para a recomendação de filmes muito diferentes entre si.</a:t>
            </a:r>
          </a:p>
          <a:p>
            <a:pPr marL="0" indent="0">
              <a:buNone/>
            </a:pPr>
            <a:endParaRPr lang="pt-BR" altLang="en-US" sz="2400"/>
          </a:p>
          <a:p>
            <a:pPr marL="0" indent="0">
              <a:buNone/>
            </a:pPr>
            <a:r>
              <a:rPr lang="pt-BR" altLang="en-US" sz="2400"/>
              <a:t> </a:t>
            </a:r>
          </a:p>
          <a:p>
            <a:pPr marL="0" indent="0">
              <a:buNone/>
            </a:pPr>
            <a:r>
              <a:rPr lang="pt-BR" altLang="en-US" sz="2400"/>
              <a:t>- O algoritmo Node2Vec se mostrou uma ferramenta poderosa na busca de itens similares.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Trabalhos futuros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altLang="en-US">
                <a:solidFill>
                  <a:schemeClr val="tx1"/>
                </a:solidFill>
              </a:rPr>
              <a:t>- Acrescentar mais informações na compreensão do comportamento dos usuários, como:</a:t>
            </a:r>
          </a:p>
          <a:p>
            <a:pPr marL="0" indent="0">
              <a:buNone/>
            </a:pPr>
            <a:r>
              <a:rPr lang="pt-BR" altLang="en-US">
                <a:solidFill>
                  <a:schemeClr val="tx1"/>
                </a:solidFill>
              </a:rPr>
              <a:t>	- tags mais frequentemente escolhidas</a:t>
            </a:r>
          </a:p>
          <a:p>
            <a:pPr marL="0" indent="0">
              <a:buNone/>
            </a:pPr>
            <a:r>
              <a:rPr lang="pt-BR" altLang="en-US">
                <a:solidFill>
                  <a:schemeClr val="tx1"/>
                </a:solidFill>
              </a:rPr>
              <a:t>	- preferência por filmes mais recentes ou mais antigos</a:t>
            </a:r>
          </a:p>
          <a:p>
            <a:pPr marL="0" indent="0">
              <a:buNone/>
            </a:pPr>
            <a:r>
              <a:rPr lang="pt-BR" altLang="en-US">
                <a:solidFill>
                  <a:schemeClr val="tx1"/>
                </a:solidFill>
              </a:rPr>
              <a:t>	- preferência por filmes mais populares ou menos populares</a:t>
            </a:r>
          </a:p>
          <a:p>
            <a:endParaRPr lang="pt-BR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altLang="en-US">
                <a:solidFill>
                  <a:schemeClr val="tx1"/>
                </a:solidFill>
              </a:rPr>
              <a:t>- Acrescentar mais informações sobre a similaridade entre os filmes, como:</a:t>
            </a:r>
          </a:p>
          <a:p>
            <a:pPr marL="0" indent="0">
              <a:buNone/>
            </a:pPr>
            <a:r>
              <a:rPr lang="pt-BR" altLang="en-US">
                <a:solidFill>
                  <a:schemeClr val="tx1"/>
                </a:solidFill>
              </a:rPr>
              <a:t>	- gênero, ano de lançamento, </a:t>
            </a:r>
            <a:r>
              <a:rPr lang="pt-BR" altLang="en-US">
                <a:solidFill>
                  <a:schemeClr val="tx1"/>
                </a:solidFill>
                <a:sym typeface="+mn-ea"/>
              </a:rPr>
              <a:t>diretores e principais atores, incluir maior número de tags.</a:t>
            </a:r>
          </a:p>
          <a:p>
            <a:endParaRPr lang="pt-BR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altLang="en-US">
                <a:solidFill>
                  <a:schemeClr val="tx1"/>
                </a:solidFill>
              </a:rPr>
              <a:t>-Recomendação para combinação de perfis.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255" y="766576"/>
            <a:ext cx="9144000" cy="771525"/>
          </a:xfrm>
        </p:spPr>
        <p:txBody>
          <a:bodyPr/>
          <a:lstStyle/>
          <a:p>
            <a:r>
              <a:rPr lang="pt-BR" altLang="en-US" sz="8000" dirty="0"/>
              <a:t>Muito obrigado!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0" y="6207853"/>
            <a:ext cx="12192000" cy="27683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548" y="5973092"/>
            <a:ext cx="28003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9600" y="34972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 descr="downloa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95" y="2635885"/>
            <a:ext cx="5386705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/>
              <a:t>GitHub</a:t>
            </a:r>
          </a:p>
        </p:txBody>
      </p:sp>
      <p:pic>
        <p:nvPicPr>
          <p:cNvPr id="1028" name="Picture 4" descr="Logotipo do github - ícones de mídia social grátis">
            <a:extLst>
              <a:ext uri="{FF2B5EF4-FFF2-40B4-BE49-F238E27FC236}">
                <a16:creationId xmlns:a16="http://schemas.microsoft.com/office/drawing/2014/main" id="{BCDAA14F-77E2-445E-8AD8-7B3CC3243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36" y="3198311"/>
            <a:ext cx="565558" cy="56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E8ED667-B41D-49D8-8D5A-03A0333FA582}"/>
              </a:ext>
            </a:extLst>
          </p:cNvPr>
          <p:cNvSpPr txBox="1"/>
          <p:nvPr/>
        </p:nvSpPr>
        <p:spPr>
          <a:xfrm>
            <a:off x="3247792" y="3296424"/>
            <a:ext cx="6922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https://github.com/Edlaine-Gladys/Recommendation-System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40906" y="73660"/>
            <a:ext cx="3979542" cy="582315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z="2400" dirty="0">
                <a:solidFill>
                  <a:srgbClr val="B2B2B2"/>
                </a:solidFill>
                <a:latin typeface="+mj-lt"/>
              </a:rPr>
              <a:t>Otimização da tomada de decisão do usuário de um serviço de transmissão de filmes online por streaming.</a:t>
            </a:r>
            <a:br>
              <a:rPr lang="pt-BR" sz="2400" dirty="0">
                <a:solidFill>
                  <a:srgbClr val="B2B2B2"/>
                </a:solidFill>
                <a:latin typeface="+mj-lt"/>
              </a:rPr>
            </a:br>
            <a:br>
              <a:rPr lang="pt-BR" sz="2400" dirty="0">
                <a:solidFill>
                  <a:srgbClr val="B2B2B2"/>
                </a:solidFill>
                <a:latin typeface="+mj-lt"/>
              </a:rPr>
            </a:br>
            <a:r>
              <a:rPr lang="pt-BR" sz="2400" dirty="0">
                <a:solidFill>
                  <a:srgbClr val="B2B2B2"/>
                </a:solidFill>
                <a:latin typeface="+mj-lt"/>
              </a:rPr>
              <a:t>Pode um sistema de indicação de filme por associação melhorar a jornada do usuário no processo de seleção e decisão?  </a:t>
            </a:r>
          </a:p>
        </p:txBody>
      </p:sp>
      <p:pic>
        <p:nvPicPr>
          <p:cNvPr id="4" name="Espaço Reservado para Conteúdo 3" descr="watching-a-movie-picking-which-movie-to-watch-it-be-62281537"/>
          <p:cNvPicPr>
            <a:picLocks noGrp="1" noChangeAspect="1"/>
          </p:cNvPicPr>
          <p:nvPr>
            <p:ph idx="1"/>
          </p:nvPr>
        </p:nvPicPr>
        <p:blipFill>
          <a:blip r:embed="rId2"/>
          <a:srcRect l="2879"/>
          <a:stretch>
            <a:fillRect/>
          </a:stretch>
        </p:blipFill>
        <p:spPr>
          <a:xfrm>
            <a:off x="664845" y="999490"/>
            <a:ext cx="5072380" cy="554863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Apresentação1_correto"/>
          <p:cNvPicPr>
            <a:picLocks noGrp="1" noChangeAspect="1"/>
          </p:cNvPicPr>
          <p:nvPr>
            <p:ph idx="1"/>
          </p:nvPr>
        </p:nvPicPr>
        <p:blipFill>
          <a:blip r:embed="rId2"/>
          <a:srcRect b="3952"/>
          <a:stretch>
            <a:fillRect/>
          </a:stretch>
        </p:blipFill>
        <p:spPr>
          <a:xfrm>
            <a:off x="842645" y="1757680"/>
            <a:ext cx="9425940" cy="50927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Escopo geral</a:t>
            </a:r>
          </a:p>
        </p:txBody>
      </p:sp>
      <p:sp>
        <p:nvSpPr>
          <p:cNvPr id="710" name="Caixa de Texto 709"/>
          <p:cNvSpPr txBox="1"/>
          <p:nvPr/>
        </p:nvSpPr>
        <p:spPr>
          <a:xfrm>
            <a:off x="485775" y="1299845"/>
            <a:ext cx="567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/>
              <a:t>Recomendação híbrida: Colaborativa + conteúdo</a:t>
            </a:r>
          </a:p>
        </p:txBody>
      </p:sp>
      <p:sp>
        <p:nvSpPr>
          <p:cNvPr id="711" name="Caixa de Texto 710"/>
          <p:cNvSpPr txBox="1"/>
          <p:nvPr/>
        </p:nvSpPr>
        <p:spPr>
          <a:xfrm>
            <a:off x="6096000" y="1299845"/>
            <a:ext cx="567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/>
              <a:t>Recomendação baseada em conteúdo</a:t>
            </a:r>
          </a:p>
        </p:txBody>
      </p:sp>
      <p:sp>
        <p:nvSpPr>
          <p:cNvPr id="715" name="Caixa de Texto 714"/>
          <p:cNvSpPr txBox="1"/>
          <p:nvPr/>
        </p:nvSpPr>
        <p:spPr>
          <a:xfrm>
            <a:off x="2600325" y="2609850"/>
            <a:ext cx="1238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sz="1400"/>
              <a:t>MovieLens</a:t>
            </a:r>
          </a:p>
        </p:txBody>
      </p:sp>
      <p:sp>
        <p:nvSpPr>
          <p:cNvPr id="716" name="Caixa de Texto 715"/>
          <p:cNvSpPr txBox="1"/>
          <p:nvPr/>
        </p:nvSpPr>
        <p:spPr>
          <a:xfrm>
            <a:off x="2012950" y="2619375"/>
            <a:ext cx="7048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sz="1400"/>
              <a:t>IMDb</a:t>
            </a:r>
          </a:p>
        </p:txBody>
      </p:sp>
      <p:sp>
        <p:nvSpPr>
          <p:cNvPr id="717" name="Caixa de Texto 716"/>
          <p:cNvSpPr txBox="1"/>
          <p:nvPr/>
        </p:nvSpPr>
        <p:spPr>
          <a:xfrm>
            <a:off x="2145665" y="3536950"/>
            <a:ext cx="1003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400"/>
              <a:t>Filmes, gêneros</a:t>
            </a:r>
          </a:p>
        </p:txBody>
      </p:sp>
      <p:sp>
        <p:nvSpPr>
          <p:cNvPr id="718" name="Caixa de Texto 717"/>
          <p:cNvSpPr txBox="1"/>
          <p:nvPr/>
        </p:nvSpPr>
        <p:spPr>
          <a:xfrm>
            <a:off x="1023620" y="2983230"/>
            <a:ext cx="105600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400"/>
              <a:t>Filmes avaliados</a:t>
            </a:r>
          </a:p>
          <a:p>
            <a:pPr algn="ctr"/>
            <a:r>
              <a:rPr lang="pt-BR" altLang="en-US" sz="1400"/>
              <a:t>MovieLens</a:t>
            </a:r>
          </a:p>
        </p:txBody>
      </p:sp>
      <p:sp>
        <p:nvSpPr>
          <p:cNvPr id="719" name="Caixa de Texto 718"/>
          <p:cNvSpPr txBox="1"/>
          <p:nvPr/>
        </p:nvSpPr>
        <p:spPr>
          <a:xfrm>
            <a:off x="-20955" y="3881755"/>
            <a:ext cx="15697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400"/>
              <a:t>Clusterização de usuários baseada nos gêneros dos filmes avaliados</a:t>
            </a:r>
          </a:p>
        </p:txBody>
      </p:sp>
      <p:sp>
        <p:nvSpPr>
          <p:cNvPr id="720" name="Caixa de Texto 719"/>
          <p:cNvSpPr txBox="1"/>
          <p:nvPr/>
        </p:nvSpPr>
        <p:spPr>
          <a:xfrm>
            <a:off x="3072765" y="5751830"/>
            <a:ext cx="15697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400"/>
              <a:t>Filmes avaliados pelos usuários do cluster</a:t>
            </a:r>
          </a:p>
        </p:txBody>
      </p:sp>
      <p:sp>
        <p:nvSpPr>
          <p:cNvPr id="721" name="Caixa de Texto 720"/>
          <p:cNvSpPr txBox="1"/>
          <p:nvPr/>
        </p:nvSpPr>
        <p:spPr>
          <a:xfrm>
            <a:off x="4661535" y="5263515"/>
            <a:ext cx="123698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400"/>
              <a:t>Filtrados apenas filmes bem avaliados para a construção do grafo</a:t>
            </a:r>
          </a:p>
        </p:txBody>
      </p:sp>
      <p:sp>
        <p:nvSpPr>
          <p:cNvPr id="722" name="Caixa de Texto 721"/>
          <p:cNvSpPr txBox="1"/>
          <p:nvPr/>
        </p:nvSpPr>
        <p:spPr>
          <a:xfrm>
            <a:off x="9603740" y="5577205"/>
            <a:ext cx="15697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400"/>
              <a:t>Node2Vec faz passeios aleatórios e aprende os caminhos.</a:t>
            </a:r>
          </a:p>
        </p:txBody>
      </p:sp>
      <p:sp>
        <p:nvSpPr>
          <p:cNvPr id="723" name="Caixa de Texto 722"/>
          <p:cNvSpPr txBox="1"/>
          <p:nvPr/>
        </p:nvSpPr>
        <p:spPr>
          <a:xfrm>
            <a:off x="5425440" y="4694555"/>
            <a:ext cx="15697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400"/>
              <a:t>Retorna com ítens similares a itens bem avaliados anteriormente</a:t>
            </a:r>
          </a:p>
        </p:txBody>
      </p:sp>
      <p:sp>
        <p:nvSpPr>
          <p:cNvPr id="724" name="Caixa de Texto 723"/>
          <p:cNvSpPr txBox="1"/>
          <p:nvPr/>
        </p:nvSpPr>
        <p:spPr>
          <a:xfrm>
            <a:off x="7457440" y="5221605"/>
            <a:ext cx="1569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400"/>
              <a:t>Filtra filmes inéditos ao usuário</a:t>
            </a:r>
          </a:p>
        </p:txBody>
      </p:sp>
      <p:sp>
        <p:nvSpPr>
          <p:cNvPr id="725" name="Caixa de Texto 724"/>
          <p:cNvSpPr txBox="1"/>
          <p:nvPr/>
        </p:nvSpPr>
        <p:spPr>
          <a:xfrm>
            <a:off x="9766300" y="4541520"/>
            <a:ext cx="1531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400"/>
              <a:t>Recomendação final</a:t>
            </a:r>
          </a:p>
        </p:txBody>
      </p:sp>
      <p:sp>
        <p:nvSpPr>
          <p:cNvPr id="726" name="Caixa de Texto 725"/>
          <p:cNvSpPr txBox="1"/>
          <p:nvPr/>
        </p:nvSpPr>
        <p:spPr>
          <a:xfrm>
            <a:off x="10062210" y="2331720"/>
            <a:ext cx="1558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400"/>
              <a:t>Recomendação final</a:t>
            </a:r>
          </a:p>
        </p:txBody>
      </p:sp>
      <p:sp>
        <p:nvSpPr>
          <p:cNvPr id="727" name="Caixa de Texto 726"/>
          <p:cNvSpPr txBox="1"/>
          <p:nvPr/>
        </p:nvSpPr>
        <p:spPr>
          <a:xfrm>
            <a:off x="3028315" y="3626485"/>
            <a:ext cx="15697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400"/>
              <a:t>Constroi o grafo com todos os filmes da base de dados</a:t>
            </a:r>
          </a:p>
        </p:txBody>
      </p:sp>
      <p:sp>
        <p:nvSpPr>
          <p:cNvPr id="728" name="Caixa de Texto 727"/>
          <p:cNvSpPr txBox="1"/>
          <p:nvPr/>
        </p:nvSpPr>
        <p:spPr>
          <a:xfrm>
            <a:off x="8860790" y="3350260"/>
            <a:ext cx="18357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400"/>
              <a:t>Usuário informa ao sistema um filme ou tag para a busca</a:t>
            </a:r>
          </a:p>
        </p:txBody>
      </p:sp>
      <p:sp>
        <p:nvSpPr>
          <p:cNvPr id="729" name="Caixa de Texto 728"/>
          <p:cNvSpPr txBox="1"/>
          <p:nvPr/>
        </p:nvSpPr>
        <p:spPr>
          <a:xfrm>
            <a:off x="6428740" y="1659255"/>
            <a:ext cx="2426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400"/>
              <a:t>Retorna com ítens similares ao item informado</a:t>
            </a:r>
          </a:p>
        </p:txBody>
      </p:sp>
      <p:sp>
        <p:nvSpPr>
          <p:cNvPr id="730" name="Caixa de Texto 729"/>
          <p:cNvSpPr txBox="1"/>
          <p:nvPr/>
        </p:nvSpPr>
        <p:spPr>
          <a:xfrm>
            <a:off x="8670290" y="1671955"/>
            <a:ext cx="2007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400"/>
              <a:t>Filtra filmes inéditos e bem avaliados</a:t>
            </a:r>
          </a:p>
        </p:txBody>
      </p:sp>
      <p:sp>
        <p:nvSpPr>
          <p:cNvPr id="731" name="Caixa de Texto 730"/>
          <p:cNvSpPr txBox="1"/>
          <p:nvPr/>
        </p:nvSpPr>
        <p:spPr>
          <a:xfrm>
            <a:off x="4381500" y="4730750"/>
            <a:ext cx="7994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400"/>
              <a:t>Filmes, tags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Conteúdo 12" descr="preparação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7295" y="2273935"/>
            <a:ext cx="2129790" cy="2187575"/>
          </a:xfrm>
          <a:prstGeom prst="rect">
            <a:avLst/>
          </a:prstGeom>
        </p:spPr>
      </p:pic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Preparação dos dados</a:t>
            </a:r>
          </a:p>
        </p:txBody>
      </p:sp>
      <p:sp>
        <p:nvSpPr>
          <p:cNvPr id="715" name="Caixa de Texto 714"/>
          <p:cNvSpPr txBox="1"/>
          <p:nvPr/>
        </p:nvSpPr>
        <p:spPr>
          <a:xfrm>
            <a:off x="2593975" y="2036445"/>
            <a:ext cx="1238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sz="1400">
                <a:solidFill>
                  <a:schemeClr val="tx1"/>
                </a:solidFill>
              </a:rPr>
              <a:t>MovieLens</a:t>
            </a:r>
          </a:p>
        </p:txBody>
      </p:sp>
      <p:sp>
        <p:nvSpPr>
          <p:cNvPr id="716" name="Caixa de Texto 715"/>
          <p:cNvSpPr txBox="1"/>
          <p:nvPr/>
        </p:nvSpPr>
        <p:spPr>
          <a:xfrm>
            <a:off x="1905000" y="2036445"/>
            <a:ext cx="7048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sz="1400">
                <a:solidFill>
                  <a:schemeClr val="tx1"/>
                </a:solidFill>
              </a:rPr>
              <a:t>IMDb</a:t>
            </a:r>
          </a:p>
        </p:txBody>
      </p:sp>
      <p:sp>
        <p:nvSpPr>
          <p:cNvPr id="717" name="Caixa de Texto 716"/>
          <p:cNvSpPr txBox="1"/>
          <p:nvPr/>
        </p:nvSpPr>
        <p:spPr>
          <a:xfrm>
            <a:off x="1972310" y="4461510"/>
            <a:ext cx="1270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400">
                <a:solidFill>
                  <a:schemeClr val="tx1"/>
                </a:solidFill>
              </a:rPr>
              <a:t>Filmes, gêneros</a:t>
            </a:r>
          </a:p>
        </p:txBody>
      </p:sp>
      <p:sp>
        <p:nvSpPr>
          <p:cNvPr id="718" name="Caixa de Texto 717"/>
          <p:cNvSpPr txBox="1"/>
          <p:nvPr/>
        </p:nvSpPr>
        <p:spPr>
          <a:xfrm>
            <a:off x="218440" y="3973830"/>
            <a:ext cx="105600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400">
                <a:solidFill>
                  <a:schemeClr val="tx1"/>
                </a:solidFill>
              </a:rPr>
              <a:t>Filmes avaliados</a:t>
            </a:r>
          </a:p>
          <a:p>
            <a:pPr algn="ctr"/>
            <a:r>
              <a:rPr lang="pt-BR" altLang="en-US" sz="1400">
                <a:solidFill>
                  <a:schemeClr val="tx1"/>
                </a:solidFill>
              </a:rPr>
              <a:t>MovieLens</a:t>
            </a:r>
          </a:p>
        </p:txBody>
      </p:sp>
      <p:sp>
        <p:nvSpPr>
          <p:cNvPr id="12" name="Caixa de Texto 11"/>
          <p:cNvSpPr txBox="1"/>
          <p:nvPr/>
        </p:nvSpPr>
        <p:spPr>
          <a:xfrm>
            <a:off x="7239635" y="3329305"/>
            <a:ext cx="7994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400">
                <a:solidFill>
                  <a:schemeClr val="tx1"/>
                </a:solidFill>
              </a:rPr>
              <a:t>Filmes, tags</a:t>
            </a:r>
          </a:p>
        </p:txBody>
      </p:sp>
      <p:pic>
        <p:nvPicPr>
          <p:cNvPr id="15" name="Espaço Reservado para Conteúdo 12" descr="preparação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63732" b="45564"/>
          <a:stretch>
            <a:fillRect/>
          </a:stretch>
        </p:blipFill>
        <p:spPr>
          <a:xfrm>
            <a:off x="7959725" y="2527935"/>
            <a:ext cx="937895" cy="14458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Caixa de Texto 15"/>
          <p:cNvSpPr txBox="1"/>
          <p:nvPr/>
        </p:nvSpPr>
        <p:spPr>
          <a:xfrm>
            <a:off x="8862695" y="2966085"/>
            <a:ext cx="19526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>
                <a:solidFill>
                  <a:schemeClr val="tx1"/>
                </a:solidFill>
              </a:rPr>
              <a:t>Filtradas as 5 tags mais relevantes de cada filme</a:t>
            </a:r>
          </a:p>
        </p:txBody>
      </p:sp>
      <p:sp>
        <p:nvSpPr>
          <p:cNvPr id="20" name="Caixa de Texto 19"/>
          <p:cNvSpPr txBox="1"/>
          <p:nvPr/>
        </p:nvSpPr>
        <p:spPr>
          <a:xfrm>
            <a:off x="409575" y="4929505"/>
            <a:ext cx="14954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sz="1400">
                <a:solidFill>
                  <a:schemeClr val="tx1"/>
                </a:solidFill>
              </a:rPr>
              <a:t>Avaliações de 0.5 a 5 com 0.5 de incremento</a:t>
            </a:r>
          </a:p>
        </p:txBody>
      </p:sp>
      <p:sp>
        <p:nvSpPr>
          <p:cNvPr id="21" name="Caixa de Texto 20"/>
          <p:cNvSpPr txBox="1"/>
          <p:nvPr/>
        </p:nvSpPr>
        <p:spPr>
          <a:xfrm>
            <a:off x="8208645" y="4461510"/>
            <a:ext cx="279019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400">
                <a:solidFill>
                  <a:schemeClr val="tx1"/>
                </a:solidFill>
              </a:rPr>
              <a:t>Exemplos de tags: Toys, Batman, Kids and Family, 007, 1920</a:t>
            </a:r>
          </a:p>
          <a:p>
            <a:pPr algn="ctr"/>
            <a:endParaRPr lang="pt-BR" altLang="en-US" sz="1400">
              <a:solidFill>
                <a:schemeClr val="tx1"/>
              </a:solidFill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3907790" y="1186180"/>
            <a:ext cx="405193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en-US" sz="1600"/>
          </a:p>
          <a:p>
            <a:r>
              <a:rPr lang="pt-BR" altLang="en-US" sz="1600"/>
              <a:t>MovieLens:</a:t>
            </a:r>
          </a:p>
          <a:p>
            <a:endParaRPr lang="pt-BR" altLang="en-US" sz="1600"/>
          </a:p>
          <a:p>
            <a:r>
              <a:rPr lang="pt-BR" altLang="en-US" sz="1600"/>
              <a:t>Sistema de recomendação não comercial que usa a tecnologia de filtro colaborativo para fazer recomendações. </a:t>
            </a:r>
          </a:p>
          <a:p>
            <a:endParaRPr lang="pt-BR" altLang="en-US" sz="1600"/>
          </a:p>
          <a:p>
            <a:endParaRPr lang="pt-BR" altLang="en-US" sz="1600"/>
          </a:p>
          <a:p>
            <a:r>
              <a:rPr lang="pt-BR" altLang="en-US" sz="1600"/>
              <a:t>- MovieLens 25M:</a:t>
            </a:r>
            <a:br>
              <a:rPr lang="pt-BR" altLang="en-US" sz="1600"/>
            </a:br>
            <a:r>
              <a:rPr lang="pt-BR" altLang="en-US" sz="1600"/>
              <a:t>* 25M de avaliações</a:t>
            </a:r>
          </a:p>
          <a:p>
            <a:r>
              <a:rPr lang="pt-BR" altLang="en-US" sz="1600"/>
              <a:t>* 162k usuários</a:t>
            </a:r>
          </a:p>
          <a:p>
            <a:r>
              <a:rPr lang="pt-BR" altLang="en-US" sz="1600"/>
              <a:t>* 62k filmes</a:t>
            </a:r>
          </a:p>
          <a:p>
            <a:r>
              <a:rPr lang="pt-BR" altLang="en-US" sz="1600"/>
              <a:t>* 1129 tags</a:t>
            </a:r>
          </a:p>
          <a:p>
            <a:endParaRPr lang="pt-BR" altLang="en-US" sz="1600"/>
          </a:p>
          <a:p>
            <a:r>
              <a:rPr lang="pt-BR" altLang="en-US" sz="1600"/>
              <a:t>Base auxiliar: IMDB</a:t>
            </a:r>
            <a:br>
              <a:rPr lang="pt-BR" altLang="en-US" sz="1600"/>
            </a:br>
            <a:r>
              <a:rPr lang="pt-BR" altLang="en-US" sz="1600">
                <a:solidFill>
                  <a:schemeClr val="tx1"/>
                </a:solidFill>
              </a:rPr>
              <a:t>* 62k filmes</a:t>
            </a:r>
            <a:endParaRPr lang="pt-BR" altLang="en-US" sz="1600" i="1">
              <a:solidFill>
                <a:srgbClr val="FF0000"/>
              </a:solidFill>
            </a:endParaRPr>
          </a:p>
          <a:p>
            <a:r>
              <a:rPr lang="pt-BR" altLang="en-US" sz="1600"/>
              <a:t>* 29 colunas, entre elas: Gênero, Atores e Diretores.</a:t>
            </a:r>
            <a:br>
              <a:rPr lang="pt-BR" altLang="en-US" sz="1600"/>
            </a:br>
            <a:r>
              <a:rPr lang="pt-BR" altLang="en-US" sz="1600"/>
              <a:t>* Utilizada para completar os Gêneros que faltavam na base do MovieLens.</a:t>
            </a:r>
            <a:br>
              <a:rPr lang="pt-BR" altLang="en-US" sz="1600"/>
            </a:br>
            <a:endParaRPr lang="pt-BR" altLang="en-US" sz="1600"/>
          </a:p>
        </p:txBody>
      </p:sp>
      <p:sp>
        <p:nvSpPr>
          <p:cNvPr id="2" name="Caixa de Texto 1"/>
          <p:cNvSpPr txBox="1"/>
          <p:nvPr/>
        </p:nvSpPr>
        <p:spPr>
          <a:xfrm>
            <a:off x="2784475" y="1569085"/>
            <a:ext cx="1238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sz="1400">
                <a:solidFill>
                  <a:schemeClr val="tx1"/>
                </a:solidFill>
              </a:rPr>
              <a:t>19 gêneros</a:t>
            </a:r>
          </a:p>
        </p:txBody>
      </p:sp>
      <p:sp>
        <p:nvSpPr>
          <p:cNvPr id="3" name="Caixa de Texto 2"/>
          <p:cNvSpPr txBox="1"/>
          <p:nvPr/>
        </p:nvSpPr>
        <p:spPr>
          <a:xfrm>
            <a:off x="1755775" y="1461770"/>
            <a:ext cx="1238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sz="1400">
                <a:solidFill>
                  <a:schemeClr val="tx1"/>
                </a:solidFill>
              </a:rPr>
              <a:t>8 gêneros adicionais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3600"/>
              <a:t>Clusterização dos usuários - Filtragem colaborativa</a:t>
            </a:r>
          </a:p>
        </p:txBody>
      </p:sp>
      <p:pic>
        <p:nvPicPr>
          <p:cNvPr id="4" name="Espaço Reservado para Conteúdo 3" descr="CLusterização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0205" y="3000375"/>
            <a:ext cx="2054225" cy="2791460"/>
          </a:xfrm>
          <a:prstGeom prst="rect">
            <a:avLst/>
          </a:prstGeom>
        </p:spPr>
      </p:pic>
      <p:sp>
        <p:nvSpPr>
          <p:cNvPr id="6" name="Espaço Reservado para Conteúdo 2"/>
          <p:cNvSpPr>
            <a:spLocks noGrp="1"/>
          </p:cNvSpPr>
          <p:nvPr/>
        </p:nvSpPr>
        <p:spPr>
          <a:xfrm>
            <a:off x="2966720" y="1600200"/>
            <a:ext cx="8615680" cy="452628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altLang="en-US" sz="2000"/>
              <a:t>Clusterização inicial: K-Means + PCA</a:t>
            </a:r>
          </a:p>
          <a:p>
            <a:pPr marL="0" indent="0">
              <a:buNone/>
            </a:pPr>
            <a:r>
              <a:rPr lang="pt-BR" altLang="en-US" sz="2000"/>
              <a:t>	</a:t>
            </a:r>
          </a:p>
          <a:p>
            <a:pPr marL="0" indent="0">
              <a:buNone/>
            </a:pPr>
            <a:endParaRPr lang="pt-BR" altLang="en-US" sz="2000"/>
          </a:p>
          <a:p>
            <a:pPr marL="0" indent="0">
              <a:buNone/>
            </a:pPr>
            <a:r>
              <a:rPr lang="pt-BR" altLang="en-US" sz="2000"/>
              <a:t>		</a:t>
            </a:r>
          </a:p>
          <a:p>
            <a:endParaRPr lang="pt-BR" altLang="en-US" sz="2000"/>
          </a:p>
          <a:p>
            <a:pPr marL="0" indent="0">
              <a:buNone/>
            </a:pPr>
            <a:r>
              <a:rPr lang="pt-BR" altLang="en-US" sz="2000"/>
              <a:t>                                            Sub-Clusterização: K-Means + PCA</a:t>
            </a:r>
            <a:endParaRPr lang="pt-BR" altLang="en-US" sz="2000">
              <a:sym typeface="+mn-ea"/>
            </a:endParaRPr>
          </a:p>
          <a:p>
            <a:endParaRPr lang="pt-BR" altLang="en-US" sz="2000"/>
          </a:p>
          <a:p>
            <a:endParaRPr lang="pt-BR" altLang="en-US" sz="2000"/>
          </a:p>
          <a:p>
            <a:pPr marL="0" indent="0">
              <a:buNone/>
            </a:pPr>
            <a:endParaRPr lang="pt-BR" altLang="en-US" sz="2000"/>
          </a:p>
          <a:p>
            <a:pPr marL="0" indent="0">
              <a:buNone/>
            </a:pPr>
            <a:r>
              <a:rPr lang="pt-BR" altLang="en-US" sz="2000"/>
              <a:t>Redistribuição de usuários para clusters </a:t>
            </a:r>
          </a:p>
          <a:p>
            <a:pPr marL="0" indent="0">
              <a:buNone/>
            </a:pPr>
            <a:r>
              <a:rPr lang="pt-BR" altLang="en-US" sz="2000"/>
              <a:t>maiores: Classificação com KNN</a:t>
            </a:r>
          </a:p>
        </p:txBody>
      </p:sp>
      <p:pic>
        <p:nvPicPr>
          <p:cNvPr id="7" name="Espaço Reservado para Conteúdo 6" descr="Corr1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6845" y="1600200"/>
            <a:ext cx="1261110" cy="1204595"/>
          </a:xfrm>
          <a:prstGeom prst="rect">
            <a:avLst/>
          </a:prstGeom>
        </p:spPr>
      </p:pic>
      <p:pic>
        <p:nvPicPr>
          <p:cNvPr id="8" name="Espaço Reservado para Conteúdo 5" descr="Corr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420" y="1600200"/>
            <a:ext cx="1208405" cy="12039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Caixa de Texto 13"/>
          <p:cNvSpPr txBox="1"/>
          <p:nvPr/>
        </p:nvSpPr>
        <p:spPr>
          <a:xfrm>
            <a:off x="8993505" y="2941955"/>
            <a:ext cx="2762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sz="1200"/>
              <a:t>PCA: 8 componentes</a:t>
            </a:r>
          </a:p>
          <a:p>
            <a:r>
              <a:rPr lang="pt-BR" altLang="en-US" sz="1200"/>
              <a:t>Média da silhueta: 0.63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0245" y="1238885"/>
            <a:ext cx="2928620" cy="176149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1020" y="2531110"/>
            <a:ext cx="2928620" cy="1760855"/>
          </a:xfrm>
          <a:prstGeom prst="rect">
            <a:avLst/>
          </a:prstGeom>
        </p:spPr>
      </p:pic>
      <p:sp>
        <p:nvSpPr>
          <p:cNvPr id="17" name="Caixa de Texto 16"/>
          <p:cNvSpPr txBox="1"/>
          <p:nvPr/>
        </p:nvSpPr>
        <p:spPr>
          <a:xfrm>
            <a:off x="3081020" y="4291965"/>
            <a:ext cx="3809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sz="1200"/>
              <a:t>PCA: 12 componentes   Média da silhueta: 0.41</a:t>
            </a:r>
          </a:p>
        </p:txBody>
      </p:sp>
      <p:sp>
        <p:nvSpPr>
          <p:cNvPr id="19" name="Caixa de Texto 18"/>
          <p:cNvSpPr txBox="1"/>
          <p:nvPr/>
        </p:nvSpPr>
        <p:spPr>
          <a:xfrm>
            <a:off x="8993505" y="6215380"/>
            <a:ext cx="1819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sz="1200"/>
              <a:t>Acc treino: 0.98</a:t>
            </a:r>
          </a:p>
          <a:p>
            <a:r>
              <a:rPr lang="pt-BR" altLang="en-US" sz="1200"/>
              <a:t>Acc teste: 0.95</a:t>
            </a: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0245" y="4457065"/>
            <a:ext cx="2923540" cy="17583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3600"/>
              <a:t>Clusterização dos usuários - Filtragem colaborativa</a:t>
            </a:r>
          </a:p>
        </p:txBody>
      </p:sp>
      <p:sp>
        <p:nvSpPr>
          <p:cNvPr id="6" name="Espaço Reservado para Conteúdo 2"/>
          <p:cNvSpPr>
            <a:spLocks noGrp="1"/>
          </p:cNvSpPr>
          <p:nvPr/>
        </p:nvSpPr>
        <p:spPr>
          <a:xfrm>
            <a:off x="609600" y="1417955"/>
            <a:ext cx="10405745" cy="504063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altLang="en-US" sz="20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altLang="en-US" sz="2000">
              <a:solidFill>
                <a:srgbClr val="FF0000"/>
              </a:solidFill>
            </a:endParaRPr>
          </a:p>
        </p:txBody>
      </p:sp>
      <p:pic>
        <p:nvPicPr>
          <p:cNvPr id="10" name="Espaço Reservado para Conteúdo 9" descr="WhatsApp Image 2021-06-30 at 10.49.44 PM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0712" r="12520"/>
          <a:stretch>
            <a:fillRect/>
          </a:stretch>
        </p:blipFill>
        <p:spPr>
          <a:xfrm>
            <a:off x="5316220" y="1222375"/>
            <a:ext cx="5807710" cy="5553075"/>
          </a:xfrm>
          <a:prstGeom prst="rect">
            <a:avLst/>
          </a:prstGeom>
        </p:spPr>
      </p:pic>
      <p:pic>
        <p:nvPicPr>
          <p:cNvPr id="4" name="Espaço Reservado para Conteúdo 3" descr="Clusters_final_com legenda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78460" y="2226945"/>
            <a:ext cx="4948555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Construção dos grafos e Node2Vec</a:t>
            </a:r>
          </a:p>
        </p:txBody>
      </p:sp>
      <p:pic>
        <p:nvPicPr>
          <p:cNvPr id="8" name="Espaço Reservado para Conteúdo 7" descr="Grafo_cluster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8600" y="3321050"/>
            <a:ext cx="4072255" cy="1955800"/>
          </a:xfrm>
          <a:prstGeom prst="rect">
            <a:avLst/>
          </a:prstGeom>
        </p:spPr>
      </p:pic>
      <p:pic>
        <p:nvPicPr>
          <p:cNvPr id="9" name="Espaço Reservado para Conteúdo 8" descr="Grafo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43025" y="1684655"/>
            <a:ext cx="2472690" cy="2341245"/>
          </a:xfrm>
          <a:prstGeom prst="rect">
            <a:avLst/>
          </a:prstGeom>
        </p:spPr>
      </p:pic>
      <p:sp>
        <p:nvSpPr>
          <p:cNvPr id="720" name="Caixa de Texto 719"/>
          <p:cNvSpPr txBox="1"/>
          <p:nvPr/>
        </p:nvSpPr>
        <p:spPr>
          <a:xfrm>
            <a:off x="123825" y="4656455"/>
            <a:ext cx="17697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400"/>
              <a:t>Filmes avaliados pelos usuários do cluster com média &gt; 3</a:t>
            </a:r>
          </a:p>
        </p:txBody>
      </p:sp>
      <p:sp>
        <p:nvSpPr>
          <p:cNvPr id="10" name="Caixa de Texto 9"/>
          <p:cNvSpPr txBox="1"/>
          <p:nvPr/>
        </p:nvSpPr>
        <p:spPr>
          <a:xfrm>
            <a:off x="2428875" y="3434715"/>
            <a:ext cx="15513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400"/>
              <a:t>Todos os filmes avaliados</a:t>
            </a:r>
          </a:p>
        </p:txBody>
      </p:sp>
      <p:sp>
        <p:nvSpPr>
          <p:cNvPr id="731" name="Caixa de Texto 730"/>
          <p:cNvSpPr txBox="1"/>
          <p:nvPr/>
        </p:nvSpPr>
        <p:spPr>
          <a:xfrm>
            <a:off x="868680" y="3321050"/>
            <a:ext cx="1024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400"/>
              <a:t>Filmes, tags</a:t>
            </a:r>
          </a:p>
        </p:txBody>
      </p:sp>
      <p:sp>
        <p:nvSpPr>
          <p:cNvPr id="11" name="Caixa de Texto 10"/>
          <p:cNvSpPr txBox="1"/>
          <p:nvPr/>
        </p:nvSpPr>
        <p:spPr>
          <a:xfrm>
            <a:off x="2428875" y="5220970"/>
            <a:ext cx="15513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400"/>
              <a:t>1 grafo para cada cluster</a:t>
            </a:r>
          </a:p>
        </p:txBody>
      </p:sp>
      <p:sp>
        <p:nvSpPr>
          <p:cNvPr id="12" name="Caixa de Texto 11"/>
          <p:cNvSpPr txBox="1"/>
          <p:nvPr/>
        </p:nvSpPr>
        <p:spPr>
          <a:xfrm>
            <a:off x="1278255" y="1417955"/>
            <a:ext cx="2947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400"/>
              <a:t>Recomendação por conteudo</a:t>
            </a:r>
          </a:p>
        </p:txBody>
      </p:sp>
      <p:sp>
        <p:nvSpPr>
          <p:cNvPr id="13" name="Caixa de Texto 12"/>
          <p:cNvSpPr txBox="1"/>
          <p:nvPr/>
        </p:nvSpPr>
        <p:spPr>
          <a:xfrm>
            <a:off x="609600" y="5883275"/>
            <a:ext cx="2947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400"/>
              <a:t>Recomendação híbrida</a:t>
            </a:r>
          </a:p>
        </p:txBody>
      </p:sp>
      <p:pic>
        <p:nvPicPr>
          <p:cNvPr id="16" name="Imagem 15" descr="Caminhada Curta"/>
          <p:cNvPicPr>
            <a:picLocks noChangeAspect="1"/>
          </p:cNvPicPr>
          <p:nvPr/>
        </p:nvPicPr>
        <p:blipFill>
          <a:blip r:embed="rId4"/>
          <a:srcRect r="41124" b="27710"/>
          <a:stretch>
            <a:fillRect/>
          </a:stretch>
        </p:blipFill>
        <p:spPr>
          <a:xfrm>
            <a:off x="5075555" y="1895475"/>
            <a:ext cx="5377180" cy="3714115"/>
          </a:xfrm>
          <a:prstGeom prst="rect">
            <a:avLst/>
          </a:prstGeom>
        </p:spPr>
      </p:pic>
      <p:sp>
        <p:nvSpPr>
          <p:cNvPr id="17" name="Caixa de Texto 16"/>
          <p:cNvSpPr txBox="1"/>
          <p:nvPr/>
        </p:nvSpPr>
        <p:spPr>
          <a:xfrm>
            <a:off x="4810125" y="5774690"/>
            <a:ext cx="66224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2000"/>
              <a:t>Caminhadas mais locais para recomendação baseada em conteúdo</a:t>
            </a:r>
          </a:p>
        </p:txBody>
      </p:sp>
      <p:sp>
        <p:nvSpPr>
          <p:cNvPr id="19" name="Caixa de Texto 18"/>
          <p:cNvSpPr txBox="1"/>
          <p:nvPr/>
        </p:nvSpPr>
        <p:spPr>
          <a:xfrm>
            <a:off x="4418330" y="1228725"/>
            <a:ext cx="7773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600"/>
              <a:t>Parâmetros do algoritmo: quantidade de passeios, comprimento da caminhada, taxa de revisitação e parâmetro de entrada e saída.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Construção dos grafos e Node2Vec</a:t>
            </a:r>
          </a:p>
        </p:txBody>
      </p:sp>
      <p:pic>
        <p:nvPicPr>
          <p:cNvPr id="3" name="Imagem 2" descr="Caminhada longa"/>
          <p:cNvPicPr>
            <a:picLocks noChangeAspect="1"/>
          </p:cNvPicPr>
          <p:nvPr/>
        </p:nvPicPr>
        <p:blipFill>
          <a:blip r:embed="rId2"/>
          <a:srcRect l="1400"/>
          <a:stretch>
            <a:fillRect/>
          </a:stretch>
        </p:blipFill>
        <p:spPr>
          <a:xfrm>
            <a:off x="5025390" y="1841500"/>
            <a:ext cx="5920740" cy="3872865"/>
          </a:xfrm>
          <a:prstGeom prst="rect">
            <a:avLst/>
          </a:prstGeom>
        </p:spPr>
      </p:pic>
      <p:sp>
        <p:nvSpPr>
          <p:cNvPr id="17" name="Caixa de Texto 16"/>
          <p:cNvSpPr txBox="1"/>
          <p:nvPr/>
        </p:nvSpPr>
        <p:spPr>
          <a:xfrm>
            <a:off x="4810125" y="5775960"/>
            <a:ext cx="6622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2000"/>
              <a:t>Caminhadas mais distantes para recomendação híbrida</a:t>
            </a:r>
          </a:p>
        </p:txBody>
      </p:sp>
      <p:pic>
        <p:nvPicPr>
          <p:cNvPr id="7" name="Espaço Reservado para Conteúdo 5" descr="Apresentação1_correto"/>
          <p:cNvPicPr>
            <a:picLocks noChangeAspect="1"/>
          </p:cNvPicPr>
          <p:nvPr/>
        </p:nvPicPr>
        <p:blipFill>
          <a:blip r:embed="rId3"/>
          <a:srcRect l="71348" t="3693" b="76666"/>
          <a:stretch>
            <a:fillRect/>
          </a:stretch>
        </p:blipFill>
        <p:spPr>
          <a:xfrm>
            <a:off x="354965" y="4521835"/>
            <a:ext cx="2650490" cy="1022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Espaço Reservado para Conteúdo 14" descr="RecFinal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90830" y="2209800"/>
            <a:ext cx="2779395" cy="1010920"/>
          </a:xfrm>
          <a:prstGeom prst="rect">
            <a:avLst/>
          </a:prstGeom>
        </p:spPr>
      </p:pic>
      <p:sp>
        <p:nvSpPr>
          <p:cNvPr id="726" name="Caixa de Texto 725"/>
          <p:cNvSpPr txBox="1"/>
          <p:nvPr/>
        </p:nvSpPr>
        <p:spPr>
          <a:xfrm>
            <a:off x="3005455" y="4772025"/>
            <a:ext cx="1558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400"/>
              <a:t>Recomendação final</a:t>
            </a:r>
          </a:p>
        </p:txBody>
      </p:sp>
      <p:sp>
        <p:nvSpPr>
          <p:cNvPr id="729" name="Caixa de Texto 728"/>
          <p:cNvSpPr txBox="1"/>
          <p:nvPr/>
        </p:nvSpPr>
        <p:spPr>
          <a:xfrm>
            <a:off x="74930" y="5714365"/>
            <a:ext cx="20802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400"/>
              <a:t>Retorna com ítens similares ao item informado pelo usuário</a:t>
            </a:r>
          </a:p>
        </p:txBody>
      </p:sp>
      <p:sp>
        <p:nvSpPr>
          <p:cNvPr id="730" name="Caixa de Texto 729"/>
          <p:cNvSpPr txBox="1"/>
          <p:nvPr/>
        </p:nvSpPr>
        <p:spPr>
          <a:xfrm>
            <a:off x="676910" y="3999865"/>
            <a:ext cx="2007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400"/>
              <a:t>Filtra filmes inéditos e bem avaliados</a:t>
            </a:r>
          </a:p>
        </p:txBody>
      </p:sp>
      <p:sp>
        <p:nvSpPr>
          <p:cNvPr id="724" name="Caixa de Texto 723"/>
          <p:cNvSpPr txBox="1"/>
          <p:nvPr/>
        </p:nvSpPr>
        <p:spPr>
          <a:xfrm>
            <a:off x="447675" y="3220720"/>
            <a:ext cx="2465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400"/>
              <a:t>Filtra filmes inéditos ao usuário</a:t>
            </a:r>
          </a:p>
        </p:txBody>
      </p:sp>
      <p:sp>
        <p:nvSpPr>
          <p:cNvPr id="19" name="Caixa de Texto 18"/>
          <p:cNvSpPr txBox="1"/>
          <p:nvPr/>
        </p:nvSpPr>
        <p:spPr>
          <a:xfrm>
            <a:off x="3070225" y="2454275"/>
            <a:ext cx="1558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400"/>
              <a:t>Recomendação final</a:t>
            </a:r>
          </a:p>
        </p:txBody>
      </p:sp>
      <p:sp>
        <p:nvSpPr>
          <p:cNvPr id="20" name="Caixa de Texto 19"/>
          <p:cNvSpPr txBox="1"/>
          <p:nvPr/>
        </p:nvSpPr>
        <p:spPr>
          <a:xfrm>
            <a:off x="151765" y="1256665"/>
            <a:ext cx="24269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en-US" sz="1400"/>
              <a:t>Escolhe aleatoriamente um filme assistido e bem avaliado (&gt;= 4)  como ponto de partida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049510" cy="623570"/>
          </a:xfrm>
        </p:spPr>
        <p:txBody>
          <a:bodyPr/>
          <a:lstStyle/>
          <a:p>
            <a:pPr marL="0" indent="0">
              <a:buNone/>
            </a:pPr>
            <a:r>
              <a:rPr lang="pt-BR" altLang="en-US" sz="2400">
                <a:solidFill>
                  <a:schemeClr val="tx1"/>
                </a:solidFill>
              </a:rPr>
              <a:t>Exemplos de recomendação baseada no perfil</a:t>
            </a:r>
          </a:p>
          <a:p>
            <a:endParaRPr lang="pt-BR" altLang="en-US" sz="2400">
              <a:solidFill>
                <a:schemeClr val="tx1"/>
              </a:solidFill>
            </a:endParaRPr>
          </a:p>
          <a:p>
            <a:endParaRPr lang="pt-BR" altLang="en-US" sz="24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altLang="en-US" sz="24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altLang="en-US" sz="2400">
              <a:solidFill>
                <a:schemeClr val="tx1"/>
              </a:solidFill>
            </a:endParaRPr>
          </a:p>
          <a:p>
            <a:endParaRPr lang="pt-BR" altLang="en-US" sz="2400">
              <a:solidFill>
                <a:schemeClr val="tx1"/>
              </a:solidFill>
            </a:endParaRPr>
          </a:p>
          <a:p>
            <a:endParaRPr lang="pt-BR" altLang="en-US" sz="2400">
              <a:solidFill>
                <a:schemeClr val="tx1"/>
              </a:solidFill>
            </a:endParaRPr>
          </a:p>
        </p:txBody>
      </p:sp>
      <p:pic>
        <p:nvPicPr>
          <p:cNvPr id="4" name="Espaço Reservado para Conteúdo 3" descr="user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" y="2728595"/>
            <a:ext cx="4591050" cy="3810635"/>
          </a:xfrm>
          <a:prstGeom prst="rect">
            <a:avLst/>
          </a:prstGeom>
        </p:spPr>
      </p:pic>
      <p:pic>
        <p:nvPicPr>
          <p:cNvPr id="5" name="Imagem 4" descr="user12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120" y="2849245"/>
            <a:ext cx="6564630" cy="32772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635</Words>
  <Application>Microsoft Office PowerPoint</Application>
  <PresentationFormat>Widescreen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微软雅黑</vt:lpstr>
      <vt:lpstr>Arial</vt:lpstr>
      <vt:lpstr>Calibri</vt:lpstr>
      <vt:lpstr>Communications and Dialogues</vt:lpstr>
      <vt:lpstr>Projeto Bootcamp Data Science</vt:lpstr>
      <vt:lpstr>Otimização da tomada de decisão do usuário de um serviço de transmissão de filmes online por streaming.  Pode um sistema de indicação de filme por associação melhorar a jornada do usuário no processo de seleção e decisão?  </vt:lpstr>
      <vt:lpstr>Escopo geral</vt:lpstr>
      <vt:lpstr>Preparação dos dados</vt:lpstr>
      <vt:lpstr>Clusterização dos usuários - Filtragem colaborativa</vt:lpstr>
      <vt:lpstr>Clusterização dos usuários - Filtragem colaborativa</vt:lpstr>
      <vt:lpstr>Construção dos grafos e Node2Vec</vt:lpstr>
      <vt:lpstr>Construção dos grafos e Node2Vec</vt:lpstr>
      <vt:lpstr>Resultados</vt:lpstr>
      <vt:lpstr>Resultados</vt:lpstr>
      <vt:lpstr>Conclusões</vt:lpstr>
      <vt:lpstr>Trabalhos futuros</vt:lpstr>
      <vt:lpstr>Muito obrigado!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Edlaine Gladys</cp:lastModifiedBy>
  <cp:revision>24</cp:revision>
  <dcterms:created xsi:type="dcterms:W3CDTF">2021-06-29T00:30:00Z</dcterms:created>
  <dcterms:modified xsi:type="dcterms:W3CDTF">2021-07-02T23:54:25Z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1046-11.2.0.10176</vt:lpwstr>
  </property>
</Properties>
</file>