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Gelasio"/>
      <p:regular r:id="rId15"/>
    </p:embeddedFont>
    <p:embeddedFont>
      <p:font typeface="Gelasio"/>
      <p:regular r:id="rId16"/>
    </p:embeddedFont>
    <p:embeddedFont>
      <p:font typeface="Gelasio"/>
      <p:regular r:id="rId17"/>
    </p:embeddedFont>
    <p:embeddedFont>
      <p:font typeface="Gelasio"/>
      <p:regular r:id="rId18"/>
    </p:embeddedFont>
    <p:embeddedFont>
      <p:font typeface="Lato"/>
      <p:regular r:id="rId19"/>
    </p:embeddedFont>
    <p:embeddedFont>
      <p:font typeface="Lato"/>
      <p:regular r:id="rId20"/>
    </p:embeddedFont>
    <p:embeddedFont>
      <p:font typeface="Lato"/>
      <p:regular r:id="rId21"/>
    </p:embeddedFont>
    <p:embeddedFont>
      <p:font typeface="Lat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Relationship Id="rId21" Type="http://schemas.openxmlformats.org/officeDocument/2006/relationships/font" Target="fonts/font7.fntdata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4-1.png"/><Relationship Id="rId2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5-1.png"/><Relationship Id="rId2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6-1.png"/><Relationship Id="rId2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7-1.png"/><Relationship Id="rId2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8-1.png"/><Relationship Id="rId2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9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78706"/>
            <a:ext cx="130428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ConnectEd: Transforming Bridgewood Academy into a Digital Learning Pioneer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4615696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 business case for transitioning to a fully digital learning model that will modernise our institution, expand our reach, and secure our future in the evolving educational landscape.</a:t>
            </a:r>
            <a:endParaRPr lang="en-US" sz="15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94134" y="477202"/>
            <a:ext cx="10431304" cy="542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Project Overview: The Digital Transformation Journey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694134" y="1435894"/>
            <a:ext cx="6409373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Bridgewood Academy stands at a critical juncture. Our objective is to transition from a traditional campus-based model to a fully digital adult education experience that meets the demands of today's learners.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94134" y="2424946"/>
            <a:ext cx="6409373" cy="832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This transformation aligns with our institutional vision to become a leader in accessible, flexible education while addressing the financial challenges facing the traditional education sector.</a:t>
            </a:r>
            <a:endParaRPr lang="en-US" sz="1350" dirty="0"/>
          </a:p>
        </p:txBody>
      </p:sp>
      <p:sp>
        <p:nvSpPr>
          <p:cNvPr id="5" name="Shape 3"/>
          <p:cNvSpPr/>
          <p:nvPr/>
        </p:nvSpPr>
        <p:spPr>
          <a:xfrm>
            <a:off x="7534513" y="1474946"/>
            <a:ext cx="6409373" cy="1392555"/>
          </a:xfrm>
          <a:prstGeom prst="roundRect">
            <a:avLst>
              <a:gd name="adj" fmla="val 788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11653" y="1474946"/>
            <a:ext cx="91440" cy="1392555"/>
          </a:xfrm>
          <a:prstGeom prst="roundRect">
            <a:avLst>
              <a:gd name="adj" fmla="val 79710"/>
            </a:avLst>
          </a:prstGeom>
          <a:solidFill>
            <a:srgbClr val="E5E5E0"/>
          </a:solidFill>
          <a:ln/>
        </p:spPr>
      </p:sp>
      <p:sp>
        <p:nvSpPr>
          <p:cNvPr id="7" name="Text 5"/>
          <p:cNvSpPr/>
          <p:nvPr/>
        </p:nvSpPr>
        <p:spPr>
          <a:xfrm>
            <a:off x="7799427" y="1671280"/>
            <a:ext cx="2795468" cy="271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Modernise Learning Delivery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7799427" y="2115860"/>
            <a:ext cx="5948124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Implement cutting-edge digital teaching methods and platforms that reflect contemporary learning preferences.</a:t>
            </a:r>
            <a:endParaRPr lang="en-US" sz="1350" dirty="0"/>
          </a:p>
        </p:txBody>
      </p:sp>
      <p:sp>
        <p:nvSpPr>
          <p:cNvPr id="9" name="Shape 7"/>
          <p:cNvSpPr/>
          <p:nvPr/>
        </p:nvSpPr>
        <p:spPr>
          <a:xfrm>
            <a:off x="7534513" y="3040975"/>
            <a:ext cx="6409373" cy="1392555"/>
          </a:xfrm>
          <a:prstGeom prst="roundRect">
            <a:avLst>
              <a:gd name="adj" fmla="val 788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511653" y="3040975"/>
            <a:ext cx="91440" cy="1392555"/>
          </a:xfrm>
          <a:prstGeom prst="roundRect">
            <a:avLst>
              <a:gd name="adj" fmla="val 79710"/>
            </a:avLst>
          </a:prstGeom>
          <a:solidFill>
            <a:srgbClr val="E5E5E0"/>
          </a:solidFill>
          <a:ln/>
        </p:spPr>
      </p:sp>
      <p:sp>
        <p:nvSpPr>
          <p:cNvPr id="11" name="Text 9"/>
          <p:cNvSpPr/>
          <p:nvPr/>
        </p:nvSpPr>
        <p:spPr>
          <a:xfrm>
            <a:off x="7799427" y="3237309"/>
            <a:ext cx="2575441" cy="271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 Geographic Access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7799427" y="3681889"/>
            <a:ext cx="5948124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Remove location barriers to education, enabling nationwide and potentially global student recruitment.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7534513" y="4607004"/>
            <a:ext cx="6409373" cy="1392555"/>
          </a:xfrm>
          <a:prstGeom prst="roundRect">
            <a:avLst>
              <a:gd name="adj" fmla="val 788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511653" y="4607004"/>
            <a:ext cx="91440" cy="1392555"/>
          </a:xfrm>
          <a:prstGeom prst="roundRect">
            <a:avLst>
              <a:gd name="adj" fmla="val 79710"/>
            </a:avLst>
          </a:prstGeom>
          <a:solidFill>
            <a:srgbClr val="E5E5E0"/>
          </a:solidFill>
          <a:ln/>
        </p:spPr>
      </p:sp>
      <p:sp>
        <p:nvSpPr>
          <p:cNvPr id="15" name="Text 13"/>
          <p:cNvSpPr/>
          <p:nvPr/>
        </p:nvSpPr>
        <p:spPr>
          <a:xfrm>
            <a:off x="7799427" y="4803338"/>
            <a:ext cx="2475071" cy="271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Reduce Operational Costs</a:t>
            </a:r>
            <a:endParaRPr lang="en-US" sz="1700" dirty="0"/>
          </a:p>
        </p:txBody>
      </p:sp>
      <p:sp>
        <p:nvSpPr>
          <p:cNvPr id="16" name="Text 14"/>
          <p:cNvSpPr/>
          <p:nvPr/>
        </p:nvSpPr>
        <p:spPr>
          <a:xfrm>
            <a:off x="7799427" y="5247918"/>
            <a:ext cx="5948124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Eliminate expensive physical infrastructure while optimising resource allocation.</a:t>
            </a:r>
            <a:endParaRPr lang="en-US" sz="1350" dirty="0"/>
          </a:p>
        </p:txBody>
      </p:sp>
      <p:sp>
        <p:nvSpPr>
          <p:cNvPr id="17" name="Shape 15"/>
          <p:cNvSpPr/>
          <p:nvPr/>
        </p:nvSpPr>
        <p:spPr>
          <a:xfrm>
            <a:off x="7534513" y="6173033"/>
            <a:ext cx="6409373" cy="1392555"/>
          </a:xfrm>
          <a:prstGeom prst="roundRect">
            <a:avLst>
              <a:gd name="adj" fmla="val 7880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511653" y="6173033"/>
            <a:ext cx="91440" cy="1392555"/>
          </a:xfrm>
          <a:prstGeom prst="roundRect">
            <a:avLst>
              <a:gd name="adj" fmla="val 79710"/>
            </a:avLst>
          </a:prstGeom>
          <a:solidFill>
            <a:srgbClr val="E5E5E0"/>
          </a:solidFill>
          <a:ln/>
        </p:spPr>
      </p:sp>
      <p:sp>
        <p:nvSpPr>
          <p:cNvPr id="19" name="Text 17"/>
          <p:cNvSpPr/>
          <p:nvPr/>
        </p:nvSpPr>
        <p:spPr>
          <a:xfrm>
            <a:off x="7799427" y="6369368"/>
            <a:ext cx="2802136" cy="2711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 Learner Satisfaction</a:t>
            </a:r>
            <a:endParaRPr lang="en-US" sz="1700" dirty="0"/>
          </a:p>
        </p:txBody>
      </p:sp>
      <p:sp>
        <p:nvSpPr>
          <p:cNvPr id="20" name="Text 18"/>
          <p:cNvSpPr/>
          <p:nvPr/>
        </p:nvSpPr>
        <p:spPr>
          <a:xfrm>
            <a:off x="7799427" y="6813947"/>
            <a:ext cx="5948124" cy="555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Provide flexible, accessible education that adapts to adult learners' busy schedules and diverse needs.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365"/>
            <a:ext cx="575119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Business Options Analysis</a:t>
            </a:r>
            <a:endParaRPr lang="en-US" sz="3900" dirty="0"/>
          </a:p>
        </p:txBody>
      </p:sp>
      <p:sp>
        <p:nvSpPr>
          <p:cNvPr id="3" name="Shape 1"/>
          <p:cNvSpPr/>
          <p:nvPr/>
        </p:nvSpPr>
        <p:spPr>
          <a:xfrm>
            <a:off x="793790" y="3175278"/>
            <a:ext cx="4215289" cy="2895957"/>
          </a:xfrm>
          <a:prstGeom prst="roundRect">
            <a:avLst>
              <a:gd name="adj" fmla="val 2878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15008" y="339649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 Nothing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1015008" y="3825716"/>
            <a:ext cx="377285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No immediate disruption to operations or staff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1015008" y="4579858"/>
            <a:ext cx="3772853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Continued decline in enrolment, unsustainable operational costs, gradual loss of market relevance, and falling behind competitors</a:t>
            </a:r>
            <a:endParaRPr lang="en-US" sz="1550" dirty="0"/>
          </a:p>
        </p:txBody>
      </p:sp>
      <p:sp>
        <p:nvSpPr>
          <p:cNvPr id="7" name="Shape 5"/>
          <p:cNvSpPr/>
          <p:nvPr/>
        </p:nvSpPr>
        <p:spPr>
          <a:xfrm>
            <a:off x="5207437" y="3175278"/>
            <a:ext cx="4215408" cy="2895957"/>
          </a:xfrm>
          <a:prstGeom prst="roundRect">
            <a:avLst>
              <a:gd name="adj" fmla="val 2878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5428655" y="3396496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 Minimum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5428655" y="3825716"/>
            <a:ext cx="377297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Gradual transition with lower implementation risk, partial cost savings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5428655" y="4579858"/>
            <a:ext cx="3772972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Complex hybrid operations, limited financial savings, extended transition period, and potential confusion for learners</a:t>
            </a:r>
            <a:endParaRPr lang="en-US" sz="1550" dirty="0"/>
          </a:p>
        </p:txBody>
      </p:sp>
      <p:sp>
        <p:nvSpPr>
          <p:cNvPr id="11" name="Shape 9"/>
          <p:cNvSpPr/>
          <p:nvPr/>
        </p:nvSpPr>
        <p:spPr>
          <a:xfrm>
            <a:off x="9621203" y="3175278"/>
            <a:ext cx="4215289" cy="2895957"/>
          </a:xfrm>
          <a:prstGeom prst="roundRect">
            <a:avLst>
              <a:gd name="adj" fmla="val 2878"/>
            </a:avLst>
          </a:prstGeom>
          <a:solidFill>
            <a:srgbClr val="FFFFFF">
              <a:alpha val="95000"/>
            </a:srgbClr>
          </a:solidFill>
          <a:ln w="22860">
            <a:solidFill>
              <a:srgbClr val="CECEC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9842421" y="3396496"/>
            <a:ext cx="346007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Do Something (Recommended)</a:t>
            </a:r>
            <a:endParaRPr lang="en-US" sz="1950" dirty="0"/>
          </a:p>
        </p:txBody>
      </p:sp>
      <p:sp>
        <p:nvSpPr>
          <p:cNvPr id="13" name="Text 11"/>
          <p:cNvSpPr/>
          <p:nvPr/>
        </p:nvSpPr>
        <p:spPr>
          <a:xfrm>
            <a:off x="9842421" y="3825716"/>
            <a:ext cx="377285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Complete transition to cost-effective and scalable digital model, strategic positioning, maximum savings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9842421" y="4897398"/>
            <a:ext cx="3772853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Disadvantages: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Higher initial investment, significant organisational change, temporary disruption</a:t>
            </a:r>
            <a:endParaRPr lang="en-US" sz="15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15791"/>
            <a:ext cx="6997303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 &amp; Dis-benefits Analysis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17318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Benefits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426375"/>
            <a:ext cx="3015615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£300K</a:t>
            </a:r>
            <a:endParaRPr lang="en-US" sz="5150" dirty="0"/>
          </a:p>
        </p:txBody>
      </p:sp>
      <p:sp>
        <p:nvSpPr>
          <p:cNvPr id="5" name="Text 3"/>
          <p:cNvSpPr/>
          <p:nvPr/>
        </p:nvSpPr>
        <p:spPr>
          <a:xfrm>
            <a:off x="1061085" y="33293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Annual Savings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793790" y="3837861"/>
            <a:ext cx="30156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Reduction in facility and operational costs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4057412" y="2426375"/>
            <a:ext cx="3015734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£90K</a:t>
            </a:r>
            <a:endParaRPr lang="en-US" sz="5150" dirty="0"/>
          </a:p>
        </p:txBody>
      </p:sp>
      <p:sp>
        <p:nvSpPr>
          <p:cNvPr id="8" name="Text 6"/>
          <p:cNvSpPr/>
          <p:nvPr/>
        </p:nvSpPr>
        <p:spPr>
          <a:xfrm>
            <a:off x="4324826" y="332934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Growth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4057412" y="3837861"/>
            <a:ext cx="301573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Increased tuition from expanded reach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93790" y="5068252"/>
            <a:ext cx="3015615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30%</a:t>
            </a:r>
            <a:endParaRPr lang="en-US" sz="5150" dirty="0"/>
          </a:p>
        </p:txBody>
      </p:sp>
      <p:sp>
        <p:nvSpPr>
          <p:cNvPr id="11" name="Text 9"/>
          <p:cNvSpPr/>
          <p:nvPr/>
        </p:nvSpPr>
        <p:spPr>
          <a:xfrm>
            <a:off x="1061085" y="597122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Enrolment Increase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93790" y="6479738"/>
            <a:ext cx="301561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Projected growth in student numbers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4057412" y="5068252"/>
            <a:ext cx="3015734" cy="654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150"/>
              </a:lnSpc>
              <a:buNone/>
            </a:pPr>
            <a:r>
              <a:rPr lang="en-US" sz="51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25%</a:t>
            </a:r>
            <a:endParaRPr lang="en-US" sz="5150" dirty="0"/>
          </a:p>
        </p:txBody>
      </p:sp>
      <p:sp>
        <p:nvSpPr>
          <p:cNvPr id="14" name="Text 12"/>
          <p:cNvSpPr/>
          <p:nvPr/>
        </p:nvSpPr>
        <p:spPr>
          <a:xfrm>
            <a:off x="4324826" y="597122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Satisfaction Rise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4057412" y="6479738"/>
            <a:ext cx="301573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Anticipated improvement in learner experience</a:t>
            </a:r>
            <a:endParaRPr lang="en-US" sz="1550" dirty="0"/>
          </a:p>
        </p:txBody>
      </p:sp>
      <p:sp>
        <p:nvSpPr>
          <p:cNvPr id="16" name="Text 14"/>
          <p:cNvSpPr/>
          <p:nvPr/>
        </p:nvSpPr>
        <p:spPr>
          <a:xfrm>
            <a:off x="7564874" y="173188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Dis-benefits</a:t>
            </a:r>
            <a:endParaRPr lang="en-US" sz="2300" dirty="0"/>
          </a:p>
        </p:txBody>
      </p:sp>
      <p:sp>
        <p:nvSpPr>
          <p:cNvPr id="17" name="Shape 15"/>
          <p:cNvSpPr/>
          <p:nvPr/>
        </p:nvSpPr>
        <p:spPr>
          <a:xfrm>
            <a:off x="7564874" y="2327196"/>
            <a:ext cx="6279356" cy="1555552"/>
          </a:xfrm>
          <a:prstGeom prst="roundRect">
            <a:avLst>
              <a:gd name="adj" fmla="val 535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8" name="Text 16"/>
          <p:cNvSpPr/>
          <p:nvPr/>
        </p:nvSpPr>
        <p:spPr>
          <a:xfrm>
            <a:off x="7770852" y="25331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Staff Impact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7770852" y="3041690"/>
            <a:ext cx="586740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Campus support staff redundancies requiring careful management and potential retraining opportunities</a:t>
            </a:r>
            <a:endParaRPr lang="en-US" sz="1550" dirty="0"/>
          </a:p>
        </p:txBody>
      </p:sp>
      <p:sp>
        <p:nvSpPr>
          <p:cNvPr id="20" name="Shape 18"/>
          <p:cNvSpPr/>
          <p:nvPr/>
        </p:nvSpPr>
        <p:spPr>
          <a:xfrm>
            <a:off x="7564874" y="4081105"/>
            <a:ext cx="6279356" cy="1555552"/>
          </a:xfrm>
          <a:prstGeom prst="roundRect">
            <a:avLst>
              <a:gd name="adj" fmla="val 535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770852" y="428708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Digital Adaptation</a:t>
            </a:r>
            <a:endParaRPr lang="en-US" sz="1950" dirty="0"/>
          </a:p>
        </p:txBody>
      </p:sp>
      <p:sp>
        <p:nvSpPr>
          <p:cNvPr id="22" name="Text 20"/>
          <p:cNvSpPr/>
          <p:nvPr/>
        </p:nvSpPr>
        <p:spPr>
          <a:xfrm>
            <a:off x="7770852" y="4795599"/>
            <a:ext cx="586740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Adjustment period for both staff and students to master new digital learning environment</a:t>
            </a:r>
            <a:endParaRPr lang="en-US" sz="1550" dirty="0"/>
          </a:p>
        </p:txBody>
      </p:sp>
      <p:sp>
        <p:nvSpPr>
          <p:cNvPr id="23" name="Shape 21"/>
          <p:cNvSpPr/>
          <p:nvPr/>
        </p:nvSpPr>
        <p:spPr>
          <a:xfrm>
            <a:off x="7564874" y="5835015"/>
            <a:ext cx="6279356" cy="1555552"/>
          </a:xfrm>
          <a:prstGeom prst="roundRect">
            <a:avLst>
              <a:gd name="adj" fmla="val 535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7770852" y="604099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In-Person Interaction</a:t>
            </a:r>
            <a:endParaRPr lang="en-US" sz="1950" dirty="0"/>
          </a:p>
        </p:txBody>
      </p:sp>
      <p:sp>
        <p:nvSpPr>
          <p:cNvPr id="25" name="Text 23"/>
          <p:cNvSpPr/>
          <p:nvPr/>
        </p:nvSpPr>
        <p:spPr>
          <a:xfrm>
            <a:off x="7770852" y="6549509"/>
            <a:ext cx="5867400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Loss of traditional face-to-face learning environment and social community aspects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1403" y="516612"/>
            <a:ext cx="6924318" cy="5870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00"/>
              </a:lnSpc>
              <a:buNone/>
            </a:pPr>
            <a:r>
              <a:rPr lang="en-US" sz="36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Risks &amp; Mitigation Strategies</a:t>
            </a:r>
            <a:endParaRPr lang="en-US" sz="3650" dirty="0"/>
          </a:p>
        </p:txBody>
      </p:sp>
      <p:sp>
        <p:nvSpPr>
          <p:cNvPr id="3" name="Shape 1"/>
          <p:cNvSpPr/>
          <p:nvPr/>
        </p:nvSpPr>
        <p:spPr>
          <a:xfrm>
            <a:off x="751403" y="1479352"/>
            <a:ext cx="13127593" cy="5424964"/>
          </a:xfrm>
          <a:prstGeom prst="roundRect">
            <a:avLst>
              <a:gd name="adj" fmla="val 1454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59023" y="1486972"/>
            <a:ext cx="13112353" cy="541020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947023" y="1607225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Risk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4228862" y="1607225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Likelihood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506891" y="1607225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Impact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10784919" y="1607225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Mitigation Strategy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59023" y="2027992"/>
            <a:ext cx="13112353" cy="144256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947023" y="2148245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Staff resistance to digital transition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4228862" y="2148245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7506891" y="2148245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10784919" y="2148245"/>
            <a:ext cx="2898696" cy="12020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Comprehensive change management programme, retraining opportunities, early involvement in planning</a:t>
            </a:r>
            <a:endParaRPr lang="en-US" sz="1450" dirty="0"/>
          </a:p>
        </p:txBody>
      </p:sp>
      <p:sp>
        <p:nvSpPr>
          <p:cNvPr id="14" name="Shape 12"/>
          <p:cNvSpPr/>
          <p:nvPr/>
        </p:nvSpPr>
        <p:spPr>
          <a:xfrm>
            <a:off x="759023" y="3470553"/>
            <a:ext cx="13112353" cy="11420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947023" y="3590806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Technical platform issues</a:t>
            </a:r>
            <a:endParaRPr lang="en-US" sz="1450" dirty="0"/>
          </a:p>
        </p:txBody>
      </p:sp>
      <p:sp>
        <p:nvSpPr>
          <p:cNvPr id="16" name="Text 14"/>
          <p:cNvSpPr/>
          <p:nvPr/>
        </p:nvSpPr>
        <p:spPr>
          <a:xfrm>
            <a:off x="4228862" y="3590806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Medium</a:t>
            </a:r>
            <a:endParaRPr lang="en-US" sz="1450" dirty="0"/>
          </a:p>
        </p:txBody>
      </p:sp>
      <p:sp>
        <p:nvSpPr>
          <p:cNvPr id="17" name="Text 15"/>
          <p:cNvSpPr/>
          <p:nvPr/>
        </p:nvSpPr>
        <p:spPr>
          <a:xfrm>
            <a:off x="7506891" y="3590806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</a:t>
            </a:r>
            <a:endParaRPr lang="en-US" sz="1450" dirty="0"/>
          </a:p>
        </p:txBody>
      </p:sp>
      <p:sp>
        <p:nvSpPr>
          <p:cNvPr id="18" name="Text 16"/>
          <p:cNvSpPr/>
          <p:nvPr/>
        </p:nvSpPr>
        <p:spPr>
          <a:xfrm>
            <a:off x="10784919" y="3590806"/>
            <a:ext cx="2898696" cy="901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Rigorous vendor vetting, phased rollout, robust testing, and fallback options</a:t>
            </a:r>
            <a:endParaRPr lang="en-US" sz="1450" dirty="0"/>
          </a:p>
        </p:txBody>
      </p:sp>
      <p:sp>
        <p:nvSpPr>
          <p:cNvPr id="19" name="Shape 17"/>
          <p:cNvSpPr/>
          <p:nvPr/>
        </p:nvSpPr>
        <p:spPr>
          <a:xfrm>
            <a:off x="759023" y="4612600"/>
            <a:ext cx="13112353" cy="114204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0" name="Text 18"/>
          <p:cNvSpPr/>
          <p:nvPr/>
        </p:nvSpPr>
        <p:spPr>
          <a:xfrm>
            <a:off x="947023" y="4732853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Negative public relations</a:t>
            </a:r>
            <a:endParaRPr lang="en-US" sz="1450" dirty="0"/>
          </a:p>
        </p:txBody>
      </p:sp>
      <p:sp>
        <p:nvSpPr>
          <p:cNvPr id="21" name="Text 19"/>
          <p:cNvSpPr/>
          <p:nvPr/>
        </p:nvSpPr>
        <p:spPr>
          <a:xfrm>
            <a:off x="4228862" y="4732853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Medium</a:t>
            </a:r>
            <a:endParaRPr lang="en-US" sz="1450" dirty="0"/>
          </a:p>
        </p:txBody>
      </p:sp>
      <p:sp>
        <p:nvSpPr>
          <p:cNvPr id="22" name="Text 20"/>
          <p:cNvSpPr/>
          <p:nvPr/>
        </p:nvSpPr>
        <p:spPr>
          <a:xfrm>
            <a:off x="7506891" y="4732853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Medium</a:t>
            </a:r>
            <a:endParaRPr lang="en-US" sz="1450" dirty="0"/>
          </a:p>
        </p:txBody>
      </p:sp>
      <p:sp>
        <p:nvSpPr>
          <p:cNvPr id="23" name="Text 21"/>
          <p:cNvSpPr/>
          <p:nvPr/>
        </p:nvSpPr>
        <p:spPr>
          <a:xfrm>
            <a:off x="10784919" y="4732853"/>
            <a:ext cx="2898696" cy="901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Transparent communication strategy, focus on improved accessibility and quality</a:t>
            </a:r>
            <a:endParaRPr lang="en-US" sz="1450" dirty="0"/>
          </a:p>
        </p:txBody>
      </p:sp>
      <p:sp>
        <p:nvSpPr>
          <p:cNvPr id="24" name="Shape 22"/>
          <p:cNvSpPr/>
          <p:nvPr/>
        </p:nvSpPr>
        <p:spPr>
          <a:xfrm>
            <a:off x="759023" y="5754648"/>
            <a:ext cx="13112353" cy="114204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5" name="Text 23"/>
          <p:cNvSpPr/>
          <p:nvPr/>
        </p:nvSpPr>
        <p:spPr>
          <a:xfrm>
            <a:off x="947023" y="5874901"/>
            <a:ext cx="289869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Low digital platform uptake</a:t>
            </a:r>
            <a:endParaRPr lang="en-US" sz="1450" dirty="0"/>
          </a:p>
        </p:txBody>
      </p:sp>
      <p:sp>
        <p:nvSpPr>
          <p:cNvPr id="26" name="Text 24"/>
          <p:cNvSpPr/>
          <p:nvPr/>
        </p:nvSpPr>
        <p:spPr>
          <a:xfrm>
            <a:off x="4228862" y="5874901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Medium</a:t>
            </a:r>
            <a:endParaRPr lang="en-US" sz="1450" dirty="0"/>
          </a:p>
        </p:txBody>
      </p:sp>
      <p:sp>
        <p:nvSpPr>
          <p:cNvPr id="27" name="Text 25"/>
          <p:cNvSpPr/>
          <p:nvPr/>
        </p:nvSpPr>
        <p:spPr>
          <a:xfrm>
            <a:off x="7506891" y="5874901"/>
            <a:ext cx="2894886" cy="300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</a:t>
            </a:r>
            <a:endParaRPr lang="en-US" sz="1450" dirty="0"/>
          </a:p>
        </p:txBody>
      </p:sp>
      <p:sp>
        <p:nvSpPr>
          <p:cNvPr id="28" name="Text 26"/>
          <p:cNvSpPr/>
          <p:nvPr/>
        </p:nvSpPr>
        <p:spPr>
          <a:xfrm>
            <a:off x="10784919" y="5874901"/>
            <a:ext cx="2898696" cy="901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Dedicated learner onboarding support, intuitive design, early adopter incentives</a:t>
            </a:r>
            <a:endParaRPr lang="en-US" sz="1450" dirty="0"/>
          </a:p>
        </p:txBody>
      </p:sp>
      <p:sp>
        <p:nvSpPr>
          <p:cNvPr id="29" name="Text 27"/>
          <p:cNvSpPr/>
          <p:nvPr/>
        </p:nvSpPr>
        <p:spPr>
          <a:xfrm>
            <a:off x="751403" y="7115651"/>
            <a:ext cx="13127593" cy="6010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Our risk assessment identifies staff resistance and potential technical issues as our highest priority concerns, with comprehensive mitigation strategies in place for all identified risks.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54606" y="450652"/>
            <a:ext cx="6111002" cy="511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000"/>
              </a:lnSpc>
              <a:buNone/>
            </a:pPr>
            <a:r>
              <a:rPr lang="en-US" sz="32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Implementation Costs &amp; Timeline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654606" y="1371005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Cost Breakdown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654606" y="1861899"/>
            <a:ext cx="6461046" cy="2382203"/>
          </a:xfrm>
          <a:prstGeom prst="roundRect">
            <a:avLst>
              <a:gd name="adj" fmla="val 288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2226" y="1869519"/>
            <a:ext cx="6445806" cy="4733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4"/>
          <p:cNvSpPr/>
          <p:nvPr/>
        </p:nvSpPr>
        <p:spPr>
          <a:xfrm>
            <a:off x="825818" y="1975247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Category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4052530" y="1975247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Amount (£)</a:t>
            </a:r>
            <a:endParaRPr lang="en-US" sz="1250" dirty="0"/>
          </a:p>
        </p:txBody>
      </p:sp>
      <p:sp>
        <p:nvSpPr>
          <p:cNvPr id="8" name="Shape 6"/>
          <p:cNvSpPr/>
          <p:nvPr/>
        </p:nvSpPr>
        <p:spPr>
          <a:xfrm>
            <a:off x="662226" y="2342912"/>
            <a:ext cx="6445806" cy="4733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7"/>
          <p:cNvSpPr/>
          <p:nvPr/>
        </p:nvSpPr>
        <p:spPr>
          <a:xfrm>
            <a:off x="825818" y="2448639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Development &amp; Technology</a:t>
            </a:r>
            <a:endParaRPr lang="en-US" sz="1250" dirty="0"/>
          </a:p>
        </p:txBody>
      </p:sp>
      <p:sp>
        <p:nvSpPr>
          <p:cNvPr id="10" name="Text 8"/>
          <p:cNvSpPr/>
          <p:nvPr/>
        </p:nvSpPr>
        <p:spPr>
          <a:xfrm>
            <a:off x="4052530" y="2448639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59,200</a:t>
            </a:r>
            <a:endParaRPr lang="en-US" sz="1250" dirty="0"/>
          </a:p>
        </p:txBody>
      </p:sp>
      <p:sp>
        <p:nvSpPr>
          <p:cNvPr id="11" name="Shape 9"/>
          <p:cNvSpPr/>
          <p:nvPr/>
        </p:nvSpPr>
        <p:spPr>
          <a:xfrm>
            <a:off x="662226" y="2816304"/>
            <a:ext cx="6445806" cy="4733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10"/>
          <p:cNvSpPr/>
          <p:nvPr/>
        </p:nvSpPr>
        <p:spPr>
          <a:xfrm>
            <a:off x="825818" y="2922032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Training &amp; Setup</a:t>
            </a:r>
            <a:endParaRPr lang="en-US" sz="1250" dirty="0"/>
          </a:p>
        </p:txBody>
      </p:sp>
      <p:sp>
        <p:nvSpPr>
          <p:cNvPr id="13" name="Text 11"/>
          <p:cNvSpPr/>
          <p:nvPr/>
        </p:nvSpPr>
        <p:spPr>
          <a:xfrm>
            <a:off x="4052530" y="2922032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30,000</a:t>
            </a:r>
            <a:endParaRPr lang="en-US" sz="1250" dirty="0"/>
          </a:p>
        </p:txBody>
      </p:sp>
      <p:sp>
        <p:nvSpPr>
          <p:cNvPr id="14" name="Shape 12"/>
          <p:cNvSpPr/>
          <p:nvPr/>
        </p:nvSpPr>
        <p:spPr>
          <a:xfrm>
            <a:off x="662226" y="3289697"/>
            <a:ext cx="6445806" cy="47339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3"/>
          <p:cNvSpPr/>
          <p:nvPr/>
        </p:nvSpPr>
        <p:spPr>
          <a:xfrm>
            <a:off x="825818" y="3395424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Lecturer Wages (Y1)</a:t>
            </a:r>
            <a:endParaRPr lang="en-US" sz="1250" dirty="0"/>
          </a:p>
        </p:txBody>
      </p:sp>
      <p:sp>
        <p:nvSpPr>
          <p:cNvPr id="16" name="Text 14"/>
          <p:cNvSpPr/>
          <p:nvPr/>
        </p:nvSpPr>
        <p:spPr>
          <a:xfrm>
            <a:off x="4052530" y="3395424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120,000</a:t>
            </a:r>
            <a:endParaRPr lang="en-US" sz="1250" dirty="0"/>
          </a:p>
        </p:txBody>
      </p:sp>
      <p:sp>
        <p:nvSpPr>
          <p:cNvPr id="17" name="Shape 15"/>
          <p:cNvSpPr/>
          <p:nvPr/>
        </p:nvSpPr>
        <p:spPr>
          <a:xfrm>
            <a:off x="662226" y="3763089"/>
            <a:ext cx="6445806" cy="47339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6"/>
          <p:cNvSpPr/>
          <p:nvPr/>
        </p:nvSpPr>
        <p:spPr>
          <a:xfrm>
            <a:off x="825818" y="3868817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Contingency</a:t>
            </a:r>
            <a:endParaRPr lang="en-US" sz="1250" dirty="0"/>
          </a:p>
        </p:txBody>
      </p:sp>
      <p:sp>
        <p:nvSpPr>
          <p:cNvPr id="19" name="Text 17"/>
          <p:cNvSpPr/>
          <p:nvPr/>
        </p:nvSpPr>
        <p:spPr>
          <a:xfrm>
            <a:off x="4052530" y="3868817"/>
            <a:ext cx="2891909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25,000</a:t>
            </a:r>
            <a:endParaRPr lang="en-US" sz="1250" dirty="0"/>
          </a:p>
        </p:txBody>
      </p:sp>
      <p:sp>
        <p:nvSpPr>
          <p:cNvPr id="20" name="Text 18"/>
          <p:cNvSpPr/>
          <p:nvPr/>
        </p:nvSpPr>
        <p:spPr>
          <a:xfrm>
            <a:off x="654606" y="4428173"/>
            <a:ext cx="6461046" cy="261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Total Cost:</a:t>
            </a:r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£234,200</a:t>
            </a:r>
            <a:endParaRPr lang="en-US" sz="1250" dirty="0"/>
          </a:p>
        </p:txBody>
      </p:sp>
      <p:sp>
        <p:nvSpPr>
          <p:cNvPr id="21" name="Text 19"/>
          <p:cNvSpPr/>
          <p:nvPr/>
        </p:nvSpPr>
        <p:spPr>
          <a:xfrm>
            <a:off x="7522369" y="1371005"/>
            <a:ext cx="3787735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12-Week Implementation Timeline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10741462" y="1861899"/>
            <a:ext cx="22860" cy="5732978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23" name="Shape 21"/>
          <p:cNvSpPr/>
          <p:nvPr/>
        </p:nvSpPr>
        <p:spPr>
          <a:xfrm>
            <a:off x="10100786" y="2034540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24" name="Shape 22"/>
          <p:cNvSpPr/>
          <p:nvPr/>
        </p:nvSpPr>
        <p:spPr>
          <a:xfrm>
            <a:off x="10568821" y="1861899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10630198" y="1892558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1900" dirty="0"/>
          </a:p>
        </p:txBody>
      </p:sp>
      <p:sp>
        <p:nvSpPr>
          <p:cNvPr id="26" name="Text 24"/>
          <p:cNvSpPr/>
          <p:nvPr/>
        </p:nvSpPr>
        <p:spPr>
          <a:xfrm>
            <a:off x="7888962" y="1918097"/>
            <a:ext cx="2045732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1-2: Planning</a:t>
            </a:r>
            <a:endParaRPr lang="en-US" sz="1600" dirty="0"/>
          </a:p>
        </p:txBody>
      </p:sp>
      <p:sp>
        <p:nvSpPr>
          <p:cNvPr id="27" name="Text 25"/>
          <p:cNvSpPr/>
          <p:nvPr/>
        </p:nvSpPr>
        <p:spPr>
          <a:xfrm>
            <a:off x="7522369" y="2337316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Finalise requirements, select vendors, secure approvals</a:t>
            </a:r>
            <a:endParaRPr lang="en-US" sz="1250" dirty="0"/>
          </a:p>
        </p:txBody>
      </p:sp>
      <p:sp>
        <p:nvSpPr>
          <p:cNvPr id="28" name="Shape 26"/>
          <p:cNvSpPr/>
          <p:nvPr/>
        </p:nvSpPr>
        <p:spPr>
          <a:xfrm>
            <a:off x="10914102" y="3016448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29" name="Shape 27"/>
          <p:cNvSpPr/>
          <p:nvPr/>
        </p:nvSpPr>
        <p:spPr>
          <a:xfrm>
            <a:off x="10568821" y="2843808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30" name="Text 28"/>
          <p:cNvSpPr/>
          <p:nvPr/>
        </p:nvSpPr>
        <p:spPr>
          <a:xfrm>
            <a:off x="10630198" y="2874466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1900" dirty="0"/>
          </a:p>
        </p:txBody>
      </p:sp>
      <p:sp>
        <p:nvSpPr>
          <p:cNvPr id="31" name="Text 29"/>
          <p:cNvSpPr/>
          <p:nvPr/>
        </p:nvSpPr>
        <p:spPr>
          <a:xfrm>
            <a:off x="11571089" y="2900005"/>
            <a:ext cx="2262783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3-5: Development</a:t>
            </a:r>
            <a:endParaRPr lang="en-US" sz="1600" dirty="0"/>
          </a:p>
        </p:txBody>
      </p:sp>
      <p:sp>
        <p:nvSpPr>
          <p:cNvPr id="32" name="Text 30"/>
          <p:cNvSpPr/>
          <p:nvPr/>
        </p:nvSpPr>
        <p:spPr>
          <a:xfrm>
            <a:off x="11571089" y="3319224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Platform configuration, content migration, testing</a:t>
            </a:r>
            <a:endParaRPr lang="en-US" sz="1250" dirty="0"/>
          </a:p>
        </p:txBody>
      </p:sp>
      <p:sp>
        <p:nvSpPr>
          <p:cNvPr id="33" name="Shape 31"/>
          <p:cNvSpPr/>
          <p:nvPr/>
        </p:nvSpPr>
        <p:spPr>
          <a:xfrm>
            <a:off x="10100786" y="3862745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34" name="Shape 32"/>
          <p:cNvSpPr/>
          <p:nvPr/>
        </p:nvSpPr>
        <p:spPr>
          <a:xfrm>
            <a:off x="10568821" y="3690104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35" name="Text 33"/>
          <p:cNvSpPr/>
          <p:nvPr/>
        </p:nvSpPr>
        <p:spPr>
          <a:xfrm>
            <a:off x="10630198" y="3720763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1900" dirty="0"/>
          </a:p>
        </p:txBody>
      </p:sp>
      <p:sp>
        <p:nvSpPr>
          <p:cNvPr id="36" name="Text 34"/>
          <p:cNvSpPr/>
          <p:nvPr/>
        </p:nvSpPr>
        <p:spPr>
          <a:xfrm>
            <a:off x="7522369" y="3746302"/>
            <a:ext cx="2412325" cy="511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6-7: Staff Transition</a:t>
            </a:r>
            <a:endParaRPr lang="en-US" sz="1600" dirty="0"/>
          </a:p>
        </p:txBody>
      </p:sp>
      <p:sp>
        <p:nvSpPr>
          <p:cNvPr id="37" name="Text 35"/>
          <p:cNvSpPr/>
          <p:nvPr/>
        </p:nvSpPr>
        <p:spPr>
          <a:xfrm>
            <a:off x="7522369" y="4421148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Training programmes, new role assignments</a:t>
            </a:r>
            <a:endParaRPr lang="en-US" sz="1250" dirty="0"/>
          </a:p>
        </p:txBody>
      </p:sp>
      <p:sp>
        <p:nvSpPr>
          <p:cNvPr id="38" name="Shape 36"/>
          <p:cNvSpPr/>
          <p:nvPr/>
        </p:nvSpPr>
        <p:spPr>
          <a:xfrm>
            <a:off x="10914102" y="4709160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39" name="Shape 37"/>
          <p:cNvSpPr/>
          <p:nvPr/>
        </p:nvSpPr>
        <p:spPr>
          <a:xfrm>
            <a:off x="10568821" y="4536519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0" name="Text 38"/>
          <p:cNvSpPr/>
          <p:nvPr/>
        </p:nvSpPr>
        <p:spPr>
          <a:xfrm>
            <a:off x="10630198" y="4567178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1900" dirty="0"/>
          </a:p>
        </p:txBody>
      </p:sp>
      <p:sp>
        <p:nvSpPr>
          <p:cNvPr id="41" name="Text 39"/>
          <p:cNvSpPr/>
          <p:nvPr/>
        </p:nvSpPr>
        <p:spPr>
          <a:xfrm>
            <a:off x="11571089" y="4592717"/>
            <a:ext cx="2412325" cy="511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8-9: Closure &amp; Setup</a:t>
            </a:r>
            <a:endParaRPr lang="en-US" sz="1600" dirty="0"/>
          </a:p>
        </p:txBody>
      </p:sp>
      <p:sp>
        <p:nvSpPr>
          <p:cNvPr id="42" name="Text 40"/>
          <p:cNvSpPr/>
          <p:nvPr/>
        </p:nvSpPr>
        <p:spPr>
          <a:xfrm>
            <a:off x="11571089" y="5267563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Campus transition, final platform preparations</a:t>
            </a:r>
            <a:endParaRPr lang="en-US" sz="1250" dirty="0"/>
          </a:p>
        </p:txBody>
      </p:sp>
      <p:sp>
        <p:nvSpPr>
          <p:cNvPr id="43" name="Shape 41"/>
          <p:cNvSpPr/>
          <p:nvPr/>
        </p:nvSpPr>
        <p:spPr>
          <a:xfrm>
            <a:off x="10100786" y="5555575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44" name="Shape 42"/>
          <p:cNvSpPr/>
          <p:nvPr/>
        </p:nvSpPr>
        <p:spPr>
          <a:xfrm>
            <a:off x="10568821" y="5382935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5" name="Text 43"/>
          <p:cNvSpPr/>
          <p:nvPr/>
        </p:nvSpPr>
        <p:spPr>
          <a:xfrm>
            <a:off x="10630198" y="5413593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1900" dirty="0"/>
          </a:p>
        </p:txBody>
      </p:sp>
      <p:sp>
        <p:nvSpPr>
          <p:cNvPr id="46" name="Text 44"/>
          <p:cNvSpPr/>
          <p:nvPr/>
        </p:nvSpPr>
        <p:spPr>
          <a:xfrm>
            <a:off x="7888962" y="5439132"/>
            <a:ext cx="2045732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 10: Go Live</a:t>
            </a:r>
            <a:endParaRPr lang="en-US" sz="1600" dirty="0"/>
          </a:p>
        </p:txBody>
      </p:sp>
      <p:sp>
        <p:nvSpPr>
          <p:cNvPr id="47" name="Text 45"/>
          <p:cNvSpPr/>
          <p:nvPr/>
        </p:nvSpPr>
        <p:spPr>
          <a:xfrm>
            <a:off x="7522369" y="5858351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Platform launch, initial student onboarding</a:t>
            </a:r>
            <a:endParaRPr lang="en-US" sz="1250" dirty="0"/>
          </a:p>
        </p:txBody>
      </p:sp>
      <p:sp>
        <p:nvSpPr>
          <p:cNvPr id="48" name="Shape 46"/>
          <p:cNvSpPr/>
          <p:nvPr/>
        </p:nvSpPr>
        <p:spPr>
          <a:xfrm>
            <a:off x="10914102" y="6401991"/>
            <a:ext cx="490895" cy="22860"/>
          </a:xfrm>
          <a:prstGeom prst="roundRect">
            <a:avLst>
              <a:gd name="adj" fmla="val 300686"/>
            </a:avLst>
          </a:prstGeom>
          <a:solidFill>
            <a:srgbClr val="CECEC9"/>
          </a:solidFill>
          <a:ln/>
        </p:spPr>
      </p:sp>
      <p:sp>
        <p:nvSpPr>
          <p:cNvPr id="49" name="Shape 47"/>
          <p:cNvSpPr/>
          <p:nvPr/>
        </p:nvSpPr>
        <p:spPr>
          <a:xfrm>
            <a:off x="10568821" y="6229350"/>
            <a:ext cx="368141" cy="368141"/>
          </a:xfrm>
          <a:prstGeom prst="roundRect">
            <a:avLst>
              <a:gd name="adj" fmla="val 18671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0" name="Text 48"/>
          <p:cNvSpPr/>
          <p:nvPr/>
        </p:nvSpPr>
        <p:spPr>
          <a:xfrm>
            <a:off x="10630198" y="6260009"/>
            <a:ext cx="245388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00"/>
              </a:lnSpc>
              <a:buNone/>
            </a:pPr>
            <a:r>
              <a:rPr lang="en-US" sz="19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6</a:t>
            </a:r>
            <a:endParaRPr lang="en-US" sz="1900" dirty="0"/>
          </a:p>
        </p:txBody>
      </p:sp>
      <p:sp>
        <p:nvSpPr>
          <p:cNvPr id="51" name="Text 49"/>
          <p:cNvSpPr/>
          <p:nvPr/>
        </p:nvSpPr>
        <p:spPr>
          <a:xfrm>
            <a:off x="11571089" y="6285548"/>
            <a:ext cx="2190274" cy="2556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Weeks 11-12: Evaluation</a:t>
            </a:r>
            <a:endParaRPr lang="en-US" sz="1600" dirty="0"/>
          </a:p>
        </p:txBody>
      </p:sp>
      <p:sp>
        <p:nvSpPr>
          <p:cNvPr id="52" name="Text 50"/>
          <p:cNvSpPr/>
          <p:nvPr/>
        </p:nvSpPr>
        <p:spPr>
          <a:xfrm>
            <a:off x="11571089" y="6704767"/>
            <a:ext cx="2412325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Performance assessment, adjustments, reporting</a:t>
            </a:r>
            <a:endParaRPr lang="en-US" sz="12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45387"/>
            <a:ext cx="913780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Investment Appraisal: The Financial Case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32614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Key Financial Metrics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831908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First-Year ROI: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66.5% (Outstanding return on investment within 12 months)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4536400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Years to Payback: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0.6 years (Investment recovered in just over 7 months)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524089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Annual Benefit: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£390K (Combined revenue increase and cost savings)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564874" y="3261479"/>
            <a:ext cx="304502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Non-Financial Benefits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564874" y="383190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Enhanced institutional reputation as an educational innovator</a:t>
            </a:r>
            <a:endParaRPr lang="en-US" sz="1550" dirty="0"/>
          </a:p>
        </p:txBody>
      </p:sp>
      <p:sp>
        <p:nvSpPr>
          <p:cNvPr id="9" name="Text 7"/>
          <p:cNvSpPr/>
          <p:nvPr/>
        </p:nvSpPr>
        <p:spPr>
          <a:xfrm>
            <a:off x="7564874" y="421886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Strategic flexibility to respond to changing educational landscape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460581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Improved learner satisfaction through accessibility and convenience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99276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Reduced environmental impact through decreased physical operations</a:t>
            </a:r>
            <a:endParaRPr lang="en-US" sz="1550" dirty="0"/>
          </a:p>
        </p:txBody>
      </p:sp>
      <p:sp>
        <p:nvSpPr>
          <p:cNvPr id="12" name="Text 10"/>
          <p:cNvSpPr/>
          <p:nvPr/>
        </p:nvSpPr>
        <p:spPr>
          <a:xfrm>
            <a:off x="7564874" y="56972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Data-driven insights to continuously improve educational offerings</a:t>
            </a:r>
            <a:endParaRPr lang="en-US" sz="15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10640"/>
            <a:ext cx="10010894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Deliverables &amp; Governance: Ensuring Success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93790" y="24267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Major Deliverables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997160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Integrated Digital Platform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Comprehensive learning management system with seamless user experience</a:t>
            </a:r>
            <a:endParaRPr lang="en-US" sz="1550" dirty="0"/>
          </a:p>
        </p:txBody>
      </p:sp>
      <p:sp>
        <p:nvSpPr>
          <p:cNvPr id="5" name="Text 3"/>
          <p:cNvSpPr/>
          <p:nvPr/>
        </p:nvSpPr>
        <p:spPr>
          <a:xfrm>
            <a:off x="793790" y="3701653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Modular &amp; Mobile-Ready Courses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Redesigned curriculum optimised for digital delivery across all devices</a:t>
            </a:r>
            <a:endParaRPr lang="en-US" sz="1550" dirty="0"/>
          </a:p>
        </p:txBody>
      </p:sp>
      <p:sp>
        <p:nvSpPr>
          <p:cNvPr id="6" name="Text 4"/>
          <p:cNvSpPr/>
          <p:nvPr/>
        </p:nvSpPr>
        <p:spPr>
          <a:xfrm>
            <a:off x="793790" y="4406146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Virtual Classroom &amp; Analytics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Interactive learning environments with robust performance tracking</a:t>
            </a:r>
            <a:endParaRPr lang="en-US" sz="1550" dirty="0"/>
          </a:p>
        </p:txBody>
      </p:sp>
      <p:sp>
        <p:nvSpPr>
          <p:cNvPr id="7" name="Text 5"/>
          <p:cNvSpPr/>
          <p:nvPr/>
        </p:nvSpPr>
        <p:spPr>
          <a:xfrm>
            <a:off x="793790" y="5110639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Cybersecurity Framework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Comprehensive data protection and privacy compliance measures</a:t>
            </a:r>
            <a:endParaRPr lang="en-US" sz="1550" dirty="0"/>
          </a:p>
        </p:txBody>
      </p:sp>
      <p:sp>
        <p:nvSpPr>
          <p:cNvPr id="8" name="Text 6"/>
          <p:cNvSpPr/>
          <p:nvPr/>
        </p:nvSpPr>
        <p:spPr>
          <a:xfrm>
            <a:off x="7564874" y="242673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Governance Structure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64874" y="299716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Business Case Owner: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Director of Transformation</a:t>
            </a:r>
            <a:endParaRPr lang="en-US" sz="1550" dirty="0"/>
          </a:p>
        </p:txBody>
      </p:sp>
      <p:sp>
        <p:nvSpPr>
          <p:cNvPr id="10" name="Text 8"/>
          <p:cNvSpPr/>
          <p:nvPr/>
        </p:nvSpPr>
        <p:spPr>
          <a:xfrm>
            <a:off x="7564874" y="3493294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Project Board: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Executive Leadership, Learner Services Director, Head of IT</a:t>
            </a:r>
            <a:endParaRPr lang="en-US" sz="1550" dirty="0"/>
          </a:p>
        </p:txBody>
      </p:sp>
      <p:sp>
        <p:nvSpPr>
          <p:cNvPr id="11" name="Text 9"/>
          <p:cNvSpPr/>
          <p:nvPr/>
        </p:nvSpPr>
        <p:spPr>
          <a:xfrm>
            <a:off x="7564874" y="4326731"/>
            <a:ext cx="248685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Critical Review Points: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564874" y="48352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Week 2: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Planning phase sign-off and resource allocation</a:t>
            </a:r>
            <a:endParaRPr lang="en-US" sz="1550" dirty="0"/>
          </a:p>
        </p:txBody>
      </p:sp>
      <p:sp>
        <p:nvSpPr>
          <p:cNvPr id="13" name="Text 11"/>
          <p:cNvSpPr/>
          <p:nvPr/>
        </p:nvSpPr>
        <p:spPr>
          <a:xfrm>
            <a:off x="7564874" y="52222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Week 9: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Go-live readiness assessment and final approval</a:t>
            </a:r>
            <a:endParaRPr lang="en-US" sz="1550" dirty="0"/>
          </a:p>
        </p:txBody>
      </p:sp>
      <p:sp>
        <p:nvSpPr>
          <p:cNvPr id="14" name="Text 12"/>
          <p:cNvSpPr/>
          <p:nvPr/>
        </p:nvSpPr>
        <p:spPr>
          <a:xfrm>
            <a:off x="7564874" y="5609153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500"/>
              </a:lnSpc>
              <a:buSzPct val="100000"/>
              <a:buChar char="•"/>
            </a:pPr>
            <a:r>
              <a:rPr lang="en-US" sz="15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Week 12:</a:t>
            </a:r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Post-implementation review and benefits realisation</a:t>
            </a:r>
            <a:endParaRPr lang="en-US" sz="1550" dirty="0"/>
          </a:p>
        </p:txBody>
      </p:sp>
      <p:sp>
        <p:nvSpPr>
          <p:cNvPr id="15" name="Text 13"/>
          <p:cNvSpPr/>
          <p:nvPr/>
        </p:nvSpPr>
        <p:spPr>
          <a:xfrm>
            <a:off x="7564874" y="6105287"/>
            <a:ext cx="627935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Regular weekly progress reporting to ensure timely identification and resolution of any issues.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2025-07-23T21:10:03Z</dcterms:created>
  <dcterms:modified xsi:type="dcterms:W3CDTF">2025-07-23T21:10:03Z</dcterms:modified>
</cp:coreProperties>
</file>