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0"/>
  </p:notesMasterIdLst>
  <p:sldIdLst>
    <p:sldId id="256" r:id="rId2"/>
    <p:sldId id="283" r:id="rId3"/>
    <p:sldId id="295" r:id="rId4"/>
    <p:sldId id="274" r:id="rId5"/>
    <p:sldId id="273" r:id="rId6"/>
    <p:sldId id="271" r:id="rId7"/>
    <p:sldId id="278" r:id="rId8"/>
    <p:sldId id="296" r:id="rId9"/>
    <p:sldId id="279" r:id="rId10"/>
    <p:sldId id="294" r:id="rId11"/>
    <p:sldId id="257" r:id="rId12"/>
    <p:sldId id="261" r:id="rId13"/>
    <p:sldId id="268" r:id="rId14"/>
    <p:sldId id="269" r:id="rId15"/>
    <p:sldId id="287" r:id="rId16"/>
    <p:sldId id="270" r:id="rId17"/>
    <p:sldId id="267" r:id="rId18"/>
    <p:sldId id="288" r:id="rId19"/>
    <p:sldId id="290" r:id="rId20"/>
    <p:sldId id="291" r:id="rId21"/>
    <p:sldId id="292" r:id="rId22"/>
    <p:sldId id="293" r:id="rId23"/>
    <p:sldId id="282" r:id="rId24"/>
    <p:sldId id="284" r:id="rId25"/>
    <p:sldId id="277" r:id="rId26"/>
    <p:sldId id="285" r:id="rId27"/>
    <p:sldId id="297" r:id="rId28"/>
    <p:sldId id="29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cm nczzk" initials="Hn" lastIdx="1" clrIdx="0">
    <p:extLst>
      <p:ext uri="{19B8F6BF-5375-455C-9EA6-DF929625EA0E}">
        <p15:presenceInfo xmlns:p15="http://schemas.microsoft.com/office/powerpoint/2012/main" userId="dd420abd1201ab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487" autoAdjust="0"/>
  </p:normalViewPr>
  <p:slideViewPr>
    <p:cSldViewPr snapToGrid="0">
      <p:cViewPr varScale="1">
        <p:scale>
          <a:sx n="65" d="100"/>
          <a:sy n="65" d="100"/>
        </p:scale>
        <p:origin x="1315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CE39-29D5-4A8D-A2AD-02700AA8B52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EF1BD-A0E4-486F-8A71-6607E382F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1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F1BD-A0E4-486F-8A71-6607E382F6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538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F1BD-A0E4-486F-8A71-6607E382F6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5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F1BD-A0E4-486F-8A71-6607E382F6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75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F1BD-A0E4-486F-8A71-6607E382F6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15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F1BD-A0E4-486F-8A71-6607E382F6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06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F1BD-A0E4-486F-8A71-6607E382F6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73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F1BD-A0E4-486F-8A71-6607E382F6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0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这个是电路的框图，上面有些东西大家看一看就好，因为没做过的话可能都不了解。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最核心的是两个控制器电路板，一个主控制器，一个是分控，两者用一种角</a:t>
            </a:r>
            <a:r>
              <a:rPr lang="en-US" altLang="zh-CN" dirty="0"/>
              <a:t>CAN</a:t>
            </a:r>
            <a:r>
              <a:rPr lang="zh-CN" altLang="en-US" dirty="0"/>
              <a:t>总线的通信协议来沟通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然后上面，是一套降压模块，用来把电池的电压降到控制板支持的电压</a:t>
            </a:r>
            <a:r>
              <a:rPr lang="en-US" altLang="zh-CN" dirty="0"/>
              <a:t> 5V</a:t>
            </a:r>
          </a:p>
          <a:p>
            <a:endParaRPr lang="en-US" altLang="zh-CN" dirty="0"/>
          </a:p>
          <a:p>
            <a:r>
              <a:rPr lang="zh-CN" altLang="en-US" dirty="0"/>
              <a:t>右边和主控板相连的就是一些传感器和执行器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最下面这里，就是底盘的电机驱动和全场定位模块。全场定位是用</a:t>
            </a:r>
            <a:r>
              <a:rPr lang="en-US" altLang="zh-CN" dirty="0"/>
              <a:t>CAN</a:t>
            </a:r>
            <a:r>
              <a:rPr lang="zh-CN" altLang="en-US" dirty="0"/>
              <a:t>通信，电机驱动器是用</a:t>
            </a:r>
            <a:r>
              <a:rPr lang="en-US" altLang="zh-CN" dirty="0"/>
              <a:t>RS232</a:t>
            </a:r>
            <a:r>
              <a:rPr lang="zh-CN" altLang="en-US" dirty="0"/>
              <a:t>串口通信。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实际上，一个机器人的电路结构差不多就是这样。主控</a:t>
            </a:r>
            <a:r>
              <a:rPr lang="en-US" altLang="zh-CN" dirty="0"/>
              <a:t>+</a:t>
            </a:r>
            <a:r>
              <a:rPr lang="zh-CN" altLang="en-US" dirty="0"/>
              <a:t>传感器</a:t>
            </a:r>
            <a:r>
              <a:rPr lang="en-US" altLang="zh-CN" dirty="0"/>
              <a:t>+</a:t>
            </a:r>
            <a:r>
              <a:rPr lang="zh-CN" altLang="en-US" dirty="0"/>
              <a:t>执行器，然后有一些辅助的电路，比如参数设置、显示屏啊什么的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F1BD-A0E4-486F-8A71-6607E382F6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08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下面是一些常见的传感器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F1BD-A0E4-486F-8A71-6607E382F6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0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F1BD-A0E4-486F-8A71-6607E382F6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80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F1BD-A0E4-486F-8A71-6607E382F6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9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F1BD-A0E4-486F-8A71-6607E382F6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76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F1BD-A0E4-486F-8A71-6607E382F6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20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F1BD-A0E4-486F-8A71-6607E382F6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24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EF1BD-A0E4-486F-8A71-6607E382F6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7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0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59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9387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57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61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04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8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3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9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0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5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82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C2A15-9D33-49C6-9142-15CD606E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机器人的电控常识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1EBBC-15F4-4734-80FB-22F85378D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	——</a:t>
            </a:r>
            <a:r>
              <a:rPr lang="zh-CN" altLang="en-US" dirty="0"/>
              <a:t>北邮机器人队</a:t>
            </a:r>
          </a:p>
        </p:txBody>
      </p:sp>
    </p:spTree>
    <p:extLst>
      <p:ext uri="{BB962C8B-B14F-4D97-AF65-F5344CB8AC3E}">
        <p14:creationId xmlns:p14="http://schemas.microsoft.com/office/powerpoint/2010/main" val="298538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0DD70-F5F7-46F8-ADF3-971FA8C3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常见传感器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8DC6F-5456-4B18-BA5A-F57FCB30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微动开关（触碰开关）</a:t>
            </a:r>
            <a:endParaRPr lang="en-US" altLang="zh-CN" dirty="0"/>
          </a:p>
          <a:p>
            <a:r>
              <a:rPr lang="zh-CN" altLang="en-US" dirty="0"/>
              <a:t>用途：</a:t>
            </a:r>
            <a:endParaRPr lang="en-US" altLang="zh-CN" dirty="0"/>
          </a:p>
          <a:p>
            <a:pPr lvl="1"/>
            <a:r>
              <a:rPr lang="zh-CN" altLang="en-US" dirty="0"/>
              <a:t>行程开关</a:t>
            </a:r>
            <a:endParaRPr lang="en-US" altLang="zh-CN" dirty="0"/>
          </a:p>
          <a:p>
            <a:pPr lvl="1"/>
            <a:r>
              <a:rPr lang="zh-CN" altLang="en-US" dirty="0"/>
              <a:t>感受碰撞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28F92D-5A16-4A9D-93C0-7B55EAEB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465" y="2249487"/>
            <a:ext cx="1930499" cy="1720938"/>
          </a:xfrm>
          <a:prstGeom prst="rect">
            <a:avLst/>
          </a:prstGeom>
        </p:spPr>
      </p:pic>
      <p:pic>
        <p:nvPicPr>
          <p:cNvPr id="1026" name="Picture 2" descr="https://gd4.alicdn.com/imgextra/i4/3892105758/TB22gp0eHArBKNjSZFLXXc_dVXa_!!3892105758.jpg">
            <a:extLst>
              <a:ext uri="{FF2B5EF4-FFF2-40B4-BE49-F238E27FC236}">
                <a16:creationId xmlns:a16="http://schemas.microsoft.com/office/drawing/2014/main" id="{6E9875A1-D380-4339-B5E7-A17264AE5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87" y="0"/>
            <a:ext cx="5522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2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BDC0B-0734-47F9-9F30-E1050F67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常见的执行元件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B4E63-822D-4715-BAAA-1FB5657B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电机</a:t>
            </a:r>
            <a:endParaRPr lang="en-US" altLang="zh-CN" dirty="0"/>
          </a:p>
          <a:p>
            <a:pPr lvl="1"/>
            <a:r>
              <a:rPr lang="zh-CN" altLang="en-US" dirty="0"/>
              <a:t>有刷电机</a:t>
            </a:r>
            <a:endParaRPr lang="en-US" altLang="zh-CN" dirty="0"/>
          </a:p>
          <a:p>
            <a:pPr lvl="1"/>
            <a:r>
              <a:rPr lang="zh-CN" altLang="en-US" dirty="0"/>
              <a:t>无刷电机</a:t>
            </a:r>
            <a:endParaRPr lang="en-US" altLang="zh-CN" dirty="0"/>
          </a:p>
          <a:p>
            <a:pPr lvl="1"/>
            <a:r>
              <a:rPr lang="zh-CN" altLang="en-US" dirty="0"/>
              <a:t>步进电机</a:t>
            </a:r>
            <a:endParaRPr lang="en-US" altLang="zh-CN" dirty="0"/>
          </a:p>
          <a:p>
            <a:r>
              <a:rPr lang="zh-CN" altLang="en-US" dirty="0"/>
              <a:t>舵机</a:t>
            </a:r>
            <a:endParaRPr lang="en-US" altLang="zh-CN" dirty="0"/>
          </a:p>
          <a:p>
            <a:r>
              <a:rPr lang="zh-CN" altLang="en-US" dirty="0"/>
              <a:t>气缸（气动，配合电磁阀使用）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850428-93A3-4D59-86F8-D0C284FE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560" y="1450195"/>
            <a:ext cx="2867952" cy="2867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0BADED-EBFF-45AC-9DA8-EE76163C8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4318147"/>
            <a:ext cx="2885471" cy="2577314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563089791328&amp;di=17d20d52b441ff36d58a4585a181b0be&amp;imgtype=0&amp;src=http%3A%2F%2Fimg009.hc360.cn%2Fm7%2FM0F%2F6E%2FA2%2FwKhQo1cOoiGEBiRQAAAAALo5GNY976.jpg">
            <a:extLst>
              <a:ext uri="{FF2B5EF4-FFF2-40B4-BE49-F238E27FC236}">
                <a16:creationId xmlns:a16="http://schemas.microsoft.com/office/drawing/2014/main" id="{7827AC23-D17D-4A08-9271-505BA5D6C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6" y="1145227"/>
            <a:ext cx="3445409" cy="317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03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4BD97-9FEF-44E7-9224-7CF7DF77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有刷电机的驱动方式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C306D97-4FFA-4972-9706-409BC51C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在电机两端加上一定电压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如何调速</a:t>
            </a:r>
            <a:r>
              <a:rPr lang="zh-CN" altLang="en-US" dirty="0">
                <a:sym typeface="Wingdings" panose="05000000000000000000" pitchFamily="2" charset="2"/>
              </a:rPr>
              <a:t>：（调整电压大小）</a:t>
            </a:r>
            <a:endParaRPr lang="en-US" altLang="zh-CN" dirty="0"/>
          </a:p>
          <a:p>
            <a:pPr lvl="1"/>
            <a:r>
              <a:rPr lang="zh-CN" altLang="en-US" dirty="0"/>
              <a:t>按一定的频率接通开关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4A04EB05-2493-4D37-87F7-3B239B23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40" y="3882286"/>
            <a:ext cx="1826194" cy="2654691"/>
          </a:xfrm>
          <a:prstGeom prst="rect">
            <a:avLst/>
          </a:prstGeom>
        </p:spPr>
      </p:pic>
      <p:pic>
        <p:nvPicPr>
          <p:cNvPr id="4098" name="Picture 2" descr="https://timgsa.baidu.com/timg?image&amp;quality=80&amp;size=b9999_10000&amp;sec=1563089791328&amp;di=17d20d52b441ff36d58a4585a181b0be&amp;imgtype=0&amp;src=http%3A%2F%2Fimg009.hc360.cn%2Fm7%2FM0F%2F6E%2FA2%2FwKhQo1cOoiGEBiRQAAAAALo5GNY976.jpg">
            <a:extLst>
              <a:ext uri="{FF2B5EF4-FFF2-40B4-BE49-F238E27FC236}">
                <a16:creationId xmlns:a16="http://schemas.microsoft.com/office/drawing/2014/main" id="{51DEFC8B-2863-4A83-AD3F-E723DC9F5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655" y="618518"/>
            <a:ext cx="4434048" cy="408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2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5FC20-229D-4ABE-A70A-091EE38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更改有刷电机的运动方向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BCC21-315E-4BFD-B5E5-8A8899E9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实现途径：更改电压方向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如果要运行的时候改变方向呢？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92067F-508D-41C6-9603-C7AEB1245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176" y="2363062"/>
            <a:ext cx="2019485" cy="3599547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784E00FC-33F4-4737-BDD8-F70BFCFDC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964" y="2363063"/>
            <a:ext cx="2463095" cy="35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7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2BEF0-E85F-4679-AFEA-E767450D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手动</a:t>
            </a:r>
            <a:r>
              <a:rPr lang="en-US" altLang="zh-CN" dirty="0"/>
              <a:t>H</a:t>
            </a:r>
            <a:r>
              <a:rPr lang="zh-CN" altLang="en-US" dirty="0"/>
              <a:t>桥驱动电路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4D24C1-75C1-43D3-8598-5A5C2E403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1631" y="1637190"/>
            <a:ext cx="5245139" cy="50802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6BED117-97B7-48F0-816C-A3E09BEF6E34}"/>
              </a:ext>
            </a:extLst>
          </p:cNvPr>
          <p:cNvSpPr txBox="1"/>
          <p:nvPr/>
        </p:nvSpPr>
        <p:spPr>
          <a:xfrm>
            <a:off x="1141413" y="4070294"/>
            <a:ext cx="248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如何用电驱动？</a:t>
            </a:r>
          </a:p>
        </p:txBody>
      </p:sp>
      <p:sp>
        <p:nvSpPr>
          <p:cNvPr id="5" name="文本框 4">
            <a:hlinkClick r:id="rId4" action="ppaction://hlinksldjump"/>
            <a:extLst>
              <a:ext uri="{FF2B5EF4-FFF2-40B4-BE49-F238E27FC236}">
                <a16:creationId xmlns:a16="http://schemas.microsoft.com/office/drawing/2014/main" id="{71CF2CA6-DCFE-4190-93E5-450D4184F83E}"/>
              </a:ext>
            </a:extLst>
          </p:cNvPr>
          <p:cNvSpPr txBox="1"/>
          <p:nvPr/>
        </p:nvSpPr>
        <p:spPr>
          <a:xfrm>
            <a:off x="1982549" y="45087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继电器</a:t>
            </a:r>
          </a:p>
        </p:txBody>
      </p:sp>
    </p:spTree>
    <p:extLst>
      <p:ext uri="{BB962C8B-B14F-4D97-AF65-F5344CB8AC3E}">
        <p14:creationId xmlns:p14="http://schemas.microsoft.com/office/powerpoint/2010/main" val="235741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4BD97-9FEF-44E7-9224-7CF7DF77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无刷电机的驱动方式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C306D97-4FFA-4972-9706-409BC51C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电调（电子调速器）</a:t>
            </a:r>
            <a:endParaRPr lang="en-US" altLang="zh-CN" dirty="0"/>
          </a:p>
          <a:p>
            <a:pPr lvl="1"/>
            <a:r>
              <a:rPr lang="zh-CN" altLang="en-US" dirty="0"/>
              <a:t>驱动方式：</a:t>
            </a:r>
            <a:r>
              <a:rPr lang="en-US" altLang="zh-CN" dirty="0"/>
              <a:t>PWM</a:t>
            </a:r>
            <a:r>
              <a:rPr lang="zh-CN" altLang="en-US" dirty="0"/>
              <a:t>或特殊协议</a:t>
            </a:r>
            <a:endParaRPr lang="en-US" altLang="zh-CN" dirty="0"/>
          </a:p>
          <a:p>
            <a:r>
              <a:rPr lang="zh-CN" altLang="en-US" dirty="0"/>
              <a:t>内部是三相桥</a:t>
            </a:r>
            <a:endParaRPr lang="en-US" altLang="zh-CN" dirty="0"/>
          </a:p>
        </p:txBody>
      </p:sp>
      <p:pic>
        <p:nvPicPr>
          <p:cNvPr id="3076" name="Picture 4" descr="https://gd1.alicdn.com/imgextra/i2/0/TB1RYm.LXXXXXaXXVXXXXXXXXXX_!!0-item_pic.jpg_400x400.jpg">
            <a:extLst>
              <a:ext uri="{FF2B5EF4-FFF2-40B4-BE49-F238E27FC236}">
                <a16:creationId xmlns:a16="http://schemas.microsoft.com/office/drawing/2014/main" id="{F1BDF822-5C67-4F97-A3D3-4A186070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316" y="0"/>
            <a:ext cx="37814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ãæ ¼æ°æè°åºãTattuåå30A Dshotè½»åçµè° 2-5Séçµç¨FPVç«éï¼">
            <a:extLst>
              <a:ext uri="{FF2B5EF4-FFF2-40B4-BE49-F238E27FC236}">
                <a16:creationId xmlns:a16="http://schemas.microsoft.com/office/drawing/2014/main" id="{BE82E0E7-91A9-433E-B319-3FE75ED1F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201" y="3238500"/>
            <a:ext cx="4095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38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FBC90-770E-4597-BC6A-EF785A48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舵机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640A3-3AE4-4BB3-A2D5-6C948AF5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舵机实际上是：</a:t>
            </a:r>
            <a:endParaRPr lang="en-US" altLang="zh-CN" dirty="0"/>
          </a:p>
          <a:p>
            <a:pPr lvl="1"/>
            <a:r>
              <a:rPr lang="zh-CN" altLang="en-US" dirty="0"/>
              <a:t>电机</a:t>
            </a:r>
            <a:r>
              <a:rPr lang="en-US" altLang="zh-CN" dirty="0"/>
              <a:t>+</a:t>
            </a:r>
            <a:r>
              <a:rPr lang="zh-CN" altLang="en-US" dirty="0"/>
              <a:t>位置检测传感器</a:t>
            </a:r>
            <a:r>
              <a:rPr lang="en-US" altLang="zh-CN" dirty="0"/>
              <a:t>+</a:t>
            </a:r>
            <a:r>
              <a:rPr lang="zh-CN" altLang="en-US" dirty="0"/>
              <a:t>控制器</a:t>
            </a:r>
            <a:endParaRPr lang="en-US" altLang="zh-CN" dirty="0"/>
          </a:p>
          <a:p>
            <a:r>
              <a:rPr lang="zh-CN" altLang="en-US" dirty="0"/>
              <a:t>驱动方式：</a:t>
            </a:r>
            <a:endParaRPr lang="en-US" altLang="zh-CN" dirty="0"/>
          </a:p>
          <a:p>
            <a:pPr lvl="1"/>
            <a:r>
              <a:rPr lang="en-US" altLang="zh-CN" dirty="0"/>
              <a:t>50-400HZ</a:t>
            </a:r>
            <a:r>
              <a:rPr lang="zh-CN" altLang="en-US" dirty="0"/>
              <a:t>的</a:t>
            </a:r>
            <a:r>
              <a:rPr lang="en-US" altLang="zh-CN" dirty="0">
                <a:hlinkClick r:id="" action="ppaction://noaction"/>
              </a:rPr>
              <a:t>PWM</a:t>
            </a:r>
            <a:r>
              <a:rPr lang="zh-CN" altLang="en-US" dirty="0"/>
              <a:t>波，调整脉宽（占空比）来改变位置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45B76C-6266-4F05-A7AC-62499635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733" y="1885829"/>
            <a:ext cx="2885471" cy="2577314"/>
          </a:xfrm>
          <a:prstGeom prst="rect">
            <a:avLst/>
          </a:prstGeom>
        </p:spPr>
      </p:pic>
      <p:pic>
        <p:nvPicPr>
          <p:cNvPr id="9218" name="Picture 2" descr="https://timgsa.baidu.com/timg?image&amp;quality=80&amp;size=b9999_10000&amp;sec=1563098037263&amp;di=b5afb14b940d7a93ea556e8f01060cb4&amp;imgtype=0&amp;src=http%3A%2F%2Fwww.hqew.com%2Ffile%2Ftech2%2Ffangan%2F2012%2F0224%2F20121112041312573132521.jpg">
            <a:extLst>
              <a:ext uri="{FF2B5EF4-FFF2-40B4-BE49-F238E27FC236}">
                <a16:creationId xmlns:a16="http://schemas.microsoft.com/office/drawing/2014/main" id="{1394B4CD-C729-49FC-9624-7B2F9813D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8" y="4112608"/>
            <a:ext cx="6262802" cy="2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9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B9730-70BC-48B4-9033-812BF04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继电器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5B343-3E95-48F0-8957-89D63939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电动开关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Mos</a:t>
            </a:r>
            <a:r>
              <a:rPr lang="zh-CN" altLang="en-US" dirty="0"/>
              <a:t>作为继电器</a:t>
            </a:r>
          </a:p>
        </p:txBody>
      </p:sp>
      <p:pic>
        <p:nvPicPr>
          <p:cNvPr id="8" name="Picture 2" descr="https://gss3.bdstatic.com/7Po3dSag_xI4khGkpoWK1HF6hhy/baike/c0%3Dbaike92%2C5%2C5%2C92%2C30/sign=cc250f4656afa40f28cbc68fca0d682a/023b5bb5c9ea15ce8906587dba003af33b87b2de.jpg">
            <a:extLst>
              <a:ext uri="{FF2B5EF4-FFF2-40B4-BE49-F238E27FC236}">
                <a16:creationId xmlns:a16="http://schemas.microsoft.com/office/drawing/2014/main" id="{DAA99DAA-C538-48A9-957B-C7211652C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097" y="1530645"/>
            <a:ext cx="3236814" cy="223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9CCB17-62B1-47EF-ACFD-7202FA904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504" y="3429000"/>
            <a:ext cx="2159111" cy="31561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A9B958-6402-4237-A914-85FBEC110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416" y="1530645"/>
            <a:ext cx="6483683" cy="20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B2831-8E55-4D1F-B1DE-00423F1C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2F579-7888-4184-9A2C-30D7212C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90057"/>
          </a:xfrm>
        </p:spPr>
        <p:txBody>
          <a:bodyPr>
            <a:normAutofit/>
          </a:bodyPr>
          <a:lstStyle/>
          <a:p>
            <a:r>
              <a:rPr lang="zh-CN" altLang="en-US" dirty="0"/>
              <a:t>初始化：</a:t>
            </a:r>
            <a:endParaRPr lang="en-US" altLang="zh-CN" dirty="0"/>
          </a:p>
          <a:p>
            <a:pPr lvl="1"/>
            <a:r>
              <a:rPr lang="zh-CN" altLang="en-US" dirty="0"/>
              <a:t>单片机初始化，配置时钟、初始化各个引脚、配置各项功能（定时器、串口等），使单片机正常运行</a:t>
            </a:r>
            <a:endParaRPr lang="en-US" altLang="zh-CN" dirty="0"/>
          </a:p>
          <a:p>
            <a:pPr lvl="1"/>
            <a:r>
              <a:rPr lang="zh-CN" altLang="en-US" dirty="0"/>
              <a:t>传感器初始化</a:t>
            </a:r>
            <a:endParaRPr lang="en-US" altLang="zh-CN" dirty="0"/>
          </a:p>
          <a:p>
            <a:pPr lvl="1"/>
            <a:r>
              <a:rPr lang="zh-CN" altLang="en-US" dirty="0"/>
              <a:t>机器人各个部件位置初始化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90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137D0-07A6-401C-8B37-4C37161F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7BA5A-6F7D-4AD5-9F39-610803585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状态转移：</a:t>
            </a:r>
            <a:endParaRPr lang="en-US" altLang="zh-CN" dirty="0"/>
          </a:p>
          <a:p>
            <a:pPr lvl="1"/>
            <a:r>
              <a:rPr lang="zh-CN" altLang="en-US" dirty="0"/>
              <a:t>机器人的各个状态间变化</a:t>
            </a:r>
            <a:endParaRPr lang="en-US" altLang="zh-CN" dirty="0"/>
          </a:p>
          <a:p>
            <a:pPr lvl="1"/>
            <a:r>
              <a:rPr lang="zh-CN" altLang="en-US" dirty="0"/>
              <a:t>等待状态（等待信号输入）</a:t>
            </a:r>
            <a:endParaRPr lang="en-US" altLang="zh-CN" dirty="0"/>
          </a:p>
          <a:p>
            <a:pPr lvl="1"/>
            <a:r>
              <a:rPr lang="zh-CN" altLang="en-US" dirty="0"/>
              <a:t>运动状态</a:t>
            </a:r>
            <a:endParaRPr lang="en-US" altLang="zh-CN" dirty="0"/>
          </a:p>
          <a:p>
            <a:pPr lvl="1"/>
            <a:r>
              <a:rPr lang="zh-CN" altLang="en-US" dirty="0"/>
              <a:t>校准状态</a:t>
            </a:r>
            <a:endParaRPr lang="en-US" altLang="zh-CN" dirty="0"/>
          </a:p>
          <a:p>
            <a:pPr lvl="1"/>
            <a:r>
              <a:rPr lang="zh-CN" altLang="en-US" dirty="0"/>
              <a:t>发射状态</a:t>
            </a:r>
            <a:endParaRPr lang="en-US" altLang="zh-CN" dirty="0"/>
          </a:p>
          <a:p>
            <a:pPr lvl="1"/>
            <a:r>
              <a:rPr lang="zh-CN" altLang="en-US" dirty="0"/>
              <a:t>停止状态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14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AC91A-9631-470F-8BBB-76EE45F9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强弱电之分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4938B-7383-472D-9347-B903DC64A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出于队内习惯，常将机器人的供电分为强电弱电。</a:t>
            </a:r>
            <a:endParaRPr lang="en-US" altLang="zh-CN" dirty="0"/>
          </a:p>
          <a:p>
            <a:r>
              <a:rPr lang="zh-CN" altLang="en-US" dirty="0"/>
              <a:t>强电指供电机等较大电流用电器的电源，用以</a:t>
            </a:r>
            <a:r>
              <a:rPr lang="zh-CN" altLang="en-US" dirty="0">
                <a:solidFill>
                  <a:srgbClr val="FF0000"/>
                </a:solidFill>
              </a:rPr>
              <a:t>提供能源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弱电指供控制器（单片机）传感器等电流较小、且对噪声较为敏感的电源</a:t>
            </a:r>
            <a:r>
              <a:rPr lang="en-US" altLang="zh-CN" dirty="0"/>
              <a:t>·</a:t>
            </a:r>
            <a:r>
              <a:rPr lang="zh-CN" altLang="en-US" dirty="0"/>
              <a:t>，用以</a:t>
            </a:r>
            <a:r>
              <a:rPr lang="zh-CN" altLang="en-US" dirty="0">
                <a:solidFill>
                  <a:srgbClr val="FF0000"/>
                </a:solidFill>
              </a:rPr>
              <a:t>传递信息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74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FDB5A-2C52-4005-AB2B-0D833DC7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语言编程风格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B8F0D-A7A3-4F38-932B-6FA2FC93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函数变量命名风格统一</a:t>
            </a:r>
            <a:endParaRPr lang="en-US" altLang="zh-CN" dirty="0"/>
          </a:p>
          <a:p>
            <a:r>
              <a:rPr lang="zh-CN" altLang="en-US" dirty="0"/>
              <a:t>函数短小精悍，追求可复用性</a:t>
            </a:r>
            <a:endParaRPr lang="en-US" altLang="zh-CN" dirty="0"/>
          </a:p>
          <a:p>
            <a:r>
              <a:rPr lang="zh-CN" altLang="en-US" dirty="0"/>
              <a:t>正确使用宏定义，追求可移植性</a:t>
            </a:r>
            <a:endParaRPr lang="en-US" altLang="zh-CN" dirty="0"/>
          </a:p>
          <a:p>
            <a:r>
              <a:rPr lang="zh-CN" altLang="en-US" dirty="0"/>
              <a:t>正确写注释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89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9CA38-B6DC-4616-BF55-F2852223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075AF-7E5D-4B14-AADB-DB73447D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为什么要版本控制？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DC57C3-F39E-4AD0-A2DC-7DB97C32A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527" y="2881037"/>
            <a:ext cx="4680473" cy="325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4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792B1-38F6-495D-B9A6-C501751D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版本控制工具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134A3-61C3-4C55-97F9-792C0A86C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GIT</a:t>
            </a:r>
            <a:r>
              <a:rPr lang="zh-CN" altLang="en-US" dirty="0"/>
              <a:t>中可添加对文件添加监视，每次提交修改后，会对所有修改过的文件进行记录</a:t>
            </a:r>
            <a:endParaRPr lang="en-US" altLang="zh-CN" dirty="0"/>
          </a:p>
          <a:p>
            <a:r>
              <a:rPr lang="zh-CN" altLang="en-US" dirty="0"/>
              <a:t>如果对当前修改不满意，可以回滚回上个版本或者之前版本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1540F8-C2B6-4F13-8362-2B7ACB79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89" y="1919358"/>
            <a:ext cx="7242034" cy="42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8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858C3-CFFA-4FCD-9F69-598E2A51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反馈思想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DD51B-C939-48F9-AC85-3484E51E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为什么需要反馈？</a:t>
            </a:r>
            <a:endParaRPr lang="en-US" altLang="zh-CN" dirty="0"/>
          </a:p>
          <a:p>
            <a:pPr lvl="1"/>
            <a:r>
              <a:rPr lang="zh-CN" altLang="en-US" dirty="0"/>
              <a:t>执行器的执行位置未必正好如我们所愿，且外界会有各种扰动</a:t>
            </a:r>
            <a:endParaRPr lang="en-US" altLang="zh-CN" dirty="0"/>
          </a:p>
          <a:p>
            <a:r>
              <a:rPr lang="zh-CN" altLang="en-US" dirty="0"/>
              <a:t>反馈系统的组成：</a:t>
            </a:r>
            <a:endParaRPr lang="en-US" altLang="zh-CN" dirty="0"/>
          </a:p>
          <a:p>
            <a:pPr lvl="1"/>
            <a:r>
              <a:rPr lang="zh-CN" altLang="en-US" dirty="0"/>
              <a:t>执行器</a:t>
            </a:r>
            <a:r>
              <a:rPr lang="en-US" altLang="zh-CN" dirty="0"/>
              <a:t>+</a:t>
            </a:r>
            <a:r>
              <a:rPr lang="zh-CN" altLang="en-US" dirty="0"/>
              <a:t>控制器</a:t>
            </a:r>
            <a:r>
              <a:rPr lang="en-US" altLang="zh-CN" dirty="0"/>
              <a:t>+</a:t>
            </a:r>
            <a:r>
              <a:rPr lang="zh-CN" altLang="en-US" dirty="0"/>
              <a:t>传感器（简单的反馈控制系统：如舵机）</a:t>
            </a:r>
            <a:endParaRPr lang="en-US" altLang="zh-CN" dirty="0"/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pPr lvl="1"/>
            <a:r>
              <a:rPr lang="zh-CN" altLang="en-US" dirty="0"/>
              <a:t>电机如何保持在一定的转速？</a:t>
            </a:r>
            <a:endParaRPr lang="en-US" altLang="zh-CN" dirty="0"/>
          </a:p>
          <a:p>
            <a:pPr lvl="1"/>
            <a:r>
              <a:rPr lang="zh-CN" altLang="en-US" dirty="0"/>
              <a:t>车如何走得直？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5" name="Picture 6" descr="https://gd2.alicdn.com/imgextra/i2/0/T1zoMTFu4cXXXXXXXX_!!0-item_pic.jpg_400x400.jpg">
            <a:extLst>
              <a:ext uri="{FF2B5EF4-FFF2-40B4-BE49-F238E27FC236}">
                <a16:creationId xmlns:a16="http://schemas.microsoft.com/office/drawing/2014/main" id="{8F46D9A3-4948-46E7-A985-D0041360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509" y="285591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0BF58D-749B-4175-9C13-F1F46896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849" y="972621"/>
            <a:ext cx="2565005" cy="188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8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7D3D166-0646-4293-AB9B-B9C88FDC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单片机简介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1C7B7A9-6CD4-4604-B134-77E6ADBD0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处理器 </a:t>
            </a:r>
            <a:r>
              <a:rPr lang="en-US" altLang="zh-CN" dirty="0"/>
              <a:t>CPU</a:t>
            </a:r>
            <a:r>
              <a:rPr lang="zh-CN" altLang="en-US" dirty="0"/>
              <a:t>：计算</a:t>
            </a:r>
            <a:endParaRPr lang="en-US" altLang="zh-CN" dirty="0"/>
          </a:p>
          <a:p>
            <a:r>
              <a:rPr lang="zh-CN" altLang="en-US" dirty="0"/>
              <a:t>内存 </a:t>
            </a:r>
            <a:r>
              <a:rPr lang="en-US" altLang="zh-CN" dirty="0"/>
              <a:t>RAM</a:t>
            </a:r>
            <a:r>
              <a:rPr lang="zh-CN" altLang="en-US" dirty="0"/>
              <a:t>：运行代码</a:t>
            </a:r>
            <a:endParaRPr lang="en-US" altLang="zh-CN" dirty="0"/>
          </a:p>
          <a:p>
            <a:r>
              <a:rPr lang="zh-CN" altLang="en-US" dirty="0"/>
              <a:t>硬盘 </a:t>
            </a:r>
            <a:r>
              <a:rPr lang="en-US" altLang="zh-CN" dirty="0"/>
              <a:t>ROM</a:t>
            </a:r>
            <a:r>
              <a:rPr lang="zh-CN" altLang="en-US" dirty="0"/>
              <a:t>：保存代码，参数</a:t>
            </a:r>
            <a:endParaRPr lang="en-US" altLang="zh-CN" dirty="0"/>
          </a:p>
          <a:p>
            <a:r>
              <a:rPr lang="zh-CN" altLang="en-US" dirty="0"/>
              <a:t>键盘鼠标 </a:t>
            </a:r>
            <a:r>
              <a:rPr lang="en-US" altLang="zh-CN" dirty="0"/>
              <a:t>IO</a:t>
            </a:r>
            <a:r>
              <a:rPr lang="zh-CN" altLang="en-US" dirty="0"/>
              <a:t>：从外界获取信息，输出控制信号等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969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5B0C8-5B2E-4991-A34B-A53F5D9F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常见通信协议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A6570-BA3F-481C-937E-3DF114D4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528074" cy="4173084"/>
          </a:xfrm>
        </p:spPr>
        <p:txBody>
          <a:bodyPr>
            <a:normAutofit/>
          </a:bodyPr>
          <a:lstStyle/>
          <a:p>
            <a:r>
              <a:rPr lang="zh-CN" altLang="en-US" dirty="0"/>
              <a:t>芯片与芯片之间</a:t>
            </a:r>
            <a:r>
              <a:rPr lang="zh-CN" altLang="en-US" dirty="0">
                <a:sym typeface="Wingdings" panose="05000000000000000000" pitchFamily="2" charset="2"/>
              </a:rPr>
              <a:t>：（单片机与传感器芯片）</a:t>
            </a:r>
            <a:endParaRPr lang="en-US" altLang="zh-CN" dirty="0"/>
          </a:p>
          <a:p>
            <a:pPr lvl="1"/>
            <a:r>
              <a:rPr lang="en-US" altLang="zh-CN" dirty="0"/>
              <a:t>I²C</a:t>
            </a:r>
            <a:r>
              <a:rPr lang="zh-CN" altLang="en-US" dirty="0"/>
              <a:t>  </a:t>
            </a:r>
            <a:r>
              <a:rPr lang="en-US" altLang="zh-CN" dirty="0"/>
              <a:t>SPI</a:t>
            </a:r>
            <a:r>
              <a:rPr lang="zh-CN" altLang="en-US" dirty="0"/>
              <a:t>  </a:t>
            </a:r>
            <a:r>
              <a:rPr lang="en-US" altLang="zh-CN" dirty="0"/>
              <a:t>UART</a:t>
            </a:r>
            <a:r>
              <a:rPr lang="zh-CN" altLang="en-US" dirty="0"/>
              <a:t>等（电平：</a:t>
            </a:r>
            <a:r>
              <a:rPr lang="en-US" altLang="zh-CN" dirty="0"/>
              <a:t>3.3-5V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板子与板子之间：</a:t>
            </a:r>
            <a:endParaRPr lang="en-US" altLang="zh-CN" dirty="0"/>
          </a:p>
          <a:p>
            <a:pPr lvl="1"/>
            <a:r>
              <a:rPr lang="en-US" altLang="zh-CN" dirty="0"/>
              <a:t>CAN</a:t>
            </a:r>
            <a:r>
              <a:rPr lang="zh-CN" altLang="en-US" dirty="0"/>
              <a:t>、</a:t>
            </a:r>
            <a:r>
              <a:rPr lang="en-US" altLang="zh-CN" dirty="0"/>
              <a:t>RS232</a:t>
            </a:r>
            <a:r>
              <a:rPr lang="zh-CN" altLang="en-US" dirty="0"/>
              <a:t>、</a:t>
            </a:r>
            <a:r>
              <a:rPr lang="en-US" altLang="zh-CN" dirty="0"/>
              <a:t>RS485</a:t>
            </a:r>
            <a:r>
              <a:rPr lang="zh-CN" altLang="en-US" dirty="0"/>
              <a:t>等（电平：</a:t>
            </a:r>
            <a:r>
              <a:rPr lang="en-US" altLang="zh-CN" dirty="0"/>
              <a:t>5V</a:t>
            </a:r>
            <a:r>
              <a:rPr lang="zh-CN" altLang="en-US" dirty="0"/>
              <a:t>及以上）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平衡传输：</a:t>
            </a:r>
            <a:r>
              <a:rPr lang="en-US" altLang="zh-CN" dirty="0"/>
              <a:t>CAN</a:t>
            </a:r>
            <a:r>
              <a:rPr lang="zh-CN" altLang="en-US" dirty="0"/>
              <a:t>、</a:t>
            </a:r>
            <a:r>
              <a:rPr lang="en-US" altLang="zh-CN" dirty="0"/>
              <a:t>RS485</a:t>
            </a:r>
          </a:p>
          <a:p>
            <a:r>
              <a:rPr lang="zh-CN" altLang="en-US" dirty="0"/>
              <a:t>不平衡传输：</a:t>
            </a:r>
            <a:r>
              <a:rPr lang="en-US" altLang="zh-CN" dirty="0"/>
              <a:t> I²C</a:t>
            </a:r>
            <a:r>
              <a:rPr lang="zh-CN" altLang="en-US" dirty="0"/>
              <a:t>  </a:t>
            </a:r>
            <a:r>
              <a:rPr lang="en-US" altLang="zh-CN" dirty="0"/>
              <a:t>SPI</a:t>
            </a:r>
            <a:r>
              <a:rPr lang="zh-CN" altLang="en-US" dirty="0"/>
              <a:t>  </a:t>
            </a:r>
            <a:r>
              <a:rPr lang="en-US" altLang="zh-CN" dirty="0"/>
              <a:t>UART  </a:t>
            </a:r>
            <a:r>
              <a:rPr lang="zh-CN" altLang="en-US" dirty="0"/>
              <a:t>（需要有</a:t>
            </a:r>
            <a:r>
              <a:rPr lang="en-US" altLang="zh-CN" dirty="0"/>
              <a:t>GND</a:t>
            </a:r>
            <a:r>
              <a:rPr lang="zh-CN" altLang="en-US" dirty="0"/>
              <a:t>作为公共的参考电平，所谓共地）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9375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B0B8D-6BEF-49DE-9485-59B0A6CC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25E27-8F5C-4300-8ADC-16DAD2940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/>
              <a:t>CCD</a:t>
            </a:r>
            <a:r>
              <a:rPr lang="zh-CN" altLang="en-US" dirty="0"/>
              <a:t>、摄像头 巡白线</a:t>
            </a:r>
            <a:endParaRPr lang="en-US" altLang="zh-CN" dirty="0"/>
          </a:p>
          <a:p>
            <a:r>
              <a:rPr lang="zh-CN" altLang="en-US" dirty="0"/>
              <a:t>全场定位（十字码盘</a:t>
            </a:r>
            <a:r>
              <a:rPr lang="en-US" altLang="zh-CN" dirty="0"/>
              <a:t>+</a:t>
            </a:r>
            <a:r>
              <a:rPr lang="zh-CN" altLang="en-US" dirty="0"/>
              <a:t>陀螺仪进行惯性导航）</a:t>
            </a:r>
            <a:endParaRPr lang="en-US" altLang="zh-CN" dirty="0"/>
          </a:p>
          <a:p>
            <a:r>
              <a:rPr lang="zh-CN" altLang="en-US" dirty="0"/>
              <a:t>激光雷达</a:t>
            </a:r>
            <a:r>
              <a:rPr lang="en-US" altLang="zh-CN" dirty="0"/>
              <a:t>SLAM</a:t>
            </a:r>
          </a:p>
          <a:p>
            <a:r>
              <a:rPr lang="zh-CN" altLang="en-US" dirty="0"/>
              <a:t>单向测距：超声波、激光、红外测距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124" name="Picture 4" descr="https://timgsa.baidu.com/timg?image&amp;quality=80&amp;size=b9999_10000&amp;sec=1563090622293&amp;di=97153d83b79b8d4c8cdb8f81ad6908b6&amp;imgtype=0&amp;src=http%3A%2F%2Fwww.sensorshome.com%2FPicFile%2F20171010111344.jpg">
            <a:extLst>
              <a:ext uri="{FF2B5EF4-FFF2-40B4-BE49-F238E27FC236}">
                <a16:creationId xmlns:a16="http://schemas.microsoft.com/office/drawing/2014/main" id="{115ED0B5-7433-4F01-BD4A-6C29A51D6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0" y="3354439"/>
            <a:ext cx="4254438" cy="281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2731EB-E903-40CD-B724-AF53F6854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110" y="604266"/>
            <a:ext cx="2644369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03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8BAC6-EF04-45DB-AA5B-097D5955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CFB2A-69CD-4B6E-AAD6-13ADB033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全场定位（十字码盘</a:t>
            </a:r>
            <a:r>
              <a:rPr lang="en-US" altLang="zh-CN" dirty="0"/>
              <a:t>+</a:t>
            </a:r>
            <a:r>
              <a:rPr lang="zh-CN" altLang="en-US" dirty="0"/>
              <a:t>陀螺仪）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152" name="Picture 8" descr="https://img.alicdn.com/imgextra/i1/1711588254/TB28Poba29TBuNjy0FcXXbeiFXa_!!1711588254.jpg">
            <a:extLst>
              <a:ext uri="{FF2B5EF4-FFF2-40B4-BE49-F238E27FC236}">
                <a16:creationId xmlns:a16="http://schemas.microsoft.com/office/drawing/2014/main" id="{BB6E0EA3-2353-4B87-96C7-12E4DE1E4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54" y="2898757"/>
            <a:ext cx="4056185" cy="30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64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ABA37-9DE2-40E6-B913-756B9BF3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E5927-F501-4CCC-A599-A74CDD76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视觉定位</a:t>
            </a:r>
            <a:endParaRPr lang="en-US" altLang="zh-CN" dirty="0"/>
          </a:p>
          <a:p>
            <a:pPr lvl="1"/>
            <a:r>
              <a:rPr lang="zh-CN" altLang="en-US" dirty="0"/>
              <a:t>双目摄像头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2F5675-F188-46B9-BFE5-F1880D1F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455" y="3527988"/>
            <a:ext cx="4983912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7C496-59D7-4FE6-8C88-FCBD0C2F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开关量、模拟量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46692-23D6-45FB-AD98-492A8190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开关量：仅有</a:t>
            </a:r>
            <a:r>
              <a:rPr lang="en-US" altLang="zh-CN" dirty="0"/>
              <a:t>0 1</a:t>
            </a:r>
            <a:r>
              <a:rPr lang="zh-CN" altLang="en-US" dirty="0"/>
              <a:t>（代表断开和导通）</a:t>
            </a:r>
            <a:endParaRPr lang="en-US" altLang="zh-CN" dirty="0"/>
          </a:p>
          <a:p>
            <a:r>
              <a:rPr lang="zh-CN" altLang="en-US" dirty="0"/>
              <a:t>模拟量：连续变化的量</a:t>
            </a:r>
          </a:p>
        </p:txBody>
      </p:sp>
    </p:spTree>
    <p:extLst>
      <p:ext uri="{BB962C8B-B14F-4D97-AF65-F5344CB8AC3E}">
        <p14:creationId xmlns:p14="http://schemas.microsoft.com/office/powerpoint/2010/main" val="83896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071ED-025B-483D-B6A9-69EA0D47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常用能源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C1AA4C-32DE-4224-8EE4-6C853293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锂电池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数：</a:t>
            </a:r>
            <a:r>
              <a:rPr lang="en-US" altLang="zh-CN" dirty="0"/>
              <a:t>3S 6S</a:t>
            </a:r>
            <a:r>
              <a:rPr lang="zh-CN" altLang="en-US" dirty="0"/>
              <a:t>，表示该锂电池由几节锂电池组成</a:t>
            </a:r>
            <a:endParaRPr lang="en-US" altLang="zh-CN" dirty="0"/>
          </a:p>
          <a:p>
            <a:pPr lvl="1"/>
            <a:r>
              <a:rPr lang="zh-CN" altLang="en-US" dirty="0"/>
              <a:t>单节标称电压：</a:t>
            </a:r>
            <a:r>
              <a:rPr lang="en-US" altLang="zh-CN" dirty="0"/>
              <a:t>3.7V</a:t>
            </a:r>
            <a:r>
              <a:rPr lang="zh-CN" altLang="en-US" dirty="0"/>
              <a:t>，充满后可至</a:t>
            </a:r>
            <a:r>
              <a:rPr lang="en-US" altLang="zh-CN" dirty="0"/>
              <a:t>4.2V</a:t>
            </a:r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数：放电倍率，</a:t>
            </a:r>
            <a:r>
              <a:rPr lang="en-US" altLang="zh-CN" dirty="0"/>
              <a:t>C</a:t>
            </a:r>
            <a:r>
              <a:rPr lang="zh-CN" altLang="en-US" dirty="0"/>
              <a:t>数越大，代表可放电电流越大</a:t>
            </a:r>
            <a:endParaRPr lang="en-US" altLang="zh-CN" dirty="0"/>
          </a:p>
          <a:p>
            <a:pPr lvl="1"/>
            <a:r>
              <a:rPr lang="zh-CN" altLang="en-US" dirty="0"/>
              <a:t>禁止</a:t>
            </a:r>
            <a:r>
              <a:rPr lang="zh-CN" altLang="en-US" b="1" dirty="0">
                <a:solidFill>
                  <a:srgbClr val="FF0000"/>
                </a:solidFill>
              </a:rPr>
              <a:t>过放，</a:t>
            </a:r>
            <a:r>
              <a:rPr lang="zh-CN" altLang="en-US" dirty="0"/>
              <a:t>配合</a:t>
            </a:r>
            <a:r>
              <a:rPr lang="zh-CN" altLang="en-US" b="1" dirty="0">
                <a:solidFill>
                  <a:srgbClr val="FF0000"/>
                </a:solidFill>
              </a:rPr>
              <a:t>电压报警器</a:t>
            </a:r>
            <a:r>
              <a:rPr lang="zh-CN" altLang="en-US" b="1" dirty="0"/>
              <a:t>使用</a:t>
            </a:r>
            <a:endParaRPr lang="en-US" altLang="zh-CN" b="1" dirty="0"/>
          </a:p>
          <a:p>
            <a:pPr lvl="1"/>
            <a:r>
              <a:rPr lang="zh-CN" altLang="en-US" dirty="0"/>
              <a:t>多节锂电池需进行平衡充电</a:t>
            </a:r>
            <a:endParaRPr lang="en-US" altLang="zh-CN" dirty="0"/>
          </a:p>
        </p:txBody>
      </p:sp>
      <p:pic>
        <p:nvPicPr>
          <p:cNvPr id="1026" name="Picture 2" descr="ACE 5300mAh 6s 22.2v 30Céçµæ± XT60å£ 700é«å®¹éèªæ">
            <a:extLst>
              <a:ext uri="{FF2B5EF4-FFF2-40B4-BE49-F238E27FC236}">
                <a16:creationId xmlns:a16="http://schemas.microsoft.com/office/drawing/2014/main" id="{9D94416B-CE15-46B6-80B4-493BE53D6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917" y="2397336"/>
            <a:ext cx="3299732" cy="324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d1.alicdn.com/imgextra/i2/206122464/TB27WZHsctnpuFjSZFvXXbcTpXa_!!206122464.png_400x400.jpg">
            <a:extLst>
              <a:ext uri="{FF2B5EF4-FFF2-40B4-BE49-F238E27FC236}">
                <a16:creationId xmlns:a16="http://schemas.microsoft.com/office/drawing/2014/main" id="{FDAC1301-C7D1-4FE1-91B4-368EEC95F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83" y="4764989"/>
            <a:ext cx="3810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60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2C848-1EEF-421C-9CDF-C9EE1941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机器人的电路结构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3DBA10-236A-49D0-BC0C-F5673B90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38F3DE5-BC0D-4EDF-A257-C94C0BA4B41A}"/>
              </a:ext>
            </a:extLst>
          </p:cNvPr>
          <p:cNvSpPr/>
          <p:nvPr/>
        </p:nvSpPr>
        <p:spPr>
          <a:xfrm>
            <a:off x="1179390" y="2983522"/>
            <a:ext cx="1254369" cy="73855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电池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1803123-629D-45DF-A3EA-2CDD8EB52E23}"/>
              </a:ext>
            </a:extLst>
          </p:cNvPr>
          <p:cNvSpPr/>
          <p:nvPr/>
        </p:nvSpPr>
        <p:spPr>
          <a:xfrm>
            <a:off x="2996467" y="2983521"/>
            <a:ext cx="1254369" cy="73855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降压电路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BE2D6CB-F0AD-4CE6-B434-7148B81297F7}"/>
              </a:ext>
            </a:extLst>
          </p:cNvPr>
          <p:cNvSpPr/>
          <p:nvPr/>
        </p:nvSpPr>
        <p:spPr>
          <a:xfrm>
            <a:off x="4875151" y="3018018"/>
            <a:ext cx="1254369" cy="73855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主控制器</a:t>
            </a:r>
            <a:endParaRPr lang="en-US" altLang="zh-CN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AC9A6B9-8943-48E6-AC4B-688DA799341F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433759" y="3352798"/>
            <a:ext cx="562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825D0AE-F24A-4E33-9011-ECC81FF499D4}"/>
              </a:ext>
            </a:extLst>
          </p:cNvPr>
          <p:cNvCxnSpPr>
            <a:endCxn id="11" idx="1"/>
          </p:cNvCxnSpPr>
          <p:nvPr/>
        </p:nvCxnSpPr>
        <p:spPr>
          <a:xfrm>
            <a:off x="4280205" y="3387294"/>
            <a:ext cx="5949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9B599F5-7960-4980-B415-8C34DAF4B4FF}"/>
              </a:ext>
            </a:extLst>
          </p:cNvPr>
          <p:cNvSpPr/>
          <p:nvPr/>
        </p:nvSpPr>
        <p:spPr>
          <a:xfrm>
            <a:off x="3028706" y="4219968"/>
            <a:ext cx="1487488" cy="73855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电机驱动器</a:t>
            </a:r>
            <a:r>
              <a:rPr lang="en-US" altLang="zh-CN" dirty="0"/>
              <a:t>(n</a:t>
            </a:r>
            <a:r>
              <a:rPr lang="zh-CN" altLang="en-US" dirty="0"/>
              <a:t>个）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E249966-E98F-4EED-9414-373D23D20E83}"/>
              </a:ext>
            </a:extLst>
          </p:cNvPr>
          <p:cNvSpPr/>
          <p:nvPr/>
        </p:nvSpPr>
        <p:spPr>
          <a:xfrm>
            <a:off x="3028707" y="5662247"/>
            <a:ext cx="1487488" cy="73855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电机（</a:t>
            </a:r>
            <a:r>
              <a:rPr lang="en-US" altLang="zh-CN" dirty="0"/>
              <a:t>n</a:t>
            </a:r>
            <a:r>
              <a:rPr lang="zh-CN" altLang="en-US" dirty="0"/>
              <a:t>个）</a:t>
            </a:r>
            <a:endParaRPr lang="en-US" altLang="zh-CN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A62C79F-D977-4398-AFF2-E2A203EFB22B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3772450" y="4958521"/>
            <a:ext cx="1" cy="70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A7CDAAA-A730-4D93-BCA5-3647DDBD7417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000738" y="3527912"/>
            <a:ext cx="849924" cy="1238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9438C70-708D-438F-80C6-A822B15FE723}"/>
              </a:ext>
            </a:extLst>
          </p:cNvPr>
          <p:cNvSpPr/>
          <p:nvPr/>
        </p:nvSpPr>
        <p:spPr>
          <a:xfrm>
            <a:off x="4711028" y="1584201"/>
            <a:ext cx="2322818" cy="97042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各种传感器：摄像头、陀螺仪等</a:t>
            </a:r>
            <a:endParaRPr lang="en-US" altLang="zh-CN" dirty="0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9E8DB642-1EEE-432A-B7F2-978A13711F63}"/>
              </a:ext>
            </a:extLst>
          </p:cNvPr>
          <p:cNvCxnSpPr>
            <a:stCxn id="9" idx="0"/>
            <a:endCxn id="34" idx="1"/>
          </p:cNvCxnSpPr>
          <p:nvPr/>
        </p:nvCxnSpPr>
        <p:spPr>
          <a:xfrm rot="5400000" flipH="1" flipV="1">
            <a:off x="3710285" y="1982778"/>
            <a:ext cx="914110" cy="1087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2A8F6E6-DFA7-4E47-B43A-C648A2FFACFC}"/>
              </a:ext>
            </a:extLst>
          </p:cNvPr>
          <p:cNvSpPr txBox="1"/>
          <p:nvPr/>
        </p:nvSpPr>
        <p:spPr>
          <a:xfrm>
            <a:off x="7341637" y="2614189"/>
            <a:ext cx="125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</a:t>
            </a:r>
            <a:r>
              <a:rPr lang="zh-CN" altLang="en-US" dirty="0"/>
              <a:t>总线</a:t>
            </a: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62670E6E-84B5-44E5-8040-EDE4C148E04F}"/>
              </a:ext>
            </a:extLst>
          </p:cNvPr>
          <p:cNvCxnSpPr>
            <a:stCxn id="34" idx="3"/>
            <a:endCxn id="11" idx="3"/>
          </p:cNvCxnSpPr>
          <p:nvPr/>
        </p:nvCxnSpPr>
        <p:spPr>
          <a:xfrm flipH="1">
            <a:off x="6129520" y="2069411"/>
            <a:ext cx="904326" cy="1317884"/>
          </a:xfrm>
          <a:prstGeom prst="bentConnector3">
            <a:avLst>
              <a:gd name="adj1" fmla="val -25278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7CA4A6C-8CF3-46EA-B0FE-467A4082C5F8}"/>
              </a:ext>
            </a:extLst>
          </p:cNvPr>
          <p:cNvCxnSpPr>
            <a:stCxn id="17" idx="3"/>
            <a:endCxn id="11" idx="2"/>
          </p:cNvCxnSpPr>
          <p:nvPr/>
        </p:nvCxnSpPr>
        <p:spPr>
          <a:xfrm flipV="1">
            <a:off x="4516194" y="3756571"/>
            <a:ext cx="986142" cy="832674"/>
          </a:xfrm>
          <a:prstGeom prst="bentConnector2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56998-F547-4984-8CAF-63DDB8A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常见传感器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2DE06-468C-4FCC-8D41-4A2790B8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按功能区分：</a:t>
            </a:r>
            <a:endParaRPr lang="en-US" altLang="zh-CN" dirty="0"/>
          </a:p>
          <a:p>
            <a:pPr lvl="1"/>
            <a:r>
              <a:rPr lang="zh-CN" altLang="en-US" dirty="0"/>
              <a:t>测速：编码器（码盘）</a:t>
            </a:r>
            <a:endParaRPr lang="en-US" altLang="zh-CN" dirty="0"/>
          </a:p>
          <a:p>
            <a:pPr lvl="1"/>
            <a:r>
              <a:rPr lang="zh-CN" altLang="en-US" dirty="0"/>
              <a:t>测位置：电位计（常见于摇杆，舵机等精度不高场合）</a:t>
            </a:r>
            <a:endParaRPr lang="en-US" altLang="zh-CN" dirty="0"/>
          </a:p>
          <a:p>
            <a:pPr lvl="1"/>
            <a:r>
              <a:rPr lang="zh-CN" altLang="en-US" dirty="0"/>
              <a:t>测距离：红外测距、激光测距（激光雷达）、超声测距等</a:t>
            </a:r>
            <a:endParaRPr lang="en-US" altLang="zh-CN" dirty="0"/>
          </a:p>
          <a:p>
            <a:pPr lvl="1"/>
            <a:r>
              <a:rPr lang="zh-CN" altLang="en-US" dirty="0"/>
              <a:t>循迹：红外对管、摄像头、</a:t>
            </a:r>
            <a:r>
              <a:rPr lang="en-US" altLang="zh-CN" dirty="0"/>
              <a:t>CCD</a:t>
            </a:r>
          </a:p>
          <a:p>
            <a:r>
              <a:rPr lang="zh-CN" altLang="en-US" dirty="0"/>
              <a:t>按输出方式区分：</a:t>
            </a:r>
            <a:endParaRPr lang="en-US" altLang="zh-CN" dirty="0"/>
          </a:p>
          <a:p>
            <a:pPr lvl="1"/>
            <a:r>
              <a:rPr lang="zh-CN" altLang="en-US" dirty="0"/>
              <a:t>模拟量（电压 电流）、数字量（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）、协议输出（</a:t>
            </a:r>
            <a:r>
              <a:rPr lang="en-US" altLang="zh-CN" dirty="0"/>
              <a:t>I²C SPI UART 485/232/CAN</a:t>
            </a:r>
            <a:r>
              <a:rPr lang="zh-CN" altLang="en-US" dirty="0"/>
              <a:t>总线输出）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23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60C4A-3B5A-45EB-A51B-53966968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常见传感器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3485B-04D9-4A02-8949-6736E2DB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编码器：</a:t>
            </a:r>
            <a:endParaRPr lang="en-US" altLang="zh-CN" dirty="0"/>
          </a:p>
          <a:p>
            <a:pPr lvl="1"/>
            <a:r>
              <a:rPr lang="zh-CN" altLang="en-US" dirty="0"/>
              <a:t>功能：可测量电机或其他旋转物体的旋转速度</a:t>
            </a:r>
            <a:endParaRPr lang="en-US" altLang="zh-CN" dirty="0"/>
          </a:p>
          <a:p>
            <a:pPr lvl="1"/>
            <a:r>
              <a:rPr lang="zh-CN" altLang="en-US" dirty="0"/>
              <a:t>线数：相当于分辨率，旋转一圈可输出的脉冲数</a:t>
            </a:r>
            <a:endParaRPr lang="en-US" altLang="zh-CN" dirty="0"/>
          </a:p>
          <a:p>
            <a:pPr lvl="1"/>
            <a:r>
              <a:rPr lang="zh-CN" altLang="en-US" dirty="0"/>
              <a:t>输出形式：脉冲，可通过控制器捕捉上升沿计数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3078" name="Picture 6" descr="https://gss0.bdstatic.com/94o3dSag_xI4khGkpoWK1HF6hhy/baike/w%3D268%3Bg%3D0/sign=3e9cb3f38d94a4c20a23e02d36cf7ce8/5ab5c9ea15ce36d33d2dd1cc30f33a87e950b125.jpg">
            <a:extLst>
              <a:ext uri="{FF2B5EF4-FFF2-40B4-BE49-F238E27FC236}">
                <a16:creationId xmlns:a16="http://schemas.microsoft.com/office/drawing/2014/main" id="{4C35ECB7-55B1-47BE-83B6-247E9BF2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07" y="717097"/>
            <a:ext cx="25527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d2.alicdn.com/imgextra/i2/0/T1zoMTFu4cXXXXXXXX_!!0-item_pic.jpg_400x400.jpg">
            <a:extLst>
              <a:ext uri="{FF2B5EF4-FFF2-40B4-BE49-F238E27FC236}">
                <a16:creationId xmlns:a16="http://schemas.microsoft.com/office/drawing/2014/main" id="{49C5089E-5F0B-454B-963E-A25DD9F83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509" y="285591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6D6D02-74CD-422F-A870-C51931FFC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213" y="4096544"/>
            <a:ext cx="5128694" cy="90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0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0DF0E-7B26-4736-9839-8BCF9A5F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常见传感器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401CB-9D8D-4944-A427-CED70684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电位计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2052" name="Picture 4" descr="https://ss0.bdstatic.com/70cFuHSh_Q1YnxGkpoWK1HF6hhy/it/u=2500690408,3434919598&amp;fm=26&amp;gp=0.jpg">
            <a:extLst>
              <a:ext uri="{FF2B5EF4-FFF2-40B4-BE49-F238E27FC236}">
                <a16:creationId xmlns:a16="http://schemas.microsoft.com/office/drawing/2014/main" id="{F748D2BB-16DF-4C51-8B05-E523E8F74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85" y="2838817"/>
            <a:ext cx="4139711" cy="31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1E3CC-EE03-482B-AD3D-BD6D0209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常见传感器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09EAC-3C3A-40B9-9460-A2A6DCFB4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光电传感器</a:t>
            </a:r>
            <a:endParaRPr lang="en-US" altLang="zh-CN" dirty="0"/>
          </a:p>
          <a:p>
            <a:pPr lvl="1"/>
            <a:r>
              <a:rPr lang="zh-CN" altLang="en-US" dirty="0"/>
              <a:t>对射型（也叫光电对管）</a:t>
            </a:r>
            <a:endParaRPr lang="en-US" altLang="zh-CN" dirty="0"/>
          </a:p>
          <a:p>
            <a:pPr lvl="1"/>
            <a:r>
              <a:rPr lang="zh-CN" altLang="en-US" dirty="0"/>
              <a:t>漫反射型（单管）</a:t>
            </a:r>
            <a:endParaRPr lang="en-US" altLang="zh-CN" dirty="0"/>
          </a:p>
          <a:p>
            <a:pPr lvl="1"/>
            <a:r>
              <a:rPr lang="zh-CN" altLang="en-US" dirty="0"/>
              <a:t>红外型</a:t>
            </a:r>
            <a:endParaRPr lang="en-US" altLang="zh-CN" dirty="0"/>
          </a:p>
          <a:p>
            <a:pPr lvl="1"/>
            <a:r>
              <a:rPr lang="zh-CN" altLang="en-US" dirty="0"/>
              <a:t>激光</a:t>
            </a:r>
            <a:endParaRPr lang="en-US" altLang="zh-CN" dirty="0"/>
          </a:p>
          <a:p>
            <a:pPr lvl="1"/>
            <a:r>
              <a:rPr lang="zh-CN" altLang="en-US" dirty="0"/>
              <a:t>功能：主要用于检测物体遮挡、距离</a:t>
            </a:r>
            <a:endParaRPr lang="en-US" altLang="zh-CN" dirty="0"/>
          </a:p>
          <a:p>
            <a:pPr lvl="1"/>
            <a:r>
              <a:rPr lang="zh-CN" altLang="en-US" dirty="0"/>
              <a:t>输出方式：开关信号（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  <a:r>
              <a:rPr lang="zh-CN" altLang="en-US" dirty="0"/>
              <a:t>，测遮挡）、电压输出（测距离）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102" name="Picture 6" descr="https://gd1.alicdn.com/imgextra/i1/0/TB1Qo_nr1OSBuNjy0FdXXbDnVXa_!!0-item_pic.jpg_400x400.jpg">
            <a:extLst>
              <a:ext uri="{FF2B5EF4-FFF2-40B4-BE49-F238E27FC236}">
                <a16:creationId xmlns:a16="http://schemas.microsoft.com/office/drawing/2014/main" id="{1C40F643-79F0-47DC-800C-B48228595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697" y="2166937"/>
            <a:ext cx="3810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timgsa.baidu.com/timg?image&amp;quality=80&amp;size=b9999_10000&amp;sec=1563096783385&amp;di=070ab1b35cc93addd37b1d46b23d02c3&amp;imgtype=0&amp;src=http%3A%2F%2Fimages.tongye.cn%2Fbiz%2F20134%2F637111084585880093.jpg">
            <a:extLst>
              <a:ext uri="{FF2B5EF4-FFF2-40B4-BE49-F238E27FC236}">
                <a16:creationId xmlns:a16="http://schemas.microsoft.com/office/drawing/2014/main" id="{188BAF0F-76BB-4627-BAF0-38BEC5EDB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197" y="3081336"/>
            <a:ext cx="57150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6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1345</TotalTime>
  <Words>1004</Words>
  <Application>Microsoft Office PowerPoint</Application>
  <PresentationFormat>宽屏</PresentationFormat>
  <Paragraphs>204</Paragraphs>
  <Slides>28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宋体</vt:lpstr>
      <vt:lpstr>Arial</vt:lpstr>
      <vt:lpstr>Tw Cen MT</vt:lpstr>
      <vt:lpstr>电路</vt:lpstr>
      <vt:lpstr>机器人的电控常识</vt:lpstr>
      <vt:lpstr>强弱电之分</vt:lpstr>
      <vt:lpstr>开关量、模拟量</vt:lpstr>
      <vt:lpstr>常用能源</vt:lpstr>
      <vt:lpstr>机器人的电路结构</vt:lpstr>
      <vt:lpstr>常见传感器</vt:lpstr>
      <vt:lpstr>常见传感器</vt:lpstr>
      <vt:lpstr>常见传感器</vt:lpstr>
      <vt:lpstr>常见传感器</vt:lpstr>
      <vt:lpstr>常见传感器</vt:lpstr>
      <vt:lpstr>常见的执行元件</vt:lpstr>
      <vt:lpstr>有刷电机的驱动方式</vt:lpstr>
      <vt:lpstr>更改有刷电机的运动方向</vt:lpstr>
      <vt:lpstr>手动H桥驱动电路</vt:lpstr>
      <vt:lpstr>无刷电机的驱动方式</vt:lpstr>
      <vt:lpstr>舵机</vt:lpstr>
      <vt:lpstr>继电器</vt:lpstr>
      <vt:lpstr>控制流程</vt:lpstr>
      <vt:lpstr>控制流程</vt:lpstr>
      <vt:lpstr>C语言编程风格</vt:lpstr>
      <vt:lpstr>版本控制</vt:lpstr>
      <vt:lpstr>Git版本控制工具</vt:lpstr>
      <vt:lpstr>反馈思想</vt:lpstr>
      <vt:lpstr>单片机简介</vt:lpstr>
      <vt:lpstr>常见通信协议</vt:lpstr>
      <vt:lpstr>定位方式</vt:lpstr>
      <vt:lpstr>定位方式</vt:lpstr>
      <vt:lpstr>定位方式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机器人预备队第二次培训</dc:title>
  <dc:creator>黄 灿明</dc:creator>
  <cp:lastModifiedBy>Hcm nczzk</cp:lastModifiedBy>
  <cp:revision>64</cp:revision>
  <dcterms:created xsi:type="dcterms:W3CDTF">2018-05-22T05:56:15Z</dcterms:created>
  <dcterms:modified xsi:type="dcterms:W3CDTF">2019-07-14T11:28:18Z</dcterms:modified>
</cp:coreProperties>
</file>