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12"/>
  </p:notesMasterIdLst>
  <p:sldIdLst>
    <p:sldId id="257" r:id="rId4"/>
    <p:sldId id="261" r:id="rId5"/>
    <p:sldId id="285" r:id="rId6"/>
    <p:sldId id="289" r:id="rId7"/>
    <p:sldId id="288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3300"/>
    <a:srgbClr val="5C0000"/>
    <a:srgbClr val="015D6F"/>
    <a:srgbClr val="015363"/>
    <a:srgbClr val="00262E"/>
    <a:srgbClr val="33CCCC"/>
    <a:srgbClr val="016275"/>
    <a:srgbClr val="016C81"/>
    <a:srgbClr val="0172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2" autoAdjust="0"/>
    <p:restoredTop sz="94660"/>
  </p:normalViewPr>
  <p:slideViewPr>
    <p:cSldViewPr>
      <p:cViewPr varScale="1">
        <p:scale>
          <a:sx n="69" d="100"/>
          <a:sy n="69" d="100"/>
        </p:scale>
        <p:origin x="-18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5"/>
  <c:chart>
    <c:autoTitleDeleted val="1"/>
    <c:view3D>
      <c:rotX val="10"/>
      <c:rotY val="10"/>
      <c:depthPercent val="140"/>
      <c:rAngAx val="1"/>
    </c:view3D>
    <c:floor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69985"/>
        </c:manualLayout>
      </c:layout>
      <c:bar3D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</c:dPt>
          <c:dPt>
            <c:idx val="1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</c:dPt>
          <c:dPt>
            <c:idx val="2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</c:dPt>
          <c:dLbls>
            <c:dLbl>
              <c:idx val="0"/>
              <c:layout>
                <c:manualLayout>
                  <c:x val="8.7912087912087513E-3"/>
                  <c:y val="3.9314381943863306E-3"/>
                </c:manualLayout>
              </c:layout>
              <c:showVal val="1"/>
            </c:dLbl>
            <c:dLbl>
              <c:idx val="1"/>
              <c:layout>
                <c:manualLayout>
                  <c:x val="1.3186467076230777E-2"/>
                  <c:y val="-3.5658453985147214E-3"/>
                </c:manualLayout>
              </c:layout>
              <c:showVal val="1"/>
            </c:dLbl>
            <c:dLbl>
              <c:idx val="2"/>
              <c:layout>
                <c:manualLayout>
                  <c:x val="8.7912087912087929E-3"/>
                  <c:y val="3.9314381943863306E-3"/>
                </c:manualLayout>
              </c:layout>
              <c:showVal val="1"/>
            </c:dLbl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defRPr>
                </a:pPr>
                <a:endParaRPr lang="pt-BR"/>
              </a:p>
            </c:txPr>
            <c:showVal val="1"/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Utilizado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0.5</c:v>
                </c:pt>
                <c:pt idx="1">
                  <c:v>0.49000000000000005</c:v>
                </c:pt>
                <c:pt idx="2">
                  <c:v>0.45</c:v>
                </c:pt>
              </c:numCache>
            </c:numRef>
          </c:val>
        </c:ser>
        <c:dLbls>
          <c:showVal val="1"/>
        </c:dLbls>
        <c:gapWidth val="50"/>
        <c:gapDepth val="100"/>
        <c:shape val="box"/>
        <c:axId val="50234496"/>
        <c:axId val="119646848"/>
        <c:axId val="0"/>
      </c:bar3DChart>
      <c:catAx>
        <c:axId val="50234496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pPr>
            <a:endParaRPr lang="pt-BR"/>
          </a:p>
        </c:txPr>
        <c:crossAx val="119646848"/>
        <c:crosses val="autoZero"/>
        <c:auto val="1"/>
        <c:lblAlgn val="ctr"/>
        <c:lblOffset val="100"/>
      </c:catAx>
      <c:valAx>
        <c:axId val="119646848"/>
        <c:scaling>
          <c:orientation val="minMax"/>
          <c:max val="1"/>
          <c:min val="0"/>
        </c:scaling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pPr>
            <a:endParaRPr lang="pt-BR"/>
          </a:p>
        </c:txPr>
        <c:crossAx val="50234496"/>
        <c:crosses val="autoZero"/>
        <c:crossBetween val="between"/>
        <c:minorUnit val="0.25"/>
      </c:valAx>
    </c:plotArea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853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3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E3211294-B4B1-4E05-AF27-D81B3FA40A9E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A8649B9F-E53F-4DC4-8FAD-B7174501A4D0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A95101D1-4325-4A52-8BAF-72845B344470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975DA162-B246-4766-B672-5B2D90B56A2A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88000" cy="936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25022"/>
            <a:ext cx="2676259" cy="324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Cliente: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Arial" pitchFamily="34" charset="0"/>
              </a:rPr>
              <a:t>MME</a:t>
            </a: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4" y="641916"/>
            <a:ext cx="2676259" cy="324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Gestor</a:t>
            </a:r>
            <a:r>
              <a:rPr lang="pt-BR" sz="1200" b="1" baseline="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:</a:t>
            </a:r>
            <a:r>
              <a:rPr lang="pt-BR" sz="1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Arial" pitchFamily="34" charset="0"/>
              </a:rPr>
              <a:t>Nelma Castro</a:t>
            </a:r>
            <a:endParaRPr lang="pt-BR" sz="1200" b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761561101"/>
              </p:ext>
            </p:extLst>
          </p:nvPr>
        </p:nvGraphicFramePr>
        <p:xfrm>
          <a:off x="3466966" y="244698"/>
          <a:ext cx="5432336" cy="704276"/>
        </p:xfrm>
        <a:graphic>
          <a:graphicData uri="http://schemas.openxmlformats.org/drawingml/2006/table">
            <a:tbl>
              <a:tblPr/>
              <a:tblGrid>
                <a:gridCol w="1205438"/>
                <a:gridCol w="1205438"/>
                <a:gridCol w="1006561"/>
                <a:gridCol w="1006561"/>
                <a:gridCol w="1008338"/>
              </a:tblGrid>
              <a:tr h="348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</a:t>
                      </a:r>
                      <a:endParaRPr kumimoji="0" lang="pt-B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Previsão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Conclusão</a:t>
                      </a:r>
                      <a:endParaRPr kumimoji="0" lang="pt-B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% Previsto</a:t>
                      </a:r>
                      <a:endParaRPr kumimoji="0" lang="pt-B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% Realizado</a:t>
                      </a:r>
                      <a:endParaRPr kumimoji="0" lang="pt-B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Status Atual</a:t>
                      </a:r>
                      <a:endParaRPr kumimoji="0" lang="pt-B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dd</a:t>
                      </a:r>
                      <a:r>
                        <a:rPr kumimoji="0" lang="pt-BR" sz="105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0" lang="pt-BR" sz="105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mmm</a:t>
                      </a:r>
                      <a:r>
                        <a:rPr kumimoji="0" lang="pt-BR" sz="105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/2013</a:t>
                      </a:r>
                      <a:endParaRPr kumimoji="0" 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05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dd</a:t>
                      </a:r>
                      <a:r>
                        <a:rPr kumimoji="0" lang="pt-BR" sz="105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0" lang="pt-BR" sz="105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mmm</a:t>
                      </a:r>
                      <a:r>
                        <a:rPr kumimoji="0" lang="pt-BR" sz="105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/2013</a:t>
                      </a:r>
                      <a:endParaRPr kumimoji="0" 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52%</a:t>
                      </a:r>
                      <a:endParaRPr kumimoji="0" 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49%</a:t>
                      </a:r>
                      <a:endParaRPr kumimoji="0" 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2410" y="218686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:\JrMachado\ID2\ID2\MGP\Imagens\sphere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1411" y="297899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JrMachado\ID2\ID2\MGP\Imagens\sphereYello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1411" y="257390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JrMachado\ID2\ID2\MGP\Imagens\confirm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2410" y="1808820"/>
            <a:ext cx="378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2" descr="logomarca CTI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4451" y="466348"/>
            <a:ext cx="936000" cy="2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1819A19E-956B-4EA7-A669-9E4071899A6D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57F75C23-5853-4643-ACCE-A36857E1548D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3C27BD17-0464-488C-9AB4-C89D24F96805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74D96BE2-40F6-42B6-9EFF-50C00DBC04EC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BCD1EEA6-40CC-4C88-B50E-081E67DCCB33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9E5992AA-22C1-42D9-A6B1-D7D4CD3724AB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C012D602-664E-4F35-B75B-06BDBA89E7E5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6B65CA4F-E638-4CDC-A6CE-7626903B2022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99F1CD67-39A6-4094-8421-0070A3D352EC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377B9FC9-B396-490A-9A7F-2CBC779084F9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B77D-89C6-46FA-9EF2-433DCCBCEF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FC66A01D-E73F-404E-AF8E-06E2E055B2A7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9408-893F-4FAC-B930-E5AF0D4FB8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F1C59A63-A502-459B-94AE-B3C3D37634B0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6B2AF-8585-4022-B6D3-E0350BB1B8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F774F29B-8B3E-496E-98FC-4468AD738FBD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578FD-9E72-4538-97E3-E110DD0A03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1950995C-13E8-407C-9B73-F3BDBFA5D167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B3CE-FF71-451E-967C-302CA915155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5A60606B-7236-49FF-9F68-6EC784B5186F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14C6-B9E7-4511-82C3-F621D33535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2153AB3A-9E33-4966-B5E8-7934260190A5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490-1D12-4906-9613-DA70CA8481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B17FC67C-CC83-475C-B803-292F34D5B469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6B01FB13-9EED-4A8F-AAB4-7D89D788BDCB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4CA0-1BB8-4D61-BA17-1BE9F582A4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CF617FE7-0158-4362-A670-6E1CA2DCAA38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59F0-0BE0-408B-8EEA-3489E7D53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80126EB0-6130-4DD0-B26D-B98980E63BBF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6E63-1AC6-46FE-933A-4F2852689C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8C2528F6-1F3C-42AC-AA51-D3C5AF6AC192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9BEB8-A676-4939-8BC5-1093110D08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85E6D114-D950-4D76-9D05-123CA23B1117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6EC4A627-CDE6-489F-AE1D-A6804D60750C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A0B1EA18-801B-4FCB-8AEB-48F1F5312D2B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3D5AE1E1-6FE5-463A-B586-0EE89B08D28B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4EDEC1B0-5C4B-4E4C-A4A1-28CBD12D5074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1BA613AC-E59B-4C29-92F5-B9FF1B309457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Data: </a:t>
            </a:r>
            <a:fld id="{2C92941C-0257-46B7-A07A-77DA5AA1B969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/>
              <a:t>Data: </a:t>
            </a:r>
            <a:fld id="{7F55DACA-CBEB-42B0-B8B1-4E02713EDA3F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 userDrawn="1"/>
        </p:nvSpPr>
        <p:spPr bwMode="auto">
          <a:xfrm>
            <a:off x="3851920" y="6577013"/>
            <a:ext cx="5292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CTIS</a:t>
            </a:r>
            <a:r>
              <a:rPr lang="en-US" sz="1200" b="1" baseline="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© 2013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/>
              <a:t>Data: </a:t>
            </a:r>
            <a:fld id="{3D4128FC-F13E-4ED2-ABF8-CDF300E4D58A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A4286A77-79A7-4C0F-A8F1-081C5ECD40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Data: </a:t>
            </a:r>
            <a:fld id="{54F63345-4476-47CC-999B-435810628E73}" type="datetime1">
              <a:rPr lang="pt-BR"/>
              <a:pPr>
                <a:defRPr/>
              </a:pPr>
              <a:t>03/09/2013</a:t>
            </a:fld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 userDrawn="1"/>
        </p:nvSpPr>
        <p:spPr bwMode="auto">
          <a:xfrm>
            <a:off x="3810000" y="6577013"/>
            <a:ext cx="525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000" b="1" dirty="0" err="1">
                <a:solidFill>
                  <a:schemeClr val="bg1"/>
                </a:solidFill>
              </a:rPr>
              <a:t>interno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copyright©vivo2008</a:t>
            </a:r>
          </a:p>
        </p:txBody>
      </p:sp>
      <p:pic>
        <p:nvPicPr>
          <p:cNvPr id="8197" name="Picture 5" descr="vert_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2563" y="182563"/>
            <a:ext cx="300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6"/>
          <p:cNvSpPr txBox="1">
            <a:spLocks noChangeArrowheads="1"/>
          </p:cNvSpPr>
          <p:nvPr userDrawn="1"/>
        </p:nvSpPr>
        <p:spPr bwMode="auto">
          <a:xfrm>
            <a:off x="593725" y="161925"/>
            <a:ext cx="633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1"/>
                </a:solidFill>
              </a:rPr>
              <a:t>Título da Apresentação </a:t>
            </a:r>
            <a:r>
              <a:rPr lang="en-US" sz="1200">
                <a:solidFill>
                  <a:schemeClr val="bg1"/>
                </a:solidFill>
              </a:rPr>
              <a:t>Subtítulo da Apresentação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77013"/>
            <a:ext cx="2895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Diretoria de Controle Mercadológico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1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11" Type="http://schemas.openxmlformats.org/officeDocument/2006/relationships/image" Target="../media/image13.jpeg"/><Relationship Id="rId5" Type="http://schemas.openxmlformats.org/officeDocument/2006/relationships/image" Target="../media/image1.png"/><Relationship Id="rId10" Type="http://schemas.openxmlformats.org/officeDocument/2006/relationships/image" Target="../media/image12.jpeg"/><Relationship Id="rId4" Type="http://schemas.openxmlformats.org/officeDocument/2006/relationships/chart" Target="../charts/chart1.xml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Projeto MME – Fase Transformação - 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WebPac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89239"/>
            <a:ext cx="3714776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Período: 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dd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mmm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/2013 a 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dd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mmm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/2013</a:t>
            </a:r>
            <a:endParaRPr lang="pt-BR" sz="14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89239"/>
            <a:ext cx="4929222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Gerente de Projetos: 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Antônio Wilson Ribeiro Machado Júnior</a:t>
            </a:r>
            <a:endParaRPr lang="pt-BR" sz="14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Relatório de </a:t>
            </a:r>
            <a:r>
              <a:rPr lang="pt-BR" sz="24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Acompanhamento Gerencial</a:t>
            </a:r>
            <a:endParaRPr lang="pt-BR" sz="24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CTIS - Departamento de Fábrica de Software</a:t>
            </a:r>
          </a:p>
        </p:txBody>
      </p:sp>
      <p:pic>
        <p:nvPicPr>
          <p:cNvPr id="1026" name="Imagem 2" descr="logomarca C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667" y="1718810"/>
            <a:ext cx="7268665" cy="204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58084" y="1174578"/>
            <a:ext cx="8856000" cy="4860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Informações do </a:t>
            </a:r>
            <a:r>
              <a:rPr lang="pt-BR" sz="12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Projeto</a:t>
            </a:r>
            <a:endParaRPr lang="pt-BR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31140" y="1457959"/>
            <a:ext cx="5004000" cy="2016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just"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Objetivos</a:t>
            </a:r>
          </a:p>
          <a:p>
            <a:pPr algn="just">
              <a:spcBef>
                <a:spcPct val="50000"/>
              </a:spcBef>
              <a:defRPr/>
            </a:pP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Entregar as Ordens de Serviço abaixo:</a:t>
            </a:r>
          </a:p>
          <a:p>
            <a:pPr algn="just">
              <a:spcBef>
                <a:spcPct val="50000"/>
              </a:spcBef>
              <a:defRPr/>
            </a:pPr>
            <a:r>
              <a:rPr lang="pt-BR" sz="11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Xxxx</a:t>
            </a: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yyyyy</a:t>
            </a: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zzzzz</a:t>
            </a:r>
            <a:endParaRPr lang="pt-BR" sz="11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  <a:defRPr/>
            </a:pPr>
            <a:endParaRPr lang="pt-BR" sz="11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  <a:defRPr/>
            </a:pPr>
            <a:endParaRPr lang="pt-BR" sz="11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8440" y="1457960"/>
            <a:ext cx="3636000" cy="4500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Equipe do Projeto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31140" y="3547110"/>
            <a:ext cx="5004000" cy="2412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just"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Escopo</a:t>
            </a:r>
          </a:p>
          <a:p>
            <a:pPr algn="just">
              <a:spcBef>
                <a:spcPct val="50000"/>
              </a:spcBef>
              <a:defRPr/>
            </a:pP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Escopo do projeto</a:t>
            </a:r>
            <a:endParaRPr lang="pt-BR" sz="11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1041707"/>
              </p:ext>
            </p:extLst>
          </p:nvPr>
        </p:nvGraphicFramePr>
        <p:xfrm>
          <a:off x="5298440" y="1858010"/>
          <a:ext cx="3644900" cy="1911350"/>
        </p:xfrm>
        <a:graphic>
          <a:graphicData uri="http://schemas.openxmlformats.org/drawingml/2006/table">
            <a:tbl>
              <a:tblPr firstRow="1" bandRow="1"/>
              <a:tblGrid>
                <a:gridCol w="1088736"/>
                <a:gridCol w="2556164"/>
              </a:tblGrid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Cliente: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MME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Gestor: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Nelma Castro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Preposto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CTIS: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Oliveira Marques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GP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CTIS</a:t>
                      </a:r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Antônio Wilson Ribeiro Machado Júnior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Analistas de GCM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Leonardo Cruz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Gerson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Berlinck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 descr="https://encrypted-tbn2.gstatic.com/images?q=tbn:ANd9GcR4gWM2e-F8kK2GTBsv_cJEuoz50jbhjjSDs2uLaI6fd5JGfg9V5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90" y="1508480"/>
            <a:ext cx="180000" cy="1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3.gstatic.com/images?q=tbn:ANd9GcRkt25TpH3HMgw8cqB2oh2TzZgLt9y-gzHc8qHDARr4Vm0UUm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909" y="357949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apshrconsultants.com/images/team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890" y="1502410"/>
            <a:ext cx="216000" cy="2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de cantos arredondados 25"/>
          <p:cNvSpPr/>
          <p:nvPr/>
        </p:nvSpPr>
        <p:spPr>
          <a:xfrm>
            <a:off x="158084" y="1174578"/>
            <a:ext cx="8856000" cy="4860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34181" y="2471990"/>
            <a:ext cx="6003004" cy="3492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Cronograma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37141" y="1250948"/>
            <a:ext cx="8712000" cy="1152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Informações Gerenciais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Xxxxxxx</a:t>
            </a:r>
            <a:endParaRPr lang="pt-BR" sz="11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pt-BR" sz="11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Yyyyyyy</a:t>
            </a:r>
            <a:endParaRPr lang="pt-BR" sz="11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282189" y="2471991"/>
            <a:ext cx="2657991" cy="3492000"/>
          </a:xfrm>
          <a:prstGeom prst="roundRect">
            <a:avLst>
              <a:gd name="adj" fmla="val 0"/>
            </a:avLst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Gráfico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de Acompanhamento</a:t>
            </a:r>
          </a:p>
        </p:txBody>
      </p:sp>
      <p:pic>
        <p:nvPicPr>
          <p:cNvPr id="30" name="Picture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573" y="3258290"/>
            <a:ext cx="219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573" y="3524990"/>
            <a:ext cx="219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xmlns="" val="3992231542"/>
              </p:ext>
            </p:extLst>
          </p:nvPr>
        </p:nvGraphicFramePr>
        <p:xfrm>
          <a:off x="6327194" y="2718910"/>
          <a:ext cx="2534865" cy="323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2" name="Picture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573" y="3779348"/>
            <a:ext cx="219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aixaDeTexto 32"/>
          <p:cNvSpPr txBox="1"/>
          <p:nvPr/>
        </p:nvSpPr>
        <p:spPr bwMode="auto">
          <a:xfrm>
            <a:off x="2733675" y="6309444"/>
            <a:ext cx="126028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60011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50073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030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9298666"/>
              </p:ext>
            </p:extLst>
          </p:nvPr>
        </p:nvGraphicFramePr>
        <p:xfrm>
          <a:off x="267932" y="2708920"/>
          <a:ext cx="5924248" cy="3219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3858"/>
                <a:gridCol w="855095"/>
                <a:gridCol w="855095"/>
                <a:gridCol w="945105"/>
                <a:gridCol w="855095"/>
              </a:tblGrid>
              <a:tr h="142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 smtClean="0">
                          <a:effectLst/>
                        </a:rPr>
                        <a:t>Tarefas</a:t>
                      </a:r>
                      <a:endParaRPr lang="pt-BR" sz="1000" b="1" kern="120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Verdana" pitchFamily="34" charset="0"/>
                          <a:cs typeface="Verdana" pitchFamily="34" charset="0"/>
                        </a:rPr>
                        <a:t>Térm</a:t>
                      </a: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000" b="1" kern="1200" dirty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Verdana" pitchFamily="34" charset="0"/>
                          <a:cs typeface="Verdana" pitchFamily="34" charset="0"/>
                        </a:rPr>
                        <a:t>Prev</a:t>
                      </a:r>
                      <a:endParaRPr lang="pt-BR" sz="1000" b="1" kern="120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 smtClean="0">
                          <a:effectLst/>
                        </a:rPr>
                        <a:t>% Previsto</a:t>
                      </a:r>
                      <a:endParaRPr lang="pt-BR" sz="1000" b="1" kern="120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 smtClean="0">
                          <a:effectLst/>
                        </a:rPr>
                        <a:t>% Realizado</a:t>
                      </a:r>
                      <a:endParaRPr lang="pt-BR" sz="1000" b="1" kern="120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 smtClean="0">
                          <a:effectLst/>
                        </a:rPr>
                        <a:t>Avaliação</a:t>
                      </a:r>
                      <a:endParaRPr lang="pt-BR" sz="1000" b="1" kern="120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Mapeamento das Informações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</a:rPr>
                        <a:t>60%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effectLst/>
                        </a:rPr>
                        <a:t>50%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Criação do SVN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</a:rPr>
                        <a:t>59%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effectLst/>
                        </a:rPr>
                        <a:t>59%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Relatório de Diagnóstico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</a:rPr>
                        <a:t>0%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effectLst/>
                        </a:rPr>
                        <a:t>0%</a:t>
                      </a: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8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37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032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webdesign.org/img_articles/21737/Business-Graph-Icon-Final_550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018"/>
          <a:stretch/>
        </p:blipFill>
        <p:spPr bwMode="auto">
          <a:xfrm>
            <a:off x="6282190" y="2483781"/>
            <a:ext cx="252000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s://encrypted-tbn3.gstatic.com/images?q=tbn:ANd9GcR6sM2Bh8Tz5yEn4dg9MEd7K8EZ3s-5KCP1vxv2obU78RzfxNPtM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631" y="250294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-iut.univ-lille1.fr/qepi/wp-content/uploads/2013/02/Information-1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251" y="130152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3658" y="297118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8084" y="1174578"/>
            <a:ext cx="8858312" cy="486471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29522" y="1250951"/>
            <a:ext cx="8712000" cy="47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Riscos Identificados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8668109"/>
              </p:ext>
            </p:extLst>
          </p:nvPr>
        </p:nvGraphicFramePr>
        <p:xfrm>
          <a:off x="300990" y="1551704"/>
          <a:ext cx="8572501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6015"/>
                <a:gridCol w="3022524"/>
                <a:gridCol w="1233962"/>
              </a:tblGrid>
              <a:tr h="176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Principais Riscos Identificados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Resposta ao Risco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Responsável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http://engage.networkdepot.com/Portals/154468/images/Alert-Icon--resized-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5" y="1281196"/>
            <a:ext cx="216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58084" y="1174578"/>
            <a:ext cx="8858312" cy="485778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29522" y="3651249"/>
            <a:ext cx="8712000" cy="23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Principais Entregas/Atividades Previstas para o próximo período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3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1794831"/>
              </p:ext>
            </p:extLst>
          </p:nvPr>
        </p:nvGraphicFramePr>
        <p:xfrm>
          <a:off x="300990" y="3924055"/>
          <a:ext cx="8572500" cy="195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31050"/>
                <a:gridCol w="14414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229522" y="1250951"/>
            <a:ext cx="8712000" cy="23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 Principais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Entregas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0459907"/>
              </p:ext>
            </p:extLst>
          </p:nvPr>
        </p:nvGraphicFramePr>
        <p:xfrm>
          <a:off x="300990" y="1551703"/>
          <a:ext cx="8572500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/>
                <a:gridCol w="14414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Picture 6" descr="Blue Jelly Business Binoculars Search Ic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90" y="3651250"/>
            <a:ext cx="216000" cy="252000"/>
          </a:xfrm>
          <a:prstGeom prst="rect">
            <a:avLst/>
          </a:prstGeom>
          <a:noFill/>
        </p:spPr>
      </p:pic>
      <p:pic>
        <p:nvPicPr>
          <p:cNvPr id="11" name="Picture 2" descr="https://encrypted-tbn1.gstatic.com/images?q=tbn:ANd9GcSLA9JQXDN14-x48nHYuBMLlutU6zwDfJVzxzablMBN_h5V86enR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765" y="127778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8084" y="1174578"/>
            <a:ext cx="8858312" cy="485778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29522" y="3651251"/>
            <a:ext cx="8712000" cy="23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Pontos de Atenção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1642217"/>
              </p:ext>
            </p:extLst>
          </p:nvPr>
        </p:nvGraphicFramePr>
        <p:xfrm>
          <a:off x="300990" y="3924055"/>
          <a:ext cx="8572500" cy="195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1950"/>
                <a:gridCol w="1689100"/>
                <a:gridCol w="14414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Resolução Prevista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tângulo de cantos arredondados 9"/>
          <p:cNvSpPr/>
          <p:nvPr/>
        </p:nvSpPr>
        <p:spPr>
          <a:xfrm>
            <a:off x="229522" y="1250951"/>
            <a:ext cx="8712000" cy="23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Principais Entregas não Realizadas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7712841"/>
              </p:ext>
            </p:extLst>
          </p:nvPr>
        </p:nvGraphicFramePr>
        <p:xfrm>
          <a:off x="300990" y="1551703"/>
          <a:ext cx="857250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010"/>
                <a:gridCol w="3067529"/>
                <a:gridCol w="1233962"/>
              </a:tblGrid>
              <a:tr h="120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Motivo</a:t>
                      </a:r>
                      <a:endParaRPr kumimoji="0" lang="pt-BR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https://encrypted-tbn1.gstatic.com/images?q=tbn:ANd9GcTJRc4iyjoXTyODD5YxqrqdZtAqjHrJDjbzndI8iRZ1PAoa79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241" y="369905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encrypted-tbn0.gstatic.com/images?q=tbn:ANd9GcQeU8Lbaifk4GYweHtGmUdxkL5Ygds9u-IyJHuFmANq_eDG4hKBd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13" t="6692" r="37814" b="2601"/>
          <a:stretch/>
        </p:blipFill>
        <p:spPr bwMode="auto">
          <a:xfrm>
            <a:off x="311785" y="1287810"/>
            <a:ext cx="180000" cy="1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8084" y="1174578"/>
            <a:ext cx="8858312" cy="486471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29522" y="1250951"/>
            <a:ext cx="8712000" cy="47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    Problemas Encontrados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8668109"/>
              </p:ext>
            </p:extLst>
          </p:nvPr>
        </p:nvGraphicFramePr>
        <p:xfrm>
          <a:off x="300990" y="1551704"/>
          <a:ext cx="8572501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6015"/>
                <a:gridCol w="3022524"/>
                <a:gridCol w="1233962"/>
              </a:tblGrid>
              <a:tr h="176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Ações Relevantes</a:t>
                      </a: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http://engage.networkdepot.com/Portals/154468/images/Alert-Icon--resized-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5" y="1281196"/>
            <a:ext cx="216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4481990" y="5004175"/>
            <a:ext cx="4527094" cy="99512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eaLnBrk="0" hangingPunct="0">
              <a:lnSpc>
                <a:spcPct val="110000"/>
              </a:lnSpc>
            </a:pPr>
            <a:r>
              <a:rPr lang="pt-BR" sz="1600" dirty="0">
                <a:solidFill>
                  <a:schemeClr val="bg1"/>
                </a:solidFill>
                <a:latin typeface="Calibri" pitchFamily="34" charset="0"/>
              </a:rPr>
              <a:t>Executado por:</a:t>
            </a:r>
            <a:endParaRPr lang="pt-BR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algn="r" eaLnBrk="0" hangingPunct="0">
              <a:lnSpc>
                <a:spcPct val="110000"/>
              </a:lnSpc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itchFamily="34" charset="0"/>
              </a:rPr>
              <a:t>Antônio Wilson Ribeiro Machado Júnior</a:t>
            </a:r>
          </a:p>
          <a:p>
            <a:pPr algn="r" eaLnBrk="0" hangingPunct="0">
              <a:lnSpc>
                <a:spcPct val="110000"/>
              </a:lnSpc>
            </a:pPr>
            <a:r>
              <a:rPr lang="pt-BR" altLang="ja-JP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itchFamily="34" charset="0"/>
                <a:ea typeface="ＭＳ Ｐゴシック"/>
                <a:cs typeface="ＭＳ Ｐゴシック"/>
              </a:rPr>
              <a:t>Gerente de Projetos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Imagem 2" descr="logomarca C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667" y="1718810"/>
            <a:ext cx="7268665" cy="204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207</Words>
  <Application>Microsoft Office PowerPoint</Application>
  <PresentationFormat>Apresentação na tela (4:3)</PresentationFormat>
  <Paragraphs>76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Personalizar design</vt:lpstr>
      <vt:lpstr>Default Design</vt:lpstr>
      <vt:lpstr>1_Default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Vivo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ANTONIO WILSON RIBEIRO MACHADO JUNIOR</cp:lastModifiedBy>
  <cp:revision>247</cp:revision>
  <dcterms:created xsi:type="dcterms:W3CDTF">2006-07-25T21:08:26Z</dcterms:created>
  <dcterms:modified xsi:type="dcterms:W3CDTF">2013-09-03T18:25:51Z</dcterms:modified>
</cp:coreProperties>
</file>