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S" dirty="0" smtClean="0">
                <a:solidFill>
                  <a:schemeClr val="accent5"/>
                </a:solidFill>
                <a:latin typeface="Bell MT" panose="02020503060305020303" pitchFamily="18" charset="0"/>
              </a:rPr>
              <a:t>Computación Cuántica: Para qué sirve y como podría cambiar el mundo </a:t>
            </a:r>
            <a:r>
              <a:rPr lang="en-US" dirty="0" smtClean="0"/>
              <a:t/>
            </a:r>
            <a:br>
              <a:rPr lang="en-US" dirty="0" smtClean="0"/>
            </a:br>
            <a:endParaRPr lang="en-US" dirty="0"/>
          </a:p>
        </p:txBody>
      </p:sp>
      <p:sp>
        <p:nvSpPr>
          <p:cNvPr id="5" name="Título 1"/>
          <p:cNvSpPr txBox="1">
            <a:spLocks/>
          </p:cNvSpPr>
          <p:nvPr/>
        </p:nvSpPr>
        <p:spPr>
          <a:xfrm>
            <a:off x="2080176" y="4366384"/>
            <a:ext cx="8791575" cy="238760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US" sz="2100" dirty="0" smtClean="0">
              <a:latin typeface="Bell MT" panose="02020503060305020303" pitchFamily="18" charset="0"/>
            </a:endParaRPr>
          </a:p>
          <a:p>
            <a:endParaRPr lang="en-US" sz="2100" dirty="0">
              <a:latin typeface="Bell MT" panose="02020503060305020303" pitchFamily="18" charset="0"/>
            </a:endParaRPr>
          </a:p>
          <a:p>
            <a:r>
              <a:rPr lang="en-US" sz="2100" dirty="0" smtClean="0">
                <a:latin typeface="Bell MT" panose="02020503060305020303" pitchFamily="18" charset="0"/>
              </a:rPr>
              <a:t>Richard Ojeda</a:t>
            </a:r>
            <a:r>
              <a:rPr lang="en-US" dirty="0" smtClean="0"/>
              <a:t/>
            </a:r>
            <a:br>
              <a:rPr lang="en-US" dirty="0" smtClean="0"/>
            </a:br>
            <a:endParaRPr lang="en-US" dirty="0"/>
          </a:p>
        </p:txBody>
      </p:sp>
      <p:pic>
        <p:nvPicPr>
          <p:cNvPr id="1028" name="Picture 4" descr="Seguridad en la Computación Cuántica • The New N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895" y="2959996"/>
            <a:ext cx="4731027" cy="2365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898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90713" y="238057"/>
            <a:ext cx="9905998" cy="1478570"/>
          </a:xfrm>
        </p:spPr>
        <p:txBody>
          <a:bodyPr/>
          <a:lstStyle/>
          <a:p>
            <a:r>
              <a:rPr lang="es-ES" dirty="0" smtClean="0">
                <a:solidFill>
                  <a:schemeClr val="accent5"/>
                </a:solidFill>
                <a:latin typeface="Bell MT" panose="02020503060305020303" pitchFamily="18" charset="0"/>
              </a:rPr>
              <a:t>¿Qué es un computador cuántico ?</a:t>
            </a:r>
            <a:r>
              <a:rPr lang="es-ES" dirty="0" smtClean="0"/>
              <a:t/>
            </a:r>
            <a:br>
              <a:rPr lang="es-ES" dirty="0" smtClean="0"/>
            </a:br>
            <a:endParaRPr lang="en-US" dirty="0"/>
          </a:p>
        </p:txBody>
      </p:sp>
      <p:sp>
        <p:nvSpPr>
          <p:cNvPr id="3" name="Marcador de contenido 2"/>
          <p:cNvSpPr>
            <a:spLocks noGrp="1"/>
          </p:cNvSpPr>
          <p:nvPr>
            <p:ph idx="1"/>
          </p:nvPr>
        </p:nvSpPr>
        <p:spPr>
          <a:xfrm>
            <a:off x="1090612" y="1273729"/>
            <a:ext cx="9905999" cy="3541714"/>
          </a:xfrm>
        </p:spPr>
        <p:txBody>
          <a:bodyPr/>
          <a:lstStyle/>
          <a:p>
            <a:r>
              <a:rPr lang="es-ES" dirty="0" smtClean="0">
                <a:latin typeface="Bell MT" panose="02020503060305020303" pitchFamily="18" charset="0"/>
              </a:rPr>
              <a:t>Esta </a:t>
            </a:r>
            <a:r>
              <a:rPr lang="es-ES" dirty="0">
                <a:latin typeface="Bell MT" panose="02020503060305020303" pitchFamily="18" charset="0"/>
              </a:rPr>
              <a:t>rama de la informática </a:t>
            </a:r>
            <a:r>
              <a:rPr lang="es-ES" b="1" dirty="0">
                <a:latin typeface="Bell MT" panose="02020503060305020303" pitchFamily="18" charset="0"/>
              </a:rPr>
              <a:t>se basa en los principios de la superposición de la materia y el entrelazamiento cuántico para desarrollar una computación distinta a la tradicional.</a:t>
            </a:r>
            <a:r>
              <a:rPr lang="es-ES" dirty="0">
                <a:latin typeface="Bell MT" panose="02020503060305020303" pitchFamily="18" charset="0"/>
              </a:rPr>
              <a:t> En teoría, sería capaz de almacenar muchísimos más estados por unidad de información y operar con algoritmos mucho más eficientes a nivel numérico, como el de </a:t>
            </a:r>
            <a:r>
              <a:rPr lang="es-ES" dirty="0" err="1">
                <a:latin typeface="Bell MT" panose="02020503060305020303" pitchFamily="18" charset="0"/>
              </a:rPr>
              <a:t>Shor</a:t>
            </a:r>
            <a:r>
              <a:rPr lang="es-ES" dirty="0">
                <a:latin typeface="Bell MT" panose="02020503060305020303" pitchFamily="18" charset="0"/>
              </a:rPr>
              <a:t> o el temple </a:t>
            </a:r>
            <a:r>
              <a:rPr lang="es-ES" dirty="0"/>
              <a:t>cuántico</a:t>
            </a:r>
            <a:endParaRPr lang="en-US" dirty="0"/>
          </a:p>
        </p:txBody>
      </p:sp>
      <p:pic>
        <p:nvPicPr>
          <p:cNvPr id="4098" name="Picture 2" descr="Google proclama la 'supremacía cuántica' con el ordenador más potente (pero  el informe desapare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7799" y="3739694"/>
            <a:ext cx="3886202" cy="2947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11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58924" y="546099"/>
            <a:ext cx="8791575" cy="1274763"/>
          </a:xfrm>
        </p:spPr>
        <p:txBody>
          <a:bodyPr/>
          <a:lstStyle/>
          <a:p>
            <a:r>
              <a:rPr lang="es-ES" dirty="0" smtClean="0">
                <a:solidFill>
                  <a:schemeClr val="accent5"/>
                </a:solidFill>
                <a:latin typeface="Bell MT" panose="02020503060305020303" pitchFamily="18" charset="0"/>
              </a:rPr>
              <a:t>¿</a:t>
            </a:r>
            <a:r>
              <a:rPr lang="es-ES" dirty="0" smtClean="0">
                <a:solidFill>
                  <a:schemeClr val="accent5"/>
                </a:solidFill>
                <a:latin typeface="Bell MT" panose="02020503060305020303" pitchFamily="18" charset="0"/>
              </a:rPr>
              <a:t>Qué es </a:t>
            </a:r>
            <a:r>
              <a:rPr lang="es-ES" dirty="0" smtClean="0">
                <a:solidFill>
                  <a:schemeClr val="accent5"/>
                </a:solidFill>
                <a:latin typeface="Bell MT" panose="02020503060305020303" pitchFamily="18" charset="0"/>
              </a:rPr>
              <a:t>un cubit?</a:t>
            </a:r>
            <a:endParaRPr lang="en-US" dirty="0">
              <a:solidFill>
                <a:schemeClr val="accent5"/>
              </a:solidFill>
              <a:latin typeface="Bell MT" panose="02020503060305020303" pitchFamily="18" charset="0"/>
            </a:endParaRPr>
          </a:p>
        </p:txBody>
      </p:sp>
      <p:sp>
        <p:nvSpPr>
          <p:cNvPr id="4" name="Subtítulo 3"/>
          <p:cNvSpPr>
            <a:spLocks noGrp="1"/>
          </p:cNvSpPr>
          <p:nvPr>
            <p:ph type="subTitle" idx="1"/>
          </p:nvPr>
        </p:nvSpPr>
        <p:spPr>
          <a:xfrm>
            <a:off x="1558924" y="1985962"/>
            <a:ext cx="8791575" cy="1655762"/>
          </a:xfrm>
        </p:spPr>
        <p:txBody>
          <a:bodyPr>
            <a:normAutofit fontScale="25000" lnSpcReduction="20000"/>
          </a:bodyPr>
          <a:lstStyle/>
          <a:p>
            <a:r>
              <a:rPr lang="es-ES" sz="4400" dirty="0" smtClean="0"/>
              <a:t>¿</a:t>
            </a:r>
            <a:endParaRPr lang="es-ES" sz="4400" dirty="0"/>
          </a:p>
          <a:p>
            <a:r>
              <a:rPr lang="es-ES" sz="8000" dirty="0">
                <a:solidFill>
                  <a:schemeClr val="tx1"/>
                </a:solidFill>
                <a:latin typeface="Bell MT" panose="02020503060305020303" pitchFamily="18" charset="0"/>
              </a:rPr>
              <a:t>La informática cuántica utiliza como unidad básica de información el </a:t>
            </a:r>
            <a:r>
              <a:rPr lang="es-ES" sz="8000" i="1" dirty="0">
                <a:solidFill>
                  <a:schemeClr val="tx1"/>
                </a:solidFill>
                <a:latin typeface="Bell MT" panose="02020503060305020303" pitchFamily="18" charset="0"/>
              </a:rPr>
              <a:t>qubit</a:t>
            </a:r>
            <a:r>
              <a:rPr lang="es-ES" sz="8000" dirty="0">
                <a:solidFill>
                  <a:schemeClr val="tx1"/>
                </a:solidFill>
                <a:latin typeface="Bell MT" panose="02020503060305020303" pitchFamily="18" charset="0"/>
              </a:rPr>
              <a:t> en lugar del bit convencional. La principal característica de este sistema alternativo es que admite la superposición coherente de unos y ceros, los dígitos del sistema binario sobre los que gira toda la computación, a diferencia del bit, que solo puede adoptar un valor al mismo tiempo </a:t>
            </a:r>
            <a:r>
              <a:rPr lang="es-ES" sz="8000" dirty="0" smtClean="0">
                <a:solidFill>
                  <a:schemeClr val="tx1"/>
                </a:solidFill>
                <a:latin typeface="Bell MT" panose="02020503060305020303" pitchFamily="18" charset="0"/>
              </a:rPr>
              <a:t> uno </a:t>
            </a:r>
            <a:r>
              <a:rPr lang="es-ES" sz="8000" dirty="0">
                <a:solidFill>
                  <a:schemeClr val="tx1"/>
                </a:solidFill>
                <a:latin typeface="Bell MT" panose="02020503060305020303" pitchFamily="18" charset="0"/>
              </a:rPr>
              <a:t>o </a:t>
            </a:r>
            <a:r>
              <a:rPr lang="es-ES" sz="8000" dirty="0" smtClean="0">
                <a:solidFill>
                  <a:schemeClr val="tx1"/>
                </a:solidFill>
                <a:latin typeface="Bell MT" panose="02020503060305020303" pitchFamily="18" charset="0"/>
              </a:rPr>
              <a:t>cero</a:t>
            </a:r>
            <a:endParaRPr lang="es-ES" sz="8000" dirty="0">
              <a:solidFill>
                <a:schemeClr val="tx1"/>
              </a:solidFill>
              <a:latin typeface="Bell MT" panose="02020503060305020303" pitchFamily="18" charset="0"/>
            </a:endParaRPr>
          </a:p>
          <a:p>
            <a:endParaRPr lang="en-US" dirty="0">
              <a:solidFill>
                <a:schemeClr val="tx1"/>
              </a:solidFill>
            </a:endParaRPr>
          </a:p>
        </p:txBody>
      </p:sp>
      <p:pic>
        <p:nvPicPr>
          <p:cNvPr id="8" name="Picture 2" descr="La computación cuántica está llamada a revolucionar la informá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075" y="4575176"/>
            <a:ext cx="3967272" cy="2228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441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solidFill>
                  <a:schemeClr val="accent5"/>
                </a:solidFill>
                <a:latin typeface="Bell MT" panose="02020503060305020303" pitchFamily="18" charset="0"/>
              </a:rPr>
              <a:t>¿</a:t>
            </a:r>
            <a:r>
              <a:rPr lang="es-ES" dirty="0" smtClean="0">
                <a:solidFill>
                  <a:schemeClr val="accent5"/>
                </a:solidFill>
                <a:latin typeface="Bell MT" panose="02020503060305020303" pitchFamily="18" charset="0"/>
              </a:rPr>
              <a:t>Cual </a:t>
            </a:r>
            <a:r>
              <a:rPr lang="es-ES" dirty="0" smtClean="0">
                <a:solidFill>
                  <a:schemeClr val="accent5"/>
                </a:solidFill>
                <a:latin typeface="Bell MT" panose="02020503060305020303" pitchFamily="18" charset="0"/>
              </a:rPr>
              <a:t>es </a:t>
            </a:r>
            <a:r>
              <a:rPr lang="es-ES" dirty="0" smtClean="0">
                <a:solidFill>
                  <a:schemeClr val="accent5"/>
                </a:solidFill>
                <a:latin typeface="Bell MT" panose="02020503060305020303" pitchFamily="18" charset="0"/>
              </a:rPr>
              <a:t>la diferencia de un computador clásico y un computador cuántico?</a:t>
            </a:r>
            <a:r>
              <a:rPr lang="es-ES" dirty="0" smtClean="0"/>
              <a:t/>
            </a:r>
            <a:br>
              <a:rPr lang="es-ES" dirty="0" smtClean="0"/>
            </a:br>
            <a:endParaRPr lang="en-US" dirty="0"/>
          </a:p>
        </p:txBody>
      </p:sp>
      <p:sp>
        <p:nvSpPr>
          <p:cNvPr id="3" name="Marcador de contenido 2"/>
          <p:cNvSpPr>
            <a:spLocks noGrp="1"/>
          </p:cNvSpPr>
          <p:nvPr>
            <p:ph idx="1"/>
          </p:nvPr>
        </p:nvSpPr>
        <p:spPr/>
        <p:txBody>
          <a:bodyPr/>
          <a:lstStyle/>
          <a:p>
            <a:pPr marL="0" indent="0">
              <a:buNone/>
            </a:pPr>
            <a:r>
              <a:rPr lang="es-ES" dirty="0" smtClean="0">
                <a:latin typeface="Bell MT" panose="02020503060305020303" pitchFamily="18" charset="0"/>
              </a:rPr>
              <a:t>La </a:t>
            </a:r>
            <a:r>
              <a:rPr lang="es-ES" dirty="0">
                <a:latin typeface="Bell MT" panose="02020503060305020303" pitchFamily="18" charset="0"/>
              </a:rPr>
              <a:t>computación cuántica y la tradicional son dos mundos paralelos con algunas similitudes y numerosas diferencias entre sí, como el uso </a:t>
            </a:r>
            <a:r>
              <a:rPr lang="es-ES" dirty="0" smtClean="0">
                <a:latin typeface="Bell MT" panose="02020503060305020303" pitchFamily="18" charset="0"/>
              </a:rPr>
              <a:t>del</a:t>
            </a:r>
            <a:r>
              <a:rPr lang="es-ES" dirty="0">
                <a:latin typeface="Bell MT" panose="02020503060305020303" pitchFamily="18" charset="0"/>
              </a:rPr>
              <a:t> </a:t>
            </a:r>
            <a:r>
              <a:rPr lang="es-ES" i="1" dirty="0">
                <a:latin typeface="Bell MT" panose="02020503060305020303" pitchFamily="18" charset="0"/>
              </a:rPr>
              <a:t>qubit</a:t>
            </a:r>
            <a:r>
              <a:rPr lang="es-ES" dirty="0">
                <a:latin typeface="Bell MT" panose="02020503060305020303" pitchFamily="18" charset="0"/>
              </a:rPr>
              <a:t> frente al bit. A continuación, repasamos tres de las más relevantes</a:t>
            </a:r>
            <a:r>
              <a:rPr lang="es-ES" dirty="0" smtClean="0">
                <a:latin typeface="Bell MT" panose="02020503060305020303" pitchFamily="18" charset="0"/>
              </a:rPr>
              <a:t>:</a:t>
            </a:r>
          </a:p>
          <a:p>
            <a:r>
              <a:rPr lang="es-ES" dirty="0" smtClean="0">
                <a:solidFill>
                  <a:schemeClr val="accent5"/>
                </a:solidFill>
                <a:latin typeface="Bell MT" panose="02020503060305020303" pitchFamily="18" charset="0"/>
              </a:rPr>
              <a:t>Lenguaje de Programación</a:t>
            </a:r>
          </a:p>
          <a:p>
            <a:r>
              <a:rPr lang="es-ES" dirty="0" smtClean="0">
                <a:solidFill>
                  <a:schemeClr val="accent5"/>
                </a:solidFill>
                <a:latin typeface="Bell MT" panose="02020503060305020303" pitchFamily="18" charset="0"/>
              </a:rPr>
              <a:t>Funcionalidad</a:t>
            </a:r>
          </a:p>
          <a:p>
            <a:r>
              <a:rPr lang="es-ES" dirty="0" smtClean="0">
                <a:solidFill>
                  <a:schemeClr val="accent5"/>
                </a:solidFill>
                <a:latin typeface="Bell MT" panose="02020503060305020303" pitchFamily="18" charset="0"/>
              </a:rPr>
              <a:t>Arquitecturas </a:t>
            </a:r>
            <a:endParaRPr lang="en-US" dirty="0">
              <a:solidFill>
                <a:schemeClr val="accent5"/>
              </a:solidFill>
              <a:latin typeface="Bell MT" panose="02020503060305020303" pitchFamily="18" charset="0"/>
            </a:endParaRPr>
          </a:p>
        </p:txBody>
      </p:sp>
      <p:pic>
        <p:nvPicPr>
          <p:cNvPr id="3074" name="Picture 2" descr="Computación cuántica: ¿qué puede aportar al sector financie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6775" y="3890257"/>
            <a:ext cx="4518025" cy="2774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71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491518"/>
            <a:ext cx="9905998" cy="1478570"/>
          </a:xfrm>
        </p:spPr>
        <p:txBody>
          <a:bodyPr>
            <a:normAutofit fontScale="90000"/>
          </a:bodyPr>
          <a:lstStyle/>
          <a:p>
            <a:r>
              <a:rPr lang="es-ES" dirty="0">
                <a:solidFill>
                  <a:schemeClr val="accent5"/>
                </a:solidFill>
                <a:latin typeface="Bell MT" panose="02020503060305020303" pitchFamily="18" charset="0"/>
              </a:rPr>
              <a:t>CONDICIONES DE FUNCIONAMIENTO DE UN ORDENADOR CUÁNTICO</a:t>
            </a:r>
            <a:r>
              <a:rPr lang="es-ES" dirty="0"/>
              <a:t/>
            </a:r>
            <a:br>
              <a:rPr lang="es-ES" dirty="0"/>
            </a:br>
            <a:endParaRPr lang="en-US" dirty="0"/>
          </a:p>
        </p:txBody>
      </p:sp>
      <p:sp>
        <p:nvSpPr>
          <p:cNvPr id="3" name="Marcador de contenido 2"/>
          <p:cNvSpPr>
            <a:spLocks noGrp="1"/>
          </p:cNvSpPr>
          <p:nvPr>
            <p:ph idx="1"/>
          </p:nvPr>
        </p:nvSpPr>
        <p:spPr>
          <a:xfrm>
            <a:off x="1141412" y="2198688"/>
            <a:ext cx="9905999" cy="4202112"/>
          </a:xfrm>
        </p:spPr>
        <p:txBody>
          <a:bodyPr>
            <a:normAutofit fontScale="92500"/>
          </a:bodyPr>
          <a:lstStyle/>
          <a:p>
            <a:r>
              <a:rPr lang="es-ES" dirty="0">
                <a:latin typeface="Bell MT" panose="02020503060305020303" pitchFamily="18" charset="0"/>
              </a:rPr>
              <a:t>Estos ordenadores son extremadamente sensibles y necesitan unas condiciones muy concretas de presión, temperatura y aislamiento para funcionar sin errores. La interacción de estas máquinas con partículas externas provoca fallos de medición y el borrado de las superposiciones de estados, de ahí que permanezcan selladas y se tengan que manejar a través de ordenadores convencionales</a:t>
            </a:r>
            <a:r>
              <a:rPr lang="es-ES" dirty="0" smtClean="0">
                <a:latin typeface="Bell MT" panose="02020503060305020303" pitchFamily="18" charset="0"/>
              </a:rPr>
              <a:t>.</a:t>
            </a:r>
          </a:p>
          <a:p>
            <a:r>
              <a:rPr lang="es-ES" dirty="0">
                <a:latin typeface="Bell MT" panose="02020503060305020303" pitchFamily="18" charset="0"/>
              </a:rPr>
              <a:t>Un ordenador cuántico necesita una presión atmosférica casi inexistente, una temperatura ambiente próxima al cero absoluto (-273 °C) y aislarse del campo magnético terrestre para evitar que los átomos se muevan y colisionen entre sí, o interactúen con el entorno.</a:t>
            </a:r>
            <a:endParaRPr lang="en-US" dirty="0">
              <a:latin typeface="Bell MT" panose="02020503060305020303" pitchFamily="18" charset="0"/>
            </a:endParaRPr>
          </a:p>
        </p:txBody>
      </p:sp>
    </p:spTree>
    <p:extLst>
      <p:ext uri="{BB962C8B-B14F-4D97-AF65-F5344CB8AC3E}">
        <p14:creationId xmlns:p14="http://schemas.microsoft.com/office/powerpoint/2010/main" val="3445975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solidFill>
                  <a:schemeClr val="accent5"/>
                </a:solidFill>
                <a:latin typeface="Bell MT" panose="02020503060305020303" pitchFamily="18" charset="0"/>
              </a:rPr>
              <a:t>PRINCIPALES APLICACIONES DE LA COMPUTACIÓN CUÁNTICA</a:t>
            </a:r>
            <a:r>
              <a:rPr lang="es-ES" dirty="0"/>
              <a:t/>
            </a:r>
            <a:br>
              <a:rPr lang="es-ES" dirty="0"/>
            </a:br>
            <a:endParaRPr lang="en-US" dirty="0"/>
          </a:p>
        </p:txBody>
      </p:sp>
      <p:sp>
        <p:nvSpPr>
          <p:cNvPr id="3" name="Marcador de contenido 2"/>
          <p:cNvSpPr>
            <a:spLocks noGrp="1"/>
          </p:cNvSpPr>
          <p:nvPr>
            <p:ph idx="1"/>
          </p:nvPr>
        </p:nvSpPr>
        <p:spPr>
          <a:xfrm>
            <a:off x="671512" y="1741486"/>
            <a:ext cx="9905999" cy="4849813"/>
          </a:xfrm>
        </p:spPr>
        <p:txBody>
          <a:bodyPr>
            <a:normAutofit fontScale="92500"/>
          </a:bodyPr>
          <a:lstStyle/>
          <a:p>
            <a:r>
              <a:rPr lang="es-ES" dirty="0" smtClean="0">
                <a:latin typeface="Bell MT" panose="02020503060305020303" pitchFamily="18" charset="0"/>
              </a:rPr>
              <a:t>Los campos en los que la computación cuántica puede traer novedades y desarrollos van desde la industria farmacéutica y la investigación de nuevos medicamentos, la creación de nuevos materiales e incluso las llamadas finanzas cuánticas</a:t>
            </a:r>
          </a:p>
          <a:p>
            <a:r>
              <a:rPr lang="es-ES" dirty="0" smtClean="0">
                <a:solidFill>
                  <a:schemeClr val="accent5"/>
                </a:solidFill>
                <a:latin typeface="Bell MT" panose="02020503060305020303" pitchFamily="18" charset="0"/>
              </a:rPr>
              <a:t>Finanzas</a:t>
            </a:r>
          </a:p>
          <a:p>
            <a:pPr marL="0" indent="0">
              <a:buNone/>
            </a:pPr>
            <a:r>
              <a:rPr lang="es-ES" dirty="0" smtClean="0">
                <a:latin typeface="Bell MT" panose="02020503060305020303" pitchFamily="18" charset="0"/>
              </a:rPr>
              <a:t>Las </a:t>
            </a:r>
            <a:r>
              <a:rPr lang="es-ES" dirty="0">
                <a:latin typeface="Bell MT" panose="02020503060305020303" pitchFamily="18" charset="0"/>
              </a:rPr>
              <a:t>empresas optimizarían aún más sus carteras de inversión y mejorarían </a:t>
            </a:r>
            <a:r>
              <a:rPr lang="es-ES" dirty="0" smtClean="0">
                <a:latin typeface="Bell MT" panose="02020503060305020303" pitchFamily="18" charset="0"/>
              </a:rPr>
              <a:t>       los</a:t>
            </a:r>
            <a:r>
              <a:rPr lang="es-ES" dirty="0">
                <a:latin typeface="Bell MT" panose="02020503060305020303" pitchFamily="18" charset="0"/>
              </a:rPr>
              <a:t> sistemas para la detección del fraude y la simulación</a:t>
            </a:r>
            <a:r>
              <a:rPr lang="es-ES" dirty="0" smtClean="0">
                <a:latin typeface="Bell MT" panose="02020503060305020303" pitchFamily="18" charset="0"/>
              </a:rPr>
              <a:t>.</a:t>
            </a:r>
          </a:p>
          <a:p>
            <a:pPr marL="0" indent="0">
              <a:buNone/>
            </a:pPr>
            <a:r>
              <a:rPr lang="es-ES" dirty="0" smtClean="0">
                <a:solidFill>
                  <a:schemeClr val="accent5"/>
                </a:solidFill>
                <a:latin typeface="Bell MT" panose="02020503060305020303" pitchFamily="18" charset="0"/>
              </a:rPr>
              <a:t>Salud</a:t>
            </a:r>
          </a:p>
          <a:p>
            <a:pPr marL="0" indent="0">
              <a:buNone/>
            </a:pPr>
            <a:r>
              <a:rPr lang="es-ES" dirty="0">
                <a:latin typeface="Bell MT" panose="02020503060305020303" pitchFamily="18" charset="0"/>
              </a:rPr>
              <a:t>Este sector se beneficiaría en el desarrollo de nuevos medicamentos y tratamientos personalizados genéticamente, así como en la investigación del ADN.</a:t>
            </a:r>
            <a:endParaRPr lang="en-US" dirty="0">
              <a:latin typeface="Bell MT" panose="02020503060305020303" pitchFamily="18" charset="0"/>
            </a:endParaRPr>
          </a:p>
        </p:txBody>
      </p:sp>
    </p:spTree>
    <p:extLst>
      <p:ext uri="{BB962C8B-B14F-4D97-AF65-F5344CB8AC3E}">
        <p14:creationId xmlns:p14="http://schemas.microsoft.com/office/powerpoint/2010/main" val="2767891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43012" y="177800"/>
            <a:ext cx="9905999" cy="4991101"/>
          </a:xfrm>
        </p:spPr>
        <p:txBody>
          <a:bodyPr/>
          <a:lstStyle/>
          <a:p>
            <a:r>
              <a:rPr lang="en-US" dirty="0" smtClean="0">
                <a:solidFill>
                  <a:schemeClr val="accent5"/>
                </a:solidFill>
                <a:latin typeface="Bell MT" panose="02020503060305020303" pitchFamily="18" charset="0"/>
              </a:rPr>
              <a:t>Ciberseguridad:</a:t>
            </a:r>
          </a:p>
          <a:p>
            <a:pPr marL="0" indent="0">
              <a:buNone/>
            </a:pPr>
            <a:r>
              <a:rPr lang="es-ES" dirty="0" smtClean="0">
                <a:latin typeface="Bell MT" panose="02020503060305020303" pitchFamily="18" charset="0"/>
              </a:rPr>
              <a:t>La </a:t>
            </a:r>
            <a:r>
              <a:rPr lang="es-ES" dirty="0">
                <a:latin typeface="Bell MT" panose="02020503060305020303" pitchFamily="18" charset="0"/>
              </a:rPr>
              <a:t>programación cuántica conlleva riesgos, pero también avances para la encriptación de datos, como el nuevo sistema Quantum Key Distribution (QKD). Esta nueva técnica para el envío de información sensible utiliza señales luminosas para detectar cualquier intromisión en el sistema.</a:t>
            </a:r>
            <a:endParaRPr lang="en-US" dirty="0">
              <a:latin typeface="Bell MT" panose="02020503060305020303" pitchFamily="18" charset="0"/>
            </a:endParaRPr>
          </a:p>
          <a:p>
            <a:r>
              <a:rPr lang="en-US" dirty="0">
                <a:solidFill>
                  <a:schemeClr val="accent5"/>
                </a:solidFill>
                <a:latin typeface="Bell MT" panose="02020503060305020303" pitchFamily="18" charset="0"/>
              </a:rPr>
              <a:t>Movilidad y transporte</a:t>
            </a:r>
          </a:p>
          <a:p>
            <a:pPr marL="0" indent="0">
              <a:buNone/>
            </a:pPr>
            <a:r>
              <a:rPr lang="es-ES" dirty="0">
                <a:latin typeface="Bell MT" panose="02020503060305020303" pitchFamily="18" charset="0"/>
              </a:rPr>
              <a:t>Compañías como Airbus utilizan la computación cuántica para diseñar aviones más eficientes. Además, los </a:t>
            </a:r>
            <a:r>
              <a:rPr lang="es-ES" i="1" dirty="0">
                <a:latin typeface="Bell MT" panose="02020503060305020303" pitchFamily="18" charset="0"/>
              </a:rPr>
              <a:t>qubits</a:t>
            </a:r>
            <a:r>
              <a:rPr lang="es-ES" dirty="0">
                <a:latin typeface="Bell MT" panose="02020503060305020303" pitchFamily="18" charset="0"/>
              </a:rPr>
              <a:t> permitirán avances notables en los sistemas de planificación del tráfico y la optimización de ruta</a:t>
            </a:r>
            <a:endParaRPr lang="en-US" dirty="0">
              <a:latin typeface="Bell MT" panose="02020503060305020303" pitchFamily="18" charset="0"/>
            </a:endParaRPr>
          </a:p>
        </p:txBody>
      </p:sp>
      <p:pic>
        <p:nvPicPr>
          <p:cNvPr id="2050" name="Picture 2" descr="Seguridad en la Computación Cuántica • The New N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7359" y="4686300"/>
            <a:ext cx="3556841" cy="21018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Qué tiene de especial la computadora cuántica de Google? Aquí la  explicación - V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4651375"/>
            <a:ext cx="3524153"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621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350</TotalTime>
  <Words>177</Words>
  <Application>Microsoft Office PowerPoint</Application>
  <PresentationFormat>Panorámica</PresentationFormat>
  <Paragraphs>27</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Bell MT</vt:lpstr>
      <vt:lpstr>Trebuchet MS</vt:lpstr>
      <vt:lpstr>Tw Cen MT</vt:lpstr>
      <vt:lpstr>Circuito</vt:lpstr>
      <vt:lpstr>Computación Cuántica: Para qué sirve y como podría cambiar el mundo  </vt:lpstr>
      <vt:lpstr>¿Qué es un computador cuántico ? </vt:lpstr>
      <vt:lpstr>¿Qué es un cubit?</vt:lpstr>
      <vt:lpstr>¿Cual es la diferencia de un computador clásico y un computador cuántico? </vt:lpstr>
      <vt:lpstr>CONDICIONES DE FUNCIONAMIENTO DE UN ORDENADOR CUÁNTICO </vt:lpstr>
      <vt:lpstr>PRINCIPALES APLICACIONES DE LA COMPUTACIÓN CUÁNTICA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Computación Cuántica: Para qué sirve y como podría cambiar el mundo  </dc:title>
  <dc:creator>Personal</dc:creator>
  <cp:lastModifiedBy>Personal</cp:lastModifiedBy>
  <cp:revision>10</cp:revision>
  <dcterms:created xsi:type="dcterms:W3CDTF">2021-05-21T00:52:46Z</dcterms:created>
  <dcterms:modified xsi:type="dcterms:W3CDTF">2021-05-27T07:31:49Z</dcterms:modified>
</cp:coreProperties>
</file>