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altLang="zh-CN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670C322-0F97-429A-83BA-7434D7420DDF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28C754D-11C4-4E48-ACC7-2201F0446C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Datalog+RuleML2TPTP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3765763"/>
          </a:xfrm>
        </p:spPr>
        <p:txBody>
          <a:bodyPr/>
          <a:lstStyle/>
          <a:p>
            <a:r>
              <a:rPr lang="en-US" altLang="zh-CN" dirty="0" err="1" smtClean="0"/>
              <a:t>Meng</a:t>
            </a:r>
            <a:r>
              <a:rPr lang="en-US" altLang="zh-CN" dirty="0" smtClean="0"/>
              <a:t> Luan</a:t>
            </a:r>
          </a:p>
          <a:p>
            <a:r>
              <a:rPr lang="en-US" altLang="zh-CN" dirty="0" err="1" smtClean="0"/>
              <a:t>Changyang</a:t>
            </a:r>
            <a:r>
              <a:rPr lang="en-US" altLang="zh-CN" dirty="0" smtClean="0"/>
              <a:t> Liu</a:t>
            </a:r>
          </a:p>
          <a:p>
            <a:endParaRPr lang="en-US" altLang="zh-CN" dirty="0" smtClean="0"/>
          </a:p>
          <a:p>
            <a:r>
              <a:rPr lang="en-US" altLang="zh-CN" sz="2800" dirty="0" smtClean="0"/>
              <a:t>Professor: Dr. Herold </a:t>
            </a:r>
            <a:r>
              <a:rPr lang="en-US" altLang="zh-CN" sz="2800" dirty="0" err="1" smtClean="0"/>
              <a:t>Boley</a:t>
            </a:r>
            <a:endParaRPr lang="en-US" altLang="zh-CN" sz="2800" dirty="0" smtClean="0"/>
          </a:p>
          <a:p>
            <a:r>
              <a:rPr lang="en-US" altLang="zh-CN" sz="2800" dirty="0" smtClean="0"/>
              <a:t>Advisor: Tara </a:t>
            </a:r>
            <a:r>
              <a:rPr lang="en-US" altLang="zh-CN" sz="2800" dirty="0" err="1" smtClean="0"/>
              <a:t>Athan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3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Flow Diagram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172" y="1844824"/>
            <a:ext cx="14401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Datalog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en-US" altLang="zh-CN" dirty="0" err="1" smtClean="0">
                <a:solidFill>
                  <a:schemeClr val="bg1"/>
                </a:solidFill>
              </a:rPr>
              <a:t>RuleML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input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0172" y="4839897"/>
            <a:ext cx="144016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Normalized </a:t>
            </a:r>
            <a:r>
              <a:rPr lang="en-US" altLang="zh-CN" dirty="0" err="1" smtClean="0"/>
              <a:t>Datalog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RuleML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588224" y="4857454"/>
            <a:ext cx="144016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TPTP</a:t>
            </a:r>
          </a:p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3635896" y="4889596"/>
            <a:ext cx="1800200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XSLT</a:t>
            </a:r>
          </a:p>
          <a:p>
            <a:pPr algn="ctr"/>
            <a:r>
              <a:rPr lang="en-US" altLang="zh-CN" dirty="0" smtClean="0"/>
              <a:t>Converter</a:t>
            </a:r>
            <a:endParaRPr lang="zh-CN" altLang="en-US" dirty="0"/>
          </a:p>
        </p:txBody>
      </p:sp>
      <p:sp>
        <p:nvSpPr>
          <p:cNvPr id="9" name="Oval 8"/>
          <p:cNvSpPr/>
          <p:nvPr/>
        </p:nvSpPr>
        <p:spPr>
          <a:xfrm>
            <a:off x="926706" y="3320241"/>
            <a:ext cx="1831648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Normalizer</a:t>
            </a:r>
            <a:endParaRPr lang="zh-CN" altLang="en-US" dirty="0"/>
          </a:p>
        </p:txBody>
      </p:sp>
      <p:sp>
        <p:nvSpPr>
          <p:cNvPr id="10" name="Oval 9"/>
          <p:cNvSpPr/>
          <p:nvPr/>
        </p:nvSpPr>
        <p:spPr>
          <a:xfrm>
            <a:off x="6432568" y="3351722"/>
            <a:ext cx="1751469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Vampire</a:t>
            </a:r>
          </a:p>
          <a:p>
            <a:pPr algn="ctr"/>
            <a:r>
              <a:rPr lang="en-US" altLang="zh-CN" dirty="0" smtClean="0"/>
              <a:t>Validator</a:t>
            </a:r>
            <a:endParaRPr lang="zh-CN" alt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660232" y="2708919"/>
            <a:ext cx="360040" cy="61132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Down Arrow 11"/>
          <p:cNvSpPr/>
          <p:nvPr/>
        </p:nvSpPr>
        <p:spPr>
          <a:xfrm>
            <a:off x="1664788" y="4248056"/>
            <a:ext cx="355484" cy="5603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ight Arrow 12"/>
          <p:cNvSpPr/>
          <p:nvPr/>
        </p:nvSpPr>
        <p:spPr>
          <a:xfrm>
            <a:off x="2560332" y="5157192"/>
            <a:ext cx="1075564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>
            <a:off x="5512660" y="5161101"/>
            <a:ext cx="1075564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Up Arrow 14"/>
          <p:cNvSpPr/>
          <p:nvPr/>
        </p:nvSpPr>
        <p:spPr>
          <a:xfrm>
            <a:off x="7128284" y="4215818"/>
            <a:ext cx="360040" cy="59184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XSLT processor: Saxon</a:t>
            </a:r>
          </a:p>
          <a:p>
            <a:r>
              <a:rPr lang="en-US" altLang="zh-CN" dirty="0" err="1" smtClean="0"/>
              <a:t>Datalog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RuleML</a:t>
            </a:r>
            <a:r>
              <a:rPr lang="en-US" altLang="zh-CN" dirty="0" smtClean="0"/>
              <a:t> </a:t>
            </a:r>
            <a:r>
              <a:rPr lang="en-US" altLang="zh-CN" dirty="0" smtClean="0"/>
              <a:t>Normalizer: </a:t>
            </a:r>
            <a:r>
              <a:rPr lang="en-US" altLang="zh-CN" dirty="0"/>
              <a:t>101 </a:t>
            </a:r>
            <a:r>
              <a:rPr lang="en-US" altLang="zh-CN" dirty="0" err="1"/>
              <a:t>nafneghornlogeq</a:t>
            </a:r>
            <a:r>
              <a:rPr lang="en-US" altLang="zh-CN" dirty="0"/>
              <a:t> </a:t>
            </a:r>
            <a:r>
              <a:rPr lang="en-US" altLang="zh-CN" dirty="0" err="1" smtClean="0"/>
              <a:t>normalizer.xslt</a:t>
            </a:r>
            <a:endParaRPr lang="en-US" altLang="zh-CN" dirty="0" smtClean="0"/>
          </a:p>
          <a:p>
            <a:r>
              <a:rPr lang="en-US" altLang="zh-CN" dirty="0" smtClean="0"/>
              <a:t>TPTP Validator: </a:t>
            </a:r>
            <a:r>
              <a:rPr lang="en-US" altLang="zh-CN" dirty="0"/>
              <a:t>Vampire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 smtClean="0"/>
              <a:t>Project demonstration: 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9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CN" sz="1200" dirty="0"/>
              <a:t>&lt;?xml version="1.0</a:t>
            </a:r>
            <a:r>
              <a:rPr lang="pt-BR" altLang="zh-CN" sz="1200" dirty="0" smtClean="0"/>
              <a:t>"?&gt;</a:t>
            </a:r>
          </a:p>
          <a:p>
            <a:pPr marL="0" indent="0">
              <a:buNone/>
            </a:pPr>
            <a:r>
              <a:rPr lang="pt-BR" altLang="zh-CN" sz="1200" dirty="0" smtClean="0"/>
              <a:t>&lt;</a:t>
            </a:r>
            <a:r>
              <a:rPr lang="pt-BR" altLang="zh-CN" sz="1200" dirty="0"/>
              <a:t>RuleML xmlns="http://ruleml.org/spec"&gt;</a:t>
            </a:r>
          </a:p>
          <a:p>
            <a:pPr marL="0" indent="0">
              <a:buNone/>
            </a:pPr>
            <a:r>
              <a:rPr lang="pt-BR" altLang="zh-CN" sz="1200" dirty="0" smtClean="0"/>
              <a:t> </a:t>
            </a:r>
            <a:r>
              <a:rPr lang="pt-BR" altLang="zh-CN" sz="1200" dirty="0"/>
              <a:t>&lt;Assert</a:t>
            </a:r>
            <a:r>
              <a:rPr lang="pt-BR" altLang="zh-CN" sz="1200" dirty="0" smtClean="0"/>
              <a:t>&gt; </a:t>
            </a:r>
            <a:endParaRPr lang="pt-BR" altLang="zh-CN" sz="1200" dirty="0"/>
          </a:p>
          <a:p>
            <a:pPr marL="0" indent="0">
              <a:buNone/>
            </a:pPr>
            <a:r>
              <a:rPr lang="pt-BR" altLang="zh-CN" sz="1200" dirty="0" smtClean="0"/>
              <a:t>&lt;</a:t>
            </a:r>
            <a:r>
              <a:rPr lang="pt-BR" altLang="zh-CN" sz="1200" dirty="0"/>
              <a:t>Forall&gt;</a:t>
            </a:r>
          </a:p>
          <a:p>
            <a:pPr marL="0" indent="0">
              <a:buNone/>
            </a:pPr>
            <a:r>
              <a:rPr lang="pt-BR" altLang="zh-CN" sz="1200" dirty="0"/>
              <a:t>      &lt;Var&gt;H&lt;/Var&gt;</a:t>
            </a:r>
          </a:p>
          <a:p>
            <a:pPr marL="0" indent="0">
              <a:buNone/>
            </a:pPr>
            <a:r>
              <a:rPr lang="pt-BR" altLang="zh-CN" sz="1200" dirty="0"/>
              <a:t>      &lt;Implies&gt;</a:t>
            </a:r>
          </a:p>
          <a:p>
            <a:pPr marL="0" indent="0">
              <a:buNone/>
            </a:pPr>
            <a:r>
              <a:rPr lang="pt-BR" altLang="zh-CN" sz="1200" dirty="0"/>
              <a:t>        &lt;Atom&gt;</a:t>
            </a:r>
          </a:p>
          <a:p>
            <a:pPr marL="0" indent="0">
              <a:buNone/>
            </a:pPr>
            <a:r>
              <a:rPr lang="pt-BR" altLang="zh-CN" sz="1200" dirty="0"/>
              <a:t>          &lt;Rel&gt;human&lt;/Rel&gt;</a:t>
            </a:r>
          </a:p>
          <a:p>
            <a:pPr marL="0" indent="0">
              <a:buNone/>
            </a:pPr>
            <a:r>
              <a:rPr lang="pt-BR" altLang="zh-CN" sz="1200" dirty="0"/>
              <a:t>          &lt;Var&gt;H&lt;/Var&gt;</a:t>
            </a:r>
          </a:p>
          <a:p>
            <a:pPr marL="0" indent="0">
              <a:buNone/>
            </a:pPr>
            <a:r>
              <a:rPr lang="pt-BR" altLang="zh-CN" sz="1200" dirty="0"/>
              <a:t>        &lt;/Atom&gt;</a:t>
            </a:r>
          </a:p>
          <a:p>
            <a:pPr marL="0" indent="0">
              <a:buNone/>
            </a:pPr>
            <a:r>
              <a:rPr lang="pt-BR" altLang="zh-CN" sz="1200" dirty="0"/>
              <a:t>        &lt;Exists&gt;</a:t>
            </a:r>
          </a:p>
          <a:p>
            <a:pPr marL="0" indent="0">
              <a:buNone/>
            </a:pPr>
            <a:r>
              <a:rPr lang="pt-BR" altLang="zh-CN" sz="1200" dirty="0"/>
              <a:t>          &lt;Var&gt;M&lt;/Var&gt;</a:t>
            </a:r>
          </a:p>
          <a:p>
            <a:pPr marL="0" indent="0">
              <a:buNone/>
            </a:pPr>
            <a:r>
              <a:rPr lang="pt-BR" altLang="zh-CN" sz="1200" dirty="0"/>
              <a:t>          &lt;Atom&gt;</a:t>
            </a:r>
          </a:p>
          <a:p>
            <a:pPr marL="0" indent="0">
              <a:buNone/>
            </a:pPr>
            <a:r>
              <a:rPr lang="pt-BR" altLang="zh-CN" sz="1200" dirty="0"/>
              <a:t>            &lt;Rel&gt;hasMother&lt;/Rel&gt;</a:t>
            </a:r>
          </a:p>
          <a:p>
            <a:pPr marL="0" indent="0">
              <a:buNone/>
            </a:pPr>
            <a:r>
              <a:rPr lang="pt-BR" altLang="zh-CN" sz="1200" dirty="0"/>
              <a:t>            &lt;Var&gt;H&lt;/Var&gt;</a:t>
            </a:r>
          </a:p>
          <a:p>
            <a:pPr marL="0" indent="0">
              <a:buNone/>
            </a:pPr>
            <a:r>
              <a:rPr lang="pt-BR" altLang="zh-CN" sz="1200" dirty="0"/>
              <a:t>            &lt;Var&gt;M&lt;/Var&gt;</a:t>
            </a:r>
          </a:p>
          <a:p>
            <a:pPr marL="0" indent="0">
              <a:buNone/>
            </a:pPr>
            <a:r>
              <a:rPr lang="pt-BR" altLang="zh-CN" sz="1200" dirty="0"/>
              <a:t>          &lt;/Atom&gt;</a:t>
            </a:r>
          </a:p>
          <a:p>
            <a:pPr marL="0" indent="0">
              <a:buNone/>
            </a:pPr>
            <a:r>
              <a:rPr lang="pt-BR" altLang="zh-CN" sz="1200" dirty="0"/>
              <a:t>        &lt;/Exists&gt;</a:t>
            </a:r>
          </a:p>
          <a:p>
            <a:pPr marL="0" indent="0">
              <a:buNone/>
            </a:pPr>
            <a:r>
              <a:rPr lang="pt-BR" altLang="zh-CN" sz="1200" dirty="0"/>
              <a:t>      &lt;/Implies&gt;</a:t>
            </a:r>
          </a:p>
          <a:p>
            <a:pPr marL="0" indent="0">
              <a:buNone/>
            </a:pPr>
            <a:r>
              <a:rPr lang="pt-BR" altLang="zh-CN" sz="1200" dirty="0"/>
              <a:t>    &lt;/Forall&gt;</a:t>
            </a:r>
          </a:p>
          <a:p>
            <a:pPr marL="0" indent="0">
              <a:buNone/>
            </a:pPr>
            <a:r>
              <a:rPr lang="pt-BR" altLang="zh-CN" sz="1200" dirty="0"/>
              <a:t>  &lt;/Assert&gt;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44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altLang="zh-CN" sz="4800" dirty="0"/>
              <a:t>&lt;?xml v e r s i on ="1.0" encoding="UTF</a:t>
            </a:r>
            <a:r>
              <a:rPr lang="zh-CN" altLang="pt-BR" sz="4800" dirty="0"/>
              <a:t>􀀀</a:t>
            </a:r>
            <a:r>
              <a:rPr lang="pt-BR" altLang="zh-CN" sz="4800" dirty="0"/>
              <a:t>8"?&gt;</a:t>
            </a:r>
          </a:p>
          <a:p>
            <a:pPr marL="0" indent="0">
              <a:buNone/>
            </a:pPr>
            <a:r>
              <a:rPr lang="en-US" altLang="zh-CN" sz="4800" dirty="0"/>
              <a:t>&lt;</a:t>
            </a:r>
            <a:r>
              <a:rPr lang="en-US" altLang="zh-CN" sz="4800" dirty="0" err="1"/>
              <a:t>RuleML</a:t>
            </a:r>
            <a:r>
              <a:rPr lang="en-US" altLang="zh-CN" sz="4800" dirty="0"/>
              <a:t> </a:t>
            </a:r>
            <a:r>
              <a:rPr lang="en-US" altLang="zh-CN" sz="4800" dirty="0" err="1"/>
              <a:t>xmlns</a:t>
            </a:r>
            <a:r>
              <a:rPr lang="en-US" altLang="zh-CN" sz="4800" dirty="0"/>
              <a:t>="</a:t>
            </a:r>
            <a:r>
              <a:rPr lang="en-US" altLang="zh-CN" sz="4800" dirty="0" smtClean="0"/>
              <a:t>http </a:t>
            </a:r>
            <a:r>
              <a:rPr lang="en-US" altLang="zh-CN" sz="4800" dirty="0"/>
              <a:t>: / / </a:t>
            </a:r>
            <a:r>
              <a:rPr lang="en-US" altLang="zh-CN" sz="4800" dirty="0" err="1" smtClean="0"/>
              <a:t>ruleml</a:t>
            </a:r>
            <a:r>
              <a:rPr lang="en-US" altLang="zh-CN" sz="4800" dirty="0" smtClean="0"/>
              <a:t> </a:t>
            </a:r>
            <a:r>
              <a:rPr lang="en-US" altLang="zh-CN" sz="4800" dirty="0"/>
              <a:t>. org / </a:t>
            </a:r>
            <a:r>
              <a:rPr lang="en-US" altLang="zh-CN" sz="4800" dirty="0" smtClean="0"/>
              <a:t>spec</a:t>
            </a:r>
            <a:r>
              <a:rPr lang="en-US" altLang="zh-CN" sz="4800" dirty="0"/>
              <a:t>"&gt;</a:t>
            </a:r>
          </a:p>
          <a:p>
            <a:pPr marL="0" indent="0">
              <a:buNone/>
            </a:pPr>
            <a:r>
              <a:rPr lang="en-US" altLang="zh-CN" sz="4800" dirty="0" smtClean="0"/>
              <a:t>  </a:t>
            </a:r>
            <a:r>
              <a:rPr lang="en-US" altLang="zh-CN" sz="4800" dirty="0" smtClean="0">
                <a:solidFill>
                  <a:srgbClr val="FF0000"/>
                </a:solidFill>
              </a:rPr>
              <a:t>&lt;act </a:t>
            </a:r>
            <a:r>
              <a:rPr lang="en-US" altLang="zh-CN" sz="4800" dirty="0">
                <a:solidFill>
                  <a:srgbClr val="FF0000"/>
                </a:solidFill>
              </a:rPr>
              <a:t>index="1"&gt;</a:t>
            </a:r>
          </a:p>
          <a:p>
            <a:pPr marL="0" indent="0">
              <a:buNone/>
            </a:pPr>
            <a:r>
              <a:rPr lang="pt-BR" altLang="zh-CN" sz="4800" dirty="0" smtClean="0"/>
              <a:t>    &lt;Assert </a:t>
            </a:r>
            <a:r>
              <a:rPr lang="pt-BR" altLang="zh-CN" sz="4800" dirty="0">
                <a:solidFill>
                  <a:srgbClr val="FF0000"/>
                </a:solidFill>
              </a:rPr>
              <a:t>mapMaterial="yes " mapDi rect ion=" </a:t>
            </a:r>
            <a:r>
              <a:rPr lang="pt-BR" altLang="zh-CN" sz="4800" dirty="0" smtClean="0">
                <a:solidFill>
                  <a:srgbClr val="FF0000"/>
                </a:solidFill>
              </a:rPr>
              <a:t>bidirectional </a:t>
            </a:r>
            <a:r>
              <a:rPr lang="pt-BR" altLang="zh-CN" sz="4800" dirty="0">
                <a:solidFill>
                  <a:srgbClr val="FF0000"/>
                </a:solidFill>
              </a:rPr>
              <a:t>"</a:t>
            </a:r>
            <a:r>
              <a:rPr lang="pt-BR" altLang="zh-CN" sz="4800" dirty="0"/>
              <a:t>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&lt;</a:t>
            </a:r>
            <a:r>
              <a:rPr lang="en-US" altLang="zh-CN" sz="4800" dirty="0">
                <a:solidFill>
                  <a:srgbClr val="FF0000"/>
                </a:solidFill>
              </a:rPr>
              <a:t>formula&gt;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&lt;</a:t>
            </a:r>
            <a:r>
              <a:rPr lang="en-US" altLang="zh-CN" sz="4800" dirty="0" err="1" smtClean="0"/>
              <a:t>Forall</a:t>
            </a:r>
            <a:r>
              <a:rPr lang="en-US" altLang="zh-CN" sz="4800" dirty="0"/>
              <a:t>&gt;</a:t>
            </a:r>
          </a:p>
          <a:p>
            <a:pPr marL="0" indent="0">
              <a:buNone/>
            </a:pPr>
            <a:r>
              <a:rPr lang="pt-BR" altLang="zh-CN" sz="4800" dirty="0" smtClean="0">
                <a:solidFill>
                  <a:srgbClr val="FF0000"/>
                </a:solidFill>
              </a:rPr>
              <a:t>          &lt;declare</a:t>
            </a:r>
            <a:r>
              <a:rPr lang="pt-BR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&lt;</a:t>
            </a:r>
            <a:r>
              <a:rPr lang="en-US" altLang="zh-CN" sz="4800" dirty="0" err="1"/>
              <a:t>Var</a:t>
            </a:r>
            <a:r>
              <a:rPr lang="en-US" altLang="zh-CN" sz="4800" dirty="0"/>
              <a:t>&gt;H&lt;/</a:t>
            </a:r>
            <a:r>
              <a:rPr lang="en-US" altLang="zh-CN" sz="4800" dirty="0" err="1"/>
              <a:t>Var</a:t>
            </a:r>
            <a:r>
              <a:rPr lang="en-US" altLang="zh-CN" sz="4800" dirty="0"/>
              <a:t>&gt;</a:t>
            </a:r>
          </a:p>
          <a:p>
            <a:pPr marL="0" indent="0">
              <a:buNone/>
            </a:pPr>
            <a:r>
              <a:rPr lang="pt-BR" altLang="zh-CN" sz="4800" dirty="0" smtClean="0">
                <a:solidFill>
                  <a:srgbClr val="FF0000"/>
                </a:solidFill>
              </a:rPr>
              <a:t>          &lt;/declare</a:t>
            </a:r>
            <a:r>
              <a:rPr lang="pt-BR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</a:t>
            </a:r>
            <a:r>
              <a:rPr lang="en-US" altLang="zh-CN" sz="4800" dirty="0" smtClean="0">
                <a:solidFill>
                  <a:srgbClr val="FF0000"/>
                </a:solidFill>
              </a:rPr>
              <a:t>&lt;</a:t>
            </a:r>
            <a:r>
              <a:rPr lang="en-US" altLang="zh-CN" sz="4800" dirty="0">
                <a:solidFill>
                  <a:srgbClr val="FF0000"/>
                </a:solidFill>
              </a:rPr>
              <a:t>formula&gt;</a:t>
            </a:r>
          </a:p>
          <a:p>
            <a:pPr marL="0" indent="0">
              <a:buNone/>
            </a:pPr>
            <a:r>
              <a:rPr lang="pt-BR" altLang="zh-CN" sz="4800" dirty="0" smtClean="0"/>
              <a:t>            &lt;Implies </a:t>
            </a:r>
            <a:r>
              <a:rPr lang="pt-BR" altLang="zh-CN" sz="4800" dirty="0" smtClean="0">
                <a:solidFill>
                  <a:srgbClr val="FF0000"/>
                </a:solidFill>
              </a:rPr>
              <a:t>material</a:t>
            </a:r>
            <a:r>
              <a:rPr lang="pt-BR" altLang="zh-CN" sz="4800" dirty="0">
                <a:solidFill>
                  <a:srgbClr val="FF0000"/>
                </a:solidFill>
              </a:rPr>
              <a:t>="yes " </a:t>
            </a:r>
            <a:r>
              <a:rPr lang="pt-BR" altLang="zh-CN" sz="4800" dirty="0" smtClean="0">
                <a:solidFill>
                  <a:srgbClr val="FF0000"/>
                </a:solidFill>
              </a:rPr>
              <a:t>direction</a:t>
            </a:r>
            <a:r>
              <a:rPr lang="pt-BR" altLang="zh-CN" sz="4800" dirty="0">
                <a:solidFill>
                  <a:srgbClr val="FF0000"/>
                </a:solidFill>
              </a:rPr>
              <a:t>=" </a:t>
            </a:r>
            <a:r>
              <a:rPr lang="pt-BR" altLang="zh-CN" sz="4800" dirty="0" smtClean="0">
                <a:solidFill>
                  <a:srgbClr val="FF0000"/>
                </a:solidFill>
              </a:rPr>
              <a:t>bidirectional </a:t>
            </a:r>
            <a:r>
              <a:rPr lang="pt-BR" altLang="zh-CN" sz="4800" dirty="0">
                <a:solidFill>
                  <a:srgbClr val="FF0000"/>
                </a:solidFill>
              </a:rPr>
              <a:t>"</a:t>
            </a:r>
            <a:r>
              <a:rPr lang="pt-BR" altLang="zh-CN" sz="4800" dirty="0"/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  &lt;Exists</a:t>
            </a:r>
            <a:r>
              <a:rPr lang="en-US" altLang="zh-CN" sz="4800" dirty="0"/>
              <a:t>&gt;</a:t>
            </a:r>
          </a:p>
          <a:p>
            <a:pPr marL="0" indent="0">
              <a:buNone/>
            </a:pPr>
            <a:r>
              <a:rPr lang="pt-BR" altLang="zh-CN" sz="4800" dirty="0" smtClean="0">
                <a:solidFill>
                  <a:srgbClr val="FF0000"/>
                </a:solidFill>
              </a:rPr>
              <a:t>                &lt;declare</a:t>
            </a:r>
            <a:r>
              <a:rPr lang="pt-BR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      &lt;</a:t>
            </a:r>
            <a:r>
              <a:rPr lang="en-US" altLang="zh-CN" sz="4800" dirty="0" err="1"/>
              <a:t>Var</a:t>
            </a:r>
            <a:r>
              <a:rPr lang="en-US" altLang="zh-CN" sz="4800" dirty="0"/>
              <a:t>&gt;M&lt;/</a:t>
            </a:r>
            <a:r>
              <a:rPr lang="en-US" altLang="zh-CN" sz="4800" dirty="0" err="1"/>
              <a:t>Var</a:t>
            </a:r>
            <a:r>
              <a:rPr lang="en-US" altLang="zh-CN" sz="4800" dirty="0"/>
              <a:t>&gt;</a:t>
            </a:r>
          </a:p>
          <a:p>
            <a:pPr marL="0" indent="0">
              <a:buNone/>
            </a:pPr>
            <a:r>
              <a:rPr lang="pt-BR" altLang="zh-CN" sz="4800" dirty="0" smtClean="0">
                <a:solidFill>
                  <a:srgbClr val="FF0000"/>
                </a:solidFill>
              </a:rPr>
              <a:t>                &lt;/declare</a:t>
            </a:r>
            <a:r>
              <a:rPr lang="pt-BR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  &lt;</a:t>
            </a:r>
            <a:r>
              <a:rPr lang="en-US" altLang="zh-CN" sz="4800" dirty="0">
                <a:solidFill>
                  <a:srgbClr val="FF0000"/>
                </a:solidFill>
              </a:rPr>
              <a:t>formula&gt;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      &lt;</a:t>
            </a:r>
            <a:r>
              <a:rPr lang="en-US" altLang="zh-CN" sz="4800" dirty="0"/>
              <a:t>Atom&gt;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      &lt;</a:t>
            </a:r>
            <a:r>
              <a:rPr lang="en-US" altLang="zh-CN" sz="4800" dirty="0">
                <a:solidFill>
                  <a:srgbClr val="FF0000"/>
                </a:solidFill>
              </a:rPr>
              <a:t>op&gt;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Rel</a:t>
            </a:r>
            <a:r>
              <a:rPr lang="en-US" altLang="zh-CN" sz="4800" dirty="0"/>
              <a:t>&gt;</a:t>
            </a:r>
            <a:r>
              <a:rPr lang="en-US" altLang="zh-CN" sz="4800" dirty="0" err="1"/>
              <a:t>hasMother</a:t>
            </a:r>
            <a:r>
              <a:rPr lang="en-US" altLang="zh-CN" sz="4800" dirty="0"/>
              <a:t>&lt;/</a:t>
            </a:r>
            <a:r>
              <a:rPr lang="en-US" altLang="zh-CN" sz="4800" dirty="0" err="1"/>
              <a:t>Rel</a:t>
            </a:r>
            <a:r>
              <a:rPr lang="en-US" altLang="zh-CN" sz="4800" dirty="0"/>
              <a:t>&gt;</a:t>
            </a:r>
            <a:r>
              <a:rPr lang="en-US" altLang="zh-CN" sz="4800" dirty="0">
                <a:solidFill>
                  <a:srgbClr val="FF0000"/>
                </a:solidFill>
              </a:rPr>
              <a:t>&lt;/op&gt;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      &lt;</a:t>
            </a:r>
            <a:r>
              <a:rPr lang="en-US" altLang="zh-CN" sz="4800" dirty="0" err="1">
                <a:solidFill>
                  <a:srgbClr val="FF0000"/>
                </a:solidFill>
              </a:rPr>
              <a:t>arg</a:t>
            </a:r>
            <a:r>
              <a:rPr lang="en-US" altLang="zh-CN" sz="4800" dirty="0">
                <a:solidFill>
                  <a:srgbClr val="FF0000"/>
                </a:solidFill>
              </a:rPr>
              <a:t> index="1</a:t>
            </a:r>
            <a:r>
              <a:rPr lang="en-US" altLang="zh-CN" sz="4800" dirty="0" smtClean="0">
                <a:solidFill>
                  <a:srgbClr val="FF0000"/>
                </a:solidFill>
              </a:rPr>
              <a:t>"&gt; </a:t>
            </a:r>
            <a:r>
              <a:rPr lang="en-US" altLang="zh-CN" sz="4800" dirty="0" smtClean="0"/>
              <a:t>&lt;</a:t>
            </a:r>
            <a:r>
              <a:rPr lang="en-US" altLang="zh-CN" sz="4800" dirty="0" err="1"/>
              <a:t>Var</a:t>
            </a:r>
            <a:r>
              <a:rPr lang="en-US" altLang="zh-CN" sz="4800" dirty="0"/>
              <a:t>&gt;H&lt;/</a:t>
            </a:r>
            <a:r>
              <a:rPr lang="en-US" altLang="zh-CN" sz="4800" dirty="0" err="1"/>
              <a:t>Var</a:t>
            </a:r>
            <a:r>
              <a:rPr lang="en-US" altLang="zh-CN" sz="4800" dirty="0" smtClean="0"/>
              <a:t>&gt; </a:t>
            </a:r>
            <a:r>
              <a:rPr lang="en-US" altLang="zh-CN" sz="4800" dirty="0" smtClean="0">
                <a:solidFill>
                  <a:srgbClr val="FF0000"/>
                </a:solidFill>
              </a:rPr>
              <a:t>&lt;/</a:t>
            </a:r>
            <a:r>
              <a:rPr lang="en-US" altLang="zh-CN" sz="4800" dirty="0" err="1">
                <a:solidFill>
                  <a:srgbClr val="FF0000"/>
                </a:solidFill>
              </a:rPr>
              <a:t>arg</a:t>
            </a:r>
            <a:r>
              <a:rPr lang="en-US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      &lt;</a:t>
            </a:r>
            <a:r>
              <a:rPr lang="en-US" altLang="zh-CN" sz="4800" dirty="0" err="1">
                <a:solidFill>
                  <a:srgbClr val="FF0000"/>
                </a:solidFill>
              </a:rPr>
              <a:t>arg</a:t>
            </a:r>
            <a:r>
              <a:rPr lang="en-US" altLang="zh-CN" sz="4800" dirty="0">
                <a:solidFill>
                  <a:srgbClr val="FF0000"/>
                </a:solidFill>
              </a:rPr>
              <a:t> index="2</a:t>
            </a:r>
            <a:r>
              <a:rPr lang="en-US" altLang="zh-CN" sz="4800" dirty="0" smtClean="0">
                <a:solidFill>
                  <a:srgbClr val="FF0000"/>
                </a:solidFill>
              </a:rPr>
              <a:t>"&gt; </a:t>
            </a:r>
            <a:r>
              <a:rPr lang="en-US" altLang="zh-CN" sz="4800" dirty="0" smtClean="0"/>
              <a:t>&lt;</a:t>
            </a:r>
            <a:r>
              <a:rPr lang="en-US" altLang="zh-CN" sz="4800" dirty="0" err="1"/>
              <a:t>Var</a:t>
            </a:r>
            <a:r>
              <a:rPr lang="en-US" altLang="zh-CN" sz="4800" dirty="0"/>
              <a:t>&gt;M&lt;/</a:t>
            </a:r>
            <a:r>
              <a:rPr lang="en-US" altLang="zh-CN" sz="4800" dirty="0" err="1"/>
              <a:t>Var</a:t>
            </a:r>
            <a:r>
              <a:rPr lang="en-US" altLang="zh-CN" sz="4800" dirty="0" smtClean="0"/>
              <a:t>&gt; </a:t>
            </a:r>
            <a:r>
              <a:rPr lang="en-US" altLang="zh-CN" sz="4800" dirty="0" smtClean="0">
                <a:solidFill>
                  <a:srgbClr val="FF0000"/>
                </a:solidFill>
              </a:rPr>
              <a:t>&lt;/</a:t>
            </a:r>
            <a:r>
              <a:rPr lang="en-US" altLang="zh-CN" sz="4800" dirty="0" err="1">
                <a:solidFill>
                  <a:srgbClr val="FF0000"/>
                </a:solidFill>
              </a:rPr>
              <a:t>arg</a:t>
            </a:r>
            <a:r>
              <a:rPr lang="en-US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      &lt;/</a:t>
            </a:r>
            <a:r>
              <a:rPr lang="en-US" altLang="zh-CN" sz="4800" dirty="0"/>
              <a:t>Atom&gt;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  &lt;/</a:t>
            </a:r>
            <a:r>
              <a:rPr lang="en-US" altLang="zh-CN" sz="4800" dirty="0">
                <a:solidFill>
                  <a:srgbClr val="FF0000"/>
                </a:solidFill>
              </a:rPr>
              <a:t>formula&gt;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&lt;/Exists</a:t>
            </a:r>
            <a:r>
              <a:rPr lang="en-US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&lt;if </a:t>
            </a:r>
            <a:r>
              <a:rPr lang="en-US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    &lt;</a:t>
            </a:r>
            <a:r>
              <a:rPr lang="en-US" altLang="zh-CN" sz="4800" dirty="0"/>
              <a:t>Atom&gt;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    &lt;</a:t>
            </a:r>
            <a:r>
              <a:rPr lang="en-US" altLang="zh-CN" sz="4800" dirty="0">
                <a:solidFill>
                  <a:srgbClr val="FF0000"/>
                </a:solidFill>
              </a:rPr>
              <a:t>op</a:t>
            </a:r>
            <a:r>
              <a:rPr lang="en-US" altLang="zh-CN" sz="4800" dirty="0" smtClean="0">
                <a:solidFill>
                  <a:srgbClr val="FF0000"/>
                </a:solidFill>
              </a:rPr>
              <a:t>&gt; </a:t>
            </a:r>
            <a:r>
              <a:rPr lang="en-US" altLang="zh-CN" sz="4800" dirty="0" smtClean="0"/>
              <a:t>&lt;</a:t>
            </a:r>
            <a:r>
              <a:rPr lang="en-US" altLang="zh-CN" sz="4800" dirty="0" err="1"/>
              <a:t>Rel</a:t>
            </a:r>
            <a:r>
              <a:rPr lang="en-US" altLang="zh-CN" sz="4800" dirty="0"/>
              <a:t>&gt;human&lt;/</a:t>
            </a:r>
            <a:r>
              <a:rPr lang="en-US" altLang="zh-CN" sz="4800" dirty="0" err="1"/>
              <a:t>Rel</a:t>
            </a:r>
            <a:r>
              <a:rPr lang="en-US" altLang="zh-CN" sz="4800" dirty="0" smtClean="0"/>
              <a:t>&gt; </a:t>
            </a:r>
            <a:r>
              <a:rPr lang="en-US" altLang="zh-CN" sz="4800" dirty="0" smtClean="0">
                <a:solidFill>
                  <a:srgbClr val="FF0000"/>
                </a:solidFill>
              </a:rPr>
              <a:t>&lt;/</a:t>
            </a:r>
            <a:r>
              <a:rPr lang="en-US" altLang="zh-CN" sz="4800" dirty="0">
                <a:solidFill>
                  <a:srgbClr val="FF0000"/>
                </a:solidFill>
              </a:rPr>
              <a:t>op&gt;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    &lt;</a:t>
            </a:r>
            <a:r>
              <a:rPr lang="en-US" altLang="zh-CN" sz="4800" dirty="0" err="1">
                <a:solidFill>
                  <a:srgbClr val="FF0000"/>
                </a:solidFill>
              </a:rPr>
              <a:t>arg</a:t>
            </a:r>
            <a:r>
              <a:rPr lang="en-US" altLang="zh-CN" sz="4800" dirty="0">
                <a:solidFill>
                  <a:srgbClr val="FF0000"/>
                </a:solidFill>
              </a:rPr>
              <a:t> index="1</a:t>
            </a:r>
            <a:r>
              <a:rPr lang="en-US" altLang="zh-CN" sz="4800" dirty="0" smtClean="0">
                <a:solidFill>
                  <a:srgbClr val="FF0000"/>
                </a:solidFill>
              </a:rPr>
              <a:t>"&gt; </a:t>
            </a:r>
            <a:r>
              <a:rPr lang="en-US" altLang="zh-CN" sz="4800" dirty="0" smtClean="0"/>
              <a:t>&lt;</a:t>
            </a:r>
            <a:r>
              <a:rPr lang="en-US" altLang="zh-CN" sz="4800" dirty="0" err="1"/>
              <a:t>Var</a:t>
            </a:r>
            <a:r>
              <a:rPr lang="en-US" altLang="zh-CN" sz="4800" dirty="0"/>
              <a:t>&gt;H&lt;/</a:t>
            </a:r>
            <a:r>
              <a:rPr lang="en-US" altLang="zh-CN" sz="4800" dirty="0" err="1"/>
              <a:t>Var</a:t>
            </a:r>
            <a:r>
              <a:rPr lang="en-US" altLang="zh-CN" sz="4800" dirty="0" smtClean="0"/>
              <a:t>&gt; </a:t>
            </a:r>
            <a:r>
              <a:rPr lang="en-US" altLang="zh-CN" sz="4800" dirty="0" smtClean="0">
                <a:solidFill>
                  <a:srgbClr val="FF0000"/>
                </a:solidFill>
              </a:rPr>
              <a:t>&lt;/</a:t>
            </a:r>
            <a:r>
              <a:rPr lang="en-US" altLang="zh-CN" sz="4800" dirty="0" err="1">
                <a:solidFill>
                  <a:srgbClr val="FF0000"/>
                </a:solidFill>
              </a:rPr>
              <a:t>arg</a:t>
            </a:r>
            <a:r>
              <a:rPr lang="en-US" altLang="zh-CN" sz="4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    &lt;/</a:t>
            </a:r>
            <a:r>
              <a:rPr lang="en-US" altLang="zh-CN" sz="4800" dirty="0"/>
              <a:t>Atom&gt;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    &lt;/ if </a:t>
            </a:r>
            <a:r>
              <a:rPr lang="en-US" altLang="zh-CN" sz="4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    &lt;/Implies</a:t>
            </a:r>
            <a:r>
              <a:rPr lang="en-US" altLang="zh-CN" sz="4800" dirty="0"/>
              <a:t>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    &lt;/</a:t>
            </a:r>
            <a:r>
              <a:rPr lang="en-US" altLang="zh-CN" sz="4800" dirty="0">
                <a:solidFill>
                  <a:srgbClr val="FF0000"/>
                </a:solidFill>
              </a:rPr>
              <a:t>formula&gt;</a:t>
            </a:r>
          </a:p>
          <a:p>
            <a:pPr marL="0" indent="0">
              <a:buNone/>
            </a:pPr>
            <a:r>
              <a:rPr lang="en-US" altLang="zh-CN" sz="4800" dirty="0" smtClean="0"/>
              <a:t>        &lt;/</a:t>
            </a:r>
            <a:r>
              <a:rPr lang="en-US" altLang="zh-CN" sz="4800" dirty="0" err="1" smtClean="0"/>
              <a:t>Forall</a:t>
            </a:r>
            <a:r>
              <a:rPr lang="en-US" altLang="zh-CN" sz="4800" dirty="0"/>
              <a:t>&gt;</a:t>
            </a: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      &lt;/</a:t>
            </a:r>
            <a:r>
              <a:rPr lang="en-US" altLang="zh-CN" sz="4800" dirty="0">
                <a:solidFill>
                  <a:srgbClr val="FF0000"/>
                </a:solidFill>
              </a:rPr>
              <a:t>formula&gt;</a:t>
            </a:r>
          </a:p>
          <a:p>
            <a:pPr marL="0" indent="0">
              <a:buNone/>
            </a:pPr>
            <a:r>
              <a:rPr lang="en-US" altLang="zh-CN" sz="4800" dirty="0" smtClean="0"/>
              <a:t>    &lt;/Assert&gt;</a:t>
            </a:r>
          </a:p>
          <a:p>
            <a:pPr marL="0" indent="0">
              <a:buNone/>
            </a:pPr>
            <a:r>
              <a:rPr lang="en-US" altLang="zh-CN" sz="4800" dirty="0">
                <a:solidFill>
                  <a:srgbClr val="FF0000"/>
                </a:solidFill>
              </a:rPr>
              <a:t> </a:t>
            </a:r>
            <a:r>
              <a:rPr lang="en-US" altLang="zh-CN" sz="4800" dirty="0" smtClean="0">
                <a:solidFill>
                  <a:srgbClr val="FF0000"/>
                </a:solidFill>
              </a:rPr>
              <a:t> &lt;/act&gt;</a:t>
            </a:r>
            <a:endParaRPr lang="en-US" altLang="zh-CN" sz="4800" dirty="0">
              <a:solidFill>
                <a:srgbClr val="FF0000"/>
              </a:solidFill>
            </a:endParaRPr>
          </a:p>
          <a:p>
            <a:r>
              <a:rPr lang="en-US" altLang="zh-CN" sz="1100" dirty="0"/>
              <a:t>&lt;/act&gt;</a:t>
            </a:r>
            <a:endParaRPr lang="en-US" altLang="zh-CN" sz="37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2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fof</a:t>
            </a:r>
            <a:r>
              <a:rPr lang="en-US" altLang="zh-CN" dirty="0"/>
              <a:t> ( </a:t>
            </a:r>
            <a:r>
              <a:rPr lang="en-US" altLang="zh-CN" dirty="0" err="1"/>
              <a:t>exampleExistential</a:t>
            </a:r>
            <a:r>
              <a:rPr lang="en-US" altLang="zh-CN" dirty="0"/>
              <a:t> , axiom , (</a:t>
            </a:r>
          </a:p>
          <a:p>
            <a:pPr marL="0" indent="0">
              <a:buNone/>
            </a:pPr>
            <a:r>
              <a:rPr lang="en-US" altLang="zh-CN" dirty="0"/>
              <a:t>    ! [H] : ( human(H) =&gt; ? [M] : </a:t>
            </a:r>
            <a:r>
              <a:rPr lang="en-US" altLang="zh-CN" dirty="0" err="1"/>
              <a:t>hasMother</a:t>
            </a:r>
            <a:r>
              <a:rPr lang="en-US" altLang="zh-CN" dirty="0"/>
              <a:t> (H, M) )</a:t>
            </a:r>
          </a:p>
          <a:p>
            <a:pPr marL="0" indent="0">
              <a:buNone/>
            </a:pPr>
            <a:r>
              <a:rPr lang="en-US" altLang="zh-CN" dirty="0"/>
              <a:t>  ) ) 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1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different source code to do the testing</a:t>
            </a:r>
          </a:p>
          <a:p>
            <a:r>
              <a:rPr lang="en-US" altLang="zh-CN" dirty="0" smtClean="0"/>
              <a:t>Use the </a:t>
            </a:r>
            <a:r>
              <a:rPr lang="en-US" altLang="zh-CN" dirty="0" err="1" smtClean="0"/>
              <a:t>nomalizer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nomalize</a:t>
            </a:r>
            <a:r>
              <a:rPr lang="en-US" altLang="zh-CN" dirty="0" smtClean="0"/>
              <a:t> the source code until obtain the standard format</a:t>
            </a:r>
          </a:p>
          <a:p>
            <a:r>
              <a:rPr lang="en-US" altLang="zh-CN" dirty="0" smtClean="0"/>
              <a:t>Use the </a:t>
            </a:r>
            <a:r>
              <a:rPr lang="en-US" altLang="zh-CN" dirty="0" err="1" smtClean="0"/>
              <a:t>translater</a:t>
            </a:r>
            <a:r>
              <a:rPr lang="en-US" altLang="zh-CN" dirty="0" smtClean="0"/>
              <a:t> to translate the </a:t>
            </a:r>
            <a:r>
              <a:rPr lang="en-US" altLang="zh-CN" dirty="0" err="1" smtClean="0"/>
              <a:t>nomolized</a:t>
            </a:r>
            <a:r>
              <a:rPr lang="en-US" altLang="zh-CN" dirty="0" smtClean="0"/>
              <a:t> source code</a:t>
            </a:r>
          </a:p>
          <a:p>
            <a:r>
              <a:rPr lang="en-US" altLang="zh-CN" dirty="0"/>
              <a:t>Validate the output by using Vampire System</a:t>
            </a:r>
            <a:endParaRPr lang="zh-CN" altLang="en-US" dirty="0"/>
          </a:p>
          <a:p>
            <a:r>
              <a:rPr lang="en-US" altLang="zh-CN" dirty="0" smtClean="0"/>
              <a:t>Find the bugs in the program and solve them</a:t>
            </a:r>
          </a:p>
        </p:txBody>
      </p:sp>
    </p:spTree>
    <p:extLst>
      <p:ext uri="{BB962C8B-B14F-4D97-AF65-F5344CB8AC3E}">
        <p14:creationId xmlns:p14="http://schemas.microsoft.com/office/powerpoint/2010/main" val="5699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b="1" dirty="0" smtClean="0"/>
              <a:t>Thank you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266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project?</a:t>
            </a:r>
          </a:p>
          <a:p>
            <a:r>
              <a:rPr lang="en-US" altLang="zh-CN" dirty="0" smtClean="0"/>
              <a:t>How did we do this project?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project, a translator is built in XSLT 2.0 </a:t>
            </a:r>
            <a:r>
              <a:rPr lang="en-US" altLang="zh-CN" dirty="0"/>
              <a:t>to convert </a:t>
            </a:r>
            <a:r>
              <a:rPr lang="en-US" altLang="zh-CN" dirty="0" err="1"/>
              <a:t>Datalog</a:t>
            </a:r>
            <a:r>
              <a:rPr lang="en-US" altLang="zh-CN" dirty="0"/>
              <a:t>+ </a:t>
            </a:r>
            <a:r>
              <a:rPr lang="en-US" altLang="zh-CN" dirty="0" smtClean="0"/>
              <a:t>Deliberation </a:t>
            </a:r>
            <a:r>
              <a:rPr lang="en-US" altLang="zh-CN" dirty="0" err="1"/>
              <a:t>RuleML</a:t>
            </a:r>
            <a:r>
              <a:rPr lang="en-US" altLang="zh-CN" dirty="0"/>
              <a:t> 1.01 in XML format to an equivalent representation in a subset of the </a:t>
            </a:r>
            <a:r>
              <a:rPr lang="en-US" altLang="zh-CN" dirty="0" smtClean="0"/>
              <a:t>TPTP (Thousands </a:t>
            </a:r>
            <a:r>
              <a:rPr lang="en-US" altLang="zh-CN" dirty="0"/>
              <a:t>of Problems for Theorem </a:t>
            </a:r>
            <a:r>
              <a:rPr lang="en-US" altLang="zh-CN" dirty="0" err="1"/>
              <a:t>Provers</a:t>
            </a:r>
            <a:r>
              <a:rPr lang="en-US" altLang="zh-CN" dirty="0"/>
              <a:t>) format.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1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Datalog</a:t>
            </a:r>
            <a:r>
              <a:rPr lang="en-US" altLang="zh-CN" dirty="0" smtClean="0"/>
              <a:t>+ Rule </a:t>
            </a:r>
            <a:r>
              <a:rPr lang="en-US" altLang="zh-CN" dirty="0" smtClean="0"/>
              <a:t>ML(Rule </a:t>
            </a:r>
            <a:r>
              <a:rPr lang="en-US" altLang="zh-CN" dirty="0" smtClean="0"/>
              <a:t>Markup </a:t>
            </a:r>
            <a:r>
              <a:rPr lang="en-US" altLang="zh-CN" dirty="0" smtClean="0"/>
              <a:t>Language)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markup language in XML format</a:t>
            </a:r>
          </a:p>
          <a:p>
            <a:r>
              <a:rPr lang="en-US" altLang="zh-CN" dirty="0" smtClean="0"/>
              <a:t>Standard </a:t>
            </a:r>
            <a:r>
              <a:rPr lang="en-US" altLang="zh-CN" dirty="0"/>
              <a:t>Web rule knowledge </a:t>
            </a:r>
            <a:r>
              <a:rPr lang="en-US" altLang="zh-CN" dirty="0" smtClean="0"/>
              <a:t>representation</a:t>
            </a:r>
          </a:p>
          <a:p>
            <a:r>
              <a:rPr lang="en-US" altLang="zh-CN" dirty="0" smtClean="0"/>
              <a:t>Current version is </a:t>
            </a:r>
            <a:r>
              <a:rPr lang="en-US" altLang="zh-CN" dirty="0" err="1" smtClean="0"/>
              <a:t>Datalog</a:t>
            </a:r>
            <a:r>
              <a:rPr lang="en-US" altLang="zh-CN" dirty="0" smtClean="0"/>
              <a:t>+ Deliberation </a:t>
            </a:r>
            <a:r>
              <a:rPr lang="en-US" altLang="zh-CN" dirty="0" err="1"/>
              <a:t>RuleML</a:t>
            </a:r>
            <a:r>
              <a:rPr lang="en-US" altLang="zh-CN" dirty="0"/>
              <a:t> 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2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Datalog</a:t>
            </a:r>
            <a:r>
              <a:rPr lang="en-US" altLang="zh-CN" dirty="0"/>
              <a:t>+ </a:t>
            </a:r>
            <a:r>
              <a:rPr lang="en-US" altLang="zh-CN" dirty="0" smtClean="0"/>
              <a:t>Deliberation </a:t>
            </a:r>
            <a:r>
              <a:rPr lang="en-US" altLang="zh-CN" dirty="0" err="1" smtClean="0"/>
              <a:t>RuleML</a:t>
            </a:r>
            <a:r>
              <a:rPr lang="en-US" altLang="zh-CN" dirty="0" smtClean="0"/>
              <a:t> 1.01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Existential Rules, where variables in rule conclusions are existentially </a:t>
            </a:r>
            <a:r>
              <a:rPr lang="en-US" altLang="zh-CN" dirty="0" smtClean="0"/>
              <a:t>quantified.</a:t>
            </a:r>
          </a:p>
          <a:p>
            <a:r>
              <a:rPr lang="en-US" altLang="zh-CN" dirty="0"/>
              <a:t>Equality Rules, where the binary </a:t>
            </a:r>
            <a:r>
              <a:rPr lang="en-US" altLang="zh-CN" dirty="0" smtClean="0"/>
              <a:t>“Equal” predicate </a:t>
            </a:r>
            <a:r>
              <a:rPr lang="en-US" altLang="zh-CN" dirty="0"/>
              <a:t>is applied in rule conclusions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Integrity Rules, which use the </a:t>
            </a:r>
            <a:r>
              <a:rPr lang="en-US" altLang="zh-CN" dirty="0" smtClean="0"/>
              <a:t>empty “or” </a:t>
            </a:r>
            <a:r>
              <a:rPr lang="en-US" altLang="zh-CN" dirty="0"/>
              <a:t>in rule conclusions to provide a </a:t>
            </a:r>
            <a:r>
              <a:rPr lang="en-US" altLang="zh-CN" dirty="0" smtClean="0"/>
              <a:t>convenient way </a:t>
            </a:r>
            <a:r>
              <a:rPr lang="en-US" altLang="zh-CN" dirty="0"/>
              <a:t>for expressing falsity.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8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TPTP(</a:t>
            </a:r>
            <a:r>
              <a:rPr lang="en-US" altLang="zh-CN" dirty="0"/>
              <a:t>Thousands of Problems for Theorem </a:t>
            </a:r>
            <a:r>
              <a:rPr lang="en-US" altLang="zh-CN" dirty="0" err="1"/>
              <a:t>Provers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TPTP is a comprehensive library of the automated theorem proving (ATP) test </a:t>
            </a:r>
            <a:r>
              <a:rPr lang="en-US" altLang="zh-CN" dirty="0" smtClean="0"/>
              <a:t>problems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rovide </a:t>
            </a:r>
            <a:r>
              <a:rPr lang="en-US" altLang="zh-CN" dirty="0"/>
              <a:t>support for the testing and </a:t>
            </a:r>
            <a:r>
              <a:rPr lang="en-US" altLang="zh-CN" dirty="0" smtClean="0"/>
              <a:t>evaluation </a:t>
            </a:r>
            <a:r>
              <a:rPr lang="en-US" altLang="zh-CN" dirty="0"/>
              <a:t>of ATP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/>
              <a:t>Standard input and output formats are enforced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9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XSLT</a:t>
            </a:r>
            <a:r>
              <a:rPr lang="en-US" altLang="zh-CN" dirty="0"/>
              <a:t>(Extensible </a:t>
            </a:r>
            <a:r>
              <a:rPr lang="en-US" altLang="zh-CN" dirty="0" err="1"/>
              <a:t>Stylesheet</a:t>
            </a:r>
            <a:r>
              <a:rPr lang="en-US" altLang="zh-CN" dirty="0"/>
              <a:t> Language Transformations)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XSLT stands for XSL </a:t>
            </a:r>
            <a:r>
              <a:rPr lang="en-US" altLang="zh-CN" dirty="0" smtClean="0"/>
              <a:t>Transformations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ransform </a:t>
            </a:r>
            <a:r>
              <a:rPr lang="en-US" altLang="zh-CN" dirty="0"/>
              <a:t>XML documents into other XML, non-XML formats or </a:t>
            </a:r>
            <a:r>
              <a:rPr lang="en-US" altLang="zh-CN" dirty="0" smtClean="0"/>
              <a:t>plain text</a:t>
            </a:r>
          </a:p>
          <a:p>
            <a:r>
              <a:rPr lang="en-US" altLang="zh-CN" dirty="0" smtClean="0"/>
              <a:t>XSLT 2.0 is the version being used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24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Phase </a:t>
            </a:r>
            <a:r>
              <a:rPr lang="en-US" altLang="zh-CN" dirty="0" smtClean="0"/>
              <a:t>Ⅰ: Preparation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Phase Ⅱ: Coding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Phase Ⅲ: Testing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the grammars and structures of </a:t>
            </a:r>
            <a:r>
              <a:rPr lang="en-US" altLang="zh-CN" dirty="0" err="1" smtClean="0"/>
              <a:t>Datalog</a:t>
            </a:r>
            <a:r>
              <a:rPr lang="en-US" altLang="zh-CN" dirty="0" smtClean="0"/>
              <a:t>+ Deliberation </a:t>
            </a:r>
            <a:r>
              <a:rPr lang="en-US" altLang="zh-CN" dirty="0" err="1" smtClean="0"/>
              <a:t>RuleML</a:t>
            </a:r>
            <a:r>
              <a:rPr lang="en-US" altLang="zh-CN" dirty="0" smtClean="0"/>
              <a:t> and TPTP</a:t>
            </a:r>
          </a:p>
          <a:p>
            <a:r>
              <a:rPr lang="en-US" altLang="zh-CN" dirty="0" smtClean="0"/>
              <a:t>Learn how to use XSLT to do the translation</a:t>
            </a:r>
          </a:p>
          <a:p>
            <a:r>
              <a:rPr lang="en-US" altLang="zh-CN" dirty="0" smtClean="0"/>
              <a:t>Design the procedure of the project</a:t>
            </a:r>
          </a:p>
          <a:p>
            <a:r>
              <a:rPr lang="en-US" altLang="zh-CN" dirty="0" smtClean="0"/>
              <a:t>Decide the tools we 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3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oenix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16039</TotalTime>
  <Words>726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Phoenix</vt:lpstr>
      <vt:lpstr>Datalog+RuleML2TPTP</vt:lpstr>
      <vt:lpstr>PowerPoint Presentation</vt:lpstr>
      <vt:lpstr>Introduction</vt:lpstr>
      <vt:lpstr>Datalog+ Rule ML(Rule Markup Language)</vt:lpstr>
      <vt:lpstr>Datalog+ Deliberation RuleML 1.01</vt:lpstr>
      <vt:lpstr>TPTP(Thousands of Problems for Theorem Provers)</vt:lpstr>
      <vt:lpstr>XSLT(Extensible Stylesheet Language Transformations)</vt:lpstr>
      <vt:lpstr>Procedure</vt:lpstr>
      <vt:lpstr>Preparation</vt:lpstr>
      <vt:lpstr>Flow Diagram</vt:lpstr>
      <vt:lpstr>Tools</vt:lpstr>
      <vt:lpstr>Example</vt:lpstr>
      <vt:lpstr>PowerPoint Presentation</vt:lpstr>
      <vt:lpstr>Output</vt:lpstr>
      <vt:lpstr>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RuleML2TPTP</dc:title>
  <dc:creator>Xiaohe Li</dc:creator>
  <cp:lastModifiedBy>Xiaohe Li</cp:lastModifiedBy>
  <cp:revision>39</cp:revision>
  <dcterms:created xsi:type="dcterms:W3CDTF">2014-10-30T19:11:04Z</dcterms:created>
  <dcterms:modified xsi:type="dcterms:W3CDTF">2014-11-17T19:32:58Z</dcterms:modified>
</cp:coreProperties>
</file>