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35" autoAdjust="0"/>
  </p:normalViewPr>
  <p:slideViewPr>
    <p:cSldViewPr snapToGrid="0">
      <p:cViewPr varScale="1">
        <p:scale>
          <a:sx n="116" d="100"/>
          <a:sy n="116" d="100"/>
        </p:scale>
        <p:origin x="105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6:11:3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24575,'4'-1'0,"0"0"0,0-1 0,0 1 0,0-1 0,4-2 0,-3 2 0,121-65 0,-111 61 0,1 2 0,0 0 0,-1 1 0,1 0 0,0 1 0,21 1 0,-10-1 0,-20 2 0,0-1 0,0 1 0,0 0 0,0 1 0,11 1 0,-16-1 0,1 0 0,-1 0 0,0 0 0,0 0 0,0 0 0,0 0 0,0 1 0,0-1 0,0 1 0,0-1 0,0 1 0,-1 0 0,1 0 0,-1 0 0,1 0 0,-1 0 0,0 0 0,1 0 0,0 4 0,9 22 0,12 57 0,2 4 0,-22-80-341,0 0 0,-1 1-1,1 13 1,-1-6-6485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6:11:3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 24575,'1'-4'0,"-1"0"0,1 0 0,0 1 0,0-1 0,0 0 0,3-4 0,3-14 0,7-46 0,13-49 0,-8 37 0,-6 20 0,-13 58 0,1 0 0,-1 0 0,0 1 0,1-1 0,-1 0 0,1 1 0,0-1 0,0 1 0,0-1 0,-1 1 0,1-1 0,1 1 0,-1 0 0,0-1 0,0 1 0,0 0 0,1 0 0,-1 0 0,1 0 0,-1 0 0,0 0 0,1 0 0,0 0 0,-1 1 0,1-1 0,0 1 0,-1-1 0,1 1 0,0 0 0,-1-1 0,1 1 0,0 0 0,0 0 0,-1 0 0,1 0 0,3 1 0,1 1 0,0 0 0,0 0 0,0 0 0,0 1 0,0 0 0,-1 0 0,1 0 0,8 8 0,-1-2 0,0 0 0,14 6 0,-16-9 0,1 1 0,-1 0 0,15 13 0,18 17-1365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6:11:3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24575,'1'-17'0,"1"0"0,1 0 0,1 1 0,0-1 0,8-17 0,4-18 0,-9 25 0,-1 5 0,6-36 0,-11 50 0,0 1 0,1-1 0,0 1 0,0 0 0,1 0 0,0 0 0,0 0 0,6-8 0,-8 13 0,0 0 0,0 0 0,0 1 0,0-1 0,1 0 0,-1 1 0,1-1 0,-1 1 0,1 0 0,0 0 0,-1-1 0,1 1 0,0 0 0,0 0 0,0 0 0,0 1 0,0-1 0,0 0 0,0 1 0,0 0 0,0-1 0,0 1 0,0 0 0,0 0 0,0 0 0,0 0 0,1 0 0,-1 1 0,0-1 0,0 0 0,0 1 0,0 0 0,0-1 0,2 3 0,10 5 0,-1 1 0,0 1 0,-1 0 0,0 0 0,14 17 0,-1-2 0,-19-20 0,9 8 0,-1 1 0,-1 0 0,21 30 0,-23-31 74,3 6-1513,-11-9-5387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B0009-3FAC-408A-9E8D-898C0F7F0ACA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FFF2-2E9F-4CD4-B0B1-724A99414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3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-Showing system by default.</a:t>
            </a:r>
          </a:p>
          <a:p>
            <a:r>
              <a:rPr lang="en-US" altLang="zh-CN" sz="1200" dirty="0"/>
              <a:t>-can input a intention time by clicking</a:t>
            </a:r>
          </a:p>
          <a:p>
            <a:r>
              <a:rPr lang="en-US" altLang="zh-CN" sz="1200" dirty="0"/>
              <a:t>-the time need to be in the format of  “</a:t>
            </a:r>
            <a:r>
              <a:rPr lang="en-US" altLang="zh-CN" sz="1200" dirty="0" err="1"/>
              <a:t>HHmm</a:t>
            </a:r>
            <a:r>
              <a:rPr lang="en-US" altLang="zh-CN" sz="1200" dirty="0"/>
              <a:t>”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FFF2-2E9F-4CD4-B0B1-724A99414D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FFF2-2E9F-4CD4-B0B1-724A99414D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7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FFF2-2E9F-4CD4-B0B1-724A99414D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90E9-90FC-9FAC-87EE-8B804821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66389-C78D-4DA3-23F2-DA13AF1C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C243D-4CD3-CD17-24C8-69719ABF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57927-282A-584A-8A4E-C480AF0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FCE5-D1A9-BC82-D215-3A1DCF9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9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2C75-8C31-9780-EAED-52716278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B0D82-0CE2-CBCA-10CE-4DEC918F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22F8-F4B5-56B3-AF13-ABC477DE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BE182-1ADE-F18F-E510-DF4A444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E5D71-B425-FD84-8FAF-37453C97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161BA-E0D4-408A-F396-7B2E3DE61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E49B4-D771-CC67-8631-432DDEF4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0D92-9505-713F-748E-9E89C362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F87A2-BC19-12B9-4BCE-06541BFA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2453C-4B81-16DC-8170-2D2C6698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FCA5-4D30-F743-5870-86062998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F65DD-7527-B892-73D5-71CC3F78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79C10-6CFD-F0B7-C8ED-BB8DC21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6059F-19BD-5F9B-11D1-6209E6A0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F79FA-56E1-E81E-1D6F-59382E7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3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79DF-E62F-16D2-6B7B-3F690E4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C93CF-0398-19C4-66AC-8362F49B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C147C-D851-46DA-9A69-A949A878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1C3BB-7FE4-53D3-716F-F8825947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DA8BE-3AA1-2D2B-4DE3-388CB71F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FCA69-6A73-8E02-D33C-2408C40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74605-12D9-F6F5-0D4D-BA20EF761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E732F-C22F-606C-57BB-DE5D2F3D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D9D9A-FA45-2F4F-B62B-853FFBF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87691-1429-173B-5104-2EDE2D4D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A2596-C594-60D9-DB2D-D743D45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5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FEF4-8EEB-17FC-38C1-D2B9275B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A68C6-23A0-8D19-5F8F-154697B3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4C7B5-052C-ACB8-0361-F3CD45D9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BC4F9-444B-D0D2-BC71-7E9867974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49731C-B8FF-1683-66BF-86B05CF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31D4F-5997-14B1-A939-2653ABBA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6D4DC-C4E9-BBB0-2697-8C97ABE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742B3C-CC27-285D-F790-49A2AFAF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43AD-0A36-3C30-0B9D-ACE6B88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619AD-D5DB-BB98-C175-2C81FC81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19226-E4D5-0725-DC57-63FF2D23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E7A2F-D176-2304-8223-F1361B01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30194A-16C4-A24C-5487-3BEDCE07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88B81-2E13-C2EB-F4DF-F2B944F4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D293C-656F-3CC6-4F27-5AFE148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65EB-F99A-0907-B0B5-A72B445D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F1B9-0B6C-4E5F-766F-19DA5CF7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41CB9-5FAE-11B1-8FDC-A59B7009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76B8B-5716-60FA-C1E1-D04A3167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1A813-040C-CB24-B6A2-A30F76AC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12E0F-CCB9-E8B1-52F5-CF99C510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24F0-1D3F-0B70-1219-30704373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1DA9BA-3CA3-4FBC-DC33-BF241667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1FD04-CE29-01C4-3BE3-7EFB9BA1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8F8A1-6841-79F2-AF28-63779C9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3D70D-2F3A-3C75-6BDD-7C8B8F1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13D29-3660-2074-A010-0A3ACD62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E01F6D-ED8B-D847-70C0-9D612D76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9723C-B8BC-BF30-EF63-14C11968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4BD86-40CA-F964-8A3B-201FD957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FF77-089A-4B69-BBD6-37167F341C43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F7D6F-930C-6BB4-E23A-EBEDB830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8CC65-9DE4-B048-054A-D98765B18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50EA-6829-4805-8545-72707239F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DCACFD1-6F73-EAE6-F2E1-0EA3B233C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8128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A70B9E5-C327-0734-AD1E-A0016AB15018}"/>
              </a:ext>
            </a:extLst>
          </p:cNvPr>
          <p:cNvSpPr/>
          <p:nvPr/>
        </p:nvSpPr>
        <p:spPr>
          <a:xfrm>
            <a:off x="4410510" y="1600198"/>
            <a:ext cx="1639176" cy="708870"/>
          </a:xfrm>
          <a:prstGeom prst="wedgeRoundRectCallout">
            <a:avLst>
              <a:gd name="adj1" fmla="val -27376"/>
              <a:gd name="adj2" fmla="val -8029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Enquiry Mode</a:t>
            </a:r>
          </a:p>
          <a:p>
            <a:r>
              <a:rPr lang="en-US" altLang="zh-CN" sz="1200" dirty="0"/>
              <a:t>-Activated by default</a:t>
            </a:r>
            <a:endParaRPr lang="zh-CN" altLang="en-US" sz="1200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7078BDE-0EF2-079A-162B-1AA56159A884}"/>
              </a:ext>
            </a:extLst>
          </p:cNvPr>
          <p:cNvSpPr/>
          <p:nvPr/>
        </p:nvSpPr>
        <p:spPr>
          <a:xfrm>
            <a:off x="6559257" y="796950"/>
            <a:ext cx="1613782" cy="803247"/>
          </a:xfrm>
          <a:prstGeom prst="wedgeRoundRectCallout">
            <a:avLst>
              <a:gd name="adj1" fmla="val -65113"/>
              <a:gd name="adj2" fmla="val -19748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Intention Time </a:t>
            </a:r>
          </a:p>
          <a:p>
            <a:r>
              <a:rPr lang="en-US" altLang="zh-CN" sz="1200" dirty="0"/>
              <a:t>-Showing 9:00 by default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2BB09B-0EF0-10EB-A078-97D8E29350D3}"/>
              </a:ext>
            </a:extLst>
          </p:cNvPr>
          <p:cNvSpPr/>
          <p:nvPr/>
        </p:nvSpPr>
        <p:spPr>
          <a:xfrm>
            <a:off x="9672918" y="2346819"/>
            <a:ext cx="2340117" cy="11073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Travel preference</a:t>
            </a:r>
          </a:p>
          <a:p>
            <a:r>
              <a:rPr lang="en-US" altLang="zh-CN" sz="1200" dirty="0"/>
              <a:t>-Earliest is chosen by default</a:t>
            </a:r>
          </a:p>
          <a:p>
            <a:r>
              <a:rPr lang="en-US" altLang="zh-CN" sz="1200" dirty="0"/>
              <a:t>-Can be cleared by clicking the cross following behand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C15FE6-45E4-808B-1E0F-6772DB122A02}"/>
              </a:ext>
            </a:extLst>
          </p:cNvPr>
          <p:cNvSpPr/>
          <p:nvPr/>
        </p:nvSpPr>
        <p:spPr>
          <a:xfrm>
            <a:off x="10130119" y="1107347"/>
            <a:ext cx="1882916" cy="8472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System time</a:t>
            </a:r>
          </a:p>
          <a:p>
            <a:r>
              <a:rPr lang="en-US" altLang="zh-CN" sz="1200" dirty="0"/>
              <a:t>-will be updated together with the UI refreshing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C3EF4E-9F94-4E15-E75B-0DDBED0A37DF}"/>
              </a:ext>
            </a:extLst>
          </p:cNvPr>
          <p:cNvCxnSpPr>
            <a:cxnSpLocks/>
          </p:cNvCxnSpPr>
          <p:nvPr/>
        </p:nvCxnSpPr>
        <p:spPr>
          <a:xfrm flipV="1">
            <a:off x="10029496" y="446508"/>
            <a:ext cx="0" cy="192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1AEC92-75C4-6514-A0F1-36D6EB20FC86}"/>
              </a:ext>
            </a:extLst>
          </p:cNvPr>
          <p:cNvCxnSpPr>
            <a:cxnSpLocks/>
          </p:cNvCxnSpPr>
          <p:nvPr/>
        </p:nvCxnSpPr>
        <p:spPr>
          <a:xfrm flipV="1">
            <a:off x="11769754" y="446508"/>
            <a:ext cx="0" cy="66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043491E-4E22-1C17-24B1-55CEEE8D57D3}"/>
              </a:ext>
            </a:extLst>
          </p:cNvPr>
          <p:cNvSpPr/>
          <p:nvPr/>
        </p:nvSpPr>
        <p:spPr>
          <a:xfrm>
            <a:off x="5289259" y="2801923"/>
            <a:ext cx="1417736" cy="197141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D512AA-A6F7-D5AE-D39F-B9C63EA28230}"/>
              </a:ext>
            </a:extLst>
          </p:cNvPr>
          <p:cNvSpPr/>
          <p:nvPr/>
        </p:nvSpPr>
        <p:spPr>
          <a:xfrm>
            <a:off x="8095210" y="2443253"/>
            <a:ext cx="729843" cy="24118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00C2C0-AA9D-5A57-A4FD-D57B61E6B13F}"/>
              </a:ext>
            </a:extLst>
          </p:cNvPr>
          <p:cNvSpPr/>
          <p:nvPr/>
        </p:nvSpPr>
        <p:spPr>
          <a:xfrm>
            <a:off x="9672918" y="3936536"/>
            <a:ext cx="2340117" cy="1335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Train Line Info</a:t>
            </a:r>
          </a:p>
          <a:p>
            <a:r>
              <a:rPr lang="en-US" altLang="zh-CN" sz="1200" dirty="0"/>
              <a:t>-Showing after user clicked a train line name (red frame)</a:t>
            </a:r>
            <a:br>
              <a:rPr lang="en-US" altLang="zh-CN" sz="1200" dirty="0"/>
            </a:br>
            <a:r>
              <a:rPr lang="en-US" altLang="zh-CN" sz="1200" dirty="0"/>
              <a:t>-The sequence of the stations is set to be in line with the diagram.</a:t>
            </a:r>
            <a:endParaRPr lang="zh-CN" altLang="en-US" sz="12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1D2B504-6C00-1285-2B78-275ED0115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/>
          <a:stretch/>
        </p:blipFill>
        <p:spPr>
          <a:xfrm>
            <a:off x="9049388" y="0"/>
            <a:ext cx="3142612" cy="6858000"/>
          </a:xfrm>
          <a:prstGeom prst="rect">
            <a:avLst/>
          </a:prstGeom>
        </p:spPr>
      </p:pic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1F304610-CD7D-1412-CA34-33EA1ED0340F}"/>
              </a:ext>
            </a:extLst>
          </p:cNvPr>
          <p:cNvSpPr/>
          <p:nvPr/>
        </p:nvSpPr>
        <p:spPr>
          <a:xfrm>
            <a:off x="4198620" y="3087031"/>
            <a:ext cx="1090639" cy="610511"/>
          </a:xfrm>
          <a:prstGeom prst="wedgeRoundRectCallout">
            <a:avLst>
              <a:gd name="adj1" fmla="val 70715"/>
              <a:gd name="adj2" fmla="val -52171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Train Line Enquiry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23C148-9C64-EFBD-E05D-BFA35B39C3FD}"/>
              </a:ext>
            </a:extLst>
          </p:cNvPr>
          <p:cNvSpPr/>
          <p:nvPr/>
        </p:nvSpPr>
        <p:spPr>
          <a:xfrm>
            <a:off x="9209989" y="2394008"/>
            <a:ext cx="2807026" cy="15425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Information Area</a:t>
            </a:r>
          </a:p>
          <a:p>
            <a:r>
              <a:rPr lang="en-US" altLang="zh-CN" sz="1200" dirty="0"/>
              <a:t>-Show Line after user clicked a station name (red frame)</a:t>
            </a:r>
          </a:p>
          <a:p>
            <a:r>
              <a:rPr lang="en-US" altLang="zh-CN" sz="1200" dirty="0"/>
              <a:t>-Show station info after user clicked a station name (red frame)</a:t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17EDEBDF-9792-1F03-2BBA-F45C3739FBE2}"/>
              </a:ext>
            </a:extLst>
          </p:cNvPr>
          <p:cNvSpPr/>
          <p:nvPr/>
        </p:nvSpPr>
        <p:spPr>
          <a:xfrm>
            <a:off x="6820828" y="2781775"/>
            <a:ext cx="1090639" cy="610511"/>
          </a:xfrm>
          <a:prstGeom prst="wedgeRoundRectCallout">
            <a:avLst>
              <a:gd name="adj1" fmla="val 71580"/>
              <a:gd name="adj2" fmla="val -5294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Station Enquiry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26FA052C-BD9D-BC93-10CE-937FFAA0E31C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4072378" cy="90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UI Design (Information Enquiry)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A062-12E5-FD85-5804-BFF98FF1CE2D}"/>
              </a:ext>
            </a:extLst>
          </p:cNvPr>
          <p:cNvSpPr txBox="1"/>
          <p:nvPr/>
        </p:nvSpPr>
        <p:spPr>
          <a:xfrm>
            <a:off x="0" y="1018095"/>
            <a:ext cx="4072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All elements will show up, disappear, refresh at the right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Intention time can be changed by clicking the alarm icon. The input format has to be “</a:t>
            </a:r>
            <a:r>
              <a:rPr lang="en-US" altLang="zh-CN" sz="1400" dirty="0" err="1"/>
              <a:t>HHmm</a:t>
            </a:r>
            <a:r>
              <a:rPr lang="en-US" altLang="zh-CN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Intention time is set to 9:00 by default for testing purpose, otherwise setting to system time will be more logical.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1FD52E-7BFD-D512-A365-7A718190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8128000" cy="6858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9D92D47-AA67-FB9C-4021-5905FFFED409}"/>
              </a:ext>
            </a:extLst>
          </p:cNvPr>
          <p:cNvSpPr/>
          <p:nvPr/>
        </p:nvSpPr>
        <p:spPr>
          <a:xfrm>
            <a:off x="6593747" y="820133"/>
            <a:ext cx="1237376" cy="485480"/>
          </a:xfrm>
          <a:prstGeom prst="wedgeRoundRectCallout">
            <a:avLst>
              <a:gd name="adj1" fmla="val 57472"/>
              <a:gd name="adj2" fmla="val -1207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Green sign: Departure St</a:t>
            </a:r>
            <a:endParaRPr lang="zh-CN" altLang="en-US" sz="1200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CEBFE72-6148-10BB-A8F6-D80E55E018A8}"/>
              </a:ext>
            </a:extLst>
          </p:cNvPr>
          <p:cNvSpPr/>
          <p:nvPr/>
        </p:nvSpPr>
        <p:spPr>
          <a:xfrm>
            <a:off x="4257646" y="1648436"/>
            <a:ext cx="1237375" cy="708870"/>
          </a:xfrm>
          <a:prstGeom prst="wedgeRoundRectCallout">
            <a:avLst>
              <a:gd name="adj1" fmla="val 35826"/>
              <a:gd name="adj2" fmla="val -8424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Travel Plan Mode</a:t>
            </a:r>
            <a:endParaRPr lang="zh-CN" altLang="en-US" sz="1400" b="1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90500C54-44E2-FA0D-0341-7220C839AFDA}"/>
              </a:ext>
            </a:extLst>
          </p:cNvPr>
          <p:cNvSpPr/>
          <p:nvPr/>
        </p:nvSpPr>
        <p:spPr>
          <a:xfrm>
            <a:off x="6593747" y="1592806"/>
            <a:ext cx="1237376" cy="485480"/>
          </a:xfrm>
          <a:prstGeom prst="wedgeRoundRectCallout">
            <a:avLst>
              <a:gd name="adj1" fmla="val 57472"/>
              <a:gd name="adj2" fmla="val -1207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Red sign: Arrival St</a:t>
            </a:r>
            <a:endParaRPr lang="zh-CN" altLang="en-US" sz="12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3B345FB-0CBB-36B6-3356-C15014D4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UI Design (Travel Plan)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444D1E-823E-C93A-4263-C8DDAD6CD80F}"/>
              </a:ext>
            </a:extLst>
          </p:cNvPr>
          <p:cNvSpPr/>
          <p:nvPr/>
        </p:nvSpPr>
        <p:spPr>
          <a:xfrm>
            <a:off x="9209989" y="2394008"/>
            <a:ext cx="2807026" cy="15425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Travel information</a:t>
            </a:r>
          </a:p>
          <a:p>
            <a:r>
              <a:rPr lang="en-US" altLang="zh-CN" sz="1200" dirty="0"/>
              <a:t>-The departure time will be based on user input, or system time if no input.</a:t>
            </a:r>
            <a:br>
              <a:rPr lang="en-US" altLang="zh-CN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327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40856A2-F467-D0F3-5A7D-1F62F0CE0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7"/>
          <a:stretch/>
        </p:blipFill>
        <p:spPr>
          <a:xfrm>
            <a:off x="4072378" y="0"/>
            <a:ext cx="8119621" cy="68580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4050E79-BE54-D307-5FAB-70A5E0031C5A}"/>
              </a:ext>
            </a:extLst>
          </p:cNvPr>
          <p:cNvSpPr/>
          <p:nvPr/>
        </p:nvSpPr>
        <p:spPr>
          <a:xfrm>
            <a:off x="9445657" y="70701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C5EEA3-6661-1055-683D-852A1B494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4" b="54250"/>
          <a:stretch/>
        </p:blipFill>
        <p:spPr>
          <a:xfrm>
            <a:off x="6096000" y="1387427"/>
            <a:ext cx="1789048" cy="3137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010267D-546A-751F-5187-344C2C9AEF8D}"/>
              </a:ext>
            </a:extLst>
          </p:cNvPr>
          <p:cNvSpPr/>
          <p:nvPr/>
        </p:nvSpPr>
        <p:spPr>
          <a:xfrm>
            <a:off x="9009667" y="1692112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CC8BBD-F291-90E2-B798-AA5DCAB06B41}"/>
              </a:ext>
            </a:extLst>
          </p:cNvPr>
          <p:cNvSpPr/>
          <p:nvPr/>
        </p:nvSpPr>
        <p:spPr>
          <a:xfrm>
            <a:off x="10196107" y="1692111"/>
            <a:ext cx="1882916" cy="1833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Preference: Least</a:t>
            </a:r>
          </a:p>
          <a:p>
            <a:r>
              <a:rPr lang="en-US" altLang="zh-CN" sz="1200" dirty="0"/>
              <a:t>-”Least” here means least stops </a:t>
            </a:r>
          </a:p>
          <a:p>
            <a:r>
              <a:rPr lang="en-US" altLang="zh-CN" sz="1200" dirty="0"/>
              <a:t>-Only one best option will be displayed</a:t>
            </a:r>
          </a:p>
          <a:p>
            <a:r>
              <a:rPr lang="en-US" altLang="zh-CN" sz="1200" dirty="0"/>
              <a:t>-The “best” is determined based on user preference</a:t>
            </a:r>
            <a:endParaRPr lang="zh-CN" altLang="en-US" sz="12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7EB487C-E8E0-6362-67F8-95EAAE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Preferences-Least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DD269-2745-B626-E468-C8315B3AFE51}"/>
              </a:ext>
            </a:extLst>
          </p:cNvPr>
          <p:cNvSpPr txBox="1"/>
          <p:nvPr/>
        </p:nvSpPr>
        <p:spPr>
          <a:xfrm>
            <a:off x="0" y="1018095"/>
            <a:ext cx="407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Preference setting works if there’s more than 1 option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EE49D2-E233-EDF6-CB6D-CEC6EC78D946}"/>
              </a:ext>
            </a:extLst>
          </p:cNvPr>
          <p:cNvSpPr/>
          <p:nvPr/>
        </p:nvSpPr>
        <p:spPr>
          <a:xfrm>
            <a:off x="6096000" y="2399122"/>
            <a:ext cx="1150070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2632BA-646F-6CBC-FFFD-5EED96A24D99}"/>
              </a:ext>
            </a:extLst>
          </p:cNvPr>
          <p:cNvSpPr/>
          <p:nvPr/>
        </p:nvSpPr>
        <p:spPr>
          <a:xfrm>
            <a:off x="6096000" y="3786549"/>
            <a:ext cx="1150070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98F0B4A-55EA-1600-BBC4-7F26340F5977}"/>
              </a:ext>
            </a:extLst>
          </p:cNvPr>
          <p:cNvSpPr/>
          <p:nvPr/>
        </p:nvSpPr>
        <p:spPr>
          <a:xfrm>
            <a:off x="8132188" y="2399122"/>
            <a:ext cx="691301" cy="3110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42A01-59D4-2BAF-AFF4-FE639F16B78E}"/>
              </a:ext>
            </a:extLst>
          </p:cNvPr>
          <p:cNvSpPr/>
          <p:nvPr/>
        </p:nvSpPr>
        <p:spPr>
          <a:xfrm>
            <a:off x="7539397" y="5224865"/>
            <a:ext cx="691301" cy="3110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DF456AC-1BBA-F5C6-5DCA-3168507A2295}"/>
              </a:ext>
            </a:extLst>
          </p:cNvPr>
          <p:cNvSpPr/>
          <p:nvPr/>
        </p:nvSpPr>
        <p:spPr>
          <a:xfrm>
            <a:off x="9556422" y="1098239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290422-20DE-FC36-1CC9-A249ED487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3"/>
          <a:stretch/>
        </p:blipFill>
        <p:spPr>
          <a:xfrm>
            <a:off x="4072378" y="0"/>
            <a:ext cx="8119622" cy="68580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4050E79-BE54-D307-5FAB-70A5E0031C5A}"/>
              </a:ext>
            </a:extLst>
          </p:cNvPr>
          <p:cNvSpPr/>
          <p:nvPr/>
        </p:nvSpPr>
        <p:spPr>
          <a:xfrm>
            <a:off x="8955463" y="70717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10267D-546A-751F-5187-344C2C9AEF8D}"/>
              </a:ext>
            </a:extLst>
          </p:cNvPr>
          <p:cNvSpPr/>
          <p:nvPr/>
        </p:nvSpPr>
        <p:spPr>
          <a:xfrm>
            <a:off x="9009667" y="1692112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CC8BBD-F291-90E2-B798-AA5DCAB06B41}"/>
              </a:ext>
            </a:extLst>
          </p:cNvPr>
          <p:cNvSpPr/>
          <p:nvPr/>
        </p:nvSpPr>
        <p:spPr>
          <a:xfrm>
            <a:off x="10196107" y="1692112"/>
            <a:ext cx="1882916" cy="7777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Preference: Earliest</a:t>
            </a:r>
          </a:p>
          <a:p>
            <a:r>
              <a:rPr lang="en-US" altLang="zh-CN" sz="1200" dirty="0"/>
              <a:t>-Earliest arrival</a:t>
            </a:r>
            <a:endParaRPr lang="zh-CN" altLang="en-US" sz="12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7EB487C-E8E0-6362-67F8-95EAAE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Preferences-Earliest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DD269-2745-B626-E468-C8315B3AFE51}"/>
              </a:ext>
            </a:extLst>
          </p:cNvPr>
          <p:cNvSpPr txBox="1"/>
          <p:nvPr/>
        </p:nvSpPr>
        <p:spPr>
          <a:xfrm>
            <a:off x="0" y="1018095"/>
            <a:ext cx="4072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Preference setting works if there’s more than 1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“Cheapest” is functional, but may not be able to test in Wellington’s train system.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1574ED-24B2-2F19-2080-198F868D0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2" b="57892"/>
          <a:stretch/>
        </p:blipFill>
        <p:spPr>
          <a:xfrm>
            <a:off x="6136145" y="1371599"/>
            <a:ext cx="1788867" cy="2887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98F0B4A-55EA-1600-BBC4-7F26340F5977}"/>
              </a:ext>
            </a:extLst>
          </p:cNvPr>
          <p:cNvSpPr/>
          <p:nvPr/>
        </p:nvSpPr>
        <p:spPr>
          <a:xfrm>
            <a:off x="8132188" y="2399122"/>
            <a:ext cx="691301" cy="3110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42A01-59D4-2BAF-AFF4-FE639F16B78E}"/>
              </a:ext>
            </a:extLst>
          </p:cNvPr>
          <p:cNvSpPr/>
          <p:nvPr/>
        </p:nvSpPr>
        <p:spPr>
          <a:xfrm>
            <a:off x="7539397" y="5224865"/>
            <a:ext cx="691301" cy="3110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EE49D2-E233-EDF6-CB6D-CEC6EC78D946}"/>
              </a:ext>
            </a:extLst>
          </p:cNvPr>
          <p:cNvSpPr/>
          <p:nvPr/>
        </p:nvSpPr>
        <p:spPr>
          <a:xfrm>
            <a:off x="6096000" y="2399122"/>
            <a:ext cx="1150070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2632BA-646F-6CBC-FFFD-5EED96A24D99}"/>
              </a:ext>
            </a:extLst>
          </p:cNvPr>
          <p:cNvSpPr/>
          <p:nvPr/>
        </p:nvSpPr>
        <p:spPr>
          <a:xfrm>
            <a:off x="6096000" y="3786549"/>
            <a:ext cx="1150070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1149FE-9A25-28C9-1986-83A577112AC0}"/>
              </a:ext>
            </a:extLst>
          </p:cNvPr>
          <p:cNvSpPr/>
          <p:nvPr/>
        </p:nvSpPr>
        <p:spPr>
          <a:xfrm>
            <a:off x="9556422" y="1098239"/>
            <a:ext cx="871979" cy="3629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04A0B48-A0C2-7A73-D11B-16B49D22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Transfer with only 1 option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02E180-2282-C51A-1082-DB0D0690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8" y="-2"/>
            <a:ext cx="812800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D71B747-813A-41F8-F0E3-F3B2DEC02A55}"/>
              </a:ext>
            </a:extLst>
          </p:cNvPr>
          <p:cNvSpPr/>
          <p:nvPr/>
        </p:nvSpPr>
        <p:spPr>
          <a:xfrm>
            <a:off x="6991545" y="5637229"/>
            <a:ext cx="691301" cy="3110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F6A7EB-6266-5880-7F43-24468D95AB2D}"/>
              </a:ext>
            </a:extLst>
          </p:cNvPr>
          <p:cNvSpPr/>
          <p:nvPr/>
        </p:nvSpPr>
        <p:spPr>
          <a:xfrm>
            <a:off x="5672891" y="5149450"/>
            <a:ext cx="691301" cy="3110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EBBF1B-C19D-B177-43B2-A884123F4027}"/>
              </a:ext>
            </a:extLst>
          </p:cNvPr>
          <p:cNvSpPr/>
          <p:nvPr/>
        </p:nvSpPr>
        <p:spPr>
          <a:xfrm>
            <a:off x="9192152" y="3784862"/>
            <a:ext cx="1882916" cy="7777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New information: </a:t>
            </a:r>
          </a:p>
          <a:p>
            <a:r>
              <a:rPr lang="en-US" altLang="zh-CN" sz="1200" dirty="0"/>
              <a:t>-transfer duration</a:t>
            </a:r>
          </a:p>
          <a:p>
            <a:r>
              <a:rPr lang="en-US" altLang="zh-CN" sz="1200" dirty="0"/>
              <a:t>-arrival time/stops/price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D1B0FE-75B1-76AE-640A-1B5AAFB8EC9E}"/>
              </a:ext>
            </a:extLst>
          </p:cNvPr>
          <p:cNvSpPr/>
          <p:nvPr/>
        </p:nvSpPr>
        <p:spPr>
          <a:xfrm>
            <a:off x="9192152" y="5514680"/>
            <a:ext cx="1882916" cy="7777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New information: </a:t>
            </a:r>
          </a:p>
          <a:p>
            <a:r>
              <a:rPr lang="en-US" altLang="zh-CN" sz="1200" dirty="0"/>
              <a:t>-notification of “no direct route”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65F1EE-D86A-A3C4-AD99-D8562191ED52}"/>
              </a:ext>
            </a:extLst>
          </p:cNvPr>
          <p:cNvSpPr/>
          <p:nvPr/>
        </p:nvSpPr>
        <p:spPr>
          <a:xfrm>
            <a:off x="10133610" y="1150070"/>
            <a:ext cx="1882916" cy="7777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These two trains are combined into one travel plan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05223F-6678-B5E8-3331-783D6D512D09}"/>
              </a:ext>
            </a:extLst>
          </p:cNvPr>
          <p:cNvSpPr/>
          <p:nvPr/>
        </p:nvSpPr>
        <p:spPr>
          <a:xfrm>
            <a:off x="9111006" y="452488"/>
            <a:ext cx="3007151" cy="32569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5450A9AF-DEA1-50A5-FA34-948CCC7D1759}"/>
              </a:ext>
            </a:extLst>
          </p:cNvPr>
          <p:cNvSpPr/>
          <p:nvPr/>
        </p:nvSpPr>
        <p:spPr>
          <a:xfrm>
            <a:off x="9935029" y="447770"/>
            <a:ext cx="1553923" cy="48925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FF5B9C-7EA7-32F7-E738-7E33DF6B0663}"/>
              </a:ext>
            </a:extLst>
          </p:cNvPr>
          <p:cNvSpPr/>
          <p:nvPr/>
        </p:nvSpPr>
        <p:spPr>
          <a:xfrm>
            <a:off x="8048468" y="447770"/>
            <a:ext cx="1553923" cy="48925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04A0B48-A0C2-7A73-D11B-16B49D22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Transfer with multiple options (1)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DD6D2D-CB4B-529D-F7CE-74743E2201D1}"/>
              </a:ext>
            </a:extLst>
          </p:cNvPr>
          <p:cNvSpPr txBox="1"/>
          <p:nvPr/>
        </p:nvSpPr>
        <p:spPr>
          <a:xfrm>
            <a:off x="0" y="1018095"/>
            <a:ext cx="4072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Challenging and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The departure time of the 2</a:t>
            </a:r>
            <a:r>
              <a:rPr lang="en-US" altLang="zh-CN" sz="1400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trip is based on the arrival time of the 1</a:t>
            </a:r>
            <a:r>
              <a:rPr lang="en-US" altLang="zh-CN" sz="1400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trip.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The plan of the 2 trips should be combined to one single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All the possible options should be recorded.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The backend will return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options for further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Examples: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Travel between </a:t>
            </a:r>
            <a:r>
              <a:rPr lang="en-US" altLang="zh-CN" sz="1400" i="1" u="sng" dirty="0">
                <a:solidFill>
                  <a:schemeClr val="accent1">
                    <a:lumMod val="75000"/>
                  </a:schemeClr>
                </a:solidFill>
              </a:rPr>
              <a:t>Box Hill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1400" i="1" u="sng" dirty="0">
                <a:solidFill>
                  <a:schemeClr val="accent1">
                    <a:lumMod val="75000"/>
                  </a:schemeClr>
                </a:solidFill>
              </a:rPr>
              <a:t>Petone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Option 1 has </a:t>
            </a:r>
            <a:r>
              <a:rPr lang="en-US" altLang="zh-CN" sz="1400" dirty="0">
                <a:solidFill>
                  <a:srgbClr val="FF0000"/>
                </a:solidFill>
              </a:rPr>
              <a:t>earliest arrival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, option 3 has </a:t>
            </a:r>
            <a:r>
              <a:rPr lang="en-US" altLang="zh-CN" sz="1400" dirty="0">
                <a:solidFill>
                  <a:srgbClr val="FF0000"/>
                </a:solidFill>
              </a:rPr>
              <a:t>least stops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, so all of those options will all be kept in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In UI interface still show the best option based on user preference.</a:t>
            </a:r>
          </a:p>
        </p:txBody>
      </p:sp>
      <p:pic>
        <p:nvPicPr>
          <p:cNvPr id="4" name="图形 3" descr="法院">
            <a:extLst>
              <a:ext uri="{FF2B5EF4-FFF2-40B4-BE49-F238E27FC236}">
                <a16:creationId xmlns:a16="http://schemas.microsoft.com/office/drawing/2014/main" id="{BFD0387D-10DA-DA94-6AC8-0E8D4B4F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945" y="4040581"/>
            <a:ext cx="914400" cy="914400"/>
          </a:xfrm>
          <a:prstGeom prst="rect">
            <a:avLst/>
          </a:prstGeom>
        </p:spPr>
      </p:pic>
      <p:pic>
        <p:nvPicPr>
          <p:cNvPr id="5" name="图形 4" descr="法院">
            <a:extLst>
              <a:ext uri="{FF2B5EF4-FFF2-40B4-BE49-F238E27FC236}">
                <a16:creationId xmlns:a16="http://schemas.microsoft.com/office/drawing/2014/main" id="{50AE579D-311C-DFF5-573C-65AE254DA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945" y="447774"/>
            <a:ext cx="914400" cy="914400"/>
          </a:xfrm>
          <a:prstGeom prst="rect">
            <a:avLst/>
          </a:prstGeom>
        </p:spPr>
      </p:pic>
      <p:pic>
        <p:nvPicPr>
          <p:cNvPr id="8" name="图形 7" descr="校舍">
            <a:extLst>
              <a:ext uri="{FF2B5EF4-FFF2-40B4-BE49-F238E27FC236}">
                <a16:creationId xmlns:a16="http://schemas.microsoft.com/office/drawing/2014/main" id="{5F52FA38-F89B-FA11-4D26-3CBDC8E54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8945" y="2244177"/>
            <a:ext cx="914400" cy="914400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8AA98A38-BEB6-AA11-AAFE-B57ADCC9F081}"/>
              </a:ext>
            </a:extLst>
          </p:cNvPr>
          <p:cNvSpPr/>
          <p:nvPr/>
        </p:nvSpPr>
        <p:spPr>
          <a:xfrm>
            <a:off x="8826295" y="1310059"/>
            <a:ext cx="59700" cy="9862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AE2B0E6-4B17-407E-B228-6E85955108B3}"/>
              </a:ext>
            </a:extLst>
          </p:cNvPr>
          <p:cNvSpPr/>
          <p:nvPr/>
        </p:nvSpPr>
        <p:spPr>
          <a:xfrm>
            <a:off x="8436646" y="3106463"/>
            <a:ext cx="59700" cy="9862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AA97D82-F8EC-329F-766A-4B00526D4924}"/>
              </a:ext>
            </a:extLst>
          </p:cNvPr>
          <p:cNvSpPr/>
          <p:nvPr/>
        </p:nvSpPr>
        <p:spPr>
          <a:xfrm>
            <a:off x="8826295" y="3106463"/>
            <a:ext cx="59700" cy="986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A6E6E99-730C-82F1-0337-857B3FD60199}"/>
              </a:ext>
            </a:extLst>
          </p:cNvPr>
          <p:cNvSpPr/>
          <p:nvPr/>
        </p:nvSpPr>
        <p:spPr>
          <a:xfrm>
            <a:off x="9197078" y="3106463"/>
            <a:ext cx="59700" cy="9862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形 19" descr="法院">
            <a:extLst>
              <a:ext uri="{FF2B5EF4-FFF2-40B4-BE49-F238E27FC236}">
                <a16:creationId xmlns:a16="http://schemas.microsoft.com/office/drawing/2014/main" id="{656101F7-94F8-6618-9DA9-F35E07B5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7364" y="4040581"/>
            <a:ext cx="914400" cy="914400"/>
          </a:xfrm>
          <a:prstGeom prst="rect">
            <a:avLst/>
          </a:prstGeom>
        </p:spPr>
      </p:pic>
      <p:pic>
        <p:nvPicPr>
          <p:cNvPr id="21" name="图形 20" descr="法院">
            <a:extLst>
              <a:ext uri="{FF2B5EF4-FFF2-40B4-BE49-F238E27FC236}">
                <a16:creationId xmlns:a16="http://schemas.microsoft.com/office/drawing/2014/main" id="{B63E67D4-C730-91FD-9416-7520FADF6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7364" y="447774"/>
            <a:ext cx="914400" cy="914400"/>
          </a:xfrm>
          <a:prstGeom prst="rect">
            <a:avLst/>
          </a:prstGeom>
        </p:spPr>
      </p:pic>
      <p:pic>
        <p:nvPicPr>
          <p:cNvPr id="22" name="图形 21" descr="校舍">
            <a:extLst>
              <a:ext uri="{FF2B5EF4-FFF2-40B4-BE49-F238E27FC236}">
                <a16:creationId xmlns:a16="http://schemas.microsoft.com/office/drawing/2014/main" id="{3BD3B011-43F0-91E6-C4D1-36224E434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7364" y="2244177"/>
            <a:ext cx="914400" cy="914400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22B2E6F1-B862-9268-3F70-CFEAE4917DE8}"/>
              </a:ext>
            </a:extLst>
          </p:cNvPr>
          <p:cNvSpPr/>
          <p:nvPr/>
        </p:nvSpPr>
        <p:spPr>
          <a:xfrm rot="10800000">
            <a:off x="10694714" y="1310059"/>
            <a:ext cx="59700" cy="9862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5A8A2F9-0900-93A0-5EFF-CC8AEA5B702B}"/>
              </a:ext>
            </a:extLst>
          </p:cNvPr>
          <p:cNvSpPr/>
          <p:nvPr/>
        </p:nvSpPr>
        <p:spPr>
          <a:xfrm rot="10800000">
            <a:off x="10305065" y="3106463"/>
            <a:ext cx="59700" cy="98623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5EE3B7E-5084-0B91-FD2F-B408407B17B6}"/>
              </a:ext>
            </a:extLst>
          </p:cNvPr>
          <p:cNvSpPr/>
          <p:nvPr/>
        </p:nvSpPr>
        <p:spPr>
          <a:xfrm rot="10800000">
            <a:off x="10694714" y="3106463"/>
            <a:ext cx="59700" cy="986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3F513AB-4262-2CF2-A50F-DAAAF702D532}"/>
              </a:ext>
            </a:extLst>
          </p:cNvPr>
          <p:cNvSpPr/>
          <p:nvPr/>
        </p:nvSpPr>
        <p:spPr>
          <a:xfrm rot="10800000">
            <a:off x="11065497" y="3106463"/>
            <a:ext cx="59700" cy="98623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6CFC12-3C23-C304-9CB4-69C7527EE2AF}"/>
              </a:ext>
            </a:extLst>
          </p:cNvPr>
          <p:cNvSpPr txBox="1"/>
          <p:nvPr/>
        </p:nvSpPr>
        <p:spPr>
          <a:xfrm>
            <a:off x="8421742" y="3232232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A</a:t>
            </a:r>
            <a:endParaRPr lang="zh-CN" altLang="en-US" sz="1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76DB1F-12CB-1150-8F50-0AC22E230B82}"/>
              </a:ext>
            </a:extLst>
          </p:cNvPr>
          <p:cNvSpPr txBox="1"/>
          <p:nvPr/>
        </p:nvSpPr>
        <p:spPr>
          <a:xfrm>
            <a:off x="8836514" y="3232232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B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F4F85-EBA8-A435-C397-086C6EECE487}"/>
              </a:ext>
            </a:extLst>
          </p:cNvPr>
          <p:cNvSpPr txBox="1"/>
          <p:nvPr/>
        </p:nvSpPr>
        <p:spPr>
          <a:xfrm>
            <a:off x="9179797" y="3232231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C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CBF679-D321-6AF5-9FC5-07BFED6DAA0D}"/>
              </a:ext>
            </a:extLst>
          </p:cNvPr>
          <p:cNvSpPr txBox="1"/>
          <p:nvPr/>
        </p:nvSpPr>
        <p:spPr>
          <a:xfrm>
            <a:off x="10299542" y="3232232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A</a:t>
            </a:r>
            <a:endParaRPr lang="zh-CN" altLang="en-US" sz="1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FCFF34-516D-8296-FEE6-9860885F684C}"/>
              </a:ext>
            </a:extLst>
          </p:cNvPr>
          <p:cNvSpPr txBox="1"/>
          <p:nvPr/>
        </p:nvSpPr>
        <p:spPr>
          <a:xfrm>
            <a:off x="10714314" y="3232232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B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5EF2EA-5258-A8BB-A627-81EE331D47D1}"/>
              </a:ext>
            </a:extLst>
          </p:cNvPr>
          <p:cNvSpPr txBox="1"/>
          <p:nvPr/>
        </p:nvSpPr>
        <p:spPr>
          <a:xfrm>
            <a:off x="11057597" y="3232231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 C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532EF6-4E48-D3FE-7E55-FDE80649B3E1}"/>
              </a:ext>
            </a:extLst>
          </p:cNvPr>
          <p:cNvSpPr txBox="1"/>
          <p:nvPr/>
        </p:nvSpPr>
        <p:spPr>
          <a:xfrm>
            <a:off x="8826295" y="1418719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7A3803-E72B-DFC9-64C2-FC0D59F351D1}"/>
              </a:ext>
            </a:extLst>
          </p:cNvPr>
          <p:cNvSpPr txBox="1"/>
          <p:nvPr/>
        </p:nvSpPr>
        <p:spPr>
          <a:xfrm>
            <a:off x="10694714" y="1418719"/>
            <a:ext cx="338554" cy="788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Train Line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6377FD-4E4C-3B98-5F6E-D950EECBE75D}"/>
              </a:ext>
            </a:extLst>
          </p:cNvPr>
          <p:cNvSpPr txBox="1"/>
          <p:nvPr/>
        </p:nvSpPr>
        <p:spPr>
          <a:xfrm>
            <a:off x="8128706" y="5542961"/>
            <a:ext cx="138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1*3 scenario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E367BD-4082-662E-19C9-CD3855CA59E7}"/>
              </a:ext>
            </a:extLst>
          </p:cNvPr>
          <p:cNvSpPr txBox="1"/>
          <p:nvPr/>
        </p:nvSpPr>
        <p:spPr>
          <a:xfrm>
            <a:off x="10029741" y="5542961"/>
            <a:ext cx="138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3*1 scenario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63046A-F0EA-9533-2B89-2B7467A7D7DF}"/>
              </a:ext>
            </a:extLst>
          </p:cNvPr>
          <p:cNvSpPr txBox="1"/>
          <p:nvPr/>
        </p:nvSpPr>
        <p:spPr>
          <a:xfrm>
            <a:off x="6355587" y="1673257"/>
            <a:ext cx="160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Options for 1*3:</a:t>
            </a:r>
          </a:p>
          <a:p>
            <a:r>
              <a:rPr lang="en-US" altLang="zh-CN" sz="1400" dirty="0"/>
              <a:t>Trip1+Trip2.A</a:t>
            </a:r>
          </a:p>
          <a:p>
            <a:r>
              <a:rPr lang="en-US" altLang="zh-CN" sz="1400" dirty="0"/>
              <a:t>Trip1+Trip2.B</a:t>
            </a:r>
          </a:p>
          <a:p>
            <a:r>
              <a:rPr lang="en-US" altLang="zh-CN" sz="1400" dirty="0"/>
              <a:t>Trip1+Trip2.C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A44888-F468-2F3B-14BC-04DFCB98BEE1}"/>
              </a:ext>
            </a:extLst>
          </p:cNvPr>
          <p:cNvSpPr txBox="1"/>
          <p:nvPr/>
        </p:nvSpPr>
        <p:spPr>
          <a:xfrm>
            <a:off x="6310842" y="2931333"/>
            <a:ext cx="160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Options for 3*1:</a:t>
            </a:r>
          </a:p>
          <a:p>
            <a:r>
              <a:rPr lang="en-US" altLang="zh-CN" sz="1400" dirty="0"/>
              <a:t>Trip1.A+ Trip2</a:t>
            </a:r>
          </a:p>
          <a:p>
            <a:r>
              <a:rPr lang="en-US" altLang="zh-CN" sz="1400" dirty="0"/>
              <a:t>Trip1.B+ Trip2</a:t>
            </a:r>
          </a:p>
          <a:p>
            <a:r>
              <a:rPr lang="en-US" altLang="zh-CN" sz="1400" dirty="0"/>
              <a:t>Trip1.C+ Trip2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0E1BBB5-8331-BDC8-1D12-09F4A80B0CDA}"/>
              </a:ext>
            </a:extLst>
          </p:cNvPr>
          <p:cNvGrpSpPr/>
          <p:nvPr/>
        </p:nvGrpSpPr>
        <p:grpSpPr>
          <a:xfrm>
            <a:off x="4060401" y="762"/>
            <a:ext cx="8141024" cy="6857236"/>
            <a:chOff x="4060401" y="762"/>
            <a:chExt cx="8141024" cy="6857236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7CA1C46-184C-0E66-2E35-9CE0CED34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0" b="14319"/>
            <a:stretch/>
          </p:blipFill>
          <p:spPr>
            <a:xfrm>
              <a:off x="4060401" y="762"/>
              <a:ext cx="8141024" cy="6857236"/>
            </a:xfrm>
            <a:prstGeom prst="rect">
              <a:avLst/>
            </a:prstGeom>
          </p:spPr>
        </p:pic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4EE2010-2516-C34B-2CE6-5F69282A713F}"/>
                </a:ext>
              </a:extLst>
            </p:cNvPr>
            <p:cNvGrpSpPr/>
            <p:nvPr/>
          </p:nvGrpSpPr>
          <p:grpSpPr>
            <a:xfrm>
              <a:off x="4627461" y="4949072"/>
              <a:ext cx="2968973" cy="1289173"/>
              <a:chOff x="4627461" y="4949072"/>
              <a:chExt cx="2968973" cy="1289173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B7B39A6F-CCD4-2567-4E83-BF868015D425}"/>
                  </a:ext>
                </a:extLst>
              </p:cNvPr>
              <p:cNvSpPr/>
              <p:nvPr/>
            </p:nvSpPr>
            <p:spPr>
              <a:xfrm>
                <a:off x="4627461" y="4949072"/>
                <a:ext cx="691301" cy="31108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A68B4862-1E98-F899-4DFE-4DC7555068B4}"/>
                  </a:ext>
                </a:extLst>
              </p:cNvPr>
              <p:cNvSpPr/>
              <p:nvPr/>
            </p:nvSpPr>
            <p:spPr>
              <a:xfrm>
                <a:off x="6905133" y="5927161"/>
                <a:ext cx="691301" cy="31108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3BBECAC-B010-6E0C-8EEF-0B4D72896AEC}"/>
              </a:ext>
            </a:extLst>
          </p:cNvPr>
          <p:cNvSpPr txBox="1"/>
          <p:nvPr/>
        </p:nvSpPr>
        <p:spPr>
          <a:xfrm>
            <a:off x="0" y="556181"/>
            <a:ext cx="4072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--More than 1 options either in 1</a:t>
            </a:r>
            <a:r>
              <a:rPr lang="en-US" altLang="zh-CN" sz="1200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 trip or 2</a:t>
            </a:r>
            <a:r>
              <a:rPr lang="en-US" altLang="zh-CN" sz="1200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 trip.</a:t>
            </a:r>
          </a:p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D8250A-EB81-4ED3-28FE-88936F642D0A}"/>
              </a:ext>
            </a:extLst>
          </p:cNvPr>
          <p:cNvGrpSpPr/>
          <p:nvPr/>
        </p:nvGrpSpPr>
        <p:grpSpPr>
          <a:xfrm>
            <a:off x="5417998" y="6719"/>
            <a:ext cx="2413562" cy="6858000"/>
            <a:chOff x="5417998" y="6719"/>
            <a:chExt cx="2413562" cy="6858000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6E42613-F352-9BE7-325D-7C94000F4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85"/>
            <a:stretch/>
          </p:blipFill>
          <p:spPr>
            <a:xfrm>
              <a:off x="5417998" y="6719"/>
              <a:ext cx="2413562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A43D9A4-EF55-4207-B80B-49632FEB23D2}"/>
                </a:ext>
              </a:extLst>
            </p:cNvPr>
            <p:cNvSpPr/>
            <p:nvPr/>
          </p:nvSpPr>
          <p:spPr>
            <a:xfrm>
              <a:off x="5793710" y="193249"/>
              <a:ext cx="1150070" cy="3629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B0677D8-DA81-489B-62DF-D6E17C03D086}"/>
                </a:ext>
              </a:extLst>
            </p:cNvPr>
            <p:cNvSpPr/>
            <p:nvPr/>
          </p:nvSpPr>
          <p:spPr>
            <a:xfrm>
              <a:off x="5836414" y="2386554"/>
              <a:ext cx="1150070" cy="3629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F1164C2-FD5B-1191-4219-4B1DD704420C}"/>
                </a:ext>
              </a:extLst>
            </p:cNvPr>
            <p:cNvSpPr/>
            <p:nvPr/>
          </p:nvSpPr>
          <p:spPr>
            <a:xfrm>
              <a:off x="5836414" y="4543368"/>
              <a:ext cx="1150070" cy="3629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7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89E5E-57A6-6033-F95C-27A003846095}"/>
              </a:ext>
            </a:extLst>
          </p:cNvPr>
          <p:cNvGrpSpPr/>
          <p:nvPr/>
        </p:nvGrpSpPr>
        <p:grpSpPr>
          <a:xfrm>
            <a:off x="6205072" y="2116466"/>
            <a:ext cx="1617702" cy="1117126"/>
            <a:chOff x="6205072" y="2116466"/>
            <a:chExt cx="1617702" cy="1117126"/>
          </a:xfrm>
        </p:grpSpPr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DFA9AA6-7CB3-1DBF-9C91-1FEE26680144}"/>
                </a:ext>
              </a:extLst>
            </p:cNvPr>
            <p:cNvSpPr/>
            <p:nvPr/>
          </p:nvSpPr>
          <p:spPr>
            <a:xfrm>
              <a:off x="6205072" y="2116466"/>
              <a:ext cx="1536569" cy="1117126"/>
            </a:xfrm>
            <a:custGeom>
              <a:avLst/>
              <a:gdLst>
                <a:gd name="connsiteX0" fmla="*/ 0 w 1536569"/>
                <a:gd name="connsiteY0" fmla="*/ 0 h 1117126"/>
                <a:gd name="connsiteX1" fmla="*/ 740004 w 1536569"/>
                <a:gd name="connsiteY1" fmla="*/ 1117076 h 1117126"/>
                <a:gd name="connsiteX2" fmla="*/ 1536569 w 1536569"/>
                <a:gd name="connsiteY2" fmla="*/ 47134 h 11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569" h="1117126">
                  <a:moveTo>
                    <a:pt x="0" y="0"/>
                  </a:moveTo>
                  <a:cubicBezTo>
                    <a:pt x="241954" y="554610"/>
                    <a:pt x="483909" y="1109220"/>
                    <a:pt x="740004" y="1117076"/>
                  </a:cubicBezTo>
                  <a:cubicBezTo>
                    <a:pt x="996099" y="1124932"/>
                    <a:pt x="1401452" y="214460"/>
                    <a:pt x="1536569" y="4713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5832F513-91A1-32A7-7F2C-5575F656A61C}"/>
                    </a:ext>
                  </a:extLst>
                </p14:cNvPr>
                <p14:cNvContentPartPr/>
                <p14:nvPr/>
              </p14:nvContentPartPr>
              <p14:xfrm>
                <a:off x="7649974" y="2159355"/>
                <a:ext cx="172800" cy="1112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5832F513-91A1-32A7-7F2C-5575F656A6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1334" y="2150355"/>
                  <a:ext cx="19044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004A0B48-A0C2-7A73-D11B-16B49D22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072378" cy="904972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Transfer with multiple options (2)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DD6D2D-CB4B-529D-F7CE-74743E2201D1}"/>
              </a:ext>
            </a:extLst>
          </p:cNvPr>
          <p:cNvSpPr txBox="1"/>
          <p:nvPr/>
        </p:nvSpPr>
        <p:spPr>
          <a:xfrm>
            <a:off x="0" y="1018095"/>
            <a:ext cx="4072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Challenging and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Some U turns are necessary, but some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We need to design appropriate algorithm to avoid or filter the unnecessary U 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 identify this by the a complex compute  using  the distance to Wellington, and if any another transfer station exists between start and target transfer station.</a:t>
            </a: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Examples: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Travel from </a:t>
            </a:r>
            <a:r>
              <a:rPr lang="en-US" altLang="zh-CN" sz="1400" i="1" u="sng" dirty="0" err="1">
                <a:solidFill>
                  <a:schemeClr val="accent1">
                    <a:lumMod val="75000"/>
                  </a:schemeClr>
                </a:solidFill>
              </a:rPr>
              <a:t>Epuni</a:t>
            </a:r>
            <a:r>
              <a:rPr lang="en-US" altLang="zh-CN" sz="1400" i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altLang="zh-CN" sz="1400" i="1" u="sng" dirty="0">
                <a:solidFill>
                  <a:schemeClr val="accent1">
                    <a:lumMod val="75000"/>
                  </a:schemeClr>
                </a:solidFill>
              </a:rPr>
              <a:t>Featherston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Transfer from Petone,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Ngauranga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, and Wellington has been filtered.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Keep one nearest U turn( at Waterloo)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BBECAC-B010-6E0C-8EEF-0B4D72896AEC}"/>
              </a:ext>
            </a:extLst>
          </p:cNvPr>
          <p:cNvSpPr txBox="1"/>
          <p:nvPr/>
        </p:nvSpPr>
        <p:spPr>
          <a:xfrm>
            <a:off x="0" y="556181"/>
            <a:ext cx="4072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--U turns.</a:t>
            </a:r>
          </a:p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E9F667-F1F9-C1B8-B715-854D890C0A81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>
            <a:off x="6178681" y="2073400"/>
            <a:ext cx="763571" cy="1120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595ADC-A2A7-4690-908D-D1FC4BE97573}"/>
              </a:ext>
            </a:extLst>
          </p:cNvPr>
          <p:cNvCxnSpPr>
            <a:cxnSpLocks/>
            <a:stCxn id="12" idx="0"/>
            <a:endCxn id="64" idx="2"/>
          </p:cNvCxnSpPr>
          <p:nvPr/>
        </p:nvCxnSpPr>
        <p:spPr>
          <a:xfrm flipV="1">
            <a:off x="6942252" y="2068686"/>
            <a:ext cx="805992" cy="11248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BB14922-DA58-ECFE-D53D-4B0105780077}"/>
              </a:ext>
            </a:extLst>
          </p:cNvPr>
          <p:cNvSpPr/>
          <p:nvPr/>
        </p:nvSpPr>
        <p:spPr>
          <a:xfrm>
            <a:off x="6723548" y="3193503"/>
            <a:ext cx="437408" cy="41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🔄️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EBA2DF-DE84-3DAD-DFE3-39321DAC200C}"/>
              </a:ext>
            </a:extLst>
          </p:cNvPr>
          <p:cNvCxnSpPr>
            <a:cxnSpLocks/>
          </p:cNvCxnSpPr>
          <p:nvPr/>
        </p:nvCxnSpPr>
        <p:spPr>
          <a:xfrm flipH="1" flipV="1">
            <a:off x="9045017" y="827375"/>
            <a:ext cx="7775" cy="4953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D72C5D3-0EE4-AA88-6BA5-815DB039F47D}"/>
              </a:ext>
            </a:extLst>
          </p:cNvPr>
          <p:cNvCxnSpPr>
            <a:cxnSpLocks/>
          </p:cNvCxnSpPr>
          <p:nvPr/>
        </p:nvCxnSpPr>
        <p:spPr>
          <a:xfrm flipV="1">
            <a:off x="8785780" y="2373371"/>
            <a:ext cx="0" cy="3407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6FC9F-48DF-B440-E52B-815C0AAEED01}"/>
              </a:ext>
            </a:extLst>
          </p:cNvPr>
          <p:cNvSpPr/>
          <p:nvPr/>
        </p:nvSpPr>
        <p:spPr>
          <a:xfrm>
            <a:off x="8687269" y="1958592"/>
            <a:ext cx="437408" cy="41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🔄️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DA17E55-349C-BE1B-053B-7A0A69142B1B}"/>
              </a:ext>
            </a:extLst>
          </p:cNvPr>
          <p:cNvSpPr/>
          <p:nvPr/>
        </p:nvSpPr>
        <p:spPr>
          <a:xfrm>
            <a:off x="8687269" y="3193503"/>
            <a:ext cx="437408" cy="41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2A8A528-5618-B6DF-820F-8EBDB2833843}"/>
              </a:ext>
            </a:extLst>
          </p:cNvPr>
          <p:cNvSpPr/>
          <p:nvPr/>
        </p:nvSpPr>
        <p:spPr>
          <a:xfrm>
            <a:off x="8689626" y="4329433"/>
            <a:ext cx="437408" cy="41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🔄️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756FA9-26C3-B4A2-CFED-E7FAAB7CF0DA}"/>
              </a:ext>
            </a:extLst>
          </p:cNvPr>
          <p:cNvSpPr txBox="1"/>
          <p:nvPr/>
        </p:nvSpPr>
        <p:spPr>
          <a:xfrm>
            <a:off x="5778042" y="1704068"/>
            <a:ext cx="8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796395-B90B-1B59-D232-77FF0F57E4D1}"/>
              </a:ext>
            </a:extLst>
          </p:cNvPr>
          <p:cNvSpPr txBox="1"/>
          <p:nvPr/>
        </p:nvSpPr>
        <p:spPr>
          <a:xfrm>
            <a:off x="7347605" y="1699354"/>
            <a:ext cx="8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Dest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39E5086-611E-A803-E7D3-ACF826BD5E62}"/>
              </a:ext>
            </a:extLst>
          </p:cNvPr>
          <p:cNvSpPr txBox="1"/>
          <p:nvPr/>
        </p:nvSpPr>
        <p:spPr>
          <a:xfrm>
            <a:off x="8097971" y="3230118"/>
            <a:ext cx="8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62A9EFE-236F-76B0-2C03-458DB3395B3E}"/>
              </a:ext>
            </a:extLst>
          </p:cNvPr>
          <p:cNvSpPr txBox="1"/>
          <p:nvPr/>
        </p:nvSpPr>
        <p:spPr>
          <a:xfrm>
            <a:off x="8666293" y="556181"/>
            <a:ext cx="8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Dest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CE73E88-B7FA-E342-84DC-1405001B4F7B}"/>
              </a:ext>
            </a:extLst>
          </p:cNvPr>
          <p:cNvSpPr/>
          <p:nvPr/>
        </p:nvSpPr>
        <p:spPr>
          <a:xfrm>
            <a:off x="8687269" y="5638843"/>
            <a:ext cx="437408" cy="41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🔄️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E99FF6F-9A21-5674-D2C0-798B1B4C8208}"/>
              </a:ext>
            </a:extLst>
          </p:cNvPr>
          <p:cNvSpPr txBox="1"/>
          <p:nvPr/>
        </p:nvSpPr>
        <p:spPr>
          <a:xfrm>
            <a:off x="9293957" y="5012876"/>
            <a:ext cx="5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8CEB531-9873-5166-B6AA-A9A9555FEB67}"/>
              </a:ext>
            </a:extLst>
          </p:cNvPr>
          <p:cNvSpPr txBox="1"/>
          <p:nvPr/>
        </p:nvSpPr>
        <p:spPr>
          <a:xfrm>
            <a:off x="6044357" y="2609213"/>
            <a:ext cx="4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A09C794-7DCD-9828-EF13-0CA9393AD578}"/>
              </a:ext>
            </a:extLst>
          </p:cNvPr>
          <p:cNvSpPr txBox="1"/>
          <p:nvPr/>
        </p:nvSpPr>
        <p:spPr>
          <a:xfrm>
            <a:off x="8176927" y="2229439"/>
            <a:ext cx="4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BC924-95A7-526D-611E-471F5F2C117B}"/>
              </a:ext>
            </a:extLst>
          </p:cNvPr>
          <p:cNvGrpSpPr/>
          <p:nvPr/>
        </p:nvGrpSpPr>
        <p:grpSpPr>
          <a:xfrm>
            <a:off x="8666293" y="832395"/>
            <a:ext cx="498554" cy="2342253"/>
            <a:chOff x="8666293" y="832395"/>
            <a:chExt cx="498554" cy="2342253"/>
          </a:xfrm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C45A2F56-D32D-F651-AD56-600314AE8001}"/>
                </a:ext>
              </a:extLst>
            </p:cNvPr>
            <p:cNvSpPr/>
            <p:nvPr/>
          </p:nvSpPr>
          <p:spPr>
            <a:xfrm>
              <a:off x="8666293" y="846228"/>
              <a:ext cx="498554" cy="2328420"/>
            </a:xfrm>
            <a:custGeom>
              <a:avLst/>
              <a:gdLst>
                <a:gd name="connsiteX0" fmla="*/ 119488 w 498554"/>
                <a:gd name="connsiteY0" fmla="*/ 2328420 h 2328420"/>
                <a:gd name="connsiteX1" fmla="*/ 20506 w 498554"/>
                <a:gd name="connsiteY1" fmla="*/ 1484721 h 2328420"/>
                <a:gd name="connsiteX2" fmla="*/ 472993 w 498554"/>
                <a:gd name="connsiteY2" fmla="*/ 1131216 h 2328420"/>
                <a:gd name="connsiteX3" fmla="*/ 402292 w 498554"/>
                <a:gd name="connsiteY3" fmla="*/ 0 h 232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54" h="2328420">
                  <a:moveTo>
                    <a:pt x="119488" y="2328420"/>
                  </a:moveTo>
                  <a:cubicBezTo>
                    <a:pt x="40538" y="2006337"/>
                    <a:pt x="-38412" y="1684255"/>
                    <a:pt x="20506" y="1484721"/>
                  </a:cubicBezTo>
                  <a:cubicBezTo>
                    <a:pt x="79423" y="1285187"/>
                    <a:pt x="409362" y="1378669"/>
                    <a:pt x="472993" y="1131216"/>
                  </a:cubicBezTo>
                  <a:cubicBezTo>
                    <a:pt x="536624" y="883762"/>
                    <a:pt x="469458" y="441881"/>
                    <a:pt x="40229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E4B1414-FE52-FBCC-2CC0-EF04F335A0E8}"/>
                    </a:ext>
                  </a:extLst>
                </p14:cNvPr>
                <p14:cNvContentPartPr/>
                <p14:nvPr/>
              </p14:nvContentPartPr>
              <p14:xfrm>
                <a:off x="9029134" y="832395"/>
                <a:ext cx="128520" cy="1494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E4B1414-FE52-FBCC-2CC0-EF04F335A0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20134" y="823395"/>
                  <a:ext cx="146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8EB211-32BA-D67C-7D51-6CECAE5FAF6B}"/>
              </a:ext>
            </a:extLst>
          </p:cNvPr>
          <p:cNvGrpSpPr/>
          <p:nvPr/>
        </p:nvGrpSpPr>
        <p:grpSpPr>
          <a:xfrm>
            <a:off x="8530496" y="820332"/>
            <a:ext cx="1006868" cy="5001266"/>
            <a:chOff x="8465081" y="902789"/>
            <a:chExt cx="1006868" cy="5001266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A388D22-FDAE-7156-2471-4B8AD49C88B2}"/>
                </a:ext>
              </a:extLst>
            </p:cNvPr>
            <p:cNvSpPr/>
            <p:nvPr/>
          </p:nvSpPr>
          <p:spPr>
            <a:xfrm>
              <a:off x="8465081" y="902789"/>
              <a:ext cx="1006868" cy="5001266"/>
            </a:xfrm>
            <a:custGeom>
              <a:avLst/>
              <a:gdLst>
                <a:gd name="connsiteX0" fmla="*/ 377261 w 1006868"/>
                <a:gd name="connsiteY0" fmla="*/ 2705492 h 5001266"/>
                <a:gd name="connsiteX1" fmla="*/ 189 w 1006868"/>
                <a:gd name="connsiteY1" fmla="*/ 3945117 h 5001266"/>
                <a:gd name="connsiteX2" fmla="*/ 419681 w 1006868"/>
                <a:gd name="connsiteY2" fmla="*/ 4958499 h 5001266"/>
                <a:gd name="connsiteX3" fmla="*/ 1004143 w 1006868"/>
                <a:gd name="connsiteY3" fmla="*/ 2465109 h 5001266"/>
                <a:gd name="connsiteX4" fmla="*/ 641211 w 1006868"/>
                <a:gd name="connsiteY4" fmla="*/ 0 h 500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868" h="5001266">
                  <a:moveTo>
                    <a:pt x="377261" y="2705492"/>
                  </a:moveTo>
                  <a:cubicBezTo>
                    <a:pt x="185190" y="3137554"/>
                    <a:pt x="-6881" y="3569616"/>
                    <a:pt x="189" y="3945117"/>
                  </a:cubicBezTo>
                  <a:cubicBezTo>
                    <a:pt x="7259" y="4320618"/>
                    <a:pt x="252355" y="5205167"/>
                    <a:pt x="419681" y="4958499"/>
                  </a:cubicBezTo>
                  <a:cubicBezTo>
                    <a:pt x="587007" y="4711831"/>
                    <a:pt x="967221" y="3291525"/>
                    <a:pt x="1004143" y="2465109"/>
                  </a:cubicBezTo>
                  <a:cubicBezTo>
                    <a:pt x="1041065" y="1638693"/>
                    <a:pt x="691487" y="399854"/>
                    <a:pt x="64121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D51161F-C4AA-1123-9A46-57D642DC4F85}"/>
                    </a:ext>
                  </a:extLst>
                </p14:cNvPr>
                <p14:cNvContentPartPr/>
                <p14:nvPr/>
              </p14:nvContentPartPr>
              <p14:xfrm>
                <a:off x="9071974" y="917715"/>
                <a:ext cx="138240" cy="1357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D51161F-C4AA-1123-9A46-57D642DC4F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63334" y="909075"/>
                  <a:ext cx="155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8DBA3A-2240-8CE7-2317-14FA8273D4BF}"/>
              </a:ext>
            </a:extLst>
          </p:cNvPr>
          <p:cNvGrpSpPr/>
          <p:nvPr/>
        </p:nvGrpSpPr>
        <p:grpSpPr>
          <a:xfrm>
            <a:off x="4072378" y="1591"/>
            <a:ext cx="8128000" cy="6858000"/>
            <a:chOff x="4084882" y="0"/>
            <a:chExt cx="8128000" cy="6858000"/>
          </a:xfrm>
        </p:grpSpPr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59F5BBE8-3D33-A05F-1EC9-E91E24BF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882" y="0"/>
              <a:ext cx="8128000" cy="6858000"/>
            </a:xfrm>
            <a:prstGeom prst="rect">
              <a:avLst/>
            </a:prstGeom>
          </p:spPr>
        </p:pic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6421B2DF-9BBD-82D2-B7AC-1BFCA009EDB4}"/>
                </a:ext>
              </a:extLst>
            </p:cNvPr>
            <p:cNvSpPr/>
            <p:nvPr/>
          </p:nvSpPr>
          <p:spPr>
            <a:xfrm>
              <a:off x="7700273" y="4972066"/>
              <a:ext cx="691301" cy="311084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1B45D069-73A4-8EDA-B887-D5128989A9E9}"/>
                </a:ext>
              </a:extLst>
            </p:cNvPr>
            <p:cNvSpPr/>
            <p:nvPr/>
          </p:nvSpPr>
          <p:spPr>
            <a:xfrm>
              <a:off x="8111177" y="1910912"/>
              <a:ext cx="691301" cy="3110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9" name="图片 98">
            <a:extLst>
              <a:ext uri="{FF2B5EF4-FFF2-40B4-BE49-F238E27FC236}">
                <a16:creationId xmlns:a16="http://schemas.microsoft.com/office/drawing/2014/main" id="{EE351223-8190-48E8-F2AF-7A8E3A537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88" y="861269"/>
            <a:ext cx="2413561" cy="46644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1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91C3B4-CDE5-74EA-8C49-7FFA405A825C}"/>
              </a:ext>
            </a:extLst>
          </p:cNvPr>
          <p:cNvSpPr txBox="1"/>
          <p:nvPr/>
        </p:nvSpPr>
        <p:spPr>
          <a:xfrm>
            <a:off x="1946635" y="1296186"/>
            <a:ext cx="8102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Thank you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492018-5066-2149-FCC6-8BD908DC1C7D}"/>
              </a:ext>
            </a:extLst>
          </p:cNvPr>
          <p:cNvSpPr txBox="1"/>
          <p:nvPr/>
        </p:nvSpPr>
        <p:spPr>
          <a:xfrm>
            <a:off x="4745610" y="2531097"/>
            <a:ext cx="2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More to Discover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62F300-3F40-67E5-6912-71E7EB937457}"/>
              </a:ext>
            </a:extLst>
          </p:cNvPr>
          <p:cNvSpPr txBox="1"/>
          <p:nvPr/>
        </p:nvSpPr>
        <p:spPr>
          <a:xfrm>
            <a:off x="9323109" y="5476973"/>
            <a:ext cx="23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by Anmeng Jin</a:t>
            </a:r>
          </a:p>
          <a:p>
            <a:pPr algn="r"/>
            <a:r>
              <a:rPr lang="en-US" altLang="zh-CN" dirty="0"/>
              <a:t>3. Sep. 2023.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9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663</Words>
  <Application>Microsoft Office PowerPoint</Application>
  <PresentationFormat>宽屏</PresentationFormat>
  <Paragraphs>107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UI Design (Travel Plan)</vt:lpstr>
      <vt:lpstr>Preferences-Least</vt:lpstr>
      <vt:lpstr>Preferences-Earliest</vt:lpstr>
      <vt:lpstr>Transfer with only 1 option</vt:lpstr>
      <vt:lpstr>Transfer with multiple options (1) </vt:lpstr>
      <vt:lpstr>Transfer with multiple options (2)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Anmeng Jin</dc:creator>
  <cp:lastModifiedBy>Anmeng Jin</cp:lastModifiedBy>
  <cp:revision>3</cp:revision>
  <dcterms:created xsi:type="dcterms:W3CDTF">2023-09-03T00:20:31Z</dcterms:created>
  <dcterms:modified xsi:type="dcterms:W3CDTF">2023-09-03T06:18:43Z</dcterms:modified>
</cp:coreProperties>
</file>