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9" r:id="rId4"/>
    <p:sldId id="258" r:id="rId5"/>
    <p:sldId id="261" r:id="rId6"/>
    <p:sldId id="260" r:id="rId7"/>
    <p:sldId id="263" r:id="rId8"/>
    <p:sldId id="264" r:id="rId9"/>
    <p:sldId id="267"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4" d="100"/>
          <a:sy n="74" d="100"/>
        </p:scale>
        <p:origin x="4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D3D0725-9CB9-40F0-BFE1-6B78955F5BEF}" type="datetimeFigureOut">
              <a:rPr lang="en-US" smtClean="0"/>
              <a:t>11/22/2016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67DA59-ED6F-4494-A6C6-A35B72B07D6F}" type="slidenum">
              <a:rPr lang="en-US" smtClean="0"/>
              <a:t>‹#›</a:t>
            </a:fld>
            <a:endParaRPr lang="en-US"/>
          </a:p>
        </p:txBody>
      </p:sp>
    </p:spTree>
    <p:extLst>
      <p:ext uri="{BB962C8B-B14F-4D97-AF65-F5344CB8AC3E}">
        <p14:creationId xmlns:p14="http://schemas.microsoft.com/office/powerpoint/2010/main" val="2161422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3D0725-9CB9-40F0-BFE1-6B78955F5BEF}" type="datetimeFigureOut">
              <a:rPr lang="en-US" smtClean="0"/>
              <a:t>11/22/2016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67DA59-ED6F-4494-A6C6-A35B72B07D6F}" type="slidenum">
              <a:rPr lang="en-US" smtClean="0"/>
              <a:t>‹#›</a:t>
            </a:fld>
            <a:endParaRPr lang="en-US"/>
          </a:p>
        </p:txBody>
      </p:sp>
    </p:spTree>
    <p:extLst>
      <p:ext uri="{BB962C8B-B14F-4D97-AF65-F5344CB8AC3E}">
        <p14:creationId xmlns:p14="http://schemas.microsoft.com/office/powerpoint/2010/main" val="2460287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3D0725-9CB9-40F0-BFE1-6B78955F5BEF}" type="datetimeFigureOut">
              <a:rPr lang="en-US" smtClean="0"/>
              <a:t>11/22/2016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67DA59-ED6F-4494-A6C6-A35B72B07D6F}" type="slidenum">
              <a:rPr lang="en-US" smtClean="0"/>
              <a:t>‹#›</a:t>
            </a:fld>
            <a:endParaRPr lang="en-US"/>
          </a:p>
        </p:txBody>
      </p:sp>
    </p:spTree>
    <p:extLst>
      <p:ext uri="{BB962C8B-B14F-4D97-AF65-F5344CB8AC3E}">
        <p14:creationId xmlns:p14="http://schemas.microsoft.com/office/powerpoint/2010/main" val="3184229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3D0725-9CB9-40F0-BFE1-6B78955F5BEF}" type="datetimeFigureOut">
              <a:rPr lang="en-US" smtClean="0"/>
              <a:t>11/22/2016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67DA59-ED6F-4494-A6C6-A35B72B07D6F}" type="slidenum">
              <a:rPr lang="en-US" smtClean="0"/>
              <a:t>‹#›</a:t>
            </a:fld>
            <a:endParaRPr lang="en-US"/>
          </a:p>
        </p:txBody>
      </p:sp>
    </p:spTree>
    <p:extLst>
      <p:ext uri="{BB962C8B-B14F-4D97-AF65-F5344CB8AC3E}">
        <p14:creationId xmlns:p14="http://schemas.microsoft.com/office/powerpoint/2010/main" val="3401058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3D0725-9CB9-40F0-BFE1-6B78955F5BEF}" type="datetimeFigureOut">
              <a:rPr lang="en-US" smtClean="0"/>
              <a:t>11/22/2016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67DA59-ED6F-4494-A6C6-A35B72B07D6F}" type="slidenum">
              <a:rPr lang="en-US" smtClean="0"/>
              <a:t>‹#›</a:t>
            </a:fld>
            <a:endParaRPr lang="en-US"/>
          </a:p>
        </p:txBody>
      </p:sp>
    </p:spTree>
    <p:extLst>
      <p:ext uri="{BB962C8B-B14F-4D97-AF65-F5344CB8AC3E}">
        <p14:creationId xmlns:p14="http://schemas.microsoft.com/office/powerpoint/2010/main" val="3936652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D3D0725-9CB9-40F0-BFE1-6B78955F5BEF}" type="datetimeFigureOut">
              <a:rPr lang="en-US" smtClean="0"/>
              <a:t>11/22/2016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67DA59-ED6F-4494-A6C6-A35B72B07D6F}" type="slidenum">
              <a:rPr lang="en-US" smtClean="0"/>
              <a:t>‹#›</a:t>
            </a:fld>
            <a:endParaRPr lang="en-US"/>
          </a:p>
        </p:txBody>
      </p:sp>
    </p:spTree>
    <p:extLst>
      <p:ext uri="{BB962C8B-B14F-4D97-AF65-F5344CB8AC3E}">
        <p14:creationId xmlns:p14="http://schemas.microsoft.com/office/powerpoint/2010/main" val="2395248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D3D0725-9CB9-40F0-BFE1-6B78955F5BEF}" type="datetimeFigureOut">
              <a:rPr lang="en-US" smtClean="0"/>
              <a:t>11/22/2016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67DA59-ED6F-4494-A6C6-A35B72B07D6F}" type="slidenum">
              <a:rPr lang="en-US" smtClean="0"/>
              <a:t>‹#›</a:t>
            </a:fld>
            <a:endParaRPr lang="en-US"/>
          </a:p>
        </p:txBody>
      </p:sp>
    </p:spTree>
    <p:extLst>
      <p:ext uri="{BB962C8B-B14F-4D97-AF65-F5344CB8AC3E}">
        <p14:creationId xmlns:p14="http://schemas.microsoft.com/office/powerpoint/2010/main" val="734696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D3D0725-9CB9-40F0-BFE1-6B78955F5BEF}" type="datetimeFigureOut">
              <a:rPr lang="en-US" smtClean="0"/>
              <a:t>11/22/2016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67DA59-ED6F-4494-A6C6-A35B72B07D6F}" type="slidenum">
              <a:rPr lang="en-US" smtClean="0"/>
              <a:t>‹#›</a:t>
            </a:fld>
            <a:endParaRPr lang="en-US"/>
          </a:p>
        </p:txBody>
      </p:sp>
    </p:spTree>
    <p:extLst>
      <p:ext uri="{BB962C8B-B14F-4D97-AF65-F5344CB8AC3E}">
        <p14:creationId xmlns:p14="http://schemas.microsoft.com/office/powerpoint/2010/main" val="3370553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3D0725-9CB9-40F0-BFE1-6B78955F5BEF}" type="datetimeFigureOut">
              <a:rPr lang="en-US" smtClean="0"/>
              <a:t>11/22/2016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67DA59-ED6F-4494-A6C6-A35B72B07D6F}" type="slidenum">
              <a:rPr lang="en-US" smtClean="0"/>
              <a:t>‹#›</a:t>
            </a:fld>
            <a:endParaRPr lang="en-US"/>
          </a:p>
        </p:txBody>
      </p:sp>
    </p:spTree>
    <p:extLst>
      <p:ext uri="{BB962C8B-B14F-4D97-AF65-F5344CB8AC3E}">
        <p14:creationId xmlns:p14="http://schemas.microsoft.com/office/powerpoint/2010/main" val="2906734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3D0725-9CB9-40F0-BFE1-6B78955F5BEF}" type="datetimeFigureOut">
              <a:rPr lang="en-US" smtClean="0"/>
              <a:t>11/22/2016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67DA59-ED6F-4494-A6C6-A35B72B07D6F}" type="slidenum">
              <a:rPr lang="en-US" smtClean="0"/>
              <a:t>‹#›</a:t>
            </a:fld>
            <a:endParaRPr lang="en-US"/>
          </a:p>
        </p:txBody>
      </p:sp>
    </p:spTree>
    <p:extLst>
      <p:ext uri="{BB962C8B-B14F-4D97-AF65-F5344CB8AC3E}">
        <p14:creationId xmlns:p14="http://schemas.microsoft.com/office/powerpoint/2010/main" val="1719441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3D0725-9CB9-40F0-BFE1-6B78955F5BEF}" type="datetimeFigureOut">
              <a:rPr lang="en-US" smtClean="0"/>
              <a:t>11/22/2016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67DA59-ED6F-4494-A6C6-A35B72B07D6F}" type="slidenum">
              <a:rPr lang="en-US" smtClean="0"/>
              <a:t>‹#›</a:t>
            </a:fld>
            <a:endParaRPr lang="en-US"/>
          </a:p>
        </p:txBody>
      </p:sp>
    </p:spTree>
    <p:extLst>
      <p:ext uri="{BB962C8B-B14F-4D97-AF65-F5344CB8AC3E}">
        <p14:creationId xmlns:p14="http://schemas.microsoft.com/office/powerpoint/2010/main" val="3662525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3D0725-9CB9-40F0-BFE1-6B78955F5BEF}" type="datetimeFigureOut">
              <a:rPr lang="en-US" smtClean="0"/>
              <a:t>11/22/2016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67DA59-ED6F-4494-A6C6-A35B72B07D6F}" type="slidenum">
              <a:rPr lang="en-US" smtClean="0"/>
              <a:t>‹#›</a:t>
            </a:fld>
            <a:endParaRPr lang="en-US"/>
          </a:p>
        </p:txBody>
      </p:sp>
    </p:spTree>
    <p:extLst>
      <p:ext uri="{BB962C8B-B14F-4D97-AF65-F5344CB8AC3E}">
        <p14:creationId xmlns:p14="http://schemas.microsoft.com/office/powerpoint/2010/main" val="64826803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Standing Waves on a Vibrating String</a:t>
            </a:r>
            <a:endParaRPr lang="en-US" dirty="0"/>
          </a:p>
        </p:txBody>
      </p:sp>
      <p:sp>
        <p:nvSpPr>
          <p:cNvPr id="3" name="Subtitle 2"/>
          <p:cNvSpPr>
            <a:spLocks noGrp="1"/>
          </p:cNvSpPr>
          <p:nvPr>
            <p:ph type="subTitle" idx="1"/>
          </p:nvPr>
        </p:nvSpPr>
        <p:spPr/>
        <p:txBody>
          <a:bodyPr>
            <a:normAutofit/>
          </a:bodyPr>
          <a:lstStyle/>
          <a:p>
            <a:r>
              <a:rPr lang="en-US" dirty="0" smtClean="0"/>
              <a:t>By Jacob Stanley and Edmond Klarić</a:t>
            </a:r>
          </a:p>
        </p:txBody>
      </p:sp>
    </p:spTree>
    <p:extLst>
      <p:ext uri="{BB962C8B-B14F-4D97-AF65-F5344CB8AC3E}">
        <p14:creationId xmlns:p14="http://schemas.microsoft.com/office/powerpoint/2010/main" val="1287508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Results/Analysis/Physics Continued</a:t>
            </a:r>
            <a:endParaRPr lang="en-US" dirty="0"/>
          </a:p>
        </p:txBody>
      </p:sp>
      <p:sp>
        <p:nvSpPr>
          <p:cNvPr id="3" name="Content Placeholder 2"/>
          <p:cNvSpPr>
            <a:spLocks noGrp="1"/>
          </p:cNvSpPr>
          <p:nvPr>
            <p:ph idx="1"/>
          </p:nvPr>
        </p:nvSpPr>
        <p:spPr/>
        <p:txBody>
          <a:bodyPr>
            <a:normAutofit/>
          </a:bodyPr>
          <a:lstStyle/>
          <a:p>
            <a:r>
              <a:rPr lang="en-US" dirty="0" smtClean="0"/>
              <a:t>This allows us to find the frequency of the wave on each string:</a:t>
            </a:r>
          </a:p>
          <a:p>
            <a:r>
              <a:rPr lang="en-US" dirty="0" smtClean="0"/>
              <a:t>Frequency for String 1: </a:t>
            </a:r>
            <a:r>
              <a:rPr lang="en-US" dirty="0"/>
              <a:t>43.630 Hz</a:t>
            </a:r>
            <a:endParaRPr lang="en-US" dirty="0" smtClean="0"/>
          </a:p>
          <a:p>
            <a:r>
              <a:rPr lang="en-US" dirty="0" smtClean="0"/>
              <a:t>Frequency for String 2: </a:t>
            </a:r>
            <a:r>
              <a:rPr lang="en-US" dirty="0"/>
              <a:t>48.820 </a:t>
            </a:r>
            <a:r>
              <a:rPr lang="en-US" dirty="0" smtClean="0"/>
              <a:t>Hz</a:t>
            </a:r>
          </a:p>
        </p:txBody>
      </p:sp>
    </p:spTree>
    <p:extLst>
      <p:ext uri="{BB962C8B-B14F-4D97-AF65-F5344CB8AC3E}">
        <p14:creationId xmlns:p14="http://schemas.microsoft.com/office/powerpoint/2010/main" val="536274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Conclusion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a:t>Once again it’s important to note that the equation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𝑇</m:t>
                        </m:r>
                      </m:num>
                      <m:den>
                        <m:sSup>
                          <m:sSupPr>
                            <m:ctrlPr>
                              <a:rPr lang="en-US" i="1">
                                <a:latin typeface="Cambria Math" panose="02040503050406030204" pitchFamily="18" charset="0"/>
                              </a:rPr>
                            </m:ctrlPr>
                          </m:sSupPr>
                          <m:e>
                            <m:r>
                              <m:rPr>
                                <m:sty m:val="p"/>
                              </m:rPr>
                              <a:rPr lang="el-GR">
                                <a:latin typeface="Cambria Math" panose="02040503050406030204" pitchFamily="18" charset="0"/>
                              </a:rPr>
                              <m:t>λ</m:t>
                            </m:r>
                          </m:e>
                          <m:sup>
                            <m:r>
                              <a:rPr lang="en-US" i="1">
                                <a:latin typeface="Cambria Math" panose="02040503050406030204" pitchFamily="18" charset="0"/>
                              </a:rPr>
                              <m:t>2</m:t>
                            </m:r>
                          </m:sup>
                        </m:sSup>
                      </m:den>
                    </m:f>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𝑓</m:t>
                        </m:r>
                      </m:e>
                      <m:sup>
                        <m:r>
                          <a:rPr lang="en-US" i="1">
                            <a:latin typeface="Cambria Math" panose="02040503050406030204" pitchFamily="18" charset="0"/>
                          </a:rPr>
                          <m:t>2</m:t>
                        </m:r>
                      </m:sup>
                    </m:sSup>
                    <m:r>
                      <a:rPr lang="en-US" i="1">
                        <a:latin typeface="Cambria Math" panose="02040503050406030204" pitchFamily="18" charset="0"/>
                      </a:rPr>
                      <m:t>𝜇</m:t>
                    </m:r>
                  </m:oMath>
                </a14:m>
                <a:r>
                  <a:rPr lang="en-US" dirty="0"/>
                  <a:t> can be </a:t>
                </a:r>
                <a:r>
                  <a:rPr lang="en-US" dirty="0" smtClean="0"/>
                  <a:t>rewritten such that:</a:t>
                </a:r>
                <a:endParaRPr lang="en-US" dirty="0"/>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𝑇</m:t>
                        </m:r>
                      </m:num>
                      <m:den>
                        <m:r>
                          <a:rPr lang="en-US" i="1">
                            <a:latin typeface="Cambria Math" panose="02040503050406030204" pitchFamily="18" charset="0"/>
                            <a:ea typeface="Cambria Math" panose="02040503050406030204" pitchFamily="18" charset="0"/>
                          </a:rPr>
                          <m:t>𝜇</m:t>
                        </m:r>
                      </m:den>
                    </m:f>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𝑓</m:t>
                        </m:r>
                      </m:e>
                      <m:sup>
                        <m:r>
                          <a:rPr lang="en-US" i="1">
                            <a:latin typeface="Cambria Math" panose="02040503050406030204" pitchFamily="18" charset="0"/>
                          </a:rPr>
                          <m:t>2</m:t>
                        </m:r>
                      </m:sup>
                    </m:sSup>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𝜆</m:t>
                        </m:r>
                      </m:e>
                      <m:sup>
                        <m:r>
                          <a:rPr lang="en-US" i="1">
                            <a:latin typeface="Cambria Math" panose="02040503050406030204" pitchFamily="18" charset="0"/>
                          </a:rPr>
                          <m:t>2</m:t>
                        </m:r>
                      </m:sup>
                    </m:sSup>
                  </m:oMath>
                </a14:m>
                <a:endParaRPr lang="en-US" dirty="0"/>
              </a:p>
              <a:p>
                <a14:m>
                  <m:oMath xmlns:m="http://schemas.openxmlformats.org/officeDocument/2006/math">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𝑇</m:t>
                            </m:r>
                          </m:num>
                          <m:den>
                            <m:r>
                              <a:rPr lang="en-US" i="1">
                                <a:latin typeface="Cambria Math" panose="02040503050406030204" pitchFamily="18" charset="0"/>
                                <a:ea typeface="Cambria Math" panose="02040503050406030204" pitchFamily="18" charset="0"/>
                              </a:rPr>
                              <m:t>𝜇</m:t>
                            </m:r>
                          </m:den>
                        </m:f>
                      </m:e>
                    </m:rad>
                    <m:r>
                      <a:rPr lang="en-US" i="1">
                        <a:latin typeface="Cambria Math" panose="02040503050406030204" pitchFamily="18" charset="0"/>
                      </a:rPr>
                      <m:t>=</m:t>
                    </m:r>
                    <m:r>
                      <a:rPr lang="en-US" i="1">
                        <a:latin typeface="Cambria Math" panose="02040503050406030204" pitchFamily="18" charset="0"/>
                      </a:rPr>
                      <m:t>𝑓</m:t>
                    </m:r>
                    <m:r>
                      <a:rPr lang="en-US" i="1">
                        <a:latin typeface="Cambria Math" panose="02040503050406030204" pitchFamily="18" charset="0"/>
                        <a:ea typeface="Cambria Math" panose="02040503050406030204" pitchFamily="18" charset="0"/>
                      </a:rPr>
                      <m:t>𝜆</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𝑣</m:t>
                    </m:r>
                  </m:oMath>
                </a14:m>
                <a:endParaRPr lang="en-US" dirty="0" smtClean="0"/>
              </a:p>
              <a:p>
                <a:r>
                  <a:rPr lang="en-US" dirty="0" smtClean="0"/>
                  <a:t>Thus, the relationship between speed, frequency, wavelength, and tension for standing waves on a vibrating string has been verified.</a:t>
                </a:r>
              </a:p>
              <a:p>
                <a:r>
                  <a:rPr lang="en-US" dirty="0" smtClean="0">
                    <a:ea typeface="Cambria Math" panose="02040503050406030204" pitchFamily="18" charset="0"/>
                  </a:rPr>
                  <a:t>Note that </a:t>
                </a:r>
                <a14:m>
                  <m:oMath xmlns:m="http://schemas.openxmlformats.org/officeDocument/2006/math">
                    <m:r>
                      <a:rPr lang="en-US" i="1" smtClean="0">
                        <a:latin typeface="Cambria Math" panose="02040503050406030204" pitchFamily="18" charset="0"/>
                        <a:ea typeface="Cambria Math" panose="02040503050406030204" pitchFamily="18" charset="0"/>
                      </a:rPr>
                      <m:t>𝜇</m:t>
                    </m:r>
                  </m:oMath>
                </a14:m>
                <a:r>
                  <a:rPr lang="en-US" dirty="0" smtClean="0"/>
                  <a:t> is constant since the linear mass density of a string doesn’t change during vibration.</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1261"/>
                </a:stretch>
              </a:blipFill>
            </p:spPr>
            <p:txBody>
              <a:bodyPr/>
              <a:lstStyle/>
              <a:p>
                <a:r>
                  <a:rPr lang="en-US">
                    <a:noFill/>
                  </a:rPr>
                  <a:t> </a:t>
                </a:r>
              </a:p>
            </p:txBody>
          </p:sp>
        </mc:Fallback>
      </mc:AlternateContent>
    </p:spTree>
    <p:extLst>
      <p:ext uri="{BB962C8B-B14F-4D97-AF65-F5344CB8AC3E}">
        <p14:creationId xmlns:p14="http://schemas.microsoft.com/office/powerpoint/2010/main" val="1524423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In this experiment, we investigated standing waves on a vibrating string in order to verify the relationship between frequency, tension, wavelength, and speed. From this experiment, we verified that       </a:t>
                </a:r>
                <a14:m>
                  <m:oMath xmlns:m="http://schemas.openxmlformats.org/officeDocument/2006/math">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𝑓</m:t>
                    </m:r>
                    <m:r>
                      <m:rPr>
                        <m:sty m:val="p"/>
                      </m:rPr>
                      <a:rPr lang="el-GR">
                        <a:latin typeface="Cambria Math" panose="02040503050406030204" pitchFamily="18" charset="0"/>
                      </a:rPr>
                      <m:t>λ</m:t>
                    </m:r>
                    <m:r>
                      <a:rPr lang="el-GR">
                        <a:latin typeface="Cambria Math" panose="02040503050406030204" pitchFamily="18" charset="0"/>
                      </a:rPr>
                      <m:t>=</m:t>
                    </m:r>
                    <m:rad>
                      <m:radPr>
                        <m:degHide m:val="on"/>
                        <m:ctrlPr>
                          <a:rPr lang="en-US" i="1">
                            <a:latin typeface="Cambria Math" panose="02040503050406030204" pitchFamily="18" charset="0"/>
                          </a:rPr>
                        </m:ctrlPr>
                      </m:radPr>
                      <m:deg/>
                      <m:e>
                        <m:f>
                          <m:fPr>
                            <m:ctrlPr>
                              <a:rPr lang="en-US" i="1" smtClean="0">
                                <a:latin typeface="Cambria Math" panose="02040503050406030204" pitchFamily="18" charset="0"/>
                              </a:rPr>
                            </m:ctrlPr>
                          </m:fPr>
                          <m:num>
                            <m:r>
                              <a:rPr lang="en-US" b="0" i="1" smtClean="0">
                                <a:latin typeface="Cambria Math" panose="02040503050406030204" pitchFamily="18" charset="0"/>
                              </a:rPr>
                              <m:t>𝑇</m:t>
                            </m:r>
                          </m:num>
                          <m:den>
                            <m:r>
                              <a:rPr lang="en-US" i="1" smtClean="0">
                                <a:latin typeface="Cambria Math" panose="02040503050406030204" pitchFamily="18" charset="0"/>
                                <a:ea typeface="Cambria Math" panose="02040503050406030204" pitchFamily="18" charset="0"/>
                              </a:rPr>
                              <m:t>𝜇</m:t>
                            </m:r>
                          </m:den>
                        </m:f>
                      </m:e>
                    </m:rad>
                  </m:oMath>
                </a14:m>
                <a:r>
                  <a:rPr lang="en-US" dirty="0" smtClean="0"/>
                  <a:t>.</a:t>
                </a:r>
              </a:p>
              <a:p>
                <a:r>
                  <a:rPr lang="en-US" dirty="0" smtClean="0"/>
                  <a:t>The materials we used in this experiment include: </a:t>
                </a:r>
                <a:r>
                  <a:rPr lang="en-US" dirty="0"/>
                  <a:t>two strings of different linear mass densities, a PASCO vibrator with power supply, clamps, pulley, a set of weights, a weight hanger, a balance scale, and a meter stick.</a:t>
                </a: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r="-638"/>
                </a:stretch>
              </a:blipFill>
            </p:spPr>
            <p:txBody>
              <a:bodyPr/>
              <a:lstStyle/>
              <a:p>
                <a:r>
                  <a:rPr lang="en-US">
                    <a:noFill/>
                  </a:rPr>
                  <a:t> </a:t>
                </a:r>
              </a:p>
            </p:txBody>
          </p:sp>
        </mc:Fallback>
      </mc:AlternateContent>
    </p:spTree>
    <p:extLst>
      <p:ext uri="{BB962C8B-B14F-4D97-AF65-F5344CB8AC3E}">
        <p14:creationId xmlns:p14="http://schemas.microsoft.com/office/powerpoint/2010/main" val="1206184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Professional Artist’s Rendition of Our Setup</a:t>
            </a:r>
            <a:endParaRPr lang="en-US" dirty="0"/>
          </a:p>
        </p:txBody>
      </p:sp>
      <p:pic>
        <p:nvPicPr>
          <p:cNvPr id="31" name="Content Placeholder 30"/>
          <p:cNvPicPr>
            <a:picLocks noGrp="1" noChangeAspect="1"/>
          </p:cNvPicPr>
          <p:nvPr>
            <p:ph idx="1"/>
          </p:nvPr>
        </p:nvPicPr>
        <p:blipFill>
          <a:blip r:embed="rId2"/>
          <a:stretch>
            <a:fillRect/>
          </a:stretch>
        </p:blipFill>
        <p:spPr>
          <a:xfrm>
            <a:off x="1810254" y="1690688"/>
            <a:ext cx="8571492" cy="5084569"/>
          </a:xfrm>
          <a:prstGeom prst="rect">
            <a:avLst/>
          </a:prstGeom>
        </p:spPr>
      </p:pic>
    </p:spTree>
    <p:extLst>
      <p:ext uri="{BB962C8B-B14F-4D97-AF65-F5344CB8AC3E}">
        <p14:creationId xmlns:p14="http://schemas.microsoft.com/office/powerpoint/2010/main" val="2334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r>
                  <a:rPr lang="en-US" dirty="0" smtClean="0"/>
                  <a:t>We </a:t>
                </a:r>
                <a:r>
                  <a:rPr lang="en-US" dirty="0"/>
                  <a:t>measured the length and mass of each string and calculated their linear mass densities (</a:t>
                </a:r>
                <a14:m>
                  <m:oMath xmlns:m="http://schemas.openxmlformats.org/officeDocument/2006/math">
                    <m:r>
                      <a:rPr lang="el-GR" i="1">
                        <a:latin typeface="Cambria Math" panose="02040503050406030204" pitchFamily="18" charset="0"/>
                      </a:rPr>
                      <m:t>𝜇</m:t>
                    </m:r>
                  </m:oMath>
                </a14:m>
                <a:r>
                  <a:rPr lang="en-US" dirty="0"/>
                  <a:t>). </a:t>
                </a:r>
                <a:endParaRPr lang="en-US" dirty="0" smtClean="0"/>
              </a:p>
              <a:p>
                <a:r>
                  <a:rPr lang="en-US" dirty="0" smtClean="0"/>
                  <a:t>We </a:t>
                </a:r>
                <a:r>
                  <a:rPr lang="en-US" dirty="0"/>
                  <a:t>measured the </a:t>
                </a:r>
                <a:r>
                  <a:rPr lang="en-US" dirty="0" smtClean="0"/>
                  <a:t>distance </a:t>
                </a:r>
                <a:r>
                  <a:rPr lang="en-US" dirty="0"/>
                  <a:t>between the vibrator and the pulley. </a:t>
                </a:r>
                <a:endParaRPr lang="en-US" dirty="0" smtClean="0"/>
              </a:p>
              <a:p>
                <a:r>
                  <a:rPr lang="en-US" dirty="0" smtClean="0"/>
                  <a:t>Using </a:t>
                </a:r>
                <a:r>
                  <a:rPr lang="en-US" dirty="0"/>
                  <a:t>the weight hanger to provide tension, we turned on the vibrator and increased the tension by adding mass to the hanger until we saw a stable vibration with some number of loops</a:t>
                </a:r>
                <a:r>
                  <a:rPr lang="en-US" dirty="0" smtClean="0"/>
                  <a:t>.</a:t>
                </a:r>
              </a:p>
              <a:p>
                <a:r>
                  <a:rPr lang="en-US" dirty="0" smtClean="0"/>
                  <a:t>We </a:t>
                </a:r>
                <a:r>
                  <a:rPr lang="en-US" dirty="0"/>
                  <a:t>measured the mass attached to the string, the number of loops on the string, and the distance between two successive nodes in the wave, making sure to not use the loop closest to the vibrator </a:t>
                </a:r>
                <a:r>
                  <a:rPr lang="en-US" dirty="0" smtClean="0"/>
                  <a:t>for </a:t>
                </a:r>
                <a:r>
                  <a:rPr lang="en-US" dirty="0"/>
                  <a:t>more accurate results. </a:t>
                </a:r>
                <a:endParaRPr lang="en-US" dirty="0" smtClean="0"/>
              </a:p>
              <a:p>
                <a:r>
                  <a:rPr lang="en-US" dirty="0" smtClean="0"/>
                  <a:t>We </a:t>
                </a:r>
                <a:r>
                  <a:rPr lang="en-US" dirty="0"/>
                  <a:t>did this for five different numbers of loops for each of the two strings.</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28" t="-2101" r="-1623"/>
                </a:stretch>
              </a:blipFill>
            </p:spPr>
            <p:txBody>
              <a:bodyPr/>
              <a:lstStyle/>
              <a:p>
                <a:r>
                  <a:rPr lang="en-US">
                    <a:noFill/>
                  </a:rPr>
                  <a:t> </a:t>
                </a:r>
              </a:p>
            </p:txBody>
          </p:sp>
        </mc:Fallback>
      </mc:AlternateContent>
    </p:spTree>
    <p:extLst>
      <p:ext uri="{BB962C8B-B14F-4D97-AF65-F5344CB8AC3E}">
        <p14:creationId xmlns:p14="http://schemas.microsoft.com/office/powerpoint/2010/main" val="3347014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Measurements and Calculations</a:t>
            </a:r>
            <a:endParaRPr lang="en-US" dirty="0"/>
          </a:p>
        </p:txBody>
      </p:sp>
      <p:pic>
        <p:nvPicPr>
          <p:cNvPr id="4" name="Content Placeholder 3"/>
          <p:cNvPicPr>
            <a:picLocks noGrp="1" noChangeAspect="1"/>
          </p:cNvPicPr>
          <p:nvPr>
            <p:ph idx="1"/>
          </p:nvPr>
        </p:nvPicPr>
        <p:blipFill>
          <a:blip r:embed="rId2"/>
          <a:stretch>
            <a:fillRect/>
          </a:stretch>
        </p:blipFill>
        <p:spPr>
          <a:xfrm>
            <a:off x="2202902" y="1690688"/>
            <a:ext cx="7786196" cy="5038126"/>
          </a:xfrm>
          <a:prstGeom prst="rect">
            <a:avLst/>
          </a:prstGeom>
        </p:spPr>
      </p:pic>
    </p:spTree>
    <p:extLst>
      <p:ext uri="{BB962C8B-B14F-4D97-AF65-F5344CB8AC3E}">
        <p14:creationId xmlns:p14="http://schemas.microsoft.com/office/powerpoint/2010/main" val="767534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Measurements and Calculations Continued</a:t>
            </a:r>
            <a:endParaRPr lang="en-US" dirty="0"/>
          </a:p>
        </p:txBody>
      </p:sp>
      <p:sp>
        <p:nvSpPr>
          <p:cNvPr id="3" name="Content Placeholder 2"/>
          <p:cNvSpPr>
            <a:spLocks noGrp="1"/>
          </p:cNvSpPr>
          <p:nvPr>
            <p:ph idx="1"/>
          </p:nvPr>
        </p:nvSpPr>
        <p:spPr/>
        <p:txBody>
          <a:bodyPr>
            <a:normAutofit/>
          </a:bodyPr>
          <a:lstStyle/>
          <a:p>
            <a:r>
              <a:rPr lang="en-US" dirty="0" smtClean="0"/>
              <a:t>Wavelength = (Distance between nodes) x 2</a:t>
            </a:r>
          </a:p>
          <a:p>
            <a:r>
              <a:rPr lang="en-US" dirty="0" smtClean="0"/>
              <a:t>Tension = (mass attached to string) x g, where g = 9.81 m/s</a:t>
            </a:r>
            <a:r>
              <a:rPr lang="en-US" baseline="30000" dirty="0" smtClean="0"/>
              <a:t>2</a:t>
            </a:r>
            <a:endParaRPr lang="en-US" dirty="0" smtClean="0"/>
          </a:p>
          <a:p>
            <a:r>
              <a:rPr lang="en-US" dirty="0" smtClean="0"/>
              <a:t>We plotted the tension vs. wavelength</a:t>
            </a:r>
            <a:r>
              <a:rPr lang="en-US" baseline="30000" dirty="0" smtClean="0"/>
              <a:t>2</a:t>
            </a:r>
            <a:r>
              <a:rPr lang="en-US" dirty="0" smtClean="0"/>
              <a:t> in two graphs, one graph for each string. </a:t>
            </a:r>
          </a:p>
        </p:txBody>
      </p:sp>
      <p:graphicFrame>
        <p:nvGraphicFramePr>
          <p:cNvPr id="6" name="Table 5"/>
          <p:cNvGraphicFramePr>
            <a:graphicFrameLocks noGrp="1"/>
          </p:cNvGraphicFramePr>
          <p:nvPr>
            <p:extLst>
              <p:ext uri="{D42A27DB-BD31-4B8C-83A1-F6EECF244321}">
                <p14:modId xmlns:p14="http://schemas.microsoft.com/office/powerpoint/2010/main" val="1003801670"/>
              </p:ext>
            </p:extLst>
          </p:nvPr>
        </p:nvGraphicFramePr>
        <p:xfrm>
          <a:off x="2032000" y="3889222"/>
          <a:ext cx="8128000" cy="2494280"/>
        </p:xfrm>
        <a:graphic>
          <a:graphicData uri="http://schemas.openxmlformats.org/drawingml/2006/table">
            <a:tbl>
              <a:tblPr firstRow="1" bandRow="1">
                <a:tableStyleId>{073A0DAA-6AF3-43AB-8588-CEC1D06C72B9}</a:tableStyleId>
              </a:tblPr>
              <a:tblGrid>
                <a:gridCol w="1625600"/>
                <a:gridCol w="1625600"/>
                <a:gridCol w="1625600"/>
                <a:gridCol w="1625600"/>
                <a:gridCol w="1625600"/>
              </a:tblGrid>
              <a:tr h="370840">
                <a:tc>
                  <a:txBody>
                    <a:bodyPr/>
                    <a:lstStyle/>
                    <a:p>
                      <a:pPr algn="ctr"/>
                      <a:r>
                        <a:rPr lang="en-US" dirty="0" smtClean="0"/>
                        <a:t>Number of Loops</a:t>
                      </a:r>
                      <a:endParaRPr lang="en-US" dirty="0"/>
                    </a:p>
                  </a:txBody>
                  <a:tcPr/>
                </a:tc>
                <a:tc>
                  <a:txBody>
                    <a:bodyPr/>
                    <a:lstStyle/>
                    <a:p>
                      <a:pPr algn="ctr"/>
                      <a:r>
                        <a:rPr lang="en-US" dirty="0" smtClean="0"/>
                        <a:t>Wavelength for String 1 (m)</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Wavelength for String 2 (m)</a:t>
                      </a:r>
                    </a:p>
                  </a:txBody>
                  <a:tcPr/>
                </a:tc>
                <a:tc>
                  <a:txBody>
                    <a:bodyPr/>
                    <a:lstStyle/>
                    <a:p>
                      <a:pPr algn="ctr"/>
                      <a:r>
                        <a:rPr lang="en-US" dirty="0" smtClean="0"/>
                        <a:t>Tension in String 1 (N)</a:t>
                      </a:r>
                      <a:endParaRPr lang="en-US" dirty="0"/>
                    </a:p>
                  </a:txBody>
                  <a:tcPr/>
                </a:tc>
                <a:tc>
                  <a:txBody>
                    <a:bodyPr/>
                    <a:lstStyle/>
                    <a:p>
                      <a:pPr algn="ctr"/>
                      <a:r>
                        <a:rPr lang="en-US" dirty="0" smtClean="0"/>
                        <a:t>Tension in String 2 (N)</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2.200</a:t>
                      </a:r>
                      <a:endParaRPr lang="en-US" dirty="0"/>
                    </a:p>
                  </a:txBody>
                  <a:tcPr/>
                </a:tc>
                <a:tc>
                  <a:txBody>
                    <a:bodyPr/>
                    <a:lstStyle/>
                    <a:p>
                      <a:pPr algn="ctr"/>
                      <a:r>
                        <a:rPr lang="en-US" dirty="0" smtClean="0"/>
                        <a:t>2.540</a:t>
                      </a:r>
                      <a:endParaRPr lang="en-US" dirty="0"/>
                    </a:p>
                  </a:txBody>
                  <a:tcPr/>
                </a:tc>
                <a:tc>
                  <a:txBody>
                    <a:bodyPr/>
                    <a:lstStyle/>
                    <a:p>
                      <a:pPr algn="ctr"/>
                      <a:r>
                        <a:rPr lang="en-US" dirty="0" smtClean="0"/>
                        <a:t>10.79</a:t>
                      </a:r>
                      <a:endParaRPr lang="en-US" dirty="0"/>
                    </a:p>
                  </a:txBody>
                  <a:tcPr/>
                </a:tc>
                <a:tc>
                  <a:txBody>
                    <a:bodyPr/>
                    <a:lstStyle/>
                    <a:p>
                      <a:pPr algn="ctr"/>
                      <a:r>
                        <a:rPr lang="en-US" dirty="0" smtClean="0"/>
                        <a:t>15.70</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1.060</a:t>
                      </a:r>
                      <a:endParaRPr lang="en-US" dirty="0"/>
                    </a:p>
                  </a:txBody>
                  <a:tcPr/>
                </a:tc>
                <a:tc>
                  <a:txBody>
                    <a:bodyPr/>
                    <a:lstStyle/>
                    <a:p>
                      <a:pPr algn="ctr"/>
                      <a:r>
                        <a:rPr lang="en-US" dirty="0" smtClean="0"/>
                        <a:t>1.280</a:t>
                      </a:r>
                      <a:endParaRPr lang="en-US" dirty="0"/>
                    </a:p>
                  </a:txBody>
                  <a:tcPr/>
                </a:tc>
                <a:tc>
                  <a:txBody>
                    <a:bodyPr/>
                    <a:lstStyle/>
                    <a:p>
                      <a:pPr algn="ctr"/>
                      <a:r>
                        <a:rPr lang="en-US" dirty="0" smtClean="0"/>
                        <a:t>3.924</a:t>
                      </a:r>
                      <a:endParaRPr lang="en-US" dirty="0"/>
                    </a:p>
                  </a:txBody>
                  <a:tcPr/>
                </a:tc>
                <a:tc>
                  <a:txBody>
                    <a:bodyPr/>
                    <a:lstStyle/>
                    <a:p>
                      <a:pPr algn="ctr"/>
                      <a:r>
                        <a:rPr lang="en-US" dirty="0" smtClean="0"/>
                        <a:t>4.905</a:t>
                      </a:r>
                      <a:endParaRPr lang="en-US" dirty="0"/>
                    </a:p>
                  </a:txBody>
                  <a:tcPr/>
                </a:tc>
              </a:tr>
              <a:tr h="370840">
                <a:tc>
                  <a:txBody>
                    <a:bodyPr/>
                    <a:lstStyle/>
                    <a:p>
                      <a:pPr algn="ctr"/>
                      <a:r>
                        <a:rPr lang="en-US" dirty="0" smtClean="0"/>
                        <a:t>3</a:t>
                      </a:r>
                      <a:endParaRPr lang="en-US" dirty="0"/>
                    </a:p>
                  </a:txBody>
                  <a:tcPr/>
                </a:tc>
                <a:tc>
                  <a:txBody>
                    <a:bodyPr/>
                    <a:lstStyle/>
                    <a:p>
                      <a:pPr algn="ctr"/>
                      <a:r>
                        <a:rPr lang="en-US" dirty="0" smtClean="0"/>
                        <a:t>0.700</a:t>
                      </a:r>
                      <a:endParaRPr lang="en-US" dirty="0"/>
                    </a:p>
                  </a:txBody>
                  <a:tcPr/>
                </a:tc>
                <a:tc>
                  <a:txBody>
                    <a:bodyPr/>
                    <a:lstStyle/>
                    <a:p>
                      <a:pPr algn="ctr"/>
                      <a:r>
                        <a:rPr lang="en-US" dirty="0" smtClean="0"/>
                        <a:t>0.880</a:t>
                      </a:r>
                      <a:endParaRPr lang="en-US" dirty="0"/>
                    </a:p>
                  </a:txBody>
                  <a:tcPr/>
                </a:tc>
                <a:tc>
                  <a:txBody>
                    <a:bodyPr/>
                    <a:lstStyle/>
                    <a:p>
                      <a:pPr algn="ctr"/>
                      <a:r>
                        <a:rPr lang="en-US" dirty="0" smtClean="0"/>
                        <a:t>1.472</a:t>
                      </a:r>
                      <a:endParaRPr lang="en-US" dirty="0"/>
                    </a:p>
                  </a:txBody>
                  <a:tcPr/>
                </a:tc>
                <a:tc>
                  <a:txBody>
                    <a:bodyPr/>
                    <a:lstStyle/>
                    <a:p>
                      <a:pPr algn="ctr"/>
                      <a:r>
                        <a:rPr lang="en-US" dirty="0" smtClean="0"/>
                        <a:t>2.453</a:t>
                      </a:r>
                      <a:endParaRPr lang="en-US" dirty="0"/>
                    </a:p>
                  </a:txBody>
                  <a:tcPr/>
                </a:tc>
              </a:tr>
              <a:tr h="370840">
                <a:tc>
                  <a:txBody>
                    <a:bodyPr/>
                    <a:lstStyle/>
                    <a:p>
                      <a:pPr algn="ctr"/>
                      <a:r>
                        <a:rPr lang="en-US" dirty="0" smtClean="0"/>
                        <a:t>4</a:t>
                      </a:r>
                      <a:endParaRPr lang="en-US" dirty="0"/>
                    </a:p>
                  </a:txBody>
                  <a:tcPr/>
                </a:tc>
                <a:tc>
                  <a:txBody>
                    <a:bodyPr/>
                    <a:lstStyle/>
                    <a:p>
                      <a:pPr algn="ctr"/>
                      <a:r>
                        <a:rPr lang="en-US" dirty="0" smtClean="0"/>
                        <a:t>0.520</a:t>
                      </a:r>
                      <a:endParaRPr lang="en-US" dirty="0"/>
                    </a:p>
                  </a:txBody>
                  <a:tcPr/>
                </a:tc>
                <a:tc>
                  <a:txBody>
                    <a:bodyPr/>
                    <a:lstStyle/>
                    <a:p>
                      <a:pPr algn="ctr"/>
                      <a:r>
                        <a:rPr lang="en-US" dirty="0" smtClean="0"/>
                        <a:t>0.660</a:t>
                      </a:r>
                      <a:endParaRPr lang="en-US" dirty="0"/>
                    </a:p>
                  </a:txBody>
                  <a:tcPr/>
                </a:tc>
                <a:tc>
                  <a:txBody>
                    <a:bodyPr/>
                    <a:lstStyle/>
                    <a:p>
                      <a:pPr algn="ctr"/>
                      <a:r>
                        <a:rPr lang="en-US" dirty="0" smtClean="0"/>
                        <a:t>0.834</a:t>
                      </a:r>
                      <a:endParaRPr lang="en-US" dirty="0"/>
                    </a:p>
                  </a:txBody>
                  <a:tcPr/>
                </a:tc>
                <a:tc>
                  <a:txBody>
                    <a:bodyPr/>
                    <a:lstStyle/>
                    <a:p>
                      <a:pPr algn="ctr"/>
                      <a:r>
                        <a:rPr lang="en-US" dirty="0" smtClean="0"/>
                        <a:t>1.226</a:t>
                      </a:r>
                      <a:endParaRPr lang="en-US" dirty="0"/>
                    </a:p>
                  </a:txBody>
                  <a:tcPr/>
                </a:tc>
              </a:tr>
              <a:tr h="370840">
                <a:tc>
                  <a:txBody>
                    <a:bodyPr/>
                    <a:lstStyle/>
                    <a:p>
                      <a:pPr algn="ctr"/>
                      <a:r>
                        <a:rPr lang="en-US" dirty="0" smtClean="0"/>
                        <a:t>5</a:t>
                      </a:r>
                      <a:endParaRPr lang="en-US" dirty="0"/>
                    </a:p>
                  </a:txBody>
                  <a:tcPr/>
                </a:tc>
                <a:tc>
                  <a:txBody>
                    <a:bodyPr/>
                    <a:lstStyle/>
                    <a:p>
                      <a:pPr algn="ctr"/>
                      <a:r>
                        <a:rPr lang="en-US" dirty="0" smtClean="0"/>
                        <a:t>0.410</a:t>
                      </a:r>
                      <a:endParaRPr lang="en-US" dirty="0"/>
                    </a:p>
                  </a:txBody>
                  <a:tcPr/>
                </a:tc>
                <a:tc>
                  <a:txBody>
                    <a:bodyPr/>
                    <a:lstStyle/>
                    <a:p>
                      <a:pPr algn="ctr"/>
                      <a:r>
                        <a:rPr lang="en-US" dirty="0" smtClean="0"/>
                        <a:t>0.540</a:t>
                      </a:r>
                      <a:endParaRPr lang="en-US" dirty="0"/>
                    </a:p>
                  </a:txBody>
                  <a:tcPr/>
                </a:tc>
                <a:tc>
                  <a:txBody>
                    <a:bodyPr/>
                    <a:lstStyle/>
                    <a:p>
                      <a:pPr algn="ctr"/>
                      <a:r>
                        <a:rPr lang="en-US" dirty="0" smtClean="0"/>
                        <a:t>0.589</a:t>
                      </a:r>
                      <a:endParaRPr lang="en-US" dirty="0"/>
                    </a:p>
                  </a:txBody>
                  <a:tcPr/>
                </a:tc>
                <a:tc>
                  <a:txBody>
                    <a:bodyPr/>
                    <a:lstStyle/>
                    <a:p>
                      <a:pPr algn="ctr"/>
                      <a:r>
                        <a:rPr lang="en-US" dirty="0" smtClean="0"/>
                        <a:t>0.834</a:t>
                      </a:r>
                      <a:endParaRPr lang="en-US" dirty="0"/>
                    </a:p>
                  </a:txBody>
                  <a:tcPr/>
                </a:tc>
              </a:tr>
            </a:tbl>
          </a:graphicData>
        </a:graphic>
      </p:graphicFrame>
    </p:spTree>
    <p:extLst>
      <p:ext uri="{BB962C8B-B14F-4D97-AF65-F5344CB8AC3E}">
        <p14:creationId xmlns:p14="http://schemas.microsoft.com/office/powerpoint/2010/main" val="838985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Graph of Tension (N) vs. Wavelength</a:t>
            </a:r>
            <a:r>
              <a:rPr lang="en-US" baseline="30000" dirty="0"/>
              <a:t>2</a:t>
            </a:r>
            <a:r>
              <a:rPr lang="en-US" dirty="0"/>
              <a:t> (m</a:t>
            </a:r>
            <a:r>
              <a:rPr lang="en-US" baseline="30000" dirty="0"/>
              <a:t>2</a:t>
            </a:r>
            <a:r>
              <a:rPr lang="en-US" dirty="0"/>
              <a:t>) (String 1</a:t>
            </a:r>
            <a:r>
              <a:rPr lang="en-US" dirty="0" smtClean="0"/>
              <a:t>)</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2098820" y="1825625"/>
            <a:ext cx="7994359" cy="4351338"/>
          </a:xfrm>
          <a:prstGeom prst="rect">
            <a:avLst/>
          </a:prstGeom>
          <a:noFill/>
          <a:ln>
            <a:noFill/>
          </a:ln>
        </p:spPr>
      </p:pic>
    </p:spTree>
    <p:extLst>
      <p:ext uri="{BB962C8B-B14F-4D97-AF65-F5344CB8AC3E}">
        <p14:creationId xmlns:p14="http://schemas.microsoft.com/office/powerpoint/2010/main" val="2338464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Graph of Tension (N) vs. Wavelength</a:t>
            </a:r>
            <a:r>
              <a:rPr lang="en-US" baseline="30000" dirty="0"/>
              <a:t>2</a:t>
            </a:r>
            <a:r>
              <a:rPr lang="en-US" dirty="0"/>
              <a:t> (m</a:t>
            </a:r>
            <a:r>
              <a:rPr lang="en-US" baseline="30000" dirty="0"/>
              <a:t>2</a:t>
            </a:r>
            <a:r>
              <a:rPr lang="en-US" dirty="0"/>
              <a:t>) (String 2</a:t>
            </a:r>
            <a:r>
              <a:rPr lang="en-US" dirty="0" smtClean="0"/>
              <a:t>)</a:t>
            </a:r>
            <a:endParaRPr lang="en-US" dirty="0"/>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2111883" y="1825625"/>
            <a:ext cx="7968233" cy="4351338"/>
          </a:xfrm>
          <a:prstGeom prst="rect">
            <a:avLst/>
          </a:prstGeom>
          <a:noFill/>
          <a:ln>
            <a:noFill/>
          </a:ln>
        </p:spPr>
      </p:pic>
    </p:spTree>
    <p:extLst>
      <p:ext uri="{BB962C8B-B14F-4D97-AF65-F5344CB8AC3E}">
        <p14:creationId xmlns:p14="http://schemas.microsoft.com/office/powerpoint/2010/main" val="3997079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Results/Analysis/Physics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The slope </a:t>
                </a:r>
                <a:r>
                  <a:rPr lang="en-US" dirty="0"/>
                  <a:t>of each line: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𝑇</m:t>
                        </m:r>
                      </m:num>
                      <m:den>
                        <m:sSup>
                          <m:sSupPr>
                            <m:ctrlPr>
                              <a:rPr lang="en-US" i="1">
                                <a:latin typeface="Cambria Math" panose="02040503050406030204" pitchFamily="18" charset="0"/>
                              </a:rPr>
                            </m:ctrlPr>
                          </m:sSupPr>
                          <m:e>
                            <m:r>
                              <m:rPr>
                                <m:sty m:val="p"/>
                              </m:rPr>
                              <a:rPr lang="el-GR">
                                <a:latin typeface="Cambria Math" panose="02040503050406030204" pitchFamily="18" charset="0"/>
                              </a:rPr>
                              <m:t>λ</m:t>
                            </m:r>
                          </m:e>
                          <m:sup>
                            <m:r>
                              <a:rPr lang="el-GR" i="1">
                                <a:latin typeface="Cambria Math" panose="02040503050406030204" pitchFamily="18" charset="0"/>
                              </a:rPr>
                              <m:t>2</m:t>
                            </m:r>
                          </m:sup>
                        </m:sSup>
                      </m:den>
                    </m:f>
                  </m:oMath>
                </a14:m>
                <a:endParaRPr lang="en-US" dirty="0" smtClean="0"/>
              </a:p>
              <a:p>
                <a:r>
                  <a:rPr lang="en-US" dirty="0" smtClean="0"/>
                  <a:t>We know that the speed of a wave on a stretched string is given by </a:t>
                </a:r>
                <a14:m>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r>
                              <a:rPr lang="en-US" b="0" i="1" smtClean="0">
                                <a:latin typeface="Cambria Math" panose="02040503050406030204" pitchFamily="18" charset="0"/>
                              </a:rPr>
                              <m:t>𝑇</m:t>
                            </m:r>
                          </m:num>
                          <m:den>
                            <m:r>
                              <a:rPr lang="en-US" b="0" i="1" smtClean="0">
                                <a:latin typeface="Cambria Math" panose="02040503050406030204" pitchFamily="18" charset="0"/>
                                <a:ea typeface="Cambria Math" panose="02040503050406030204" pitchFamily="18" charset="0"/>
                              </a:rPr>
                              <m:t>𝜇</m:t>
                            </m:r>
                          </m:den>
                        </m:f>
                      </m:e>
                    </m:rad>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ea typeface="Cambria Math" panose="02040503050406030204" pitchFamily="18" charset="0"/>
                      </a:rPr>
                      <m:t>𝜆</m:t>
                    </m:r>
                  </m:oMath>
                </a14:m>
                <a:endParaRPr lang="en-US" dirty="0" smtClean="0"/>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𝑇</m:t>
                        </m:r>
                      </m:num>
                      <m:den>
                        <m:r>
                          <a:rPr lang="en-US" i="1">
                            <a:latin typeface="Cambria Math" panose="02040503050406030204" pitchFamily="18" charset="0"/>
                            <a:ea typeface="Cambria Math" panose="02040503050406030204" pitchFamily="18" charset="0"/>
                          </a:rPr>
                          <m:t>𝜇</m:t>
                        </m:r>
                      </m:den>
                    </m:f>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𝑓</m:t>
                        </m:r>
                      </m:e>
                      <m:sup>
                        <m:r>
                          <a:rPr lang="en-US" i="1">
                            <a:latin typeface="Cambria Math" panose="02040503050406030204" pitchFamily="18" charset="0"/>
                          </a:rPr>
                          <m:t>2</m:t>
                        </m:r>
                      </m:sup>
                    </m:sSup>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𝜆</m:t>
                        </m:r>
                      </m:e>
                      <m:sup>
                        <m:r>
                          <a:rPr lang="en-US" i="1">
                            <a:latin typeface="Cambria Math" panose="02040503050406030204" pitchFamily="18" charset="0"/>
                          </a:rPr>
                          <m:t>2</m:t>
                        </m:r>
                      </m:sup>
                    </m:sSup>
                  </m:oMath>
                </a14:m>
                <a:endParaRPr lang="en-US" dirty="0" smtClean="0"/>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𝑇</m:t>
                        </m:r>
                      </m:num>
                      <m:den>
                        <m:sSup>
                          <m:sSupPr>
                            <m:ctrlPr>
                              <a:rPr lang="en-US" i="1">
                                <a:latin typeface="Cambria Math" panose="02040503050406030204" pitchFamily="18" charset="0"/>
                              </a:rPr>
                            </m:ctrlPr>
                          </m:sSupPr>
                          <m:e>
                            <m:r>
                              <m:rPr>
                                <m:sty m:val="p"/>
                              </m:rPr>
                              <a:rPr lang="el-GR">
                                <a:latin typeface="Cambria Math" panose="02040503050406030204" pitchFamily="18" charset="0"/>
                              </a:rPr>
                              <m:t>λ</m:t>
                            </m:r>
                          </m:e>
                          <m:sup>
                            <m:r>
                              <a:rPr lang="en-US" i="1">
                                <a:latin typeface="Cambria Math" panose="02040503050406030204" pitchFamily="18" charset="0"/>
                              </a:rPr>
                              <m:t>2</m:t>
                            </m:r>
                          </m:sup>
                        </m:sSup>
                      </m:den>
                    </m:f>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𝑓</m:t>
                        </m:r>
                      </m:e>
                      <m:sup>
                        <m:r>
                          <a:rPr lang="en-US" i="1">
                            <a:latin typeface="Cambria Math" panose="02040503050406030204" pitchFamily="18" charset="0"/>
                          </a:rPr>
                          <m:t>2</m:t>
                        </m:r>
                      </m:sup>
                    </m:sSup>
                    <m:r>
                      <a:rPr lang="en-US" i="1">
                        <a:latin typeface="Cambria Math" panose="02040503050406030204" pitchFamily="18" charset="0"/>
                      </a:rPr>
                      <m:t>𝜇</m:t>
                    </m:r>
                  </m:oMath>
                </a14:m>
                <a:r>
                  <a:rPr lang="en-US" dirty="0"/>
                  <a:t> </a:t>
                </a:r>
              </a:p>
              <a:p>
                <a:r>
                  <a:rPr lang="en-US" dirty="0" smtClean="0"/>
                  <a:t>Thus, our </a:t>
                </a:r>
                <a:r>
                  <a:rPr lang="en-US" dirty="0"/>
                  <a:t>slope is also equal to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𝑓</m:t>
                        </m:r>
                      </m:e>
                      <m:sup>
                        <m:r>
                          <a:rPr lang="en-US" i="1">
                            <a:latin typeface="Cambria Math" panose="02040503050406030204" pitchFamily="18" charset="0"/>
                          </a:rPr>
                          <m:t>2</m:t>
                        </m:r>
                      </m:sup>
                    </m:sSup>
                    <m:r>
                      <a:rPr lang="en-US" i="1">
                        <a:latin typeface="Cambria Math" panose="02040503050406030204" pitchFamily="18" charset="0"/>
                      </a:rPr>
                      <m:t>𝜇</m:t>
                    </m:r>
                  </m:oMath>
                </a14:m>
                <a:r>
                  <a:rPr lang="en-US" dirty="0"/>
                  <a:t>, where </a:t>
                </a:r>
                <a14:m>
                  <m:oMath xmlns:m="http://schemas.openxmlformats.org/officeDocument/2006/math">
                    <m:r>
                      <a:rPr lang="en-US" i="1">
                        <a:latin typeface="Cambria Math" panose="02040503050406030204" pitchFamily="18" charset="0"/>
                      </a:rPr>
                      <m:t>𝑓</m:t>
                    </m:r>
                  </m:oMath>
                </a14:m>
                <a:r>
                  <a:rPr lang="en-US" dirty="0"/>
                  <a:t> is the frequency of vibration of the wave, and </a:t>
                </a:r>
                <a14:m>
                  <m:oMath xmlns:m="http://schemas.openxmlformats.org/officeDocument/2006/math">
                    <m:r>
                      <a:rPr lang="en-US" i="1">
                        <a:latin typeface="Cambria Math" panose="02040503050406030204" pitchFamily="18" charset="0"/>
                      </a:rPr>
                      <m:t>𝜇</m:t>
                    </m:r>
                  </m:oMath>
                </a14:m>
                <a:r>
                  <a:rPr lang="en-US" dirty="0"/>
                  <a:t> is the linear mass density of the string</a:t>
                </a:r>
                <a:r>
                  <a:rPr lang="en-US" dirty="0" smtClean="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80" b="-840"/>
                </a:stretch>
              </a:blipFill>
            </p:spPr>
            <p:txBody>
              <a:bodyPr/>
              <a:lstStyle/>
              <a:p>
                <a:r>
                  <a:rPr lang="en-US">
                    <a:noFill/>
                  </a:rPr>
                  <a:t> </a:t>
                </a:r>
              </a:p>
            </p:txBody>
          </p:sp>
        </mc:Fallback>
      </mc:AlternateContent>
    </p:spTree>
    <p:extLst>
      <p:ext uri="{BB962C8B-B14F-4D97-AF65-F5344CB8AC3E}">
        <p14:creationId xmlns:p14="http://schemas.microsoft.com/office/powerpoint/2010/main" val="12101857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1612</TotalTime>
  <Words>368</Words>
  <Application>Microsoft Office PowerPoint</Application>
  <PresentationFormat>Widescreen</PresentationFormat>
  <Paragraphs>65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Cambria Math</vt:lpstr>
      <vt:lpstr>Office Theme</vt:lpstr>
      <vt:lpstr>Standing Waves on a Vibrating String</vt:lpstr>
      <vt:lpstr>Introduction</vt:lpstr>
      <vt:lpstr>Professional Artist’s Rendition of Our Setup</vt:lpstr>
      <vt:lpstr>Procedure</vt:lpstr>
      <vt:lpstr>Measurements and Calculations</vt:lpstr>
      <vt:lpstr>Measurements and Calculations Continued</vt:lpstr>
      <vt:lpstr>Graph of Tension (N) vs. Wavelength2 (m2) (String 1)</vt:lpstr>
      <vt:lpstr>Graph of Tension (N) vs. Wavelength2 (m2) (String 2)</vt:lpstr>
      <vt:lpstr>Results/Analysis/Physics</vt:lpstr>
      <vt:lpstr>Results/Analysis/Physics Continued</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Vibrating String</dc:title>
  <dc:creator>Edmond</dc:creator>
  <cp:lastModifiedBy>Edmond</cp:lastModifiedBy>
  <cp:revision>25</cp:revision>
  <dcterms:created xsi:type="dcterms:W3CDTF">2016-11-20T22:34:28Z</dcterms:created>
  <dcterms:modified xsi:type="dcterms:W3CDTF">2016-11-22T14:48:44Z</dcterms:modified>
</cp:coreProperties>
</file>