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D0725-9CB9-40F0-BFE1-6B78955F5BEF}"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125423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D0725-9CB9-40F0-BFE1-6B78955F5BEF}"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363299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D0725-9CB9-40F0-BFE1-6B78955F5BEF}"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178021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D0725-9CB9-40F0-BFE1-6B78955F5BEF}"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235595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D0725-9CB9-40F0-BFE1-6B78955F5BEF}"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1303346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D0725-9CB9-40F0-BFE1-6B78955F5BEF}"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154722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D0725-9CB9-40F0-BFE1-6B78955F5BEF}"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99165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D0725-9CB9-40F0-BFE1-6B78955F5BEF}"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1758215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D0725-9CB9-40F0-BFE1-6B78955F5BEF}" type="datetimeFigureOut">
              <a:rPr lang="en-US" smtClean="0"/>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117562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D0725-9CB9-40F0-BFE1-6B78955F5BEF}"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34648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D0725-9CB9-40F0-BFE1-6B78955F5BEF}"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229763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D0725-9CB9-40F0-BFE1-6B78955F5BEF}" type="datetimeFigureOut">
              <a:rPr lang="en-US" smtClean="0"/>
              <a:t>11/20/2016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7DA59-ED6F-4494-A6C6-A35B72B07D6F}" type="slidenum">
              <a:rPr lang="en-US" smtClean="0"/>
              <a:t>‹#›</a:t>
            </a:fld>
            <a:endParaRPr lang="en-US"/>
          </a:p>
        </p:txBody>
      </p:sp>
    </p:spTree>
    <p:extLst>
      <p:ext uri="{BB962C8B-B14F-4D97-AF65-F5344CB8AC3E}">
        <p14:creationId xmlns:p14="http://schemas.microsoft.com/office/powerpoint/2010/main" val="3464056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Standing Waves on a Vibrating String</a:t>
            </a:r>
            <a:endParaRPr lang="en-US" dirty="0"/>
          </a:p>
        </p:txBody>
      </p:sp>
      <p:sp>
        <p:nvSpPr>
          <p:cNvPr id="3" name="Subtitle 2"/>
          <p:cNvSpPr>
            <a:spLocks noGrp="1"/>
          </p:cNvSpPr>
          <p:nvPr>
            <p:ph type="subTitle" idx="1"/>
          </p:nvPr>
        </p:nvSpPr>
        <p:spPr/>
        <p:txBody>
          <a:bodyPr/>
          <a:lstStyle/>
          <a:p>
            <a:r>
              <a:rPr lang="en-US" dirty="0" smtClean="0"/>
              <a:t>By Jacob Stanley and Edmond Klari</a:t>
            </a:r>
            <a:r>
              <a:rPr lang="en-US" dirty="0"/>
              <a:t>ć</a:t>
            </a:r>
          </a:p>
        </p:txBody>
      </p:sp>
    </p:spTree>
    <p:extLst>
      <p:ext uri="{BB962C8B-B14F-4D97-AF65-F5344CB8AC3E}">
        <p14:creationId xmlns:p14="http://schemas.microsoft.com/office/powerpoint/2010/main" val="128750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Results/Analysis/Physics Continued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Frequency for String 1: </a:t>
                </a:r>
                <a:r>
                  <a:rPr lang="en-US" dirty="0"/>
                  <a:t>43.630 Hz</a:t>
                </a:r>
                <a:endParaRPr lang="en-US" dirty="0" smtClean="0"/>
              </a:p>
              <a:p>
                <a:r>
                  <a:rPr lang="en-US" dirty="0" smtClean="0"/>
                  <a:t>Frequency for String 2: </a:t>
                </a:r>
                <a:r>
                  <a:rPr lang="en-US" dirty="0"/>
                  <a:t>48.820 </a:t>
                </a:r>
                <a:r>
                  <a:rPr lang="en-US" dirty="0" smtClean="0"/>
                  <a:t>Hz</a:t>
                </a:r>
              </a:p>
              <a:p>
                <a:r>
                  <a:rPr lang="en-US" dirty="0" smtClean="0"/>
                  <a:t>Final thing to note about the equation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𝑇</m:t>
                        </m:r>
                      </m:num>
                      <m:den>
                        <m:sSup>
                          <m:sSupPr>
                            <m:ctrlPr>
                              <a:rPr lang="en-US" i="1">
                                <a:latin typeface="Cambria Math" panose="02040503050406030204" pitchFamily="18" charset="0"/>
                              </a:rPr>
                            </m:ctrlPr>
                          </m:sSupPr>
                          <m:e>
                            <m:r>
                              <m:rPr>
                                <m:sty m:val="p"/>
                              </m:rPr>
                              <a:rPr lang="el-GR">
                                <a:latin typeface="Cambria Math" panose="02040503050406030204" pitchFamily="18" charset="0"/>
                              </a:rPr>
                              <m:t>λ</m:t>
                            </m:r>
                          </m:e>
                          <m:sup>
                            <m:r>
                              <a:rPr lang="en-US" b="0" i="1" smtClean="0">
                                <a:latin typeface="Cambria Math" panose="02040503050406030204" pitchFamily="18" charset="0"/>
                              </a:rPr>
                              <m:t>2</m:t>
                            </m:r>
                          </m:sup>
                        </m:sSup>
                      </m:den>
                    </m:f>
                    <m:r>
                      <a:rPr lang="en-US" i="1" smtClean="0">
                        <a:latin typeface="Cambria Math" panose="02040503050406030204" pitchFamily="18" charset="0"/>
                      </a:rPr>
                      <m:t>= </m:t>
                    </m:r>
                    <m:sSup>
                      <m:sSupPr>
                        <m:ctrlPr>
                          <a:rPr lang="en-US" i="1" smtClean="0">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2</m:t>
                        </m:r>
                      </m:sup>
                    </m:sSup>
                    <m:r>
                      <a:rPr lang="en-US" i="1">
                        <a:latin typeface="Cambria Math" panose="02040503050406030204" pitchFamily="18" charset="0"/>
                      </a:rPr>
                      <m:t>𝜇</m:t>
                    </m:r>
                  </m:oMath>
                </a14:m>
                <a:r>
                  <a:rPr lang="en-US" dirty="0" smtClean="0"/>
                  <a:t> </a:t>
                </a:r>
                <a:r>
                  <a:rPr lang="en-US" dirty="0" smtClean="0"/>
                  <a:t>is that we can use it to find the speed of the wave (</a:t>
                </a:r>
                <a14:m>
                  <m:oMath xmlns:m="http://schemas.openxmlformats.org/officeDocument/2006/math">
                    <m:r>
                      <a:rPr lang="en-US" b="0" i="1" smtClean="0">
                        <a:latin typeface="Cambria Math" panose="02040503050406030204" pitchFamily="18" charset="0"/>
                      </a:rPr>
                      <m:t>𝑣</m:t>
                    </m:r>
                  </m:oMath>
                </a14:m>
                <a:r>
                  <a:rPr lang="en-US" dirty="0" smtClean="0"/>
                  <a:t>) by simplifying the equation like so:</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m:t>
                        </m:r>
                      </m:num>
                      <m:den>
                        <m:r>
                          <a:rPr lang="en-US" i="1" smtClean="0">
                            <a:latin typeface="Cambria Math" panose="02040503050406030204" pitchFamily="18" charset="0"/>
                            <a:ea typeface="Cambria Math" panose="02040503050406030204" pitchFamily="18" charset="0"/>
                          </a:rPr>
                          <m:t>𝜇</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𝜆</m:t>
                        </m:r>
                      </m:e>
                      <m:sup>
                        <m:r>
                          <a:rPr lang="en-US" b="0" i="1" smtClean="0">
                            <a:latin typeface="Cambria Math" panose="02040503050406030204" pitchFamily="18" charset="0"/>
                          </a:rPr>
                          <m:t>2</m:t>
                        </m:r>
                      </m:sup>
                    </m:sSup>
                  </m:oMath>
                </a14:m>
                <a:endParaRPr lang="en-US" dirty="0" smtClean="0"/>
              </a:p>
              <a:p>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𝑇</m:t>
                            </m:r>
                          </m:num>
                          <m:den>
                            <m:r>
                              <a:rPr lang="en-US" i="1" smtClean="0">
                                <a:latin typeface="Cambria Math" panose="02040503050406030204" pitchFamily="18" charset="0"/>
                                <a:ea typeface="Cambria Math" panose="02040503050406030204" pitchFamily="18" charset="0"/>
                              </a:rPr>
                              <m:t>𝜇</m:t>
                            </m:r>
                          </m:den>
                        </m:f>
                      </m:e>
                    </m:ra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53627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Thus, the relationship between frequency, tension, wavelength, and speed for standing waves on a vibrating string is such that:</a:t>
                </a:r>
                <a:endParaRPr lang="en-US" b="0" i="1" dirty="0" smtClean="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𝑇</m:t>
                            </m:r>
                          </m:num>
                          <m:den>
                            <m:r>
                              <a:rPr lang="en-US" b="0" i="1" smtClean="0">
                                <a:latin typeface="Cambria Math" panose="02040503050406030204" pitchFamily="18" charset="0"/>
                                <a:ea typeface="Cambria Math" panose="02040503050406030204" pitchFamily="18" charset="0"/>
                              </a:rPr>
                              <m:t>𝜇</m:t>
                            </m:r>
                          </m:den>
                        </m:f>
                      </m:e>
                    </m:rad>
                  </m:oMath>
                </a14:m>
                <a:endParaRPr lang="en-US" dirty="0" smtClean="0"/>
              </a:p>
              <a:p>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is constant since the linear mass density of a string doesn’t change during vibration.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2442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and Introduction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In this lab, we investigated standing waves on a vibrating string in order to verify the relationship between frequency, tension, wavelength, and speed. From this lab, we found that </a:t>
                </a:r>
                <a14:m>
                  <m:oMath xmlns:m="http://schemas.openxmlformats.org/officeDocument/2006/math">
                    <m:r>
                      <a:rPr lang="en-US" i="1"/>
                      <m:t>𝑣</m:t>
                    </m:r>
                    <m:r>
                      <a:rPr lang="en-US" i="1"/>
                      <m:t>=</m:t>
                    </m:r>
                    <m:r>
                      <a:rPr lang="en-US" i="1"/>
                      <m:t>𝑓</m:t>
                    </m:r>
                    <m:r>
                      <m:rPr>
                        <m:sty m:val="p"/>
                      </m:rPr>
                      <a:rPr lang="el-GR"/>
                      <m:t>λ</m:t>
                    </m:r>
                    <m:r>
                      <a:rPr lang="el-GR"/>
                      <m:t>=</m:t>
                    </m:r>
                    <m:rad>
                      <m:radPr>
                        <m:degHide m:val="on"/>
                        <m:ctrlPr>
                          <a:rPr lang="en-US" i="1"/>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𝑇</m:t>
                            </m:r>
                          </m:num>
                          <m:den>
                            <m:r>
                              <a:rPr lang="en-US" i="1" smtClean="0">
                                <a:latin typeface="Cambria Math" panose="02040503050406030204" pitchFamily="18" charset="0"/>
                                <a:ea typeface="Cambria Math" panose="02040503050406030204" pitchFamily="18" charset="0"/>
                              </a:rPr>
                              <m:t>𝜇</m:t>
                            </m:r>
                          </m:den>
                        </m:f>
                      </m:e>
                    </m:rad>
                  </m:oMath>
                </a14:m>
                <a:r>
                  <a:rPr lang="en-US" dirty="0" smtClean="0"/>
                  <a:t>.</a:t>
                </a:r>
              </a:p>
              <a:p>
                <a:r>
                  <a:rPr lang="en-US" dirty="0"/>
                  <a:t>The motion of a vibrating string is fundamental for understanding the motion of waves and their significance in the production of sound. The first person to record their observations about a vibrating string was Hermann Von Helmholtz</a:t>
                </a:r>
                <a:r>
                  <a:rPr lang="en-US" baseline="30000" dirty="0"/>
                  <a:t>[1]</a:t>
                </a:r>
                <a:r>
                  <a:rPr lang="en-US" dirty="0"/>
                  <a:t> who studied the motion of strings on instruments.  In his book, </a:t>
                </a:r>
                <a:r>
                  <a:rPr lang="en-US" i="1" dirty="0"/>
                  <a:t>On the Sensation of Tone</a:t>
                </a:r>
                <a:r>
                  <a:rPr lang="en-US" dirty="0"/>
                  <a:t>, Helmholtz sets the </a:t>
                </a:r>
                <a:r>
                  <a:rPr lang="en-US" i="1" dirty="0"/>
                  <a:t>tone</a:t>
                </a:r>
                <a:r>
                  <a:rPr lang="en-US" dirty="0"/>
                  <a:t> for future physicists to understand the relationship between velocity, frequency, tension, and wavelength</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r="-870"/>
                </a:stretch>
              </a:blipFill>
            </p:spPr>
            <p:txBody>
              <a:bodyPr/>
              <a:lstStyle/>
              <a:p>
                <a:r>
                  <a:rPr lang="en-US">
                    <a:noFill/>
                  </a:rPr>
                  <a:t> </a:t>
                </a:r>
              </a:p>
            </p:txBody>
          </p:sp>
        </mc:Fallback>
      </mc:AlternateContent>
    </p:spTree>
    <p:extLst>
      <p:ext uri="{BB962C8B-B14F-4D97-AF65-F5344CB8AC3E}">
        <p14:creationId xmlns:p14="http://schemas.microsoft.com/office/powerpoint/2010/main" val="120618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Our Setup</a:t>
            </a:r>
            <a:endParaRPr lang="en-US" dirty="0"/>
          </a:p>
        </p:txBody>
      </p:sp>
      <p:pic>
        <p:nvPicPr>
          <p:cNvPr id="31" name="Content Placeholder 30"/>
          <p:cNvPicPr>
            <a:picLocks noGrp="1" noChangeAspect="1"/>
          </p:cNvPicPr>
          <p:nvPr>
            <p:ph idx="1"/>
          </p:nvPr>
        </p:nvPicPr>
        <p:blipFill>
          <a:blip r:embed="rId2"/>
          <a:stretch>
            <a:fillRect/>
          </a:stretch>
        </p:blipFill>
        <p:spPr>
          <a:xfrm>
            <a:off x="2538682" y="1690688"/>
            <a:ext cx="7114635" cy="4220368"/>
          </a:xfrm>
          <a:prstGeom prst="rect">
            <a:avLst/>
          </a:prstGeom>
        </p:spPr>
      </p:pic>
    </p:spTree>
    <p:extLst>
      <p:ext uri="{BB962C8B-B14F-4D97-AF65-F5344CB8AC3E}">
        <p14:creationId xmlns:p14="http://schemas.microsoft.com/office/powerpoint/2010/main" val="2334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smtClean="0"/>
                  <a:t>We </a:t>
                </a:r>
                <a:r>
                  <a:rPr lang="en-US" dirty="0"/>
                  <a:t>measured the length and mass of each string and calculated their linear mass densities (</a:t>
                </a:r>
                <a14:m>
                  <m:oMath xmlns:m="http://schemas.openxmlformats.org/officeDocument/2006/math">
                    <m:r>
                      <a:rPr lang="el-GR" i="1"/>
                      <m:t>𝜇</m:t>
                    </m:r>
                  </m:oMath>
                </a14:m>
                <a:r>
                  <a:rPr lang="en-US" dirty="0"/>
                  <a:t>). </a:t>
                </a:r>
                <a:endParaRPr lang="en-US" dirty="0" smtClean="0"/>
              </a:p>
              <a:p>
                <a:r>
                  <a:rPr lang="en-US" dirty="0" smtClean="0"/>
                  <a:t>We </a:t>
                </a:r>
                <a:r>
                  <a:rPr lang="en-US" dirty="0"/>
                  <a:t>measured the </a:t>
                </a:r>
                <a:r>
                  <a:rPr lang="en-US" dirty="0" smtClean="0"/>
                  <a:t>distance </a:t>
                </a:r>
                <a:r>
                  <a:rPr lang="en-US" dirty="0"/>
                  <a:t>between the vibrator and the pulley. </a:t>
                </a:r>
                <a:endParaRPr lang="en-US" dirty="0" smtClean="0"/>
              </a:p>
              <a:p>
                <a:r>
                  <a:rPr lang="en-US" dirty="0" smtClean="0"/>
                  <a:t>Using </a:t>
                </a:r>
                <a:r>
                  <a:rPr lang="en-US" dirty="0"/>
                  <a:t>the weight hanger to provide tension, we turned on the vibrator and increased the tension by adding mass to the hanger until we saw a stable vibration with some number of loops</a:t>
                </a:r>
                <a:r>
                  <a:rPr lang="en-US" dirty="0" smtClean="0"/>
                  <a:t>.</a:t>
                </a:r>
              </a:p>
              <a:p>
                <a:r>
                  <a:rPr lang="en-US" dirty="0" smtClean="0"/>
                  <a:t>We </a:t>
                </a:r>
                <a:r>
                  <a:rPr lang="en-US" dirty="0"/>
                  <a:t>measured the mass attached to the string, the number of loops on the string, and the distance between two successive nodes in the wave, making sure to not use the loop closest to the vibrator </a:t>
                </a:r>
                <a:r>
                  <a:rPr lang="en-US" dirty="0" smtClean="0"/>
                  <a:t>for </a:t>
                </a:r>
                <a:r>
                  <a:rPr lang="en-US" dirty="0"/>
                  <a:t>more accurate results. </a:t>
                </a:r>
                <a:endParaRPr lang="en-US" dirty="0" smtClean="0"/>
              </a:p>
              <a:p>
                <a:r>
                  <a:rPr lang="en-US" dirty="0" smtClean="0"/>
                  <a:t>We </a:t>
                </a:r>
                <a:r>
                  <a:rPr lang="en-US" dirty="0"/>
                  <a:t>did this for five different numbers of loops for each of the two strings.</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101" r="-1623"/>
                </a:stretch>
              </a:blipFill>
            </p:spPr>
            <p:txBody>
              <a:bodyPr/>
              <a:lstStyle/>
              <a:p>
                <a:r>
                  <a:rPr lang="en-US">
                    <a:noFill/>
                  </a:rPr>
                  <a:t> </a:t>
                </a:r>
              </a:p>
            </p:txBody>
          </p:sp>
        </mc:Fallback>
      </mc:AlternateContent>
    </p:spTree>
    <p:extLst>
      <p:ext uri="{BB962C8B-B14F-4D97-AF65-F5344CB8AC3E}">
        <p14:creationId xmlns:p14="http://schemas.microsoft.com/office/powerpoint/2010/main" val="334701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Measurements and Calculations</a:t>
            </a:r>
            <a:endParaRPr lang="en-US" dirty="0"/>
          </a:p>
        </p:txBody>
      </p:sp>
      <p:pic>
        <p:nvPicPr>
          <p:cNvPr id="4" name="Content Placeholder 3"/>
          <p:cNvPicPr>
            <a:picLocks noGrp="1" noChangeAspect="1"/>
          </p:cNvPicPr>
          <p:nvPr>
            <p:ph idx="1"/>
          </p:nvPr>
        </p:nvPicPr>
        <p:blipFill>
          <a:blip r:embed="rId2"/>
          <a:stretch>
            <a:fillRect/>
          </a:stretch>
        </p:blipFill>
        <p:spPr>
          <a:xfrm>
            <a:off x="2104615" y="1692678"/>
            <a:ext cx="7982770" cy="5165322"/>
          </a:xfrm>
          <a:prstGeom prst="rect">
            <a:avLst/>
          </a:prstGeom>
        </p:spPr>
      </p:pic>
    </p:spTree>
    <p:extLst>
      <p:ext uri="{BB962C8B-B14F-4D97-AF65-F5344CB8AC3E}">
        <p14:creationId xmlns:p14="http://schemas.microsoft.com/office/powerpoint/2010/main" val="76753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Results/Analysis/Physics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Wavelength = (Distance between nodes) x 2</a:t>
                </a:r>
              </a:p>
              <a:p>
                <a:r>
                  <a:rPr lang="en-US" dirty="0" smtClean="0"/>
                  <a:t>Tension = (mass attached to string) x g, where g = 9.81 m/s</a:t>
                </a:r>
                <a:r>
                  <a:rPr lang="en-US" baseline="30000" dirty="0" smtClean="0"/>
                  <a:t>2</a:t>
                </a:r>
                <a:endParaRPr lang="en-US" dirty="0" smtClean="0"/>
              </a:p>
              <a:p>
                <a:r>
                  <a:rPr lang="en-US" dirty="0" smtClean="0"/>
                  <a:t>We plotted the tension vs. wavelength</a:t>
                </a:r>
                <a:r>
                  <a:rPr lang="en-US" baseline="30000" dirty="0" smtClean="0"/>
                  <a:t>2</a:t>
                </a:r>
                <a:r>
                  <a:rPr lang="en-US" dirty="0" smtClean="0"/>
                  <a:t> in two graphs, one graph for each string. </a:t>
                </a:r>
              </a:p>
              <a:p>
                <a:r>
                  <a:rPr lang="en-US" dirty="0" smtClean="0"/>
                  <a:t>The slope </a:t>
                </a:r>
                <a:r>
                  <a:rPr lang="en-US" dirty="0"/>
                  <a:t>of each </a:t>
                </a:r>
                <a:r>
                  <a:rPr lang="en-US" dirty="0" smtClean="0"/>
                  <a:t>line: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𝑇</m:t>
                        </m:r>
                      </m:num>
                      <m:den>
                        <m:sSup>
                          <m:sSupPr>
                            <m:ctrlPr>
                              <a:rPr lang="en-US" i="1" smtClean="0">
                                <a:latin typeface="Cambria Math" panose="02040503050406030204" pitchFamily="18" charset="0"/>
                              </a:rPr>
                            </m:ctrlPr>
                          </m:sSupPr>
                          <m:e>
                            <m:r>
                              <m:rPr>
                                <m:sty m:val="p"/>
                              </m:rPr>
                              <a:rPr lang="el-GR">
                                <a:latin typeface="Cambria Math" panose="02040503050406030204" pitchFamily="18" charset="0"/>
                              </a:rPr>
                              <m:t>λ</m:t>
                            </m:r>
                          </m:e>
                          <m:sup>
                            <m:r>
                              <a:rPr lang="el-GR" i="1">
                                <a:latin typeface="Cambria Math" panose="02040503050406030204" pitchFamily="18" charset="0"/>
                              </a:rPr>
                              <m:t>2</m:t>
                            </m:r>
                          </m:sup>
                        </m:sSup>
                      </m:den>
                    </m:f>
                  </m:oMath>
                </a14:m>
                <a:endParaRPr lang="en-US" dirty="0" smtClean="0"/>
              </a:p>
              <a:p>
                <a:r>
                  <a:rPr lang="en-US" dirty="0" smtClean="0"/>
                  <a:t>This slope is also equal to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2</m:t>
                        </m:r>
                      </m:sup>
                    </m:sSup>
                    <m:r>
                      <a:rPr lang="en-US" i="1">
                        <a:latin typeface="Cambria Math" panose="02040503050406030204" pitchFamily="18" charset="0"/>
                      </a:rPr>
                      <m:t>𝜇</m:t>
                    </m:r>
                  </m:oMath>
                </a14:m>
                <a:r>
                  <a:rPr lang="en-US" dirty="0" smtClean="0"/>
                  <a:t>, where </a:t>
                </a:r>
                <a14:m>
                  <m:oMath xmlns:m="http://schemas.openxmlformats.org/officeDocument/2006/math">
                    <m:r>
                      <a:rPr lang="en-US" i="1" smtClean="0">
                        <a:latin typeface="Cambria Math" panose="02040503050406030204" pitchFamily="18" charset="0"/>
                      </a:rPr>
                      <m:t>𝑓</m:t>
                    </m:r>
                  </m:oMath>
                </a14:m>
                <a:r>
                  <a:rPr lang="en-US" dirty="0" smtClean="0"/>
                  <a:t> is the frequency of vibration of the wave, and </a:t>
                </a:r>
                <a14:m>
                  <m:oMath xmlns:m="http://schemas.openxmlformats.org/officeDocument/2006/math">
                    <m:r>
                      <a:rPr lang="en-US" i="1" smtClean="0">
                        <a:latin typeface="Cambria Math" panose="02040503050406030204" pitchFamily="18" charset="0"/>
                      </a:rPr>
                      <m:t>𝜇</m:t>
                    </m:r>
                  </m:oMath>
                </a14:m>
                <a:r>
                  <a:rPr lang="en-US" dirty="0" smtClean="0"/>
                  <a:t> is the linear mass density of the string.</a:t>
                </a:r>
              </a:p>
              <a:p>
                <a:r>
                  <a:rPr lang="en-US" dirty="0" smtClean="0"/>
                  <a:t>We </a:t>
                </a:r>
                <a:r>
                  <a:rPr lang="en-US" dirty="0"/>
                  <a:t>then used the </a:t>
                </a:r>
                <a:r>
                  <a:rPr lang="en-US" dirty="0" smtClean="0"/>
                  <a:t>equation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𝑇</m:t>
                        </m:r>
                      </m:num>
                      <m:den>
                        <m:sSup>
                          <m:sSupPr>
                            <m:ctrlPr>
                              <a:rPr lang="en-US" i="1">
                                <a:latin typeface="Cambria Math" panose="02040503050406030204" pitchFamily="18" charset="0"/>
                              </a:rPr>
                            </m:ctrlPr>
                          </m:sSupPr>
                          <m:e>
                            <m:r>
                              <m:rPr>
                                <m:sty m:val="p"/>
                              </m:rPr>
                              <a:rPr lang="el-GR">
                                <a:latin typeface="Cambria Math" panose="02040503050406030204" pitchFamily="18" charset="0"/>
                              </a:rPr>
                              <m:t>λ</m:t>
                            </m:r>
                          </m:e>
                          <m:sup>
                            <m:r>
                              <a:rPr lang="en-US" b="0" i="1" smtClean="0">
                                <a:latin typeface="Cambria Math" panose="02040503050406030204" pitchFamily="18" charset="0"/>
                              </a:rPr>
                              <m:t>2</m:t>
                            </m:r>
                          </m:sup>
                        </m:sSup>
                      </m:den>
                    </m:f>
                    <m:r>
                      <a:rPr lang="en-US" i="1" smtClean="0">
                        <a:latin typeface="Cambria Math" panose="02040503050406030204" pitchFamily="18" charset="0"/>
                      </a:rPr>
                      <m:t>= </m:t>
                    </m:r>
                    <m:sSup>
                      <m:sSupPr>
                        <m:ctrlPr>
                          <a:rPr lang="en-US" i="1" smtClean="0">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2</m:t>
                        </m:r>
                      </m:sup>
                    </m:sSup>
                    <m:r>
                      <a:rPr lang="en-US" i="1">
                        <a:latin typeface="Cambria Math" panose="02040503050406030204" pitchFamily="18" charset="0"/>
                      </a:rPr>
                      <m:t>𝜇</m:t>
                    </m:r>
                  </m:oMath>
                </a14:m>
                <a:r>
                  <a:rPr lang="en-US" dirty="0" smtClean="0"/>
                  <a:t> to </a:t>
                </a:r>
                <a:r>
                  <a:rPr lang="en-US" dirty="0"/>
                  <a:t>find the frequency for each string.</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83898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Measurements and Calculations Continued</a:t>
            </a:r>
            <a:endParaRPr lang="en-US" dirty="0"/>
          </a:p>
        </p:txBody>
      </p:sp>
      <p:pic>
        <p:nvPicPr>
          <p:cNvPr id="8" name="Content Placeholder 7"/>
          <p:cNvPicPr>
            <a:picLocks noGrp="1" noChangeAspect="1"/>
          </p:cNvPicPr>
          <p:nvPr>
            <p:ph idx="1"/>
          </p:nvPr>
        </p:nvPicPr>
        <p:blipFill>
          <a:blip r:embed="rId2"/>
          <a:stretch>
            <a:fillRect/>
          </a:stretch>
        </p:blipFill>
        <p:spPr>
          <a:xfrm>
            <a:off x="1672265" y="1690688"/>
            <a:ext cx="8847469" cy="4580508"/>
          </a:xfrm>
          <a:prstGeom prst="rect">
            <a:avLst/>
          </a:prstGeom>
        </p:spPr>
      </p:pic>
    </p:spTree>
    <p:extLst>
      <p:ext uri="{BB962C8B-B14F-4D97-AF65-F5344CB8AC3E}">
        <p14:creationId xmlns:p14="http://schemas.microsoft.com/office/powerpoint/2010/main" val="27414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of Tension (N) vs. Wavelength</a:t>
            </a:r>
            <a:r>
              <a:rPr lang="en-US" baseline="30000" dirty="0"/>
              <a:t>2</a:t>
            </a:r>
            <a:r>
              <a:rPr lang="en-US" dirty="0"/>
              <a:t> (m</a:t>
            </a:r>
            <a:r>
              <a:rPr lang="en-US" baseline="30000" dirty="0"/>
              <a:t>2</a:t>
            </a:r>
            <a:r>
              <a:rPr lang="en-US" dirty="0"/>
              <a:t>) (String 1</a:t>
            </a:r>
            <a:r>
              <a:rPr lang="en-US" dirty="0" smtClean="0"/>
              <a: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8820" y="1825625"/>
            <a:ext cx="7994359" cy="4351338"/>
          </a:xfrm>
          <a:prstGeom prst="rect">
            <a:avLst/>
          </a:prstGeom>
          <a:noFill/>
          <a:ln>
            <a:noFill/>
          </a:ln>
        </p:spPr>
      </p:pic>
    </p:spTree>
    <p:extLst>
      <p:ext uri="{BB962C8B-B14F-4D97-AF65-F5344CB8AC3E}">
        <p14:creationId xmlns:p14="http://schemas.microsoft.com/office/powerpoint/2010/main" val="233846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of Tension (N) vs. Wavelength</a:t>
            </a:r>
            <a:r>
              <a:rPr lang="en-US" baseline="30000" dirty="0"/>
              <a:t>2</a:t>
            </a:r>
            <a:r>
              <a:rPr lang="en-US" dirty="0"/>
              <a:t> (m</a:t>
            </a:r>
            <a:r>
              <a:rPr lang="en-US" baseline="30000" dirty="0"/>
              <a:t>2</a:t>
            </a:r>
            <a:r>
              <a:rPr lang="en-US" dirty="0"/>
              <a:t>) (String 2</a:t>
            </a:r>
            <a:r>
              <a:rPr lang="en-US" dirty="0" smtClean="0"/>
              <a:t>)</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1883" y="1825625"/>
            <a:ext cx="7968233" cy="4351338"/>
          </a:xfrm>
          <a:prstGeom prst="rect">
            <a:avLst/>
          </a:prstGeom>
          <a:noFill/>
          <a:ln>
            <a:noFill/>
          </a:ln>
        </p:spPr>
      </p:pic>
    </p:spTree>
    <p:extLst>
      <p:ext uri="{BB962C8B-B14F-4D97-AF65-F5344CB8AC3E}">
        <p14:creationId xmlns:p14="http://schemas.microsoft.com/office/powerpoint/2010/main" val="3997079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324</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Standing Waves on a Vibrating String</vt:lpstr>
      <vt:lpstr>Abstract and Introduction</vt:lpstr>
      <vt:lpstr>Diagram of Our Setup</vt:lpstr>
      <vt:lpstr>Procedure</vt:lpstr>
      <vt:lpstr>Measurements and Calculations</vt:lpstr>
      <vt:lpstr>Results/Analysis/Physics</vt:lpstr>
      <vt:lpstr>Measurements and Calculations Continued</vt:lpstr>
      <vt:lpstr>Graph of Tension (N) vs. Wavelength2 (m2) (String 1)</vt:lpstr>
      <vt:lpstr>Graph of Tension (N) vs. Wavelength2 (m2) (String 2)</vt:lpstr>
      <vt:lpstr>Results/Analysis/Physics Continued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Vibrating String</dc:title>
  <dc:creator>Edmond</dc:creator>
  <cp:lastModifiedBy>Edmond</cp:lastModifiedBy>
  <cp:revision>14</cp:revision>
  <dcterms:created xsi:type="dcterms:W3CDTF">2016-11-20T22:34:28Z</dcterms:created>
  <dcterms:modified xsi:type="dcterms:W3CDTF">2016-11-22T00:48:09Z</dcterms:modified>
</cp:coreProperties>
</file>