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4"/>
    <p:sldMasterId id="2147483758" r:id="rId5"/>
  </p:sldMasterIdLst>
  <p:notesMasterIdLst>
    <p:notesMasterId r:id="rId72"/>
  </p:notesMasterIdLst>
  <p:sldIdLst>
    <p:sldId id="296" r:id="rId6"/>
    <p:sldId id="325" r:id="rId7"/>
    <p:sldId id="442" r:id="rId8"/>
    <p:sldId id="471" r:id="rId9"/>
    <p:sldId id="443" r:id="rId10"/>
    <p:sldId id="444" r:id="rId11"/>
    <p:sldId id="472" r:id="rId12"/>
    <p:sldId id="473" r:id="rId13"/>
    <p:sldId id="476" r:id="rId14"/>
    <p:sldId id="474" r:id="rId15"/>
    <p:sldId id="477" r:id="rId16"/>
    <p:sldId id="302" r:id="rId17"/>
    <p:sldId id="441" r:id="rId18"/>
    <p:sldId id="343" r:id="rId19"/>
    <p:sldId id="329" r:id="rId20"/>
    <p:sldId id="330" r:id="rId21"/>
    <p:sldId id="331" r:id="rId22"/>
    <p:sldId id="475" r:id="rId23"/>
    <p:sldId id="256" r:id="rId24"/>
    <p:sldId id="433" r:id="rId25"/>
    <p:sldId id="434" r:id="rId26"/>
    <p:sldId id="435" r:id="rId27"/>
    <p:sldId id="440" r:id="rId28"/>
    <p:sldId id="445" r:id="rId29"/>
    <p:sldId id="446" r:id="rId30"/>
    <p:sldId id="447" r:id="rId31"/>
    <p:sldId id="448" r:id="rId32"/>
    <p:sldId id="449" r:id="rId33"/>
    <p:sldId id="450" r:id="rId34"/>
    <p:sldId id="451" r:id="rId35"/>
    <p:sldId id="452" r:id="rId36"/>
    <p:sldId id="453" r:id="rId37"/>
    <p:sldId id="416" r:id="rId38"/>
    <p:sldId id="298" r:id="rId39"/>
    <p:sldId id="334" r:id="rId40"/>
    <p:sldId id="326" r:id="rId41"/>
    <p:sldId id="336" r:id="rId42"/>
    <p:sldId id="337" r:id="rId43"/>
    <p:sldId id="437" r:id="rId44"/>
    <p:sldId id="454"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323" r:id="rId62"/>
    <p:sldId id="320" r:id="rId63"/>
    <p:sldId id="438" r:id="rId64"/>
    <p:sldId id="436" r:id="rId65"/>
    <p:sldId id="340" r:id="rId66"/>
    <p:sldId id="341" r:id="rId67"/>
    <p:sldId id="324" r:id="rId68"/>
    <p:sldId id="348" r:id="rId69"/>
    <p:sldId id="351" r:id="rId70"/>
    <p:sldId id="259" r:id="rId71"/>
  </p:sldIdLst>
  <p:sldSz cx="12192000" cy="6858000"/>
  <p:notesSz cx="10018713" cy="68881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前付け" id="{15202A74-163D-4B71-BBA8-E2FCD164262F}">
          <p14:sldIdLst>
            <p14:sldId id="296"/>
            <p14:sldId id="325"/>
            <p14:sldId id="442"/>
            <p14:sldId id="471"/>
            <p14:sldId id="443"/>
            <p14:sldId id="444"/>
            <p14:sldId id="472"/>
            <p14:sldId id="473"/>
            <p14:sldId id="476"/>
            <p14:sldId id="474"/>
            <p14:sldId id="477"/>
            <p14:sldId id="302"/>
            <p14:sldId id="441"/>
            <p14:sldId id="343"/>
            <p14:sldId id="329"/>
            <p14:sldId id="330"/>
            <p14:sldId id="331"/>
            <p14:sldId id="475"/>
            <p14:sldId id="256"/>
            <p14:sldId id="433"/>
            <p14:sldId id="434"/>
            <p14:sldId id="435"/>
            <p14:sldId id="440"/>
            <p14:sldId id="445"/>
            <p14:sldId id="446"/>
            <p14:sldId id="447"/>
            <p14:sldId id="448"/>
            <p14:sldId id="449"/>
            <p14:sldId id="450"/>
            <p14:sldId id="451"/>
            <p14:sldId id="452"/>
            <p14:sldId id="453"/>
            <p14:sldId id="416"/>
            <p14:sldId id="298"/>
            <p14:sldId id="334"/>
            <p14:sldId id="326"/>
            <p14:sldId id="336"/>
            <p14:sldId id="337"/>
            <p14:sldId id="437"/>
            <p14:sldId id="454"/>
            <p14:sldId id="455"/>
            <p14:sldId id="456"/>
            <p14:sldId id="457"/>
            <p14:sldId id="458"/>
            <p14:sldId id="459"/>
            <p14:sldId id="460"/>
            <p14:sldId id="461"/>
            <p14:sldId id="462"/>
            <p14:sldId id="463"/>
            <p14:sldId id="464"/>
            <p14:sldId id="465"/>
            <p14:sldId id="466"/>
            <p14:sldId id="467"/>
            <p14:sldId id="468"/>
            <p14:sldId id="469"/>
            <p14:sldId id="470"/>
            <p14:sldId id="323"/>
            <p14:sldId id="320"/>
            <p14:sldId id="438"/>
            <p14:sldId id="436"/>
            <p14:sldId id="340"/>
            <p14:sldId id="341"/>
            <p14:sldId id="324"/>
            <p14:sldId id="348"/>
            <p14:sldId id="351"/>
            <p14:sldId id="259"/>
          </p14:sldIdLst>
        </p14:section>
        <p14:section name="グループ メンバー 1" id="{0860697E-8C4A-43F9-A7C0-C435911657B2}">
          <p14:sldIdLst/>
        </p14:section>
        <p14:section name="グループ メンバー 2" id="{ED02CA79-8112-418E-8BC2-0FD9B68AECB3}">
          <p14:sldIdLst/>
        </p14:section>
        <p14:section name="グループ メンバー 3" id="{0DAD77B1-60C5-4EB2-933E-C56E97A5B2A7}">
          <p14:sldIdLst/>
        </p14:section>
        <p14:section name="一般的な結び" id="{4AB6C702-EE4D-4283-ACB0-770710E41AE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87" d="100"/>
          <a:sy n="87" d="100"/>
        </p:scale>
        <p:origin x="56" y="184"/>
      </p:cViewPr>
      <p:guideLst/>
    </p:cSldViewPr>
  </p:slideViewPr>
  <p:outlineViewPr>
    <p:cViewPr>
      <p:scale>
        <a:sx n="33" d="100"/>
        <a:sy n="33" d="100"/>
      </p:scale>
      <p:origin x="0" y="-1380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41443" cy="345605"/>
          </a:xfrm>
          <a:prstGeom prst="rect">
            <a:avLst/>
          </a:prstGeom>
        </p:spPr>
        <p:txBody>
          <a:bodyPr vert="horz" lIns="96606" tIns="48303" rIns="96606" bIns="48303" rtlCol="0"/>
          <a:lstStyle>
            <a:lvl1pPr algn="l" latinLnBrk="0">
              <a:defRPr kumimoji="1" lang="ja-JP" sz="13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5674952" y="0"/>
            <a:ext cx="4341443" cy="345605"/>
          </a:xfrm>
          <a:prstGeom prst="rect">
            <a:avLst/>
          </a:prstGeom>
        </p:spPr>
        <p:txBody>
          <a:bodyPr vert="horz" lIns="96606" tIns="48303" rIns="96606" bIns="48303" rtlCol="0"/>
          <a:lstStyle>
            <a:lvl1pPr algn="r" latinLnBrk="0">
              <a:defRPr kumimoji="1" lang="ja-JP" sz="1300">
                <a:latin typeface="Meiryo UI" panose="020B0604030504040204" pitchFamily="50" charset="-128"/>
                <a:ea typeface="Meiryo UI" panose="020B0604030504040204" pitchFamily="50" charset="-128"/>
              </a:defRPr>
            </a:lvl1pPr>
          </a:lstStyle>
          <a:p>
            <a:fld id="{E3775AAE-0936-40B9-ACF9-A981EEF95D23}" type="datetimeFigureOut">
              <a:rPr lang="en-US" altLang="ja-JP" smtClean="0"/>
              <a:pPr/>
              <a:t>4/21/2025</a:t>
            </a:fld>
            <a:endParaRPr lang="en-US" altLang="en-US" dirty="0"/>
          </a:p>
        </p:txBody>
      </p:sp>
      <p:sp>
        <p:nvSpPr>
          <p:cNvPr id="4" name="スライド イメージ プレースホルダー 3"/>
          <p:cNvSpPr>
            <a:spLocks noGrp="1" noRot="1" noChangeAspect="1"/>
          </p:cNvSpPr>
          <p:nvPr>
            <p:ph type="sldImg" idx="2"/>
          </p:nvPr>
        </p:nvSpPr>
        <p:spPr>
          <a:xfrm>
            <a:off x="2941638" y="860425"/>
            <a:ext cx="4135437" cy="2325688"/>
          </a:xfrm>
          <a:prstGeom prst="rect">
            <a:avLst/>
          </a:prstGeom>
          <a:noFill/>
          <a:ln w="12700">
            <a:solidFill>
              <a:prstClr val="black"/>
            </a:solidFill>
          </a:ln>
        </p:spPr>
        <p:txBody>
          <a:bodyPr vert="horz" lIns="96606" tIns="48303" rIns="96606" bIns="48303" rtlCol="0" anchor="ctr"/>
          <a:lstStyle/>
          <a:p>
            <a:endParaRPr kumimoji="1" lang="ja-JP" dirty="0"/>
          </a:p>
        </p:txBody>
      </p:sp>
      <p:sp>
        <p:nvSpPr>
          <p:cNvPr id="5" name="ノート プレースホルダー 4"/>
          <p:cNvSpPr>
            <a:spLocks noGrp="1"/>
          </p:cNvSpPr>
          <p:nvPr>
            <p:ph type="body" sz="quarter" idx="3"/>
          </p:nvPr>
        </p:nvSpPr>
        <p:spPr>
          <a:xfrm>
            <a:off x="1001872" y="3314929"/>
            <a:ext cx="8014970" cy="2712214"/>
          </a:xfrm>
          <a:prstGeom prst="rect">
            <a:avLst/>
          </a:prstGeom>
        </p:spPr>
        <p:txBody>
          <a:bodyPr vert="horz" lIns="96606" tIns="48303" rIns="96606" bIns="48303" rtlCol="0"/>
          <a:lstStyle/>
          <a:p>
            <a:pPr lvl="0"/>
            <a:r>
              <a:rPr kumimoji="1" lang="ja-JP" dirty="0"/>
              <a:t>マスター テキストのスタイルを編集するには、ここをクリック</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p:txBody>
      </p:sp>
      <p:sp>
        <p:nvSpPr>
          <p:cNvPr id="6" name="フッター プレースホルダー 5"/>
          <p:cNvSpPr>
            <a:spLocks noGrp="1"/>
          </p:cNvSpPr>
          <p:nvPr>
            <p:ph type="ftr" sz="quarter" idx="4"/>
          </p:nvPr>
        </p:nvSpPr>
        <p:spPr>
          <a:xfrm>
            <a:off x="1" y="6542560"/>
            <a:ext cx="4341443" cy="345603"/>
          </a:xfrm>
          <a:prstGeom prst="rect">
            <a:avLst/>
          </a:prstGeom>
        </p:spPr>
        <p:txBody>
          <a:bodyPr vert="horz" lIns="96606" tIns="48303" rIns="96606" bIns="48303" rtlCol="0" anchor="b"/>
          <a:lstStyle>
            <a:lvl1pPr algn="l" latinLnBrk="0">
              <a:defRPr kumimoji="1" lang="ja-JP" sz="13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5674952" y="6542560"/>
            <a:ext cx="4341443" cy="345603"/>
          </a:xfrm>
          <a:prstGeom prst="rect">
            <a:avLst/>
          </a:prstGeom>
        </p:spPr>
        <p:txBody>
          <a:bodyPr vert="horz" lIns="96606" tIns="48303" rIns="96606" bIns="48303" rtlCol="0" anchor="b"/>
          <a:lstStyle>
            <a:lvl1pPr algn="r" latinLnBrk="0">
              <a:defRPr kumimoji="1" lang="ja-JP" sz="1300">
                <a:latin typeface="Meiryo UI" panose="020B0604030504040204" pitchFamily="50" charset="-128"/>
                <a:ea typeface="Meiryo UI" panose="020B0604030504040204" pitchFamily="50" charset="-128"/>
              </a:defRPr>
            </a:lvl1pPr>
          </a:lstStyle>
          <a:p>
            <a:fld id="{B37B1F30-39B2-4CE2-8EF3-91F3179569A5}" type="slidenum">
              <a:rPr lang="en-US" altLang="ja-JP" smtClean="0"/>
              <a:pPr/>
              <a:t>‹#›</a:t>
            </a:fld>
            <a:endParaRPr lang="en-US" altLang="ja-JP" dirty="0"/>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lang="ja-JP" sz="1200" kern="1200">
        <a:solidFill>
          <a:schemeClr val="tx1"/>
        </a:solidFill>
        <a:latin typeface="+mn-lt"/>
        <a:ea typeface="+mn-ea"/>
        <a:cs typeface="+mn-cs"/>
      </a:defRPr>
    </a:lvl6pPr>
    <a:lvl7pPr marL="2743200" algn="l" defTabSz="914400" rtl="0" eaLnBrk="1" latinLnBrk="0" hangingPunct="1">
      <a:defRPr kumimoji="1" lang="ja-JP" sz="1200" kern="1200">
        <a:solidFill>
          <a:schemeClr val="tx1"/>
        </a:solidFill>
        <a:latin typeface="+mn-lt"/>
        <a:ea typeface="+mn-ea"/>
        <a:cs typeface="+mn-cs"/>
      </a:defRPr>
    </a:lvl7pPr>
    <a:lvl8pPr marL="3200400" algn="l" defTabSz="914400" rtl="0" eaLnBrk="1" latinLnBrk="0" hangingPunct="1">
      <a:defRPr kumimoji="1" lang="ja-JP" sz="1200" kern="1200">
        <a:solidFill>
          <a:schemeClr val="tx1"/>
        </a:solidFill>
        <a:latin typeface="+mn-lt"/>
        <a:ea typeface="+mn-ea"/>
        <a:cs typeface="+mn-cs"/>
      </a:defRPr>
    </a:lvl8pPr>
    <a:lvl9pPr marL="3657600" algn="l" defTabSz="914400" rtl="0" eaLnBrk="1" latinLnBrk="0" hangingPunct="1">
      <a:defRPr kumimoji="1" lang="ja-JP"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dirty="0">
                <a:cs typeface="Calibri"/>
              </a:rPr>
              <a:t>このテンプレートを作成したのは、</a:t>
            </a:r>
            <a:r>
              <a:rPr kumimoji="1" lang="ja-JP" baseline="0" dirty="0">
                <a:cs typeface="Calibri"/>
              </a:rPr>
              <a:t> プロジェクト チームの各メンバーが自分の調査内容を発表できるように、チーム独自のテーマを適用したスライド セットを提供するためです。ここでは、各メンバーが自分用としてこのセットに新しいスライドを追加する方法をご説明します。 </a:t>
            </a:r>
          </a:p>
          <a:p>
            <a:br>
              <a:rPr kumimoji="1" lang="ja-JP" baseline="0" dirty="0">
                <a:cs typeface="Calibri"/>
              </a:rPr>
            </a:br>
            <a:endParaRPr kumimoji="1" lang="ja-JP" baseline="0" dirty="0">
              <a:cs typeface="Calibri"/>
            </a:endParaRPr>
          </a:p>
          <a:p>
            <a:r>
              <a:rPr kumimoji="1" lang="ja-JP" dirty="0">
                <a:cs typeface="Calibri"/>
              </a:rPr>
              <a:t>スライドを追加する場所を特定します。</a:t>
            </a:r>
            <a:r>
              <a:rPr kumimoji="1" lang="ja-JP" baseline="0" dirty="0">
                <a:cs typeface="Calibri"/>
              </a:rPr>
              <a:t> 会議に参加するには、タイルで [ </a:t>
            </a:r>
            <a:r>
              <a:rPr kumimoji="1" lang="ja-JP" dirty="0">
                <a:cs typeface="Calibri"/>
              </a:rPr>
              <a:t>または </a:t>
            </a:r>
            <a:r>
              <a:rPr kumimoji="1" lang="ja-JP" baseline="0" dirty="0">
                <a:cs typeface="Calibri"/>
              </a:rPr>
              <a:t>サムネイル ウィンドウで既存のスライドを選び、</a:t>
            </a:r>
            <a:r>
              <a:rPr kumimoji="1" lang="ja-JP" dirty="0"/>
              <a:t>[新しいスライド] ボタンをクリックします。</a:t>
            </a:r>
            <a:r>
              <a:rPr kumimoji="1" lang="ja-JP" baseline="0" dirty="0"/>
              <a:t> その後に </a:t>
            </a:r>
            <a:r>
              <a:rPr kumimoji="1" lang="ja-JP" dirty="0"/>
              <a:t>レイアウトを選びます。</a:t>
            </a:r>
            <a:r>
              <a:rPr kumimoji="1" lang="ja-JP" baseline="0" dirty="0"/>
              <a:t> </a:t>
            </a:r>
          </a:p>
          <a:p>
            <a:br>
              <a:rPr kumimoji="1" lang="ja-JP" baseline="0" dirty="0">
                <a:cs typeface="Calibri"/>
              </a:rPr>
            </a:br>
            <a:endParaRPr kumimoji="1" lang="ja-JP" baseline="0" dirty="0">
              <a:cs typeface="Calibri"/>
            </a:endParaRPr>
          </a:p>
          <a:p>
            <a:r>
              <a:rPr kumimoji="1" lang="ja-JP" baseline="0" dirty="0"/>
              <a:t>新しいスライドには、選択した前のスライドと同じテーマが適用されます。 </a:t>
            </a:r>
          </a:p>
          <a:p>
            <a:br>
              <a:rPr kumimoji="1" lang="ja-JP" b="1" baseline="0" dirty="0">
                <a:cs typeface="Calibri"/>
              </a:rPr>
            </a:br>
            <a:endParaRPr kumimoji="1" lang="ja-JP" b="1" baseline="0" dirty="0">
              <a:cs typeface="Calibri"/>
            </a:endParaRPr>
          </a:p>
          <a:p>
            <a:r>
              <a:rPr kumimoji="1" lang="ja-JP" b="1" baseline="0" dirty="0"/>
              <a:t>ご注意ください! </a:t>
            </a:r>
            <a:r>
              <a:rPr kumimoji="1" lang="ja-JP" baseline="0" dirty="0"/>
              <a:t>仲間のプレゼンターの迷惑になるので、テーマを誤って変更しないようにしてください。[デザイン] タブからテーマのバリエーションを選んだ場合に、このような状況になります。テーマを変更すると、プレゼンテーションのすべてのスライドのテーマが変更されます。 </a:t>
            </a:r>
            <a:endParaRPr kumimoji="1" lang="ja-JP" dirty="0"/>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1</a:t>
            </a:fld>
            <a:endParaRPr kumimoji="1" lang="ja-JP"/>
          </a:p>
        </p:txBody>
      </p:sp>
    </p:spTree>
    <p:extLst>
      <p:ext uri="{BB962C8B-B14F-4D97-AF65-F5344CB8AC3E}">
        <p14:creationId xmlns:p14="http://schemas.microsoft.com/office/powerpoint/2010/main" val="2357382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a4ce5b8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a4ce5b8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p>
        </p:txBody>
      </p:sp>
      <p:sp>
        <p:nvSpPr>
          <p:cNvPr id="4" name="スライド番号プレースホルダー 3"/>
          <p:cNvSpPr>
            <a:spLocks noGrp="1"/>
          </p:cNvSpPr>
          <p:nvPr>
            <p:ph type="sldNum" sz="quarter" idx="10"/>
          </p:nvPr>
        </p:nvSpPr>
        <p:spPr/>
        <p:txBody>
          <a:bodyPr/>
          <a:lstStyle/>
          <a:p>
            <a:fld id="{A7666ED7-631A-46AF-B451-227D0A8685A0}" type="slidenum">
              <a:rPr kumimoji="1" lang="en-US" altLang="ja-JP"/>
              <a:t>66</a:t>
            </a:fld>
            <a:endParaRPr kumimoji="1" lang="ja-JP"/>
          </a:p>
        </p:txBody>
      </p:sp>
    </p:spTree>
    <p:extLst>
      <p:ext uri="{BB962C8B-B14F-4D97-AF65-F5344CB8AC3E}">
        <p14:creationId xmlns:p14="http://schemas.microsoft.com/office/powerpoint/2010/main" val="47072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ja-JP" altLang="en-US" smtClean="0"/>
              <a:t>2025/4/21</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t>‹#›</a:t>
            </a:fld>
            <a:endParaRPr kumimoji="1" lang="ja-JP" altLang="en-US"/>
          </a:p>
        </p:txBody>
      </p:sp>
    </p:spTree>
    <p:extLst>
      <p:ext uri="{BB962C8B-B14F-4D97-AF65-F5344CB8AC3E}">
        <p14:creationId xmlns:p14="http://schemas.microsoft.com/office/powerpoint/2010/main" val="35375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altLang="ja-JP" smtClean="0"/>
              <a:pPr/>
              <a:t>4/21/2025</a:t>
            </a:fld>
            <a:endParaRPr lang="en-US" altLang="en-US" dirty="0"/>
          </a:p>
        </p:txBody>
      </p:sp>
      <p:sp>
        <p:nvSpPr>
          <p:cNvPr id="5" name="Footer Placeholder 4"/>
          <p:cNvSpPr>
            <a:spLocks noGrp="1"/>
          </p:cNvSpPr>
          <p:nvPr>
            <p:ph type="ftr" sz="quarter" idx="11"/>
          </p:nvPr>
        </p:nvSpPr>
        <p:spPr/>
        <p:txBody>
          <a:bodyPr/>
          <a:lstStyle/>
          <a:p>
            <a:endParaRPr lang="ja-JP" altLang="en-US" dirty="0"/>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14346554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altLang="ja-JP" smtClean="0"/>
              <a:pPr/>
              <a:t>4/21/2025</a:t>
            </a:fld>
            <a:endParaRPr lang="en-US" altLang="en-US" dirty="0"/>
          </a:p>
        </p:txBody>
      </p:sp>
      <p:sp>
        <p:nvSpPr>
          <p:cNvPr id="5" name="Footer Placeholder 4"/>
          <p:cNvSpPr>
            <a:spLocks noGrp="1"/>
          </p:cNvSpPr>
          <p:nvPr>
            <p:ph type="ftr" sz="quarter" idx="11"/>
          </p:nvPr>
        </p:nvSpPr>
        <p:spPr/>
        <p:txBody>
          <a:bodyPr/>
          <a:lstStyle/>
          <a:p>
            <a:endParaRPr lang="ja-JP" altLang="en-US" dirty="0"/>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pPr/>
              <a:t>‹#›</a:t>
            </a:fld>
            <a:endParaRPr lang="en-US" altLang="ja-JP"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54405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altLang="ja-JP" smtClean="0"/>
              <a:pPr/>
              <a:t>4/21/2025</a:t>
            </a:fld>
            <a:endParaRPr lang="en-US" altLang="en-US" dirty="0"/>
          </a:p>
        </p:txBody>
      </p:sp>
      <p:sp>
        <p:nvSpPr>
          <p:cNvPr id="5" name="Footer Placeholder 4"/>
          <p:cNvSpPr>
            <a:spLocks noGrp="1"/>
          </p:cNvSpPr>
          <p:nvPr>
            <p:ph type="ftr" sz="quarter" idx="11"/>
          </p:nvPr>
        </p:nvSpPr>
        <p:spPr/>
        <p:txBody>
          <a:bodyPr/>
          <a:lstStyle/>
          <a:p>
            <a:endParaRPr lang="ja-JP" altLang="en-US" dirty="0"/>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14758599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altLang="ja-JP" smtClean="0"/>
              <a:pPr/>
              <a:t>4/21/2025</a:t>
            </a:fld>
            <a:endParaRPr lang="en-US" altLang="en-US" dirty="0"/>
          </a:p>
        </p:txBody>
      </p:sp>
      <p:sp>
        <p:nvSpPr>
          <p:cNvPr id="5" name="Footer Placeholder 4"/>
          <p:cNvSpPr>
            <a:spLocks noGrp="1"/>
          </p:cNvSpPr>
          <p:nvPr>
            <p:ph type="ftr" sz="quarter" idx="11"/>
          </p:nvPr>
        </p:nvSpPr>
        <p:spPr/>
        <p:txBody>
          <a:bodyPr/>
          <a:lstStyle/>
          <a:p>
            <a:endParaRPr lang="ja-JP" altLang="en-US" dirty="0"/>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pPr/>
              <a:t>‹#›</a:t>
            </a:fld>
            <a:endParaRPr lang="en-US" altLang="ja-JP"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7811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D6E9DEC-419B-4CC5-A080-3B06BD5A8291}" type="datetimeFigureOut">
              <a:rPr lang="en-US" altLang="ja-JP" smtClean="0"/>
              <a:pPr/>
              <a:t>4/21/2025</a:t>
            </a:fld>
            <a:endParaRPr lang="en-US" altLang="en-US" dirty="0"/>
          </a:p>
        </p:txBody>
      </p:sp>
      <p:sp>
        <p:nvSpPr>
          <p:cNvPr id="5" name="Footer Placeholder 4"/>
          <p:cNvSpPr>
            <a:spLocks noGrp="1"/>
          </p:cNvSpPr>
          <p:nvPr>
            <p:ph type="ftr" sz="quarter" idx="11"/>
          </p:nvPr>
        </p:nvSpPr>
        <p:spPr/>
        <p:txBody>
          <a:bodyPr/>
          <a:lstStyle/>
          <a:p>
            <a:endParaRPr lang="ja-JP" altLang="en-US" dirty="0"/>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1883009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ja-JP" altLang="en-US" smtClean="0"/>
              <a:t>2025/4/21</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t>‹#›</a:t>
            </a:fld>
            <a:endParaRPr kumimoji="1" lang="ja-JP" altLang="en-US"/>
          </a:p>
        </p:txBody>
      </p:sp>
    </p:spTree>
    <p:extLst>
      <p:ext uri="{BB962C8B-B14F-4D97-AF65-F5344CB8AC3E}">
        <p14:creationId xmlns:p14="http://schemas.microsoft.com/office/powerpoint/2010/main" val="400852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altLang="ja-JP" smtClean="0"/>
              <a:pPr/>
              <a:t>4/21/2025</a:t>
            </a:fld>
            <a:endParaRPr lang="en-US" altLang="en-US" dirty="0"/>
          </a:p>
        </p:txBody>
      </p:sp>
      <p:sp>
        <p:nvSpPr>
          <p:cNvPr id="5" name="Footer Placeholder 4"/>
          <p:cNvSpPr>
            <a:spLocks noGrp="1"/>
          </p:cNvSpPr>
          <p:nvPr>
            <p:ph type="ftr" sz="quarter" idx="11"/>
          </p:nvPr>
        </p:nvSpPr>
        <p:spPr/>
        <p:txBody>
          <a:bodyPr/>
          <a:lstStyle/>
          <a:p>
            <a:endParaRPr lang="ja-JP" altLang="en-US" dirty="0"/>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419336785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19689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4" name="長方形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603504" y="770467"/>
            <a:ext cx="10782300" cy="3352800"/>
          </a:xfrm>
        </p:spPr>
        <p:txBody>
          <a:bodyPr anchor="b">
            <a:noAutofit/>
          </a:bodyPr>
          <a:lstStyle>
            <a:lvl1pPr algn="l" latinLnBrk="0">
              <a:lnSpc>
                <a:spcPct val="80000"/>
              </a:lnSpc>
              <a:defRPr kumimoji="1" lang="ja-JP" sz="8800" spc="-120" baseline="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dirty="0"/>
              <a:t>マスター タイトルのスタイルを編集するには、ここをクリック</a:t>
            </a:r>
          </a:p>
        </p:txBody>
      </p:sp>
      <p:sp>
        <p:nvSpPr>
          <p:cNvPr id="3" name="サブタイトル 2"/>
          <p:cNvSpPr>
            <a:spLocks noGrp="1"/>
          </p:cNvSpPr>
          <p:nvPr>
            <p:ph type="subTitle" idx="1"/>
          </p:nvPr>
        </p:nvSpPr>
        <p:spPr>
          <a:xfrm>
            <a:off x="667512" y="4206876"/>
            <a:ext cx="9228201" cy="1645920"/>
          </a:xfrm>
        </p:spPr>
        <p:txBody>
          <a:bodyPr>
            <a:normAutofit/>
          </a:bodyPr>
          <a:lstStyle>
            <a:lvl1pPr marL="0" indent="0" algn="l" latinLnBrk="0">
              <a:buNone/>
              <a:defRPr kumimoji="1" lang="ja-JP" sz="32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algn="ctr" latinLnBrk="0">
              <a:buNone/>
              <a:defRPr kumimoji="1" lang="ja-JP" sz="2800"/>
            </a:lvl2pPr>
            <a:lvl3pPr marL="914400" indent="0" algn="ctr" latinLnBrk="0">
              <a:buNone/>
              <a:defRPr kumimoji="1" lang="ja-JP" sz="2400"/>
            </a:lvl3pPr>
            <a:lvl4pPr marL="1371600" indent="0" algn="ctr" latinLnBrk="0">
              <a:buNone/>
              <a:defRPr kumimoji="1" lang="ja-JP" sz="2000"/>
            </a:lvl4pPr>
            <a:lvl5pPr marL="1828800" indent="0" algn="ctr" latinLnBrk="0">
              <a:buNone/>
              <a:defRPr kumimoji="1" lang="ja-JP" sz="2000"/>
            </a:lvl5pPr>
            <a:lvl6pPr marL="2286000" indent="0" algn="ctr" latinLnBrk="0">
              <a:buNone/>
              <a:defRPr kumimoji="1" lang="ja-JP" sz="2000"/>
            </a:lvl6pPr>
            <a:lvl7pPr marL="2743200" indent="0" algn="ctr" latinLnBrk="0">
              <a:buNone/>
              <a:defRPr kumimoji="1" lang="ja-JP" sz="2000"/>
            </a:lvl7pPr>
            <a:lvl8pPr marL="3200400" indent="0" algn="ctr" latinLnBrk="0">
              <a:buNone/>
              <a:defRPr kumimoji="1" lang="ja-JP" sz="2000"/>
            </a:lvl8pPr>
            <a:lvl9pPr marL="3657600" indent="0" algn="ctr" latinLnBrk="0">
              <a:buNone/>
              <a:defRPr kumimoji="1" lang="ja-JP" sz="2000"/>
            </a:lvl9pPr>
          </a:lstStyle>
          <a:p>
            <a:r>
              <a:rPr kumimoji="1" lang="ja-JP"/>
              <a:t>マスター サブタイトルのスタイルを編集するには、ここをクリック</a:t>
            </a:r>
          </a:p>
        </p:txBody>
      </p:sp>
      <p:sp>
        <p:nvSpPr>
          <p:cNvPr id="7" name="日付プレースホルダー 6"/>
          <p:cNvSpPr>
            <a:spLocks noGrp="1"/>
          </p:cNvSpPr>
          <p:nvPr>
            <p:ph type="dt" sz="half" idx="10"/>
          </p:nvPr>
        </p:nvSpPr>
        <p:spPr/>
        <p:txBody>
          <a:bodyPr/>
          <a:lstStyle>
            <a:lvl1pPr latinLnBrk="0">
              <a:defRPr kumimoji="1" lang="ja-JP">
                <a:solidFill>
                  <a:srgbClr val="FFFFFF">
                    <a:alpha val="80000"/>
                  </a:srgbClr>
                </a:solidFill>
                <a:latin typeface="Meiryo UI" panose="020B0604030504040204" pitchFamily="50" charset="-128"/>
                <a:ea typeface="Meiryo UI" panose="020B0604030504040204" pitchFamily="50" charset="-128"/>
                <a:cs typeface="Meiryo UI" panose="020B0604030504040204" pitchFamily="50" charset="-128"/>
              </a:defRPr>
            </a:lvl1pPr>
          </a:lstStyle>
          <a:p>
            <a:fld id="{5586B75A-687E-405C-8A0B-8D00578BA2C3}" type="datetimeFigureOut">
              <a:rPr lang="en-US" altLang="ja-JP" smtClean="0"/>
              <a:pPr/>
              <a:t>4/21/2025</a:t>
            </a:fld>
            <a:endParaRPr lang="ja-JP" altLang="en-US"/>
          </a:p>
        </p:txBody>
      </p:sp>
      <p:sp>
        <p:nvSpPr>
          <p:cNvPr id="8" name="フッター プレースホルダー 7"/>
          <p:cNvSpPr>
            <a:spLocks noGrp="1"/>
          </p:cNvSpPr>
          <p:nvPr>
            <p:ph type="ftr" sz="quarter" idx="11"/>
          </p:nvPr>
        </p:nvSpPr>
        <p:spPr/>
        <p:txBody>
          <a:bodyPr/>
          <a:lstStyle>
            <a:lvl1pPr latinLnBrk="0">
              <a:defRPr kumimoji="1" lang="ja-JP">
                <a:solidFill>
                  <a:srgbClr val="FFFFFF">
                    <a:alpha val="80000"/>
                  </a:srgb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latinLnBrk="0">
              <a:defRPr kumimoji="1" lang="ja-JP">
                <a:solidFill>
                  <a:srgbClr val="FFFFFF">
                    <a:alpha val="25000"/>
                  </a:srgbClr>
                </a:solidFill>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35984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a:defRPr>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7B2D3E9E-A95C-48F2-B4BF-A71542E0BE9A}" type="datetimeFigureOut">
              <a:rPr lang="en-US" altLang="ja-JP" smtClean="0"/>
              <a:pPr/>
              <a:t>4/21/2025</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793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ja-JP" altLang="en-US" smtClean="0"/>
              <a:t>2025/4/21</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t>‹#›</a:t>
            </a:fld>
            <a:endParaRPr kumimoji="1" lang="ja-JP" altLang="en-US"/>
          </a:p>
        </p:txBody>
      </p:sp>
    </p:spTree>
    <p:extLst>
      <p:ext uri="{BB962C8B-B14F-4D97-AF65-F5344CB8AC3E}">
        <p14:creationId xmlns:p14="http://schemas.microsoft.com/office/powerpoint/2010/main" val="10998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03504" y="767419"/>
            <a:ext cx="10780776" cy="3355848"/>
          </a:xfrm>
        </p:spPr>
        <p:txBody>
          <a:bodyPr anchor="b">
            <a:normAutofit/>
          </a:bodyPr>
          <a:lstStyle>
            <a:lvl1pPr latinLnBrk="0">
              <a:lnSpc>
                <a:spcPct val="80000"/>
              </a:lnSpc>
              <a:defRPr kumimoji="1" lang="ja-JP" sz="8800" b="0" baseline="0">
                <a:solidFill>
                  <a:schemeClr val="accent1"/>
                </a:solidFill>
              </a:defRPr>
            </a:lvl1p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667512" y="4204209"/>
            <a:ext cx="9226296" cy="1645920"/>
          </a:xfrm>
        </p:spPr>
        <p:txBody>
          <a:bodyPr anchor="t">
            <a:normAutofit/>
          </a:bodyPr>
          <a:lstStyle>
            <a:lvl1pPr marL="0" indent="0" latinLnBrk="0">
              <a:buNone/>
              <a:defRPr kumimoji="1" lang="ja-JP" sz="3200">
                <a:solidFill>
                  <a:schemeClr val="tx1"/>
                </a:solidFill>
                <a:latin typeface="+mj-lt"/>
              </a:defRPr>
            </a:lvl1pPr>
            <a:lvl2pPr marL="457200" indent="0" latinLnBrk="0">
              <a:buNone/>
              <a:defRPr kumimoji="1" lang="ja-JP" sz="1800">
                <a:solidFill>
                  <a:schemeClr val="tx1">
                    <a:tint val="75000"/>
                  </a:schemeClr>
                </a:solidFill>
              </a:defRPr>
            </a:lvl2pPr>
            <a:lvl3pPr marL="914400" indent="0" latinLnBrk="0">
              <a:buNone/>
              <a:defRPr kumimoji="1" lang="ja-JP" sz="1600">
                <a:solidFill>
                  <a:schemeClr val="tx1">
                    <a:tint val="75000"/>
                  </a:schemeClr>
                </a:solidFill>
              </a:defRPr>
            </a:lvl3pPr>
            <a:lvl4pPr marL="1371600" indent="0" latinLnBrk="0">
              <a:buNone/>
              <a:defRPr kumimoji="1" lang="ja-JP" sz="1400">
                <a:solidFill>
                  <a:schemeClr val="tx1">
                    <a:tint val="75000"/>
                  </a:schemeClr>
                </a:solidFill>
              </a:defRPr>
            </a:lvl4pPr>
            <a:lvl5pPr marL="1828800" indent="0" latinLnBrk="0">
              <a:buNone/>
              <a:defRPr kumimoji="1" lang="ja-JP" sz="1400">
                <a:solidFill>
                  <a:schemeClr val="tx1">
                    <a:tint val="75000"/>
                  </a:schemeClr>
                </a:solidFill>
              </a:defRPr>
            </a:lvl5pPr>
            <a:lvl6pPr marL="2286000" indent="0" latinLnBrk="0">
              <a:buNone/>
              <a:defRPr kumimoji="1" lang="ja-JP" sz="1400">
                <a:solidFill>
                  <a:schemeClr val="tx1">
                    <a:tint val="75000"/>
                  </a:schemeClr>
                </a:solidFill>
              </a:defRPr>
            </a:lvl6pPr>
            <a:lvl7pPr marL="2743200" indent="0" latinLnBrk="0">
              <a:buNone/>
              <a:defRPr kumimoji="1" lang="ja-JP" sz="1400">
                <a:solidFill>
                  <a:schemeClr val="tx1">
                    <a:tint val="75000"/>
                  </a:schemeClr>
                </a:solidFill>
              </a:defRPr>
            </a:lvl7pPr>
            <a:lvl8pPr marL="3200400" indent="0" latinLnBrk="0">
              <a:buNone/>
              <a:defRPr kumimoji="1" lang="ja-JP" sz="1400">
                <a:solidFill>
                  <a:schemeClr val="tx1">
                    <a:tint val="75000"/>
                  </a:schemeClr>
                </a:solidFill>
              </a:defRPr>
            </a:lvl8pPr>
            <a:lvl9pPr marL="3657600" indent="0" latinLnBrk="0">
              <a:buNone/>
              <a:defRPr kumimoji="1" lang="ja-JP" sz="1400">
                <a:solidFill>
                  <a:schemeClr val="tx1">
                    <a:tint val="75000"/>
                  </a:schemeClr>
                </a:solidFill>
              </a:defRPr>
            </a:lvl9pPr>
          </a:lstStyle>
          <a:p>
            <a:pPr lvl="0"/>
            <a:r>
              <a:rPr kumimoji="1" lang="ja-JP"/>
              <a:t>マスター テキストのスタイルを編集するには、ここをクリック</a:t>
            </a:r>
          </a:p>
        </p:txBody>
      </p:sp>
      <p:sp>
        <p:nvSpPr>
          <p:cNvPr id="4" name="日付プレースホルダー 3"/>
          <p:cNvSpPr>
            <a:spLocks noGrp="1"/>
          </p:cNvSpPr>
          <p:nvPr>
            <p:ph type="dt" sz="half" idx="10"/>
          </p:nvPr>
        </p:nvSpPr>
        <p:spPr/>
        <p:txBody>
          <a:bodyPr/>
          <a:lstStyle/>
          <a:p>
            <a:fld id="{5586B75A-687E-405C-8A0B-8D00578BA2C3}" type="datetimeFigureOut">
              <a:pPr/>
              <a:t>2025/4/21</a:t>
            </a:fld>
            <a:endParaRPr kumimoji="1" lang="ja-JP"/>
          </a:p>
        </p:txBody>
      </p:sp>
      <p:sp>
        <p:nvSpPr>
          <p:cNvPr id="5" name="フッター プレースホルダー 4"/>
          <p:cNvSpPr>
            <a:spLocks noGrp="1"/>
          </p:cNvSpPr>
          <p:nvPr>
            <p:ph type="ftr" sz="quarter" idx="11"/>
          </p:nvPr>
        </p:nvSpPr>
        <p:spPr/>
        <p:txBody>
          <a:bodyPr/>
          <a:lstStyle/>
          <a:p>
            <a:endParaRPr kumimoji="1" lang="ja-JP"/>
          </a:p>
        </p:txBody>
      </p:sp>
      <p:sp>
        <p:nvSpPr>
          <p:cNvPr id="6" name="スライド番号プレースホルダー 5"/>
          <p:cNvSpPr>
            <a:spLocks noGrp="1"/>
          </p:cNvSpPr>
          <p:nvPr>
            <p:ph type="sldNum" sz="quarter" idx="12"/>
          </p:nvPr>
        </p:nvSpPr>
        <p:spPr/>
        <p:txBody>
          <a:bodyPr/>
          <a:lstStyle/>
          <a:p>
            <a:fld id="{4FAB73BC-B049-4115-A692-8D63A059BFB8}" type="slidenum">
              <a:pPr/>
              <a:t>‹#›</a:t>
            </a:fld>
            <a:endParaRPr kumimoji="1" lang="ja-JP"/>
          </a:p>
        </p:txBody>
      </p:sp>
    </p:spTree>
    <p:extLst>
      <p:ext uri="{BB962C8B-B14F-4D97-AF65-F5344CB8AC3E}">
        <p14:creationId xmlns:p14="http://schemas.microsoft.com/office/powerpoint/2010/main" val="1901313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コンテンツ プレースホルダー 2"/>
          <p:cNvSpPr>
            <a:spLocks noGrp="1"/>
          </p:cNvSpPr>
          <p:nvPr>
            <p:ph sz="half" idx="1"/>
          </p:nvPr>
        </p:nvSpPr>
        <p:spPr>
          <a:xfrm>
            <a:off x="676656" y="1998134"/>
            <a:ext cx="4663440" cy="3767328"/>
          </a:xfrm>
        </p:spPr>
        <p:txBody>
          <a:bodyPr/>
          <a:lstStyle>
            <a:lvl1pPr latinLnBrk="0">
              <a:defRPr kumimoji="1" lang="ja-JP" sz="24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20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6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600">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sz="1600"/>
            </a:lvl6pPr>
            <a:lvl7pPr latinLnBrk="0">
              <a:defRPr kumimoji="1" lang="ja-JP" sz="1600"/>
            </a:lvl7pPr>
            <a:lvl8pPr latinLnBrk="0">
              <a:defRPr kumimoji="1" lang="ja-JP" sz="1600"/>
            </a:lvl8pPr>
            <a:lvl9pPr latinLnBrk="0">
              <a:defRPr kumimoji="1" lang="ja-JP" sz="160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コンテンツ プレースホルダー 3"/>
          <p:cNvSpPr>
            <a:spLocks noGrp="1"/>
          </p:cNvSpPr>
          <p:nvPr>
            <p:ph sz="half" idx="2"/>
          </p:nvPr>
        </p:nvSpPr>
        <p:spPr>
          <a:xfrm>
            <a:off x="6011330" y="1998134"/>
            <a:ext cx="4663440" cy="3767328"/>
          </a:xfrm>
        </p:spPr>
        <p:txBody>
          <a:bodyPr/>
          <a:lstStyle>
            <a:lvl1pPr latinLnBrk="0">
              <a:defRPr kumimoji="1" lang="ja-JP" sz="24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20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6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600">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sz="1600"/>
            </a:lvl6pPr>
            <a:lvl7pPr latinLnBrk="0">
              <a:defRPr kumimoji="1" lang="ja-JP" sz="1600"/>
            </a:lvl7pPr>
            <a:lvl8pPr latinLnBrk="0">
              <a:defRPr kumimoji="1" lang="ja-JP" sz="1600"/>
            </a:lvl8pPr>
            <a:lvl9pPr latinLnBrk="0">
              <a:defRPr kumimoji="1" lang="ja-JP" sz="160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F12952B5-7A2F-4CC8-B7CE-9234E21C2837}" type="datetimeFigureOut">
              <a:rPr lang="en-US" altLang="ja-JP" smtClean="0"/>
              <a:pPr/>
              <a:t>4/21/2025</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3314073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676656" y="2040467"/>
            <a:ext cx="4663440" cy="723400"/>
          </a:xfrm>
        </p:spPr>
        <p:txBody>
          <a:bodyPr anchor="ctr">
            <a:normAutofit/>
          </a:bodyPr>
          <a:lstStyle>
            <a:lvl1pPr marL="0" indent="0" latinLnBrk="0">
              <a:buNone/>
              <a:defRPr kumimoji="1" lang="ja-JP" sz="2200" b="0" cap="all" baseline="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4" name="コンテンツ プレースホルダー 3"/>
          <p:cNvSpPr>
            <a:spLocks noGrp="1"/>
          </p:cNvSpPr>
          <p:nvPr>
            <p:ph sz="half" idx="2"/>
          </p:nvPr>
        </p:nvSpPr>
        <p:spPr>
          <a:xfrm>
            <a:off x="676656" y="2753084"/>
            <a:ext cx="4663440" cy="3200400"/>
          </a:xfrm>
        </p:spPr>
        <p:txBody>
          <a:bodyPr/>
          <a:lstStyle>
            <a:lvl1pPr latinLnBrk="0">
              <a:defRPr kumimoji="1" lang="ja-JP" sz="24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20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6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600">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sz="1600"/>
            </a:lvl6pPr>
            <a:lvl7pPr latinLnBrk="0">
              <a:defRPr kumimoji="1" lang="ja-JP" sz="1600"/>
            </a:lvl7pPr>
            <a:lvl8pPr latinLnBrk="0">
              <a:defRPr kumimoji="1" lang="ja-JP" sz="1600"/>
            </a:lvl8pPr>
            <a:lvl9pPr latinLnBrk="0">
              <a:defRPr kumimoji="1" lang="ja-JP" sz="160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5" name="テキスト プレースホルダー 4"/>
          <p:cNvSpPr>
            <a:spLocks noGrp="1"/>
          </p:cNvSpPr>
          <p:nvPr>
            <p:ph type="body" sz="quarter" idx="3"/>
          </p:nvPr>
        </p:nvSpPr>
        <p:spPr>
          <a:xfrm>
            <a:off x="6007608" y="2038435"/>
            <a:ext cx="4663440" cy="722376"/>
          </a:xfrm>
        </p:spPr>
        <p:txBody>
          <a:bodyPr anchor="ctr">
            <a:normAutofit/>
          </a:bodyPr>
          <a:lstStyle>
            <a:lvl1pPr marL="0" indent="0" latinLnBrk="0">
              <a:buNone/>
              <a:defRPr kumimoji="1" lang="ja-JP" sz="2200" b="0" cap="all" baseline="0">
                <a:solidFill>
                  <a:schemeClr val="tx1">
                    <a:lumMod val="85000"/>
                    <a:lumOff val="1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latinLnBrk="0">
              <a:buNone/>
              <a:defRPr kumimoji="1" lang="ja-JP" sz="2000" b="1"/>
            </a:lvl2pPr>
            <a:lvl3pPr marL="914400" indent="0" latinLnBrk="0">
              <a:buNone/>
              <a:defRPr kumimoji="1" lang="ja-JP" sz="1800" b="1"/>
            </a:lvl3pPr>
            <a:lvl4pPr marL="1371600" indent="0" latinLnBrk="0">
              <a:buNone/>
              <a:defRPr kumimoji="1" lang="ja-JP" sz="1600" b="1"/>
            </a:lvl4pPr>
            <a:lvl5pPr marL="1828800" indent="0" latinLnBrk="0">
              <a:buNone/>
              <a:defRPr kumimoji="1" lang="ja-JP" sz="1600" b="1"/>
            </a:lvl5pPr>
            <a:lvl6pPr marL="2286000" indent="0" latinLnBrk="0">
              <a:buNone/>
              <a:defRPr kumimoji="1" lang="ja-JP" sz="1600" b="1"/>
            </a:lvl6pPr>
            <a:lvl7pPr marL="2743200" indent="0" latinLnBrk="0">
              <a:buNone/>
              <a:defRPr kumimoji="1" lang="ja-JP" sz="1600" b="1"/>
            </a:lvl7pPr>
            <a:lvl8pPr marL="3200400" indent="0" latinLnBrk="0">
              <a:buNone/>
              <a:defRPr kumimoji="1" lang="ja-JP" sz="1600" b="1"/>
            </a:lvl8pPr>
            <a:lvl9pPr marL="3657600" indent="0" latinLnBrk="0">
              <a:buNone/>
              <a:defRPr kumimoji="1" lang="ja-JP" sz="1600" b="1"/>
            </a:lvl9pPr>
          </a:lstStyle>
          <a:p>
            <a:pPr lvl="0"/>
            <a:r>
              <a:rPr kumimoji="1" lang="ja-JP"/>
              <a:t>マスター テキストのスタイルを編集するには、ここをクリック</a:t>
            </a:r>
          </a:p>
        </p:txBody>
      </p:sp>
      <p:sp>
        <p:nvSpPr>
          <p:cNvPr id="6" name="コンテンツ プレースホルダー 5"/>
          <p:cNvSpPr>
            <a:spLocks noGrp="1"/>
          </p:cNvSpPr>
          <p:nvPr>
            <p:ph sz="quarter" idx="4"/>
          </p:nvPr>
        </p:nvSpPr>
        <p:spPr>
          <a:xfrm>
            <a:off x="6007608" y="2750990"/>
            <a:ext cx="4663440" cy="3200400"/>
          </a:xfrm>
        </p:spPr>
        <p:txBody>
          <a:bodyPr/>
          <a:lstStyle>
            <a:lvl1pPr latinLnBrk="0">
              <a:defRPr kumimoji="1" lang="ja-JP" sz="24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20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180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16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1600">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sz="1600"/>
            </a:lvl6pPr>
            <a:lvl7pPr latinLnBrk="0">
              <a:defRPr kumimoji="1" lang="ja-JP" sz="1600"/>
            </a:lvl7pPr>
            <a:lvl8pPr latinLnBrk="0">
              <a:defRPr kumimoji="1" lang="ja-JP" sz="1600"/>
            </a:lvl8pPr>
            <a:lvl9pPr latinLnBrk="0">
              <a:defRPr kumimoji="1" lang="ja-JP" sz="160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7" name="日付プレースホルダー 6"/>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CE1DA07A-9201-4B4B-BAF2-015AFA30F520}" type="datetimeFigureOut">
              <a:rPr lang="en-US" altLang="ja-JP" smtClean="0"/>
              <a:pPr/>
              <a:t>4/21/2025</a:t>
            </a:fld>
            <a:endParaRPr lang="ja-JP" altLang="en-US"/>
          </a:p>
        </p:txBody>
      </p:sp>
      <p:sp>
        <p:nvSpPr>
          <p:cNvPr id="8" name="フッター プレースホルダー 7"/>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24293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日付プレースホルダー 2"/>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73D7E00A-486F-4252-8B1D-E32645521F49}" type="datetimeFigureOut">
              <a:rPr lang="en-US" altLang="ja-JP" smtClean="0"/>
              <a:pPr/>
              <a:t>4/21/2025</a:t>
            </a:fld>
            <a:endParaRPr lang="ja-JP" altLang="en-US"/>
          </a:p>
        </p:txBody>
      </p:sp>
      <p:sp>
        <p:nvSpPr>
          <p:cNvPr id="4" name="フッター プレースホルダー 3"/>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5" name="スライド番号プレースホルダー 4"/>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35403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8DDF5F92-E675-4B36-9A60-69A962A68675}" type="datetimeFigureOut">
              <a:rPr lang="en-US" altLang="ja-JP" smtClean="0"/>
              <a:pPr/>
              <a:t>4/21/2025</a:t>
            </a:fld>
            <a:endParaRPr lang="ja-JP" altLang="en-US"/>
          </a:p>
        </p:txBody>
      </p:sp>
      <p:sp>
        <p:nvSpPr>
          <p:cNvPr id="3" name="フッター プレースホルダー 2"/>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4" name="スライド番号プレースホルダー 3"/>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274468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長方形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タイトル 8"/>
          <p:cNvSpPr>
            <a:spLocks noGrp="1"/>
          </p:cNvSpPr>
          <p:nvPr>
            <p:ph type="title"/>
          </p:nvPr>
        </p:nvSpPr>
        <p:spPr>
          <a:xfrm>
            <a:off x="8261404" y="542282"/>
            <a:ext cx="3383280" cy="1920240"/>
          </a:xfrm>
        </p:spPr>
        <p:txBody>
          <a:bodyPr anchor="b">
            <a:noAutofit/>
          </a:bodyPr>
          <a:lstStyle>
            <a:lvl1pPr latinLnBrk="0">
              <a:lnSpc>
                <a:spcPct val="85000"/>
              </a:lnSpc>
              <a:defRPr kumimoji="1" lang="ja-JP" sz="400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コンテンツ プレースホルダー 2"/>
          <p:cNvSpPr>
            <a:spLocks noGrp="1"/>
          </p:cNvSpPr>
          <p:nvPr>
            <p:ph idx="1"/>
          </p:nvPr>
        </p:nvSpPr>
        <p:spPr>
          <a:xfrm>
            <a:off x="762000" y="762000"/>
            <a:ext cx="6096000" cy="4572000"/>
          </a:xfrm>
        </p:spPr>
        <p:txBody>
          <a:bodyPr/>
          <a:lstStyle>
            <a:lvl1pPr latinLnBrk="0">
              <a:defRPr kumimoji="1" lang="ja-JP" sz="3200">
                <a:latin typeface="Meiryo UI" panose="020B0604030504040204" pitchFamily="50" charset="-128"/>
                <a:ea typeface="Meiryo UI" panose="020B0604030504040204" pitchFamily="50" charset="-128"/>
                <a:cs typeface="Meiryo UI" panose="020B0604030504040204" pitchFamily="50" charset="-128"/>
              </a:defRPr>
            </a:lvl1pPr>
            <a:lvl2pPr latinLnBrk="0">
              <a:defRPr kumimoji="1" lang="ja-JP" sz="2800">
                <a:latin typeface="Meiryo UI" panose="020B0604030504040204" pitchFamily="50" charset="-128"/>
                <a:ea typeface="Meiryo UI" panose="020B0604030504040204" pitchFamily="50" charset="-128"/>
                <a:cs typeface="Meiryo UI" panose="020B0604030504040204" pitchFamily="50" charset="-128"/>
              </a:defRPr>
            </a:lvl2pPr>
            <a:lvl3pPr latinLnBrk="0">
              <a:defRPr kumimoji="1" lang="ja-JP" sz="2400">
                <a:latin typeface="Meiryo UI" panose="020B0604030504040204" pitchFamily="50" charset="-128"/>
                <a:ea typeface="Meiryo UI" panose="020B0604030504040204" pitchFamily="50" charset="-128"/>
                <a:cs typeface="Meiryo UI" panose="020B0604030504040204" pitchFamily="50" charset="-128"/>
              </a:defRPr>
            </a:lvl3pPr>
            <a:lvl4pPr latinLnBrk="0">
              <a:defRPr kumimoji="1" lang="ja-JP" sz="2000">
                <a:latin typeface="Meiryo UI" panose="020B0604030504040204" pitchFamily="50" charset="-128"/>
                <a:ea typeface="Meiryo UI" panose="020B0604030504040204" pitchFamily="50" charset="-128"/>
                <a:cs typeface="Meiryo UI" panose="020B0604030504040204" pitchFamily="50" charset="-128"/>
              </a:defRPr>
            </a:lvl4pPr>
            <a:lvl5pPr latinLnBrk="0">
              <a:defRPr kumimoji="1" lang="ja-JP" sz="2000">
                <a:latin typeface="Meiryo UI" panose="020B0604030504040204" pitchFamily="50" charset="-128"/>
                <a:ea typeface="Meiryo UI" panose="020B0604030504040204" pitchFamily="50" charset="-128"/>
                <a:cs typeface="Meiryo UI" panose="020B0604030504040204" pitchFamily="50" charset="-128"/>
              </a:defRPr>
            </a:lvl5pPr>
            <a:lvl6pPr latinLnBrk="0">
              <a:defRPr kumimoji="1" lang="ja-JP" sz="2000"/>
            </a:lvl6pPr>
            <a:lvl7pPr latinLnBrk="0">
              <a:defRPr kumimoji="1" lang="ja-JP" sz="2000"/>
            </a:lvl7pPr>
            <a:lvl8pPr latinLnBrk="0">
              <a:defRPr kumimoji="1" lang="ja-JP" sz="2000"/>
            </a:lvl8pPr>
            <a:lvl9pPr latinLnBrk="0">
              <a:defRPr kumimoji="1" lang="ja-JP" sz="2000"/>
            </a:lvl9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テキスト プレースホルダー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kumimoji="1" lang="ja-JP" sz="1800">
                <a:solidFill>
                  <a:srgbClr val="262626"/>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marL="0" marR="0" lvl="0" indent="0" algn="l" defTabSz="914400" eaLnBrk="1" fontAlgn="auto" latinLnBrk="0" hangingPunct="1">
              <a:lnSpc>
                <a:spcPct val="100000"/>
              </a:lnSpc>
              <a:spcBef>
                <a:spcPts val="1400"/>
              </a:spcBef>
              <a:spcAft>
                <a:spcPts val="0"/>
              </a:spcAft>
              <a:buClrTx/>
              <a:buSzTx/>
              <a:buFontTx/>
              <a:buNone/>
              <a:tabLst/>
              <a:defRPr kumimoji="1" lang="ja-JP"/>
            </a:pPr>
            <a:r>
              <a:rPr kumimoji="1" lang="ja-JP"/>
              <a:t>マスター テキストのスタイルを編集するには、ここをクリック</a:t>
            </a:r>
          </a:p>
        </p:txBody>
      </p:sp>
      <p:sp>
        <p:nvSpPr>
          <p:cNvPr id="5" name="日付プレースホルダー 4"/>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AF6E2C9B-5FA2-460D-9BE7-B0812FC2A6FF}" type="datetimeFigureOut">
              <a:rPr lang="en-US" altLang="ja-JP" smtClean="0"/>
              <a:pPr/>
              <a:t>4/21/2025</a:t>
            </a:fld>
            <a:endParaRPr lang="ja-JP" altLang="en-US"/>
          </a:p>
        </p:txBody>
      </p:sp>
      <p:sp>
        <p:nvSpPr>
          <p:cNvPr id="6" name="フッター プレースホルダー 5"/>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p:txBody>
          <a:bodyPr/>
          <a:lstStyle>
            <a:lvl1pPr latinLnBrk="0">
              <a:defRPr kumimoji="1" lang="ja-JP">
                <a:solidFill>
                  <a:srgbClr val="FFFFFF">
                    <a:alpha val="20000"/>
                  </a:srgbClr>
                </a:solidFill>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1737594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画像とキャプション">
    <p:bg>
      <p:bgPr>
        <a:solidFill>
          <a:schemeClr val="accent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649224" y="5418667"/>
            <a:ext cx="10780776" cy="613283"/>
          </a:xfrm>
        </p:spPr>
        <p:txBody>
          <a:bodyPr anchor="b">
            <a:normAutofit/>
          </a:bodyPr>
          <a:lstStyle>
            <a:lvl1pPr latinLnBrk="0">
              <a:defRPr kumimoji="1" lang="ja-JP" sz="3200" b="0">
                <a:solidFill>
                  <a:srgbClr val="FFFFFF"/>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画像プレースホルダー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latinLnBrk="0">
              <a:spcBef>
                <a:spcPts val="800"/>
              </a:spcBef>
              <a:buNone/>
              <a:defRPr kumimoji="1" lang="ja-JP" sz="320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latinLnBrk="0">
              <a:buNone/>
              <a:defRPr kumimoji="1" lang="ja-JP" sz="2800"/>
            </a:lvl2pPr>
            <a:lvl3pPr marL="914400" indent="0" latinLnBrk="0">
              <a:buNone/>
              <a:defRPr kumimoji="1" lang="ja-JP" sz="2400"/>
            </a:lvl3pPr>
            <a:lvl4pPr marL="1371600" indent="0" latinLnBrk="0">
              <a:buNone/>
              <a:defRPr kumimoji="1" lang="ja-JP" sz="2000"/>
            </a:lvl4pPr>
            <a:lvl5pPr marL="1828800" indent="0" latinLnBrk="0">
              <a:buNone/>
              <a:defRPr kumimoji="1" lang="ja-JP" sz="2000"/>
            </a:lvl5pPr>
            <a:lvl6pPr marL="2286000" indent="0" latinLnBrk="0">
              <a:buNone/>
              <a:defRPr kumimoji="1" lang="ja-JP" sz="2000"/>
            </a:lvl6pPr>
            <a:lvl7pPr marL="2743200" indent="0" latinLnBrk="0">
              <a:buNone/>
              <a:defRPr kumimoji="1" lang="ja-JP" sz="2000"/>
            </a:lvl7pPr>
            <a:lvl8pPr marL="3200400" indent="0" latinLnBrk="0">
              <a:buNone/>
              <a:defRPr kumimoji="1" lang="ja-JP" sz="2000"/>
            </a:lvl8pPr>
            <a:lvl9pPr marL="3657600" indent="0" latinLnBrk="0">
              <a:buNone/>
              <a:defRPr kumimoji="1" lang="ja-JP" sz="2000"/>
            </a:lvl9pPr>
          </a:lstStyle>
          <a:p>
            <a:r>
              <a:rPr kumimoji="1" lang="ja-JP"/>
              <a:t>アイコンをクリックして画像を追加</a:t>
            </a:r>
          </a:p>
        </p:txBody>
      </p:sp>
      <p:sp>
        <p:nvSpPr>
          <p:cNvPr id="4" name="テキスト プレースホルダー 3"/>
          <p:cNvSpPr>
            <a:spLocks noGrp="1"/>
          </p:cNvSpPr>
          <p:nvPr>
            <p:ph type="body" sz="half" idx="2"/>
          </p:nvPr>
        </p:nvSpPr>
        <p:spPr>
          <a:xfrm>
            <a:off x="676656" y="5909735"/>
            <a:ext cx="9229344" cy="533400"/>
          </a:xfrm>
        </p:spPr>
        <p:txBody>
          <a:bodyPr>
            <a:normAutofit/>
          </a:bodyPr>
          <a:lstStyle>
            <a:lvl1pPr marL="0" indent="0" latinLnBrk="0">
              <a:lnSpc>
                <a:spcPct val="90000"/>
              </a:lnSpc>
              <a:buNone/>
              <a:defRPr kumimoji="1" lang="ja-JP" sz="1400">
                <a:solidFill>
                  <a:srgbClr val="262626"/>
                </a:solidFill>
                <a:latin typeface="Meiryo UI" panose="020B0604030504040204" pitchFamily="50" charset="-128"/>
                <a:ea typeface="Meiryo UI" panose="020B0604030504040204" pitchFamily="50" charset="-128"/>
                <a:cs typeface="Meiryo UI" panose="020B0604030504040204" pitchFamily="50" charset="-128"/>
              </a:defRPr>
            </a:lvl1pPr>
            <a:lvl2pPr marL="457200" indent="0" latinLnBrk="0">
              <a:buNone/>
              <a:defRPr kumimoji="1" lang="ja-JP" sz="1200"/>
            </a:lvl2pPr>
            <a:lvl3pPr marL="914400" indent="0" latinLnBrk="0">
              <a:buNone/>
              <a:defRPr kumimoji="1" lang="ja-JP" sz="1000"/>
            </a:lvl3pPr>
            <a:lvl4pPr marL="1371600" indent="0" latinLnBrk="0">
              <a:buNone/>
              <a:defRPr kumimoji="1" lang="ja-JP" sz="900"/>
            </a:lvl4pPr>
            <a:lvl5pPr marL="1828800" indent="0" latinLnBrk="0">
              <a:buNone/>
              <a:defRPr kumimoji="1" lang="ja-JP" sz="900"/>
            </a:lvl5pPr>
            <a:lvl6pPr marL="2286000" indent="0" latinLnBrk="0">
              <a:buNone/>
              <a:defRPr kumimoji="1" lang="ja-JP" sz="900"/>
            </a:lvl6pPr>
            <a:lvl7pPr marL="2743200" indent="0" latinLnBrk="0">
              <a:buNone/>
              <a:defRPr kumimoji="1" lang="ja-JP" sz="900"/>
            </a:lvl7pPr>
            <a:lvl8pPr marL="3200400" indent="0" latinLnBrk="0">
              <a:buNone/>
              <a:defRPr kumimoji="1" lang="ja-JP" sz="900"/>
            </a:lvl8pPr>
            <a:lvl9pPr marL="3657600" indent="0" latinLnBrk="0">
              <a:buNone/>
              <a:defRPr kumimoji="1" lang="ja-JP" sz="900"/>
            </a:lvl9pPr>
          </a:lstStyle>
          <a:p>
            <a:pPr lvl="0"/>
            <a:r>
              <a:rPr kumimoji="1" lang="ja-JP"/>
              <a:t>マスター テキストのスタイルを編集するには、ここをクリック</a:t>
            </a:r>
          </a:p>
        </p:txBody>
      </p:sp>
      <p:sp>
        <p:nvSpPr>
          <p:cNvPr id="12" name="日付プレースホルダー 11"/>
          <p:cNvSpPr>
            <a:spLocks noGrp="1"/>
          </p:cNvSpPr>
          <p:nvPr>
            <p:ph type="dt" sz="half" idx="10"/>
          </p:nvPr>
        </p:nvSpPr>
        <p:spPr/>
        <p:txBody>
          <a:bodyPr/>
          <a:lstStyle>
            <a:lvl1pPr latinLnBrk="0">
              <a:defRPr kumimoji="1" lang="ja-JP">
                <a:solidFill>
                  <a:srgbClr val="FFFFFF">
                    <a:alpha val="80000"/>
                  </a:srgbClr>
                </a:solidFill>
                <a:latin typeface="Meiryo UI" panose="020B0604030504040204" pitchFamily="50" charset="-128"/>
                <a:ea typeface="Meiryo UI" panose="020B0604030504040204" pitchFamily="50" charset="-128"/>
                <a:cs typeface="Meiryo UI" panose="020B0604030504040204" pitchFamily="50" charset="-128"/>
              </a:defRPr>
            </a:lvl1pPr>
          </a:lstStyle>
          <a:p>
            <a:fld id="{5586B75A-687E-405C-8A0B-8D00578BA2C3}" type="datetimeFigureOut">
              <a:rPr lang="en-US" altLang="ja-JP" smtClean="0"/>
              <a:pPr/>
              <a:t>4/21/2025</a:t>
            </a:fld>
            <a:endParaRPr lang="ja-JP" altLang="en-US"/>
          </a:p>
        </p:txBody>
      </p:sp>
      <p:sp>
        <p:nvSpPr>
          <p:cNvPr id="13" name="フッター プレースホルダー 12"/>
          <p:cNvSpPr>
            <a:spLocks noGrp="1"/>
          </p:cNvSpPr>
          <p:nvPr>
            <p:ph type="ftr" sz="quarter" idx="11"/>
          </p:nvPr>
        </p:nvSpPr>
        <p:spPr/>
        <p:txBody>
          <a:bodyPr/>
          <a:lstStyle>
            <a:lvl1pPr latinLnBrk="0">
              <a:defRPr kumimoji="1" lang="ja-JP">
                <a:solidFill>
                  <a:srgbClr val="FFFFFF">
                    <a:alpha val="80000"/>
                  </a:srgbClr>
                </a:solidFill>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14" name="スライド番号プレースホルダー 13"/>
          <p:cNvSpPr>
            <a:spLocks noGrp="1"/>
          </p:cNvSpPr>
          <p:nvPr>
            <p:ph type="sldNum" sz="quarter" idx="12"/>
          </p:nvPr>
        </p:nvSpPr>
        <p:spPr/>
        <p:txBody>
          <a:bodyPr/>
          <a:lstStyle>
            <a:lvl1pPr latinLnBrk="0">
              <a:defRPr kumimoji="1" lang="ja-JP">
                <a:solidFill>
                  <a:srgbClr val="FFFFFF">
                    <a:alpha val="25000"/>
                  </a:srgbClr>
                </a:solidFill>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2502152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a:defRPr>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5F4E5243-F52A-4D37-9694-EB26C6C31910}" type="datetimeFigureOut">
              <a:rPr lang="en-US" altLang="ja-JP" smtClean="0"/>
              <a:pPr/>
              <a:t>4/21/2025</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346528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43950" y="695325"/>
            <a:ext cx="2628900" cy="4800600"/>
          </a:xfrm>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t>マスター タイトルのスタイルを編集するには、ここをクリック</a:t>
            </a:r>
          </a:p>
        </p:txBody>
      </p:sp>
      <p:sp>
        <p:nvSpPr>
          <p:cNvPr id="3" name="縦書きテキスト プレースホルダー 2"/>
          <p:cNvSpPr>
            <a:spLocks noGrp="1"/>
          </p:cNvSpPr>
          <p:nvPr>
            <p:ph type="body" orient="vert" idx="1"/>
          </p:nvPr>
        </p:nvSpPr>
        <p:spPr>
          <a:xfrm>
            <a:off x="771525" y="714375"/>
            <a:ext cx="7734300" cy="5400675"/>
          </a:xfrm>
        </p:spPr>
        <p:txBody>
          <a:bodyPr vert="eaVert"/>
          <a:lstStyle>
            <a:lvl1pPr>
              <a:defRPr>
                <a:latin typeface="Meiryo UI" panose="020B0604030504040204" pitchFamily="50" charset="-128"/>
                <a:ea typeface="Meiryo UI" panose="020B0604030504040204" pitchFamily="50" charset="-128"/>
                <a:cs typeface="Meiryo UI" panose="020B0604030504040204" pitchFamily="50" charset="-128"/>
              </a:defRPr>
            </a:lvl1pPr>
            <a:lvl2pPr>
              <a:defRPr>
                <a:latin typeface="Meiryo UI" panose="020B0604030504040204" pitchFamily="50" charset="-128"/>
                <a:ea typeface="Meiryo UI" panose="020B0604030504040204" pitchFamily="50" charset="-128"/>
                <a:cs typeface="Meiryo UI" panose="020B0604030504040204" pitchFamily="50" charset="-128"/>
              </a:defRPr>
            </a:lvl2pPr>
            <a:lvl3pPr>
              <a:defRPr>
                <a:latin typeface="Meiryo UI" panose="020B0604030504040204" pitchFamily="50" charset="-128"/>
                <a:ea typeface="Meiryo UI" panose="020B0604030504040204" pitchFamily="50" charset="-128"/>
                <a:cs typeface="Meiryo UI" panose="020B0604030504040204" pitchFamily="50" charset="-128"/>
              </a:defRPr>
            </a:lvl3pPr>
            <a:lvl4pPr>
              <a:defRPr>
                <a:latin typeface="Meiryo UI" panose="020B0604030504040204" pitchFamily="50" charset="-128"/>
                <a:ea typeface="Meiryo UI" panose="020B0604030504040204" pitchFamily="50" charset="-128"/>
                <a:cs typeface="Meiryo UI" panose="020B0604030504040204" pitchFamily="50" charset="-128"/>
              </a:defRPr>
            </a:lvl4pPr>
            <a:lvl5pPr>
              <a:defRPr>
                <a:latin typeface="Meiryo UI" panose="020B0604030504040204" pitchFamily="50" charset="-128"/>
                <a:ea typeface="Meiryo UI" panose="020B0604030504040204" pitchFamily="50" charset="-128"/>
                <a:cs typeface="Meiryo UI" panose="020B0604030504040204" pitchFamily="50" charset="-128"/>
              </a:defRPr>
            </a:lvl5p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10"/>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3A77B6E1-634A-48DC-9E8B-D894023267EF}" type="datetimeFigureOut">
              <a:rPr lang="en-US" altLang="ja-JP" smtClean="0"/>
              <a:pPr/>
              <a:t>4/21/2025</a:t>
            </a:fld>
            <a:endParaRPr lang="ja-JP" altLang="en-US"/>
          </a:p>
        </p:txBody>
      </p:sp>
      <p:sp>
        <p:nvSpPr>
          <p:cNvPr id="5" name="フッター プレースホルダー 4"/>
          <p:cNvSpPr>
            <a:spLocks noGrp="1"/>
          </p:cNvSpPr>
          <p:nvPr>
            <p:ph type="ftr" sz="quarter" idx="11"/>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endParaRPr lang="ja-JP" altLang="en-US"/>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cs typeface="Meiryo UI" panose="020B0604030504040204" pitchFamily="50" charset="-128"/>
              </a:defRPr>
            </a:lvl1pPr>
          </a:lstStyle>
          <a:p>
            <a:fld id="{4FAB73BC-B049-4115-A692-8D63A059BFB8}" type="slidenum">
              <a:rPr lang="en-US" altLang="ja-JP" smtClean="0"/>
              <a:pPr/>
              <a:t>‹#›</a:t>
            </a:fld>
            <a:endParaRPr lang="en-US" altLang="ja-JP"/>
          </a:p>
        </p:txBody>
      </p:sp>
    </p:spTree>
    <p:extLst>
      <p:ext uri="{BB962C8B-B14F-4D97-AF65-F5344CB8AC3E}">
        <p14:creationId xmlns:p14="http://schemas.microsoft.com/office/powerpoint/2010/main" val="152738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01715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ja-JP" altLang="en-US" smtClean="0"/>
              <a:t>2025/4/21</a:t>
            </a:fld>
            <a:endParaRPr kumimoji="1" lang="ja-JP"/>
          </a:p>
        </p:txBody>
      </p:sp>
      <p:sp>
        <p:nvSpPr>
          <p:cNvPr id="5" name="Footer Placeholder 4"/>
          <p:cNvSpPr>
            <a:spLocks noGrp="1"/>
          </p:cNvSpPr>
          <p:nvPr>
            <p:ph type="ftr" sz="quarter" idx="11"/>
          </p:nvPr>
        </p:nvSpPr>
        <p:spPr/>
        <p:txBody>
          <a:bodyPr/>
          <a:lstStyle/>
          <a:p>
            <a:endParaRPr kumimoji="1" lang="ja-JP"/>
          </a:p>
        </p:txBody>
      </p:sp>
      <p:sp>
        <p:nvSpPr>
          <p:cNvPr id="6" name="Slide Number Placeholder 5"/>
          <p:cNvSpPr>
            <a:spLocks noGrp="1"/>
          </p:cNvSpPr>
          <p:nvPr>
            <p:ph type="sldNum" sz="quarter" idx="12"/>
          </p:nvPr>
        </p:nvSpPr>
        <p:spPr/>
        <p:txBody>
          <a:bodyPr/>
          <a:lstStyle/>
          <a:p>
            <a:fld id="{6D22F896-40B5-4ADD-8801-0D06FADFA095}" type="slidenum">
              <a:rPr lang="en-US" altLang="ja-JP" smtClean="0"/>
              <a:t>‹#›</a:t>
            </a:fld>
            <a:endParaRPr kumimoji="1" lang="ja-JP" altLang="en-US"/>
          </a:p>
        </p:txBody>
      </p:sp>
    </p:spTree>
    <p:extLst>
      <p:ext uri="{BB962C8B-B14F-4D97-AF65-F5344CB8AC3E}">
        <p14:creationId xmlns:p14="http://schemas.microsoft.com/office/powerpoint/2010/main" val="267594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ja-JP" altLang="en-US" smtClean="0"/>
              <a:t>2025/4/21</a:t>
            </a:fld>
            <a:endParaRPr kumimoji="1" lang="ja-JP"/>
          </a:p>
        </p:txBody>
      </p:sp>
      <p:sp>
        <p:nvSpPr>
          <p:cNvPr id="6" name="Footer Placeholder 5"/>
          <p:cNvSpPr>
            <a:spLocks noGrp="1"/>
          </p:cNvSpPr>
          <p:nvPr>
            <p:ph type="ftr" sz="quarter" idx="11"/>
          </p:nvPr>
        </p:nvSpPr>
        <p:spPr/>
        <p:txBody>
          <a:bodyPr/>
          <a:lstStyle/>
          <a:p>
            <a:endParaRPr kumimoji="1" lang="ja-JP"/>
          </a:p>
        </p:txBody>
      </p:sp>
      <p:sp>
        <p:nvSpPr>
          <p:cNvPr id="7" name="Slide Number Placeholder 6"/>
          <p:cNvSpPr>
            <a:spLocks noGrp="1"/>
          </p:cNvSpPr>
          <p:nvPr>
            <p:ph type="sldNum" sz="quarter" idx="12"/>
          </p:nvPr>
        </p:nvSpPr>
        <p:spPr/>
        <p:txBody>
          <a:bodyPr/>
          <a:lstStyle/>
          <a:p>
            <a:fld id="{6D22F896-40B5-4ADD-8801-0D06FADFA095}" type="slidenum">
              <a:rPr lang="en-US" altLang="ja-JP" smtClean="0"/>
              <a:t>‹#›</a:t>
            </a:fld>
            <a:endParaRPr kumimoji="1" lang="ja-JP" altLang="en-US"/>
          </a:p>
        </p:txBody>
      </p:sp>
    </p:spTree>
    <p:extLst>
      <p:ext uri="{BB962C8B-B14F-4D97-AF65-F5344CB8AC3E}">
        <p14:creationId xmlns:p14="http://schemas.microsoft.com/office/powerpoint/2010/main" val="77683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ja-JP" altLang="en-US" smtClean="0"/>
              <a:t>2025/4/21</a:t>
            </a:fld>
            <a:endParaRPr kumimoji="1" lang="ja-JP"/>
          </a:p>
        </p:txBody>
      </p:sp>
      <p:sp>
        <p:nvSpPr>
          <p:cNvPr id="8" name="Footer Placeholder 7"/>
          <p:cNvSpPr>
            <a:spLocks noGrp="1"/>
          </p:cNvSpPr>
          <p:nvPr>
            <p:ph type="ftr" sz="quarter" idx="11"/>
          </p:nvPr>
        </p:nvSpPr>
        <p:spPr/>
        <p:txBody>
          <a:bodyPr/>
          <a:lstStyle/>
          <a:p>
            <a:endParaRPr kumimoji="1" lang="ja-JP"/>
          </a:p>
        </p:txBody>
      </p:sp>
      <p:sp>
        <p:nvSpPr>
          <p:cNvPr id="9" name="Slide Number Placeholder 8"/>
          <p:cNvSpPr>
            <a:spLocks noGrp="1"/>
          </p:cNvSpPr>
          <p:nvPr>
            <p:ph type="sldNum" sz="quarter" idx="12"/>
          </p:nvPr>
        </p:nvSpPr>
        <p:spPr/>
        <p:txBody>
          <a:bodyPr/>
          <a:lstStyle/>
          <a:p>
            <a:fld id="{6D22F896-40B5-4ADD-8801-0D06FADFA095}" type="slidenum">
              <a:rPr lang="en-US" altLang="ja-JP" smtClean="0"/>
              <a:t>‹#›</a:t>
            </a:fld>
            <a:endParaRPr kumimoji="1" lang="ja-JP" altLang="en-US"/>
          </a:p>
        </p:txBody>
      </p:sp>
    </p:spTree>
    <p:extLst>
      <p:ext uri="{BB962C8B-B14F-4D97-AF65-F5344CB8AC3E}">
        <p14:creationId xmlns:p14="http://schemas.microsoft.com/office/powerpoint/2010/main" val="267204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ja-JP" altLang="en-US" smtClean="0"/>
              <a:t>2025/4/21</a:t>
            </a:fld>
            <a:endParaRPr kumimoji="1" lang="ja-JP"/>
          </a:p>
        </p:txBody>
      </p:sp>
      <p:sp>
        <p:nvSpPr>
          <p:cNvPr id="4" name="Footer Placeholder 3"/>
          <p:cNvSpPr>
            <a:spLocks noGrp="1"/>
          </p:cNvSpPr>
          <p:nvPr>
            <p:ph type="ftr" sz="quarter" idx="11"/>
          </p:nvPr>
        </p:nvSpPr>
        <p:spPr/>
        <p:txBody>
          <a:bodyPr/>
          <a:lstStyle/>
          <a:p>
            <a:endParaRPr kumimoji="1" lang="ja-JP"/>
          </a:p>
        </p:txBody>
      </p:sp>
      <p:sp>
        <p:nvSpPr>
          <p:cNvPr id="5" name="Slide Number Placeholder 4"/>
          <p:cNvSpPr>
            <a:spLocks noGrp="1"/>
          </p:cNvSpPr>
          <p:nvPr>
            <p:ph type="sldNum" sz="quarter" idx="12"/>
          </p:nvPr>
        </p:nvSpPr>
        <p:spPr/>
        <p:txBody>
          <a:bodyPr/>
          <a:lstStyle/>
          <a:p>
            <a:fld id="{6D22F896-40B5-4ADD-8801-0D06FADFA095}" type="slidenum">
              <a:rPr lang="en-US" altLang="ja-JP" smtClean="0"/>
              <a:t>‹#›</a:t>
            </a:fld>
            <a:endParaRPr kumimoji="1" lang="ja-JP" altLang="en-US"/>
          </a:p>
        </p:txBody>
      </p:sp>
    </p:spTree>
    <p:extLst>
      <p:ext uri="{BB962C8B-B14F-4D97-AF65-F5344CB8AC3E}">
        <p14:creationId xmlns:p14="http://schemas.microsoft.com/office/powerpoint/2010/main" val="324282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ja-JP" altLang="en-US" smtClean="0"/>
              <a:t>2025/4/21</a:t>
            </a:fld>
            <a:endParaRPr kumimoji="1" lang="ja-JP"/>
          </a:p>
        </p:txBody>
      </p:sp>
      <p:sp>
        <p:nvSpPr>
          <p:cNvPr id="3" name="Footer Placeholder 2"/>
          <p:cNvSpPr>
            <a:spLocks noGrp="1"/>
          </p:cNvSpPr>
          <p:nvPr>
            <p:ph type="ftr" sz="quarter" idx="11"/>
          </p:nvPr>
        </p:nvSpPr>
        <p:spPr/>
        <p:txBody>
          <a:bodyPr/>
          <a:lstStyle/>
          <a:p>
            <a:endParaRPr kumimoji="1" lang="ja-JP"/>
          </a:p>
        </p:txBody>
      </p:sp>
      <p:sp>
        <p:nvSpPr>
          <p:cNvPr id="4" name="Slide Number Placeholder 3"/>
          <p:cNvSpPr>
            <a:spLocks noGrp="1"/>
          </p:cNvSpPr>
          <p:nvPr>
            <p:ph type="sldNum" sz="quarter" idx="12"/>
          </p:nvPr>
        </p:nvSpPr>
        <p:spPr/>
        <p:txBody>
          <a:bodyPr/>
          <a:lstStyle/>
          <a:p>
            <a:fld id="{6D22F896-40B5-4ADD-8801-0D06FADFA095}" type="slidenum">
              <a:rPr lang="en-US" altLang="ja-JP" smtClean="0"/>
              <a:t>‹#›</a:t>
            </a:fld>
            <a:endParaRPr kumimoji="1" lang="ja-JP" altLang="en-US"/>
          </a:p>
        </p:txBody>
      </p:sp>
    </p:spTree>
    <p:extLst>
      <p:ext uri="{BB962C8B-B14F-4D97-AF65-F5344CB8AC3E}">
        <p14:creationId xmlns:p14="http://schemas.microsoft.com/office/powerpoint/2010/main" val="3374807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altLang="ja-JP" smtClean="0"/>
              <a:pPr/>
              <a:t>4/21/2025</a:t>
            </a:fld>
            <a:endParaRPr lang="en-US" altLang="en-US" dirty="0"/>
          </a:p>
        </p:txBody>
      </p:sp>
      <p:sp>
        <p:nvSpPr>
          <p:cNvPr id="6" name="Footer Placeholder 5"/>
          <p:cNvSpPr>
            <a:spLocks noGrp="1"/>
          </p:cNvSpPr>
          <p:nvPr>
            <p:ph type="ftr" sz="quarter" idx="11"/>
          </p:nvPr>
        </p:nvSpPr>
        <p:spPr/>
        <p:txBody>
          <a:bodyPr/>
          <a:lstStyle/>
          <a:p>
            <a:endParaRPr lang="ja-JP" altLang="en-US" dirty="0"/>
          </a:p>
        </p:txBody>
      </p:sp>
      <p:sp>
        <p:nvSpPr>
          <p:cNvPr id="7" name="Slide Number Placeholder 6"/>
          <p:cNvSpPr>
            <a:spLocks noGrp="1"/>
          </p:cNvSpPr>
          <p:nvPr>
            <p:ph type="sldNum" sz="quarter" idx="12"/>
          </p:nvPr>
        </p:nvSpPr>
        <p:spPr/>
        <p:txBody>
          <a:body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10059433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altLang="ja-JP" smtClean="0"/>
              <a:pPr/>
              <a:t>4/21/2025</a:t>
            </a:fld>
            <a:endParaRPr lang="en-US" altLang="en-US" dirty="0"/>
          </a:p>
        </p:txBody>
      </p:sp>
      <p:sp>
        <p:nvSpPr>
          <p:cNvPr id="6" name="Footer Placeholder 5"/>
          <p:cNvSpPr>
            <a:spLocks noGrp="1"/>
          </p:cNvSpPr>
          <p:nvPr>
            <p:ph type="ftr" sz="quarter" idx="11"/>
          </p:nvPr>
        </p:nvSpPr>
        <p:spPr/>
        <p:txBody>
          <a:bodyPr/>
          <a:lstStyle/>
          <a:p>
            <a:endParaRPr lang="ja-JP" altLang="en-US" dirty="0"/>
          </a:p>
        </p:txBody>
      </p:sp>
      <p:sp>
        <p:nvSpPr>
          <p:cNvPr id="7" name="Slide Number Placeholder 6"/>
          <p:cNvSpPr>
            <a:spLocks noGrp="1"/>
          </p:cNvSpPr>
          <p:nvPr>
            <p:ph type="sldNum" sz="quarter" idx="12"/>
          </p:nvPr>
        </p:nvSpPr>
        <p:spPr/>
        <p:txBody>
          <a:body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29182429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6E9DEC-419B-4CC5-A080-3B06BD5A8291}" type="datetimeFigureOut">
              <a:rPr lang="en-US" altLang="ja-JP" smtClean="0"/>
              <a:pPr/>
              <a:t>4/21/2025</a:t>
            </a:fld>
            <a:endParaRPr lang="en-US" alt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ja-JP" alt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altLang="ja-JP" smtClean="0"/>
              <a:pPr/>
              <a:t>‹#›</a:t>
            </a:fld>
            <a:endParaRPr lang="en-US" altLang="ja-JP" dirty="0"/>
          </a:p>
        </p:txBody>
      </p:sp>
    </p:spTree>
    <p:extLst>
      <p:ext uri="{BB962C8B-B14F-4D97-AF65-F5344CB8AC3E}">
        <p14:creationId xmlns:p14="http://schemas.microsoft.com/office/powerpoint/2010/main" val="2236311229"/>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7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kumimoji="1" lang="ja-JP"/>
              <a:t>マスター タイトルのスタイルを編集するには、ここをクリック</a:t>
            </a:r>
          </a:p>
        </p:txBody>
      </p:sp>
      <p:sp>
        <p:nvSpPr>
          <p:cNvPr id="3" name="テキスト プレースホルダー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kumimoji="1" lang="ja-JP"/>
              <a:t>マスター テキストのスタイルを編集するには、ここをクリック</a:t>
            </a:r>
          </a:p>
          <a:p>
            <a:pPr lvl="1"/>
            <a:r>
              <a:rPr kumimoji="1" lang="ja-JP"/>
              <a:t>第 2 レベル</a:t>
            </a:r>
          </a:p>
          <a:p>
            <a:pPr lvl="2"/>
            <a:r>
              <a:rPr kumimoji="1" lang="ja-JP"/>
              <a:t>第 3 レベル</a:t>
            </a:r>
          </a:p>
          <a:p>
            <a:pPr lvl="3"/>
            <a:r>
              <a:rPr kumimoji="1" lang="ja-JP"/>
              <a:t>第 4 レベル</a:t>
            </a:r>
          </a:p>
          <a:p>
            <a:pPr lvl="4"/>
            <a:r>
              <a:rPr kumimoji="1" lang="ja-JP"/>
              <a:t>第 5 レベル</a:t>
            </a:r>
          </a:p>
        </p:txBody>
      </p:sp>
      <p:sp>
        <p:nvSpPr>
          <p:cNvPr id="4" name="日付プレースホルダー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latinLnBrk="0">
              <a:defRPr kumimoji="1" lang="ja-JP" sz="950">
                <a:solidFill>
                  <a:schemeClr val="tx1">
                    <a:alpha val="80000"/>
                  </a:schemeClr>
                </a:solidFill>
              </a:defRPr>
            </a:lvl1pPr>
          </a:lstStyle>
          <a:p>
            <a:fld id="{5586B75A-687E-405C-8A0B-8D00578BA2C3}" type="datetimeFigureOut">
              <a:pPr/>
              <a:t>2025/4/21</a:t>
            </a:fld>
            <a:endParaRPr kumimoji="1" lang="ja-JP"/>
          </a:p>
        </p:txBody>
      </p:sp>
      <p:sp>
        <p:nvSpPr>
          <p:cNvPr id="5" name="フッター プレースホルダー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latinLnBrk="0">
              <a:defRPr kumimoji="1" lang="ja-JP" sz="950" cap="all" baseline="0">
                <a:solidFill>
                  <a:schemeClr val="tx1">
                    <a:alpha val="80000"/>
                  </a:schemeClr>
                </a:solidFill>
              </a:defRPr>
            </a:lvl1pPr>
          </a:lstStyle>
          <a:p>
            <a:endParaRPr kumimoji="1" lang="ja-JP"/>
          </a:p>
        </p:txBody>
      </p:sp>
      <p:sp>
        <p:nvSpPr>
          <p:cNvPr id="6" name="スライド番号プレースホルダー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latinLnBrk="0">
              <a:defRPr kumimoji="1" lang="ja-JP" sz="10300" b="0">
                <a:ln>
                  <a:noFill/>
                </a:ln>
                <a:solidFill>
                  <a:schemeClr val="accent1">
                    <a:alpha val="25000"/>
                  </a:schemeClr>
                </a:solidFill>
                <a:latin typeface="+mj-lt"/>
              </a:defRPr>
            </a:lvl1pPr>
          </a:lstStyle>
          <a:p>
            <a:fld id="{4FAB73BC-B049-4115-A692-8D63A059BFB8}" type="slidenum">
              <a:pPr/>
              <a:t>‹#›</a:t>
            </a:fld>
            <a:endParaRPr kumimoji="1" lang="ja-JP"/>
          </a:p>
        </p:txBody>
      </p:sp>
    </p:spTree>
    <p:extLst>
      <p:ext uri="{BB962C8B-B14F-4D97-AF65-F5344CB8AC3E}">
        <p14:creationId xmlns:p14="http://schemas.microsoft.com/office/powerpoint/2010/main" val="306350996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kumimoji="1" lang="ja-JP"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kumimoji="1" lang="ja-JP"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lang="ja-JP"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lang="ja-JP" sz="2000"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9pPr>
    </p:bodyStyle>
    <p:otherStyle>
      <a:defPPr>
        <a:defRPr kumimoji="1" lang="ja-JP"/>
      </a:defPPr>
      <a:lvl1pPr marL="0" algn="l" defTabSz="914400" rtl="0" eaLnBrk="1" latinLnBrk="0" hangingPunct="1">
        <a:defRPr kumimoji="1" lang="ja-JP" sz="1800" kern="1200">
          <a:solidFill>
            <a:schemeClr val="tx1"/>
          </a:solidFill>
          <a:latin typeface="+mn-lt"/>
          <a:ea typeface="+mn-ea"/>
          <a:cs typeface="+mn-cs"/>
        </a:defRPr>
      </a:lvl1pPr>
      <a:lvl2pPr marL="457200" algn="l" defTabSz="914400" rtl="0" eaLnBrk="1" latinLnBrk="0" hangingPunct="1">
        <a:defRPr kumimoji="1" lang="ja-JP" sz="1800" kern="1200">
          <a:solidFill>
            <a:schemeClr val="tx1"/>
          </a:solidFill>
          <a:latin typeface="+mn-lt"/>
          <a:ea typeface="+mn-ea"/>
          <a:cs typeface="+mn-cs"/>
        </a:defRPr>
      </a:lvl2pPr>
      <a:lvl3pPr marL="914400" algn="l" defTabSz="914400" rtl="0" eaLnBrk="1" latinLnBrk="0" hangingPunct="1">
        <a:defRPr kumimoji="1" lang="ja-JP" sz="1800" kern="1200">
          <a:solidFill>
            <a:schemeClr val="tx1"/>
          </a:solidFill>
          <a:latin typeface="+mn-lt"/>
          <a:ea typeface="+mn-ea"/>
          <a:cs typeface="+mn-cs"/>
        </a:defRPr>
      </a:lvl3pPr>
      <a:lvl4pPr marL="1371600" algn="l" defTabSz="914400" rtl="0" eaLnBrk="1" latinLnBrk="0" hangingPunct="1">
        <a:defRPr kumimoji="1" lang="ja-JP" sz="1800" kern="1200">
          <a:solidFill>
            <a:schemeClr val="tx1"/>
          </a:solidFill>
          <a:latin typeface="+mn-lt"/>
          <a:ea typeface="+mn-ea"/>
          <a:cs typeface="+mn-cs"/>
        </a:defRPr>
      </a:lvl4pPr>
      <a:lvl5pPr marL="1828800" algn="l" defTabSz="914400" rtl="0" eaLnBrk="1" latinLnBrk="0" hangingPunct="1">
        <a:defRPr kumimoji="1" lang="ja-JP" sz="1800" kern="1200">
          <a:solidFill>
            <a:schemeClr val="tx1"/>
          </a:solidFill>
          <a:latin typeface="+mn-lt"/>
          <a:ea typeface="+mn-ea"/>
          <a:cs typeface="+mn-cs"/>
        </a:defRPr>
      </a:lvl5pPr>
      <a:lvl6pPr marL="2286000" algn="l" defTabSz="914400" rtl="0" eaLnBrk="1" latinLnBrk="0" hangingPunct="1">
        <a:defRPr kumimoji="1" lang="ja-JP" sz="1800" kern="1200">
          <a:solidFill>
            <a:schemeClr val="tx1"/>
          </a:solidFill>
          <a:latin typeface="+mn-lt"/>
          <a:ea typeface="+mn-ea"/>
          <a:cs typeface="+mn-cs"/>
        </a:defRPr>
      </a:lvl6pPr>
      <a:lvl7pPr marL="2743200" algn="l" defTabSz="914400" rtl="0" eaLnBrk="1" latinLnBrk="0" hangingPunct="1">
        <a:defRPr kumimoji="1" lang="ja-JP" sz="1800" kern="1200">
          <a:solidFill>
            <a:schemeClr val="tx1"/>
          </a:solidFill>
          <a:latin typeface="+mn-lt"/>
          <a:ea typeface="+mn-ea"/>
          <a:cs typeface="+mn-cs"/>
        </a:defRPr>
      </a:lvl7pPr>
      <a:lvl8pPr marL="3200400" algn="l" defTabSz="914400" rtl="0" eaLnBrk="1" latinLnBrk="0" hangingPunct="1">
        <a:defRPr kumimoji="1" lang="ja-JP" sz="1800" kern="1200">
          <a:solidFill>
            <a:schemeClr val="tx1"/>
          </a:solidFill>
          <a:latin typeface="+mn-lt"/>
          <a:ea typeface="+mn-ea"/>
          <a:cs typeface="+mn-cs"/>
        </a:defRPr>
      </a:lvl8pPr>
      <a:lvl9pPr marL="3657600" algn="l" defTabSz="914400" rtl="0" eaLnBrk="1" latinLnBrk="0" hangingPunct="1">
        <a:defRPr kumimoji="1" lang="ja-JP"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sp>
        <p:nvSpPr>
          <p:cNvPr id="3" name="サブタイトル 2"/>
          <p:cNvSpPr>
            <a:spLocks noGrp="1"/>
          </p:cNvSpPr>
          <p:nvPr>
            <p:ph type="subTitle" idx="1"/>
          </p:nvPr>
        </p:nvSpPr>
        <p:spPr>
          <a:xfrm>
            <a:off x="1414540" y="4404550"/>
            <a:ext cx="7766936" cy="1096899"/>
          </a:xfrm>
        </p:spPr>
        <p:txBody>
          <a:bodyPr>
            <a:normAutofit/>
          </a:bodyPr>
          <a:lstStyle/>
          <a:p>
            <a:r>
              <a:rPr kumimoji="1" lang="en-US" altLang="ja-JP" dirty="0">
                <a:solidFill>
                  <a:schemeClr val="tx1"/>
                </a:solidFill>
              </a:rPr>
              <a:t>IT</a:t>
            </a:r>
            <a:r>
              <a:rPr kumimoji="1" lang="ja-JP" altLang="en-US" dirty="0">
                <a:solidFill>
                  <a:schemeClr val="tx1"/>
                </a:solidFill>
              </a:rPr>
              <a:t>ビジネス学科　</a:t>
            </a:r>
            <a:endParaRPr kumimoji="1" lang="en-US" altLang="ja-JP" dirty="0">
              <a:solidFill>
                <a:schemeClr val="tx1"/>
              </a:solidFill>
            </a:endParaRPr>
          </a:p>
          <a:p>
            <a:r>
              <a:rPr lang="ja-JP" altLang="en-US" dirty="0">
                <a:solidFill>
                  <a:schemeClr val="tx1"/>
                </a:solidFill>
              </a:rPr>
              <a:t>講師：大場由香里</a:t>
            </a:r>
            <a:endParaRPr lang="en-US" altLang="ja-JP" dirty="0">
              <a:solidFill>
                <a:schemeClr val="tx1"/>
              </a:solidFill>
            </a:endParaRPr>
          </a:p>
        </p:txBody>
      </p:sp>
      <p:sp>
        <p:nvSpPr>
          <p:cNvPr id="2" name="タイトル 1"/>
          <p:cNvSpPr>
            <a:spLocks noGrp="1"/>
          </p:cNvSpPr>
          <p:nvPr>
            <p:ph type="ctrTitle"/>
          </p:nvPr>
        </p:nvSpPr>
        <p:spPr>
          <a:xfrm>
            <a:off x="1111539" y="1573735"/>
            <a:ext cx="7766936" cy="2160391"/>
          </a:xfrm>
        </p:spPr>
        <p:txBody>
          <a:bodyPr>
            <a:normAutofit/>
          </a:bodyPr>
          <a:lstStyle/>
          <a:p>
            <a:pPr algn="l"/>
            <a:r>
              <a:rPr lang="en-US" altLang="ja-JP" dirty="0"/>
              <a:t>DX</a:t>
            </a:r>
            <a:r>
              <a:rPr lang="ja-JP" altLang="en-US" dirty="0"/>
              <a:t>時代の</a:t>
            </a:r>
            <a:br>
              <a:rPr lang="en-US" altLang="ja-JP" dirty="0"/>
            </a:br>
            <a:r>
              <a:rPr lang="ja-JP" altLang="en-US" dirty="0"/>
              <a:t>ビジネスモデル</a:t>
            </a:r>
            <a:r>
              <a:rPr lang="en-US" altLang="ja-JP" dirty="0"/>
              <a:t>Ⅰ	</a:t>
            </a:r>
            <a:endParaRPr kumimoji="1" lang="ja-JP" dirty="0"/>
          </a:p>
        </p:txBody>
      </p:sp>
    </p:spTree>
    <p:extLst>
      <p:ext uri="{BB962C8B-B14F-4D97-AF65-F5344CB8AC3E}">
        <p14:creationId xmlns:p14="http://schemas.microsoft.com/office/powerpoint/2010/main" val="21085165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C5D6B-C0B5-CFE5-77ED-0945ADADB3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E4E06E-07FE-7D96-B797-0DF2B7541E4B}"/>
              </a:ext>
            </a:extLst>
          </p:cNvPr>
          <p:cNvSpPr>
            <a:spLocks noGrp="1"/>
          </p:cNvSpPr>
          <p:nvPr>
            <p:ph type="title"/>
          </p:nvPr>
        </p:nvSpPr>
        <p:spPr>
          <a:xfrm>
            <a:off x="677334" y="609600"/>
            <a:ext cx="8596668" cy="794004"/>
          </a:xfrm>
        </p:spPr>
        <p:txBody>
          <a:bodyPr>
            <a:noAutofit/>
          </a:bodyPr>
          <a:lstStyle/>
          <a:p>
            <a:r>
              <a:rPr lang="ja-JP" altLang="en-US" sz="4000" dirty="0"/>
              <a:t>悪魔との契約（命と時間）</a:t>
            </a:r>
            <a:endParaRPr kumimoji="1" lang="ja-JP" altLang="en-US" sz="4000" dirty="0"/>
          </a:p>
        </p:txBody>
      </p:sp>
      <p:sp>
        <p:nvSpPr>
          <p:cNvPr id="3" name="コンテンツ プレースホルダー 2">
            <a:extLst>
              <a:ext uri="{FF2B5EF4-FFF2-40B4-BE49-F238E27FC236}">
                <a16:creationId xmlns:a16="http://schemas.microsoft.com/office/drawing/2014/main" id="{831E1345-1250-42F0-7536-C32537FD5C5F}"/>
              </a:ext>
            </a:extLst>
          </p:cNvPr>
          <p:cNvSpPr>
            <a:spLocks noGrp="1"/>
          </p:cNvSpPr>
          <p:nvPr>
            <p:ph idx="1"/>
          </p:nvPr>
        </p:nvSpPr>
        <p:spPr>
          <a:xfrm>
            <a:off x="677334" y="1403604"/>
            <a:ext cx="10194882" cy="5454396"/>
          </a:xfrm>
        </p:spPr>
        <p:txBody>
          <a:bodyPr>
            <a:normAutofit/>
          </a:bodyPr>
          <a:lstStyle/>
          <a:p>
            <a:pPr marL="0" indent="0">
              <a:buNone/>
            </a:pPr>
            <a:r>
              <a:rPr kumimoji="1" lang="ja-JP" altLang="en-US" sz="2400" dirty="0"/>
              <a:t>　あげない　ダメだ、絶対ダメ。　家族の幸せのためなら、あげます。</a:t>
            </a:r>
          </a:p>
          <a:p>
            <a:pPr marL="0" indent="0">
              <a:buNone/>
            </a:pPr>
            <a:r>
              <a:rPr kumimoji="1" lang="ja-JP" altLang="en-US" sz="2400" dirty="0"/>
              <a:t>　自分の人生が第一優先で、一日一日大事に過ごしたいのであげません。</a:t>
            </a:r>
          </a:p>
          <a:p>
            <a:pPr marL="0" indent="0">
              <a:buNone/>
            </a:pPr>
            <a:r>
              <a:rPr kumimoji="1" lang="ja-JP" altLang="en-US" sz="2400" dirty="0"/>
              <a:t>　あげない・あげた場合１５００万円</a:t>
            </a:r>
          </a:p>
          <a:p>
            <a:pPr marL="0" indent="0">
              <a:buNone/>
            </a:pPr>
            <a:r>
              <a:rPr kumimoji="1" lang="ja-JP" altLang="en-US" sz="2400" dirty="0"/>
              <a:t>　売るより、その</a:t>
            </a:r>
            <a:r>
              <a:rPr kumimoji="1" lang="en-US" altLang="ja-JP" sz="2400" dirty="0"/>
              <a:t>1</a:t>
            </a:r>
            <a:r>
              <a:rPr kumimoji="1" lang="ja-JP" altLang="en-US" sz="2400" dirty="0"/>
              <a:t>年たのしむ　　　</a:t>
            </a:r>
            <a:r>
              <a:rPr kumimoji="1" lang="en-US" altLang="ja-JP" sz="2400" dirty="0"/>
              <a:t>5</a:t>
            </a:r>
            <a:r>
              <a:rPr kumimoji="1" lang="ja-JP" altLang="en-US" sz="2400" dirty="0"/>
              <a:t>年分の寿命をもらう</a:t>
            </a:r>
          </a:p>
          <a:p>
            <a:pPr marL="0" indent="0">
              <a:buNone/>
            </a:pPr>
            <a:r>
              <a:rPr kumimoji="1" lang="ja-JP" altLang="en-US" sz="2400" dirty="0"/>
              <a:t>　私はたくさんのお金を要求するでしょう。</a:t>
            </a:r>
            <a:endParaRPr lang="en-US" altLang="ja-JP" sz="2400" dirty="0"/>
          </a:p>
          <a:p>
            <a:pPr marL="0" indent="0">
              <a:buNone/>
            </a:pPr>
            <a:r>
              <a:rPr kumimoji="1" lang="ja-JP" altLang="en-US" sz="2400" dirty="0"/>
              <a:t>　自分の命がどれくらい続くかがわかれば、</a:t>
            </a:r>
            <a:endParaRPr kumimoji="1" lang="en-US" altLang="ja-JP" sz="2400" dirty="0"/>
          </a:p>
          <a:p>
            <a:pPr marL="0" indent="0">
              <a:buNone/>
            </a:pPr>
            <a:r>
              <a:rPr lang="ja-JP" altLang="en-US" sz="2400" dirty="0"/>
              <a:t>　</a:t>
            </a:r>
            <a:r>
              <a:rPr kumimoji="1" lang="ja-JP" altLang="en-US" sz="2400" dirty="0"/>
              <a:t>要求する金額は変わってくるでしょう。</a:t>
            </a:r>
          </a:p>
          <a:p>
            <a:pPr marL="0" indent="0">
              <a:buNone/>
            </a:pPr>
            <a:r>
              <a:rPr kumimoji="1" lang="ja-JP" altLang="en-US" sz="2400" dirty="0"/>
              <a:t>　</a:t>
            </a:r>
            <a:r>
              <a:rPr kumimoji="1" lang="en-US" altLang="ja-JP" sz="2400" dirty="0"/>
              <a:t>1000</a:t>
            </a:r>
            <a:r>
              <a:rPr kumimoji="1" lang="ja-JP" altLang="en-US" sz="2400" dirty="0"/>
              <a:t>万で手を打つ　　</a:t>
            </a:r>
            <a:r>
              <a:rPr kumimoji="1" lang="en-US" altLang="ja-JP" sz="2400" dirty="0"/>
              <a:t>10</a:t>
            </a:r>
            <a:r>
              <a:rPr kumimoji="1" lang="ja-JP" altLang="en-US" sz="2400" dirty="0"/>
              <a:t>億くらい　　</a:t>
            </a:r>
            <a:r>
              <a:rPr kumimoji="1" lang="en-US" altLang="ja-JP" sz="2400" dirty="0"/>
              <a:t>10</a:t>
            </a:r>
            <a:r>
              <a:rPr kumimoji="1" lang="ja-JP" altLang="en-US" sz="2400" dirty="0"/>
              <a:t>億くれるならあげる</a:t>
            </a:r>
          </a:p>
          <a:p>
            <a:pPr marL="0" indent="0">
              <a:buNone/>
            </a:pPr>
            <a:r>
              <a:rPr kumimoji="1" lang="ja-JP" altLang="en-US" sz="2400" dirty="0"/>
              <a:t>　</a:t>
            </a:r>
            <a:r>
              <a:rPr kumimoji="1" lang="en-US" altLang="ja-JP" sz="2400" dirty="0"/>
              <a:t>5</a:t>
            </a:r>
            <a:r>
              <a:rPr kumimoji="1" lang="ja-JP" altLang="en-US" sz="2400" dirty="0"/>
              <a:t>億ほしい　</a:t>
            </a:r>
            <a:r>
              <a:rPr kumimoji="1" lang="en-US" altLang="ja-JP" sz="2400" dirty="0"/>
              <a:t>100</a:t>
            </a:r>
            <a:r>
              <a:rPr kumimoji="1" lang="ja-JP" altLang="en-US" sz="2400" dirty="0"/>
              <a:t>万円</a:t>
            </a:r>
            <a:r>
              <a:rPr kumimoji="1" lang="en-US" altLang="ja-JP" sz="2400" dirty="0"/>
              <a:t>~</a:t>
            </a:r>
            <a:r>
              <a:rPr kumimoji="1" lang="ja-JP" altLang="en-US" sz="2400" dirty="0"/>
              <a:t>であげます。　</a:t>
            </a:r>
            <a:r>
              <a:rPr kumimoji="1" lang="en-US" altLang="ja-JP" sz="2400" dirty="0"/>
              <a:t>1</a:t>
            </a:r>
            <a:r>
              <a:rPr kumimoji="1" lang="ja-JP" altLang="en-US" sz="2400" dirty="0"/>
              <a:t>億　　</a:t>
            </a:r>
            <a:r>
              <a:rPr kumimoji="1" lang="en-US" altLang="ja-JP" sz="2400" dirty="0"/>
              <a:t>100</a:t>
            </a:r>
            <a:r>
              <a:rPr kumimoji="1" lang="ja-JP" altLang="en-US" sz="2400" dirty="0"/>
              <a:t>億　　</a:t>
            </a:r>
            <a:r>
              <a:rPr kumimoji="1" lang="en-US" altLang="ja-JP" sz="2400" dirty="0"/>
              <a:t>500</a:t>
            </a:r>
            <a:r>
              <a:rPr kumimoji="1" lang="ja-JP" altLang="en-US" sz="2400" dirty="0"/>
              <a:t>万　</a:t>
            </a:r>
            <a:endParaRPr kumimoji="1" lang="ja-JP" altLang="en-US" sz="2000" dirty="0"/>
          </a:p>
        </p:txBody>
      </p:sp>
    </p:spTree>
    <p:extLst>
      <p:ext uri="{BB962C8B-B14F-4D97-AF65-F5344CB8AC3E}">
        <p14:creationId xmlns:p14="http://schemas.microsoft.com/office/powerpoint/2010/main" val="39483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C5754-BA70-EAA7-2E3C-6651C0E317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901E95-03B0-8323-AD74-8F862564503F}"/>
              </a:ext>
            </a:extLst>
          </p:cNvPr>
          <p:cNvSpPr>
            <a:spLocks noGrp="1"/>
          </p:cNvSpPr>
          <p:nvPr>
            <p:ph type="title"/>
          </p:nvPr>
        </p:nvSpPr>
        <p:spPr/>
        <p:txBody>
          <a:bodyPr>
            <a:noAutofit/>
          </a:bodyPr>
          <a:lstStyle/>
          <a:p>
            <a:r>
              <a:rPr lang="en-US" altLang="ja-JP" sz="4000" dirty="0"/>
              <a:t>4/15</a:t>
            </a:r>
            <a:r>
              <a:rPr lang="ja-JP" altLang="en-US" sz="4000" dirty="0"/>
              <a:t>リアクションペーパーより質問</a:t>
            </a:r>
            <a:endParaRPr kumimoji="1" lang="ja-JP" altLang="en-US" sz="4000" dirty="0"/>
          </a:p>
        </p:txBody>
      </p:sp>
      <p:sp>
        <p:nvSpPr>
          <p:cNvPr id="3" name="コンテンツ プレースホルダー 2">
            <a:extLst>
              <a:ext uri="{FF2B5EF4-FFF2-40B4-BE49-F238E27FC236}">
                <a16:creationId xmlns:a16="http://schemas.microsoft.com/office/drawing/2014/main" id="{04E0560B-EFAE-B234-7809-E3E50F70C885}"/>
              </a:ext>
            </a:extLst>
          </p:cNvPr>
          <p:cNvSpPr>
            <a:spLocks noGrp="1"/>
          </p:cNvSpPr>
          <p:nvPr>
            <p:ph idx="1"/>
          </p:nvPr>
        </p:nvSpPr>
        <p:spPr>
          <a:xfrm>
            <a:off x="677334" y="1977367"/>
            <a:ext cx="9829122" cy="4880633"/>
          </a:xfrm>
        </p:spPr>
        <p:txBody>
          <a:bodyPr>
            <a:normAutofit/>
          </a:bodyPr>
          <a:lstStyle/>
          <a:p>
            <a:pPr marL="457200" lvl="1" indent="0">
              <a:buNone/>
            </a:pPr>
            <a:r>
              <a:rPr kumimoji="1" lang="ja-JP" altLang="en-US" sz="3200" dirty="0"/>
              <a:t>✦先生の美容方法を教えていただきたいです。</a:t>
            </a:r>
            <a:endParaRPr kumimoji="1" lang="en-US" altLang="ja-JP" sz="3200" dirty="0"/>
          </a:p>
          <a:p>
            <a:pPr marL="457200" lvl="1" indent="0">
              <a:buNone/>
            </a:pPr>
            <a:r>
              <a:rPr kumimoji="1" lang="ja-JP" altLang="en-US" sz="3200" dirty="0"/>
              <a:t>   先生の皮膚はすごく綺麗です。</a:t>
            </a:r>
            <a:endParaRPr kumimoji="1" lang="en-US" altLang="ja-JP" sz="3200" dirty="0"/>
          </a:p>
          <a:p>
            <a:pPr marL="457200" lvl="1" indent="0">
              <a:buNone/>
            </a:pPr>
            <a:r>
              <a:rPr lang="en-US" altLang="ja-JP" sz="3200" dirty="0"/>
              <a:t>   </a:t>
            </a:r>
            <a:r>
              <a:rPr lang="ja-JP" altLang="en-US" sz="3200" dirty="0"/>
              <a:t>→規則正しくご飯を食べて、よく寝ること！</a:t>
            </a:r>
            <a:endParaRPr lang="en-US" altLang="ja-JP" sz="3200" dirty="0"/>
          </a:p>
          <a:p>
            <a:pPr marL="457200" lvl="1" indent="0">
              <a:buNone/>
            </a:pPr>
            <a:r>
              <a:rPr kumimoji="1" lang="ja-JP" altLang="en-US" sz="3200" dirty="0"/>
              <a:t>　→表情筋　鍛えること！</a:t>
            </a:r>
            <a:endParaRPr kumimoji="1" lang="en-US" altLang="ja-JP" sz="3200" dirty="0"/>
          </a:p>
          <a:p>
            <a:pPr marL="457200" lvl="1" indent="0">
              <a:buNone/>
            </a:pPr>
            <a:endParaRPr kumimoji="1" lang="en-US" altLang="ja-JP" sz="2400" dirty="0"/>
          </a:p>
          <a:p>
            <a:pPr marL="457200" lvl="1" indent="0">
              <a:buNone/>
            </a:pPr>
            <a:r>
              <a:rPr lang="ja-JP" altLang="en-US" sz="3200" dirty="0"/>
              <a:t>✦新しいコスプレをした際、見せていただけたら</a:t>
            </a:r>
            <a:endParaRPr lang="en-US" altLang="ja-JP" sz="3200" dirty="0"/>
          </a:p>
          <a:p>
            <a:pPr marL="457200" lvl="1" indent="0">
              <a:buNone/>
            </a:pPr>
            <a:r>
              <a:rPr lang="ja-JP" altLang="en-US" sz="3200" dirty="0"/>
              <a:t>　幸いです。やまとやレムコスだいすき</a:t>
            </a:r>
            <a:r>
              <a:rPr lang="ja-JP" altLang="en-US" sz="3200"/>
              <a:t>です。</a:t>
            </a:r>
            <a:endParaRPr lang="ja-JP" altLang="en-US" sz="3200" dirty="0"/>
          </a:p>
        </p:txBody>
      </p:sp>
    </p:spTree>
    <p:extLst>
      <p:ext uri="{BB962C8B-B14F-4D97-AF65-F5344CB8AC3E}">
        <p14:creationId xmlns:p14="http://schemas.microsoft.com/office/powerpoint/2010/main" val="264083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534270" y="500459"/>
            <a:ext cx="9133730" cy="1233424"/>
          </a:xfrm>
        </p:spPr>
        <p:txBody>
          <a:bodyPr>
            <a:normAutofit/>
          </a:bodyPr>
          <a:lstStyle/>
          <a:p>
            <a:r>
              <a:rPr kumimoji="1" lang="ja-JP" altLang="en-US" sz="4400" dirty="0"/>
              <a:t>学習</a:t>
            </a:r>
            <a:r>
              <a:rPr kumimoji="1" lang="ja-JP" sz="4400" dirty="0"/>
              <a:t>目標</a:t>
            </a:r>
          </a:p>
        </p:txBody>
      </p:sp>
      <p:sp>
        <p:nvSpPr>
          <p:cNvPr id="2" name="コンテンツ プレースホルダー 1"/>
          <p:cNvSpPr>
            <a:spLocks noGrp="1"/>
          </p:cNvSpPr>
          <p:nvPr>
            <p:ph idx="1"/>
          </p:nvPr>
        </p:nvSpPr>
        <p:spPr>
          <a:xfrm>
            <a:off x="1524000" y="1733882"/>
            <a:ext cx="9144000" cy="5124117"/>
          </a:xfrm>
          <a:prstGeom prst="rect">
            <a:avLst/>
          </a:prstGeom>
        </p:spPr>
        <p:txBody>
          <a:bodyPr>
            <a:normAutofit fontScale="92500" lnSpcReduction="20000"/>
          </a:bodyPr>
          <a:lstStyle/>
          <a:p>
            <a:pPr marL="91440" marR="0" lvl="0" indent="-91440" algn="l" defTabSz="914400" rtl="0" eaLnBrk="1" fontAlgn="auto" latinLnBrk="0" hangingPunct="1">
              <a:lnSpc>
                <a:spcPct val="85000"/>
              </a:lnSpc>
              <a:spcBef>
                <a:spcPts val="1300"/>
              </a:spcBef>
              <a:spcAft>
                <a:spcPts val="0"/>
              </a:spcAft>
              <a:buClrTx/>
              <a:buSzTx/>
              <a:buFont typeface="Arial" pitchFamily="34" charset="0"/>
              <a:buChar char=" "/>
              <a:tabLst/>
              <a:defRPr/>
            </a:pPr>
            <a:r>
              <a:rPr kumimoji="1" lang="ja-JP" altLang="en-US" sz="36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rPr>
              <a:t>ビジネスモデル研究として、</a:t>
            </a:r>
            <a:r>
              <a:rPr kumimoji="1" lang="en-US" altLang="ja-JP" sz="36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rPr>
              <a:t>DX</a:t>
            </a:r>
            <a:r>
              <a:rPr kumimoji="1" lang="ja-JP" altLang="en-US" sz="36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rPr>
              <a:t>を意識しての作業</a:t>
            </a:r>
            <a:endParaRPr kumimoji="1" lang="en-US" altLang="ja-JP" sz="36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endParaRPr>
          </a:p>
          <a:p>
            <a:pPr>
              <a:defRPr/>
            </a:pPr>
            <a:r>
              <a:rPr kumimoji="1" lang="ja-JP" altLang="en-US" sz="36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rPr>
              <a:t>効率化、システム化を学ぶ。</a:t>
            </a:r>
            <a:r>
              <a:rPr kumimoji="1" lang="ja-JP" altLang="en-US" sz="3600" dirty="0"/>
              <a:t>ビジネスフレームワークの</a:t>
            </a:r>
            <a:endParaRPr kumimoji="1" lang="en-US" altLang="ja-JP" sz="3600" dirty="0"/>
          </a:p>
          <a:p>
            <a:pPr>
              <a:defRPr/>
            </a:pPr>
            <a:r>
              <a:rPr kumimoji="1" lang="ja-JP" altLang="en-US" sz="3600" dirty="0"/>
              <a:t>知識を得る。</a:t>
            </a:r>
            <a:endParaRPr kumimoji="1" lang="en-US" altLang="ja-JP" sz="3600" b="0" i="0" u="none" strike="noStrike" kern="1200" cap="none" spc="0" normalizeH="0" baseline="0" noProof="0" dirty="0">
              <a:ln>
                <a:noFill/>
              </a:ln>
              <a:solidFill>
                <a:prstClr val="black">
                  <a:lumMod val="85000"/>
                  <a:lumOff val="15000"/>
                </a:prstClr>
              </a:solidFill>
              <a:effectLst/>
              <a:uLnTx/>
              <a:uFillTx/>
              <a:latin typeface="Meiryo UI" panose="020B0604030504040204" pitchFamily="50" charset="-128"/>
              <a:ea typeface="Meiryo UI" panose="020B0604030504040204" pitchFamily="50" charset="-128"/>
            </a:endParaRPr>
          </a:p>
          <a:p>
            <a:pPr lvl="0"/>
            <a:endParaRPr kumimoji="1" lang="en-US" altLang="ja-JP" sz="3600" b="1" dirty="0">
              <a:highlight>
                <a:srgbClr val="FFFF00"/>
              </a:highlight>
            </a:endParaRPr>
          </a:p>
          <a:p>
            <a:pPr lvl="0"/>
            <a:r>
              <a:rPr kumimoji="1" lang="ja-JP" altLang="en-US" sz="3600" dirty="0">
                <a:highlight>
                  <a:srgbClr val="FFFF00"/>
                </a:highlight>
              </a:rPr>
              <a:t>スピーチトレーニング＆コミュニケーションの大切さ</a:t>
            </a:r>
            <a:endParaRPr kumimoji="1" lang="en-US" altLang="ja-JP" sz="3600" dirty="0">
              <a:highlight>
                <a:srgbClr val="FFFF00"/>
              </a:highlight>
            </a:endParaRPr>
          </a:p>
          <a:p>
            <a:pPr lvl="0"/>
            <a:r>
              <a:rPr kumimoji="1" lang="ja-JP" altLang="en-US" sz="3600" dirty="0">
                <a:highlight>
                  <a:srgbClr val="FFFF00"/>
                </a:highlight>
              </a:rPr>
              <a:t>（非言語的コミュニケーション</a:t>
            </a:r>
            <a:r>
              <a:rPr lang="ja-JP" altLang="en-US" sz="3600" dirty="0">
                <a:highlight>
                  <a:srgbClr val="FFFF00"/>
                </a:highlight>
              </a:rPr>
              <a:t>）</a:t>
            </a:r>
            <a:endParaRPr kumimoji="1" lang="en-US" altLang="ja-JP" sz="3600" dirty="0"/>
          </a:p>
          <a:p>
            <a:pPr lvl="0"/>
            <a:endParaRPr lang="en-US" altLang="ja-JP" sz="2800" dirty="0"/>
          </a:p>
          <a:p>
            <a:pPr lvl="0"/>
            <a:r>
              <a:rPr kumimoji="1" lang="ja-JP" altLang="en-US" sz="2800" dirty="0"/>
              <a:t>（</a:t>
            </a:r>
            <a:r>
              <a:rPr kumimoji="1" lang="en-US" altLang="ja-JP" sz="2800" dirty="0"/>
              <a:t>1</a:t>
            </a:r>
            <a:r>
              <a:rPr kumimoji="1" lang="ja-JP" altLang="en-US" sz="2800" dirty="0"/>
              <a:t>）主体性を身につける</a:t>
            </a:r>
            <a:endParaRPr kumimoji="1" lang="ja-JP" sz="2800" dirty="0"/>
          </a:p>
          <a:p>
            <a:pPr lvl="0"/>
            <a:r>
              <a:rPr kumimoji="1" lang="ja-JP" altLang="en-US" sz="2800" dirty="0"/>
              <a:t>（</a:t>
            </a:r>
            <a:r>
              <a:rPr lang="en-US" altLang="ja-JP" sz="2800" dirty="0"/>
              <a:t>2</a:t>
            </a:r>
            <a:r>
              <a:rPr kumimoji="1" lang="ja-JP" altLang="en-US" sz="2800" dirty="0"/>
              <a:t>）社会に興味を持つ</a:t>
            </a:r>
            <a:endParaRPr kumimoji="1" lang="ja-JP" sz="2800" dirty="0"/>
          </a:p>
          <a:p>
            <a:pPr lvl="0"/>
            <a:r>
              <a:rPr kumimoji="1" lang="ja-JP" altLang="en-US" sz="2800" dirty="0"/>
              <a:t>（</a:t>
            </a:r>
            <a:r>
              <a:rPr lang="en-US" altLang="ja-JP" sz="2800" dirty="0"/>
              <a:t>3</a:t>
            </a:r>
            <a:r>
              <a:rPr kumimoji="1" lang="ja-JP" altLang="en-US" sz="2800" dirty="0"/>
              <a:t>）社会で求められる力</a:t>
            </a:r>
            <a:endParaRPr kumimoji="1" lang="ja-JP" sz="2800" dirty="0"/>
          </a:p>
          <a:p>
            <a:pPr lvl="0"/>
            <a:r>
              <a:rPr kumimoji="1" lang="ja-JP" altLang="en-US" sz="2800" dirty="0"/>
              <a:t>（</a:t>
            </a:r>
            <a:r>
              <a:rPr lang="en-US" altLang="ja-JP" sz="2800" dirty="0"/>
              <a:t>4</a:t>
            </a:r>
            <a:r>
              <a:rPr kumimoji="1" lang="ja-JP" altLang="en-US" sz="2800" dirty="0"/>
              <a:t>）</a:t>
            </a:r>
            <a:r>
              <a:rPr kumimoji="1" lang="ja-JP" sz="2800" dirty="0"/>
              <a:t>互いに</a:t>
            </a:r>
            <a:r>
              <a:rPr kumimoji="1" lang="ja-JP" altLang="en-US" sz="2800" dirty="0"/>
              <a:t>協力する</a:t>
            </a:r>
            <a:endParaRPr kumimoji="1" lang="ja-JP" sz="2800" dirty="0"/>
          </a:p>
        </p:txBody>
      </p:sp>
    </p:spTree>
    <p:extLst>
      <p:ext uri="{BB962C8B-B14F-4D97-AF65-F5344CB8AC3E}">
        <p14:creationId xmlns:p14="http://schemas.microsoft.com/office/powerpoint/2010/main" val="22093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ビジネスモデルとは？？①</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buNone/>
            </a:pP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経営戦略論</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の分野の一つ。</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「事業で</a:t>
            </a:r>
            <a:r>
              <a:rPr lang="ja-JP" altLang="en-US" sz="2800" dirty="0">
                <a:solidFill>
                  <a:schemeClr val="tx1"/>
                </a:solidFill>
                <a:highlight>
                  <a:srgbClr val="FFFF00"/>
                </a:highlight>
                <a:latin typeface="Meiryo UI" panose="020B0604030504040204" pitchFamily="50" charset="-128"/>
                <a:ea typeface="Meiryo UI" panose="020B0604030504040204" pitchFamily="50" charset="-128"/>
              </a:rPr>
              <a:t>利益を生み出す企業価値を高め、</a:t>
            </a:r>
            <a:r>
              <a:rPr lang="ja-JP" altLang="en-US" sz="2800" dirty="0">
                <a:solidFill>
                  <a:schemeClr val="tx1"/>
                </a:solidFill>
                <a:latin typeface="Meiryo UI" panose="020B0604030504040204" pitchFamily="50" charset="-128"/>
                <a:ea typeface="Meiryo UI" panose="020B0604030504040204" pitchFamily="50" charset="-128"/>
              </a:rPr>
              <a:t>事業を</a:t>
            </a:r>
            <a:r>
              <a:rPr lang="ja-JP" altLang="en-US" sz="2800" dirty="0">
                <a:solidFill>
                  <a:schemeClr val="tx1"/>
                </a:solidFill>
                <a:highlight>
                  <a:srgbClr val="FFFF00"/>
                </a:highlight>
                <a:latin typeface="Meiryo UI" panose="020B0604030504040204" pitchFamily="50" charset="-128"/>
                <a:ea typeface="Meiryo UI" panose="020B0604030504040204" pitchFamily="50" charset="-128"/>
              </a:rPr>
              <a:t>継続</a:t>
            </a:r>
            <a:r>
              <a:rPr lang="ja-JP" altLang="en-US" sz="2800" dirty="0">
                <a:solidFill>
                  <a:schemeClr val="tx1"/>
                </a:solidFill>
                <a:latin typeface="Meiryo UI" panose="020B0604030504040204" pitchFamily="50" charset="-128"/>
                <a:ea typeface="Meiryo UI" panose="020B0604030504040204" pitchFamily="50" charset="-128"/>
              </a:rPr>
              <a:t>する」</a:t>
            </a:r>
            <a:endParaRPr lang="en-US" altLang="ja-JP" sz="2800" dirty="0">
              <a:solidFill>
                <a:schemeClr val="tx1"/>
              </a:solidFill>
              <a:latin typeface="Meiryo UI" panose="020B0604030504040204" pitchFamily="50" charset="-128"/>
              <a:ea typeface="Meiryo UI" panose="020B0604030504040204" pitchFamily="50" charset="-128"/>
            </a:endParaRPr>
          </a:p>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ための仕組み。</a:t>
            </a:r>
            <a:b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br>
            <a:endParaRPr lang="en-US" altLang="ja-JP" sz="2800" dirty="0">
              <a:solidFill>
                <a:schemeClr val="tx1"/>
              </a:solidFill>
              <a:latin typeface="Meiryo UI" panose="020B0604030504040204" pitchFamily="50" charset="-128"/>
              <a:ea typeface="Meiryo UI" panose="020B0604030504040204" pitchFamily="50" charset="-128"/>
            </a:endParaRPr>
          </a:p>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・どんな事業で収益を上げるか。</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・事業のターゲット層をどこに設定するか。</a:t>
            </a:r>
            <a:endParaRPr lang="en-US" altLang="ja-JP" sz="2800" dirty="0">
              <a:solidFill>
                <a:schemeClr val="tx1"/>
              </a:solidFill>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・どのような製品やサービスを市場に提供するか。　など、</a:t>
            </a:r>
            <a:endParaRPr lang="en-US" altLang="ja-JP" sz="2800" dirty="0">
              <a:solidFill>
                <a:schemeClr val="tx1"/>
              </a:solidFill>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lang="ja-JP" altLang="en-US" sz="2800" dirty="0">
                <a:solidFill>
                  <a:srgbClr val="FF0000"/>
                </a:solidFill>
                <a:latin typeface="Meiryo UI" panose="020B0604030504040204" pitchFamily="50" charset="-128"/>
                <a:ea typeface="Meiryo UI" panose="020B0604030504040204" pitchFamily="50" charset="-128"/>
              </a:rPr>
              <a:t>ビジネスモデルキャンバス（フレームワーク）</a:t>
            </a:r>
            <a:r>
              <a:rPr lang="ja-JP" altLang="en-US" sz="2800" dirty="0">
                <a:solidFill>
                  <a:schemeClr val="tx1"/>
                </a:solidFill>
                <a:latin typeface="Meiryo UI" panose="020B0604030504040204" pitchFamily="50" charset="-128"/>
                <a:ea typeface="Meiryo UI" panose="020B0604030504040204" pitchFamily="50" charset="-128"/>
              </a:rPr>
              <a:t>を使用する。</a:t>
            </a:r>
            <a:endParaRPr lang="en-US" altLang="ja-JP" sz="28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299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ビジネスモデルとは？？①</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buNone/>
            </a:pP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経営戦略論</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とは？具体的にどういうものか？？</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endParaRPr lang="en-US" altLang="ja-JP" sz="2800" dirty="0">
              <a:solidFill>
                <a:schemeClr val="tx1"/>
              </a:solidFill>
              <a:latin typeface="Meiryo UI" panose="020B0604030504040204" pitchFamily="50" charset="-128"/>
              <a:ea typeface="Meiryo UI" panose="020B0604030504040204" pitchFamily="50" charset="-128"/>
            </a:endParaRPr>
          </a:p>
          <a:p>
            <a:pPr marL="0" indent="0">
              <a:buNone/>
            </a:pPr>
            <a:r>
              <a:rPr lang="ja-JP" altLang="en-US" sz="2800" b="0" i="0" dirty="0">
                <a:solidFill>
                  <a:srgbClr val="000000"/>
                </a:solidFill>
                <a:effectLst/>
                <a:latin typeface="ヒラギノ角ゴ ProN W3"/>
              </a:rPr>
              <a:t>　</a:t>
            </a:r>
            <a:r>
              <a:rPr lang="ja-JP" altLang="en-US" sz="2000" b="0" i="0" dirty="0">
                <a:solidFill>
                  <a:srgbClr val="000000"/>
                </a:solidFill>
                <a:effectLst/>
                <a:latin typeface="ヒラギノ角ゴ ProN W3"/>
              </a:rPr>
              <a:t>経営コンサルタント会社のマッキンゼー（アメリカに本社）により、次のように定義されている。</a:t>
            </a:r>
            <a:endParaRPr lang="en-US" altLang="ja-JP" sz="2000" b="0" i="0" dirty="0">
              <a:solidFill>
                <a:srgbClr val="000000"/>
              </a:solidFill>
              <a:effectLst/>
              <a:latin typeface="ヒラギノ角ゴ ProN W3"/>
            </a:endParaRPr>
          </a:p>
          <a:p>
            <a:pPr marL="0" indent="0">
              <a:buNone/>
            </a:pPr>
            <a:endParaRPr lang="en-US" altLang="ja-JP" sz="2000" b="0" i="0" dirty="0">
              <a:solidFill>
                <a:srgbClr val="000000"/>
              </a:solidFill>
              <a:effectLst/>
              <a:latin typeface="ヒラギノ角ゴ ProN W3"/>
            </a:endParaRPr>
          </a:p>
          <a:p>
            <a:pPr marL="0" indent="0" algn="l">
              <a:buNone/>
            </a:pPr>
            <a:r>
              <a:rPr lang="ja-JP" altLang="en-US" sz="2800" b="0" i="0" dirty="0">
                <a:solidFill>
                  <a:srgbClr val="000000"/>
                </a:solidFill>
                <a:effectLst/>
                <a:latin typeface="ヒラギノ角ゴ ProN W3"/>
              </a:rPr>
              <a:t>「企業・事業目的を競争優位性により持続的に達成できる構造を構築する</a:t>
            </a:r>
            <a:r>
              <a:rPr lang="ja-JP" altLang="en-US" sz="2800" b="0" i="0" dirty="0">
                <a:solidFill>
                  <a:srgbClr val="000000"/>
                </a:solidFill>
                <a:effectLst/>
                <a:highlight>
                  <a:srgbClr val="FFFF00"/>
                </a:highlight>
                <a:latin typeface="ヒラギノ角ゴ ProN W3"/>
              </a:rPr>
              <a:t>施策群</a:t>
            </a:r>
            <a:r>
              <a:rPr lang="ja-JP" altLang="en-US" sz="2800" b="0" i="0" dirty="0">
                <a:solidFill>
                  <a:srgbClr val="000000"/>
                </a:solidFill>
                <a:effectLst/>
                <a:latin typeface="ヒラギノ角ゴ ProN W3"/>
              </a:rPr>
              <a:t>」</a:t>
            </a:r>
            <a:endParaRPr lang="en-US" altLang="ja-JP" sz="2800" b="0" i="0" dirty="0">
              <a:solidFill>
                <a:srgbClr val="000000"/>
              </a:solidFill>
              <a:effectLst/>
              <a:latin typeface="ヒラギノ角ゴ ProN W3"/>
            </a:endParaRPr>
          </a:p>
          <a:p>
            <a:pPr marL="0" indent="0" algn="l">
              <a:buNone/>
            </a:pPr>
            <a:endParaRPr lang="ja-JP" altLang="en-US" sz="2800" b="0" i="0" dirty="0">
              <a:solidFill>
                <a:srgbClr val="000000"/>
              </a:solidFill>
              <a:effectLst/>
              <a:latin typeface="ヒラギノ角ゴ ProN W3"/>
            </a:endParaRPr>
          </a:p>
          <a:p>
            <a:pPr algn="l"/>
            <a:r>
              <a:rPr lang="ja-JP" altLang="en-US" sz="2800" b="0" i="0" dirty="0">
                <a:solidFill>
                  <a:srgbClr val="000000"/>
                </a:solidFill>
                <a:effectLst/>
                <a:latin typeface="ヒラギノ角ゴ ProN W3"/>
              </a:rPr>
              <a:t>つまり、経営戦略論とは、事業目的を持続的に達成するための施策群を支える学問だということになります。</a:t>
            </a:r>
          </a:p>
          <a:p>
            <a:pPr marL="0" indent="0">
              <a:buNone/>
            </a:pP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endParaRPr lang="en-US" altLang="ja-JP" sz="2800" dirty="0">
              <a:solidFill>
                <a:schemeClr val="tx1"/>
              </a:solidFill>
              <a:latin typeface="Meiryo UI" panose="020B0604030504040204" pitchFamily="50" charset="-128"/>
              <a:ea typeface="Meiryo UI" panose="020B0604030504040204" pitchFamily="50" charset="-128"/>
            </a:endParaRPr>
          </a:p>
          <a:p>
            <a:pPr marL="0" indent="0">
              <a:buNone/>
            </a:pP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4680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ビジネスモデルとは？？②</a:t>
            </a:r>
            <a:endParaRPr lang="ja-JP" altLang="ja-JP" sz="4400" dirty="0">
              <a:effectLst/>
            </a:endParaRPr>
          </a:p>
        </p:txBody>
      </p:sp>
      <p:sp>
        <p:nvSpPr>
          <p:cNvPr id="3" name="コンテンツ プレースホルダー 2"/>
          <p:cNvSpPr>
            <a:spLocks noGrp="1"/>
          </p:cNvSpPr>
          <p:nvPr>
            <p:ph idx="1"/>
          </p:nvPr>
        </p:nvSpPr>
        <p:spPr>
          <a:xfrm>
            <a:off x="1522874" y="1739348"/>
            <a:ext cx="9134856" cy="4072845"/>
          </a:xfrm>
        </p:spPr>
        <p:txBody>
          <a:bodyPr>
            <a:noAutofit/>
          </a:bodyPr>
          <a:lstStyle/>
          <a:p>
            <a:pPr marL="0" indent="0">
              <a:buNone/>
            </a:pPr>
            <a:r>
              <a:rPr kumimoji="1" lang="ja-JP" altLang="en-US" sz="3200" b="0" i="0" kern="1200" dirty="0">
                <a:solidFill>
                  <a:schemeClr val="tx1"/>
                </a:solidFill>
                <a:effectLst/>
                <a:latin typeface="Meiryo UI" panose="020B0604030504040204" pitchFamily="50" charset="-128"/>
                <a:ea typeface="Meiryo UI" panose="020B0604030504040204" pitchFamily="50" charset="-128"/>
                <a:cs typeface="+mn-cs"/>
              </a:rPr>
              <a:t>✦ビジネスモデルをつくるメリット✦</a:t>
            </a:r>
            <a:endParaRPr kumimoji="1" lang="en-US" altLang="ja-JP" sz="32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endParaRPr lang="en-US" altLang="ja-JP" sz="2400" dirty="0">
              <a:solidFill>
                <a:schemeClr val="tx1"/>
              </a:solidFill>
              <a:latin typeface="Meiryo UI" panose="020B0604030504040204" pitchFamily="50" charset="-128"/>
              <a:ea typeface="Meiryo UI" panose="020B0604030504040204" pitchFamily="50" charset="-128"/>
            </a:endParaRPr>
          </a:p>
          <a:p>
            <a:pPr marL="0" indent="0">
              <a:buNone/>
            </a:pPr>
            <a:r>
              <a:rPr lang="ja-JP" altLang="en-US" sz="2400" dirty="0">
                <a:solidFill>
                  <a:schemeClr val="tx1"/>
                </a:solidFill>
                <a:latin typeface="Meiryo UI" panose="020B0604030504040204" pitchFamily="50" charset="-128"/>
                <a:ea typeface="Meiryo UI" panose="020B0604030504040204" pitchFamily="50" charset="-128"/>
              </a:rPr>
              <a:t>　　・事業についての理解が深まる。</a:t>
            </a:r>
            <a:endParaRPr lang="en-US" altLang="ja-JP" sz="2400" dirty="0">
              <a:solidFill>
                <a:schemeClr val="tx1"/>
              </a:solidFill>
              <a:latin typeface="Meiryo UI" panose="020B0604030504040204" pitchFamily="50" charset="-128"/>
              <a:ea typeface="Meiryo UI" panose="020B0604030504040204" pitchFamily="50" charset="-128"/>
            </a:endParaRPr>
          </a:p>
          <a:p>
            <a:pPr marL="0" indent="0">
              <a:buNone/>
            </a:pP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　　・事業内容についての話題が共有しやすくなる。</a:t>
            </a:r>
            <a:endPar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　　・問題点を見つけやすくなる。</a:t>
            </a:r>
            <a:endPar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400" dirty="0">
                <a:solidFill>
                  <a:schemeClr val="tx1"/>
                </a:solidFill>
                <a:latin typeface="Meiryo UI" panose="020B0604030504040204" pitchFamily="50" charset="-128"/>
                <a:ea typeface="Meiryo UI" panose="020B0604030504040204" pitchFamily="50" charset="-128"/>
              </a:rPr>
              <a:t>　　・事業の原点に立ち返れる。</a:t>
            </a:r>
            <a:endParaRPr lang="en-US" altLang="ja-JP" sz="2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3218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ビジネスモデルとは？？③</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✦ビジネスモデルを構成する</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4</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つの要素✦</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①</a:t>
            </a:r>
            <a:r>
              <a:rPr lang="en-US" altLang="ja-JP" sz="2800" dirty="0">
                <a:solidFill>
                  <a:schemeClr val="tx1"/>
                </a:solidFill>
                <a:highlight>
                  <a:srgbClr val="FFFF00"/>
                </a:highlight>
                <a:latin typeface="Meiryo UI" panose="020B0604030504040204" pitchFamily="50" charset="-128"/>
                <a:ea typeface="Meiryo UI" panose="020B0604030504040204" pitchFamily="50" charset="-128"/>
              </a:rPr>
              <a:t>Who</a:t>
            </a:r>
            <a:r>
              <a:rPr lang="ja-JP" altLang="en-US" sz="2800" dirty="0">
                <a:solidFill>
                  <a:schemeClr val="tx1"/>
                </a:solidFill>
                <a:highlight>
                  <a:srgbClr val="FFFF00"/>
                </a:highlight>
                <a:latin typeface="Meiryo UI" panose="020B0604030504040204" pitchFamily="50" charset="-128"/>
                <a:ea typeface="Meiryo UI" panose="020B0604030504040204" pitchFamily="50" charset="-128"/>
              </a:rPr>
              <a:t>（顧客は誰なのか）</a:t>
            </a:r>
            <a:endParaRPr lang="en-US" altLang="ja-JP" sz="2800" dirty="0">
              <a:solidFill>
                <a:schemeClr val="tx1"/>
              </a:solidFill>
              <a:highlight>
                <a:srgbClr val="FFFF00"/>
              </a:highligh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→価値を提供したいと考えている顧客を意味する。</a:t>
            </a:r>
            <a:endParaRPr lang="en-US" altLang="ja-JP" sz="2800" dirty="0">
              <a:solidFill>
                <a:schemeClr val="tx1"/>
              </a:solidFill>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＊顧客像を具体的に分析し、明確に設定することが不可欠</a:t>
            </a:r>
            <a:endParaRPr lang="en-US" altLang="ja-JP" sz="2000" dirty="0">
              <a:solidFill>
                <a:schemeClr val="tx1"/>
              </a:solidFill>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②</a:t>
            </a:r>
            <a:r>
              <a:rPr lang="en-US" altLang="ja-JP" sz="2800" dirty="0">
                <a:solidFill>
                  <a:schemeClr val="tx1"/>
                </a:solidFill>
                <a:highlight>
                  <a:srgbClr val="FFFF00"/>
                </a:highlight>
                <a:latin typeface="Meiryo UI" panose="020B0604030504040204" pitchFamily="50" charset="-128"/>
                <a:ea typeface="Meiryo UI" panose="020B0604030504040204" pitchFamily="50" charset="-128"/>
              </a:rPr>
              <a:t>What</a:t>
            </a:r>
            <a:r>
              <a:rPr lang="ja-JP" altLang="en-US" sz="2800" dirty="0">
                <a:solidFill>
                  <a:schemeClr val="tx1"/>
                </a:solidFill>
                <a:highlight>
                  <a:srgbClr val="FFFF00"/>
                </a:highlight>
                <a:latin typeface="Meiryo UI" panose="020B0604030504040204" pitchFamily="50" charset="-128"/>
                <a:ea typeface="Meiryo UI" panose="020B0604030504040204" pitchFamily="50" charset="-128"/>
              </a:rPr>
              <a:t>（顧客にとってどのような価値を提供するか）</a:t>
            </a:r>
            <a:endParaRPr lang="en-US" altLang="ja-JP" sz="2800" dirty="0">
              <a:solidFill>
                <a:schemeClr val="tx1"/>
              </a:solidFill>
              <a:highlight>
                <a:srgbClr val="FFFF00"/>
              </a:highlight>
              <a:latin typeface="Meiryo UI" panose="020B0604030504040204" pitchFamily="50" charset="-128"/>
              <a:ea typeface="Meiryo UI" panose="020B0604030504040204" pitchFamily="50" charset="-128"/>
            </a:endParaRPr>
          </a:p>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　　→どのような企業価値・事業価値を提供していくのか。</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＊価値について定義する際は、「サービスや製品に支払う対価に見合う価値」</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「顧客の立場から見た価値」を明確にすること。</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33067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ビジネスモデルとは？？④</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✦ビジネスモデルを構成する</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4</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つの要素✦</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③</a:t>
            </a:r>
            <a:r>
              <a:rPr lang="en-US" altLang="ja-JP" sz="2800" dirty="0">
                <a:solidFill>
                  <a:schemeClr val="tx1"/>
                </a:solidFill>
                <a:highlight>
                  <a:srgbClr val="FFFF00"/>
                </a:highlight>
                <a:latin typeface="Meiryo UI" panose="020B0604030504040204" pitchFamily="50" charset="-128"/>
                <a:ea typeface="Meiryo UI" panose="020B0604030504040204" pitchFamily="50" charset="-128"/>
              </a:rPr>
              <a:t>How</a:t>
            </a:r>
            <a:r>
              <a:rPr lang="ja-JP" altLang="en-US" sz="2800" dirty="0">
                <a:solidFill>
                  <a:schemeClr val="tx1"/>
                </a:solidFill>
                <a:highlight>
                  <a:srgbClr val="FFFF00"/>
                </a:highlight>
                <a:latin typeface="Meiryo UI" panose="020B0604030504040204" pitchFamily="50" charset="-128"/>
                <a:ea typeface="Meiryo UI" panose="020B0604030504040204" pitchFamily="50" charset="-128"/>
              </a:rPr>
              <a:t>（どのようにしてその価値を提供するのか）</a:t>
            </a:r>
            <a:endParaRPr lang="en-US" altLang="ja-JP" sz="2800" dirty="0">
              <a:solidFill>
                <a:schemeClr val="tx1"/>
              </a:solidFill>
              <a:highlight>
                <a:srgbClr val="FFFF00"/>
              </a:highligh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→顧客に対し価値を提供する際の手段や仕組みを考える。</a:t>
            </a:r>
            <a:endParaRPr lang="en-US" altLang="ja-JP" sz="2800" dirty="0">
              <a:solidFill>
                <a:schemeClr val="tx1"/>
              </a:solidFill>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＊集客方法や顧客に価値が提供される仕組みなど。</a:t>
            </a:r>
            <a:endParaRPr lang="en-US" altLang="ja-JP" sz="2000" dirty="0">
              <a:solidFill>
                <a:schemeClr val="tx1"/>
              </a:solidFill>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④</a:t>
            </a:r>
            <a:r>
              <a:rPr lang="en-US" altLang="ja-JP" sz="2800" dirty="0">
                <a:solidFill>
                  <a:schemeClr val="tx1"/>
                </a:solidFill>
                <a:highlight>
                  <a:srgbClr val="FFFF00"/>
                </a:highlight>
                <a:latin typeface="Meiryo UI" panose="020B0604030504040204" pitchFamily="50" charset="-128"/>
                <a:ea typeface="Meiryo UI" panose="020B0604030504040204" pitchFamily="50" charset="-128"/>
              </a:rPr>
              <a:t>Why</a:t>
            </a:r>
            <a:r>
              <a:rPr lang="ja-JP" altLang="en-US" sz="2800" dirty="0">
                <a:solidFill>
                  <a:schemeClr val="tx1"/>
                </a:solidFill>
                <a:highlight>
                  <a:srgbClr val="FFFF00"/>
                </a:highlight>
                <a:latin typeface="Meiryo UI" panose="020B0604030504040204" pitchFamily="50" charset="-128"/>
                <a:ea typeface="Meiryo UI" panose="020B0604030504040204" pitchFamily="50" charset="-128"/>
              </a:rPr>
              <a:t>（なぜそれが利益に結び付くのか）</a:t>
            </a:r>
            <a:endParaRPr lang="en-US" altLang="ja-JP" sz="2800" dirty="0">
              <a:solidFill>
                <a:schemeClr val="tx1"/>
              </a:solidFill>
              <a:highlight>
                <a:srgbClr val="FFFF00"/>
              </a:highlight>
              <a:latin typeface="Meiryo UI" panose="020B0604030504040204" pitchFamily="50" charset="-128"/>
              <a:ea typeface="Meiryo UI" panose="020B0604030504040204" pitchFamily="50" charset="-128"/>
            </a:endParaRPr>
          </a:p>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　　→顧客に価値を提供する流れで「どう収益につなげるか」</a:t>
            </a:r>
            <a:br>
              <a:rPr lang="en-US" altLang="ja-JP" sz="2800" dirty="0">
                <a:solidFill>
                  <a:schemeClr val="tx1"/>
                </a:solidFill>
                <a:latin typeface="Meiryo UI" panose="020B0604030504040204" pitchFamily="50" charset="-128"/>
                <a:ea typeface="Meiryo UI" panose="020B0604030504040204" pitchFamily="50" charset="-128"/>
              </a:rPr>
            </a:b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「どう収益をアップさせていくか」というプロセスを考えて、</a:t>
            </a:r>
            <a:b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b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　　　初めてビジネスモデルは完結。</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427891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F1CD26-3B0A-BEEF-DBE8-E48CCA99DA00}"/>
              </a:ext>
            </a:extLst>
          </p:cNvPr>
          <p:cNvSpPr>
            <a:spLocks noGrp="1"/>
          </p:cNvSpPr>
          <p:nvPr>
            <p:ph type="title"/>
          </p:nvPr>
        </p:nvSpPr>
        <p:spPr/>
        <p:txBody>
          <a:bodyPr/>
          <a:lstStyle/>
          <a:p>
            <a:r>
              <a:rPr kumimoji="1" lang="en-US" altLang="ja-JP" dirty="0"/>
              <a:t>4/15</a:t>
            </a:r>
            <a:r>
              <a:rPr kumimoji="1" lang="ja-JP" altLang="en-US" dirty="0"/>
              <a:t>　</a:t>
            </a:r>
            <a:r>
              <a:rPr kumimoji="1" lang="en-US" altLang="ja-JP" dirty="0"/>
              <a:t>BMC</a:t>
            </a:r>
            <a:r>
              <a:rPr kumimoji="1" lang="ja-JP" altLang="en-US" dirty="0"/>
              <a:t>（アマゾン）答え合わせ</a:t>
            </a:r>
          </a:p>
        </p:txBody>
      </p:sp>
      <p:pic>
        <p:nvPicPr>
          <p:cNvPr id="9" name="コンテンツ プレースホルダー 8">
            <a:extLst>
              <a:ext uri="{FF2B5EF4-FFF2-40B4-BE49-F238E27FC236}">
                <a16:creationId xmlns:a16="http://schemas.microsoft.com/office/drawing/2014/main" id="{DE5B9224-97D9-3191-9345-58C4D559431D}"/>
              </a:ext>
            </a:extLst>
          </p:cNvPr>
          <p:cNvPicPr>
            <a:picLocks noGrp="1" noChangeAspect="1"/>
          </p:cNvPicPr>
          <p:nvPr>
            <p:ph idx="1"/>
          </p:nvPr>
        </p:nvPicPr>
        <p:blipFill>
          <a:blip r:embed="rId2"/>
          <a:stretch>
            <a:fillRect/>
          </a:stretch>
        </p:blipFill>
        <p:spPr>
          <a:xfrm>
            <a:off x="875095" y="1695809"/>
            <a:ext cx="8398907" cy="3881437"/>
          </a:xfrm>
        </p:spPr>
      </p:pic>
    </p:spTree>
    <p:extLst>
      <p:ext uri="{BB962C8B-B14F-4D97-AF65-F5344CB8AC3E}">
        <p14:creationId xmlns:p14="http://schemas.microsoft.com/office/powerpoint/2010/main" val="3351986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ja" dirty="0"/>
              <a:t>ビジネスモデル・キャンバス </a:t>
            </a:r>
            <a:r>
              <a:rPr lang="ja-JP" altLang="en-US" dirty="0"/>
              <a:t>＜</a:t>
            </a:r>
            <a:r>
              <a:rPr lang="en-US" altLang="ja-JP" dirty="0"/>
              <a:t>Amazon</a:t>
            </a:r>
            <a:r>
              <a:rPr lang="ja-JP" altLang="en-US" dirty="0"/>
              <a:t>＞</a:t>
            </a:r>
            <a:endParaRPr dirty="0"/>
          </a:p>
        </p:txBody>
      </p:sp>
      <p:graphicFrame>
        <p:nvGraphicFramePr>
          <p:cNvPr id="55" name="Google Shape;55;p13"/>
          <p:cNvGraphicFramePr/>
          <p:nvPr>
            <p:extLst>
              <p:ext uri="{D42A27DB-BD31-4B8C-83A1-F6EECF244321}">
                <p14:modId xmlns:p14="http://schemas.microsoft.com/office/powerpoint/2010/main" val="537202247"/>
              </p:ext>
            </p:extLst>
          </p:nvPr>
        </p:nvGraphicFramePr>
        <p:xfrm>
          <a:off x="1012832" y="1243145"/>
          <a:ext cx="10166335" cy="5257680"/>
        </p:xfrm>
        <a:graphic>
          <a:graphicData uri="http://schemas.openxmlformats.org/drawingml/2006/table">
            <a:tbl>
              <a:tblPr>
                <a:noFill/>
              </a:tblPr>
              <a:tblGrid>
                <a:gridCol w="2033267">
                  <a:extLst>
                    <a:ext uri="{9D8B030D-6E8A-4147-A177-3AD203B41FA5}">
                      <a16:colId xmlns:a16="http://schemas.microsoft.com/office/drawing/2014/main" val="20000"/>
                    </a:ext>
                  </a:extLst>
                </a:gridCol>
                <a:gridCol w="2033267">
                  <a:extLst>
                    <a:ext uri="{9D8B030D-6E8A-4147-A177-3AD203B41FA5}">
                      <a16:colId xmlns:a16="http://schemas.microsoft.com/office/drawing/2014/main" val="20001"/>
                    </a:ext>
                  </a:extLst>
                </a:gridCol>
                <a:gridCol w="2033267">
                  <a:extLst>
                    <a:ext uri="{9D8B030D-6E8A-4147-A177-3AD203B41FA5}">
                      <a16:colId xmlns:a16="http://schemas.microsoft.com/office/drawing/2014/main" val="20002"/>
                    </a:ext>
                  </a:extLst>
                </a:gridCol>
                <a:gridCol w="2033267">
                  <a:extLst>
                    <a:ext uri="{9D8B030D-6E8A-4147-A177-3AD203B41FA5}">
                      <a16:colId xmlns:a16="http://schemas.microsoft.com/office/drawing/2014/main" val="20003"/>
                    </a:ext>
                  </a:extLst>
                </a:gridCol>
                <a:gridCol w="2033267">
                  <a:extLst>
                    <a:ext uri="{9D8B030D-6E8A-4147-A177-3AD203B41FA5}">
                      <a16:colId xmlns:a16="http://schemas.microsoft.com/office/drawing/2014/main" val="20004"/>
                    </a:ext>
                  </a:extLst>
                </a:gridCol>
              </a:tblGrid>
              <a:tr h="1611733">
                <a:tc rowSpan="2">
                  <a:txBody>
                    <a:bodyPr/>
                    <a:lstStyle/>
                    <a:p>
                      <a:pPr marL="0" lvl="0" indent="0" algn="l" rtl="0">
                        <a:spcBef>
                          <a:spcPts val="0"/>
                        </a:spcBef>
                        <a:spcAft>
                          <a:spcPts val="0"/>
                        </a:spcAft>
                        <a:buNone/>
                      </a:pPr>
                      <a:r>
                        <a:rPr lang="ja" sz="2400" dirty="0"/>
                        <a:t>KP</a:t>
                      </a:r>
                      <a:endParaRPr sz="2400" dirty="0"/>
                    </a:p>
                    <a:p>
                      <a:pPr marL="0" lvl="0" indent="0" algn="l" rtl="0">
                        <a:spcBef>
                          <a:spcPts val="0"/>
                        </a:spcBef>
                        <a:spcAft>
                          <a:spcPts val="0"/>
                        </a:spcAft>
                        <a:buNone/>
                      </a:pPr>
                      <a:r>
                        <a:rPr lang="ja" sz="1500" dirty="0"/>
                        <a:t>キーパートナー</a:t>
                      </a:r>
                      <a:endParaRPr lang="en-US" altLang="ja" sz="1500" dirty="0"/>
                    </a:p>
                    <a:p>
                      <a:pPr marL="0" lvl="0" indent="0" algn="l" rtl="0">
                        <a:spcBef>
                          <a:spcPts val="0"/>
                        </a:spcBef>
                        <a:spcAft>
                          <a:spcPts val="0"/>
                        </a:spcAft>
                        <a:buNone/>
                      </a:pPr>
                      <a:endParaRPr lang="en-US" sz="1500" dirty="0"/>
                    </a:p>
                    <a:p>
                      <a:pPr marL="0" lvl="0" indent="0" algn="l" rtl="0">
                        <a:spcBef>
                          <a:spcPts val="0"/>
                        </a:spcBef>
                        <a:spcAft>
                          <a:spcPts val="0"/>
                        </a:spcAft>
                        <a:buNone/>
                      </a:pPr>
                      <a:r>
                        <a:rPr kumimoji="1" lang="ja-JP" altLang="en-US" sz="1400" dirty="0">
                          <a:highlight>
                            <a:srgbClr val="FFFF00"/>
                          </a:highlight>
                        </a:rPr>
                        <a:t>出品企業</a:t>
                      </a:r>
                      <a:endParaRPr kumimoji="1" lang="en-US" altLang="ja-JP" sz="1400" dirty="0">
                        <a:highlight>
                          <a:srgbClr val="FFFF00"/>
                        </a:highlight>
                      </a:endParaRPr>
                    </a:p>
                    <a:p>
                      <a:pPr marL="0" lvl="0" indent="0" algn="l" rtl="0">
                        <a:spcBef>
                          <a:spcPts val="0"/>
                        </a:spcBef>
                        <a:spcAft>
                          <a:spcPts val="0"/>
                        </a:spcAft>
                        <a:buNone/>
                      </a:pPr>
                      <a:endParaRPr kumimoji="1" lang="en-US" altLang="ja-JP" sz="1600" dirty="0">
                        <a:highlight>
                          <a:srgbClr val="FFFF00"/>
                        </a:highligh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highlight>
                            <a:srgbClr val="FFFF00"/>
                          </a:highlight>
                        </a:rPr>
                        <a:t>アマゾン支払いの</a:t>
                      </a:r>
                      <a:endParaRPr kumimoji="1" lang="en-US" altLang="ja-JP" sz="1400" dirty="0">
                        <a:highlight>
                          <a:srgbClr val="FFFF00"/>
                        </a:highlight>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highlight>
                            <a:srgbClr val="FFFF00"/>
                          </a:highlight>
                        </a:rPr>
                        <a:t>グローバルパートナープログラム</a:t>
                      </a:r>
                      <a:endParaRPr kumimoji="1" lang="en-US" altLang="ja-JP" sz="1400" dirty="0">
                        <a:highlight>
                          <a:srgbClr val="FFFF00"/>
                        </a:highlight>
                      </a:endParaRPr>
                    </a:p>
                    <a:p>
                      <a:pPr marL="0" lvl="0" indent="0" algn="l" rtl="0">
                        <a:spcBef>
                          <a:spcPts val="0"/>
                        </a:spcBef>
                        <a:spcAft>
                          <a:spcPts val="0"/>
                        </a:spcAft>
                        <a:buNone/>
                      </a:pPr>
                      <a:r>
                        <a:rPr kumimoji="1" lang="ja-JP" altLang="en-US" sz="1600" dirty="0">
                          <a:highlight>
                            <a:srgbClr val="FFFF00"/>
                          </a:highlight>
                        </a:rPr>
                        <a:t>　</a:t>
                      </a:r>
                      <a:r>
                        <a:rPr kumimoji="1" lang="ja-JP" altLang="en-US" sz="1600" dirty="0"/>
                        <a:t>　　</a:t>
                      </a:r>
                      <a:endParaRPr sz="1500" dirty="0"/>
                    </a:p>
                  </a:txBody>
                  <a:tcPr marL="121900" marR="121900" marT="121900" marB="121900"/>
                </a:tc>
                <a:tc>
                  <a:txBody>
                    <a:bodyPr/>
                    <a:lstStyle/>
                    <a:p>
                      <a:pPr marL="0" lvl="0" indent="0" algn="l" rtl="0">
                        <a:spcBef>
                          <a:spcPts val="0"/>
                        </a:spcBef>
                        <a:spcAft>
                          <a:spcPts val="0"/>
                        </a:spcAft>
                        <a:buNone/>
                      </a:pPr>
                      <a:r>
                        <a:rPr lang="ja" sz="2400" dirty="0"/>
                        <a:t>KA</a:t>
                      </a:r>
                      <a:endParaRPr sz="2400" dirty="0"/>
                    </a:p>
                    <a:p>
                      <a:pPr marL="0" lvl="0" indent="0" algn="l" rtl="0">
                        <a:spcBef>
                          <a:spcPts val="0"/>
                        </a:spcBef>
                        <a:spcAft>
                          <a:spcPts val="0"/>
                        </a:spcAft>
                        <a:buNone/>
                      </a:pPr>
                      <a:r>
                        <a:rPr lang="ja" sz="1500" dirty="0"/>
                        <a:t>主要活動</a:t>
                      </a:r>
                      <a:endParaRPr lang="en-US" altLang="ja" sz="1500" dirty="0"/>
                    </a:p>
                    <a:p>
                      <a:pPr marL="0" lvl="0" indent="0" algn="l" rtl="0">
                        <a:spcBef>
                          <a:spcPts val="0"/>
                        </a:spcBef>
                        <a:spcAft>
                          <a:spcPts val="0"/>
                        </a:spcAft>
                        <a:buNone/>
                      </a:pPr>
                      <a:endParaRPr lang="en-US" sz="1500" dirty="0"/>
                    </a:p>
                    <a:p>
                      <a:pPr marL="0" lvl="0" indent="0" algn="l" rtl="0">
                        <a:spcBef>
                          <a:spcPts val="0"/>
                        </a:spcBef>
                        <a:spcAft>
                          <a:spcPts val="0"/>
                        </a:spcAft>
                        <a:buNone/>
                      </a:pPr>
                      <a:r>
                        <a:rPr kumimoji="1" lang="ja-JP" altLang="en-US" sz="1400" dirty="0">
                          <a:highlight>
                            <a:srgbClr val="00FFFF"/>
                          </a:highlight>
                        </a:rPr>
                        <a:t>プラットフォーム開発／メンテナンス　　</a:t>
                      </a:r>
                      <a:endParaRPr sz="1400" dirty="0">
                        <a:highlight>
                          <a:srgbClr val="00FFFF"/>
                        </a:highlight>
                      </a:endParaRPr>
                    </a:p>
                  </a:txBody>
                  <a:tcPr marL="121900" marR="121900" marT="121900" marB="121900"/>
                </a:tc>
                <a:tc rowSpan="2">
                  <a:txBody>
                    <a:bodyPr/>
                    <a:lstStyle/>
                    <a:p>
                      <a:pPr marL="0" lvl="0" indent="0" algn="l" rtl="0">
                        <a:spcBef>
                          <a:spcPts val="0"/>
                        </a:spcBef>
                        <a:spcAft>
                          <a:spcPts val="0"/>
                        </a:spcAft>
                        <a:buNone/>
                      </a:pPr>
                      <a:r>
                        <a:rPr lang="ja" sz="2400" dirty="0"/>
                        <a:t>VP</a:t>
                      </a:r>
                      <a:endParaRPr sz="2400" dirty="0"/>
                    </a:p>
                    <a:p>
                      <a:pPr marL="0" lvl="0" indent="0" algn="l" rtl="0">
                        <a:spcBef>
                          <a:spcPts val="0"/>
                        </a:spcBef>
                        <a:spcAft>
                          <a:spcPts val="0"/>
                        </a:spcAft>
                        <a:buNone/>
                      </a:pPr>
                      <a:r>
                        <a:rPr lang="ja" sz="1600" dirty="0"/>
                        <a:t>価値提案</a:t>
                      </a:r>
                      <a:endParaRPr lang="en-US" altLang="ja" sz="1600"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4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highlight>
                            <a:srgbClr val="00FF00"/>
                          </a:highlight>
                        </a:rPr>
                        <a:t>クリック履歴や購入履歴によるページのパーソナライズによる購入の利便性</a:t>
                      </a:r>
                      <a:endParaRPr kumimoji="1" lang="en-US" altLang="ja-JP" sz="1400" dirty="0">
                        <a:highlight>
                          <a:srgbClr val="00FF00"/>
                        </a:highlight>
                      </a:endParaRPr>
                    </a:p>
                    <a:p>
                      <a:pPr marL="0" lvl="0" indent="0" algn="l" rtl="0">
                        <a:spcBef>
                          <a:spcPts val="0"/>
                        </a:spcBef>
                        <a:spcAft>
                          <a:spcPts val="0"/>
                        </a:spcAft>
                        <a:buNone/>
                      </a:pPr>
                      <a:endParaRPr lang="en-US" sz="16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highlight>
                            <a:srgbClr val="FFFF00"/>
                          </a:highlight>
                        </a:rPr>
                        <a:t>企業が消費者に商材や販売する圧倒的なユーザー数を抱えたプラットフォーム</a:t>
                      </a:r>
                      <a:endParaRPr kumimoji="1" lang="en-US" altLang="ja-JP" sz="1400" dirty="0">
                        <a:highlight>
                          <a:srgbClr val="FFFF00"/>
                        </a:highlight>
                      </a:endParaRPr>
                    </a:p>
                    <a:p>
                      <a:pPr marL="0" lvl="0" indent="0" algn="l" rtl="0">
                        <a:spcBef>
                          <a:spcPts val="0"/>
                        </a:spcBef>
                        <a:spcAft>
                          <a:spcPts val="0"/>
                        </a:spcAft>
                        <a:buNone/>
                      </a:pPr>
                      <a:endParaRPr sz="1600" dirty="0"/>
                    </a:p>
                  </a:txBody>
                  <a:tcPr marL="121900" marR="121900" marT="121900" marB="121900"/>
                </a:tc>
                <a:tc>
                  <a:txBody>
                    <a:bodyPr/>
                    <a:lstStyle/>
                    <a:p>
                      <a:pPr marL="0" lvl="0" indent="0" algn="l" rtl="0">
                        <a:spcBef>
                          <a:spcPts val="0"/>
                        </a:spcBef>
                        <a:spcAft>
                          <a:spcPts val="0"/>
                        </a:spcAft>
                        <a:buNone/>
                      </a:pPr>
                      <a:r>
                        <a:rPr lang="ja" sz="2400" dirty="0"/>
                        <a:t>CR</a:t>
                      </a:r>
                      <a:endParaRPr sz="2400" dirty="0"/>
                    </a:p>
                    <a:p>
                      <a:pPr marL="0" lvl="0" indent="0" algn="l" rtl="0">
                        <a:spcBef>
                          <a:spcPts val="0"/>
                        </a:spcBef>
                        <a:spcAft>
                          <a:spcPts val="0"/>
                        </a:spcAft>
                        <a:buNone/>
                      </a:pPr>
                      <a:r>
                        <a:rPr lang="ja" sz="1500" dirty="0"/>
                        <a:t>顧客との関係</a:t>
                      </a:r>
                      <a:endParaRPr lang="en-US" altLang="ja" sz="1500" dirty="0"/>
                    </a:p>
                    <a:p>
                      <a:pPr marL="0" lvl="0" indent="0" algn="l" rtl="0">
                        <a:spcBef>
                          <a:spcPts val="0"/>
                        </a:spcBef>
                        <a:spcAft>
                          <a:spcPts val="0"/>
                        </a:spcAft>
                        <a:buNone/>
                      </a:pPr>
                      <a:endParaRPr lang="en-US" sz="15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400" dirty="0">
                          <a:highlight>
                            <a:srgbClr val="00FF00"/>
                          </a:highlight>
                        </a:rPr>
                        <a:t>自動化されたサービス／レコメンドなどで継続的</a:t>
                      </a:r>
                      <a:endParaRPr kumimoji="1" lang="en-US" altLang="ja-JP" sz="1400" dirty="0">
                        <a:highlight>
                          <a:srgbClr val="00FF00"/>
                        </a:highlight>
                      </a:endParaRPr>
                    </a:p>
                    <a:p>
                      <a:pPr marL="0" lvl="0" indent="0" algn="l" rtl="0">
                        <a:spcBef>
                          <a:spcPts val="0"/>
                        </a:spcBef>
                        <a:spcAft>
                          <a:spcPts val="0"/>
                        </a:spcAft>
                        <a:buNone/>
                      </a:pPr>
                      <a:endParaRPr sz="1500" dirty="0"/>
                    </a:p>
                  </a:txBody>
                  <a:tcPr marL="121900" marR="121900" marT="121900" marB="121900"/>
                </a:tc>
                <a:tc rowSpan="2">
                  <a:txBody>
                    <a:bodyPr/>
                    <a:lstStyle/>
                    <a:p>
                      <a:pPr marL="0" lvl="0" indent="0" algn="l" rtl="0">
                        <a:spcBef>
                          <a:spcPts val="0"/>
                        </a:spcBef>
                        <a:spcAft>
                          <a:spcPts val="0"/>
                        </a:spcAft>
                        <a:buNone/>
                      </a:pPr>
                      <a:r>
                        <a:rPr lang="ja" sz="2400" dirty="0"/>
                        <a:t>CS</a:t>
                      </a:r>
                      <a:endParaRPr sz="2400" dirty="0"/>
                    </a:p>
                    <a:p>
                      <a:pPr marL="0" lvl="0" indent="0" algn="l" rtl="0">
                        <a:spcBef>
                          <a:spcPts val="0"/>
                        </a:spcBef>
                        <a:spcAft>
                          <a:spcPts val="0"/>
                        </a:spcAft>
                        <a:buNone/>
                      </a:pPr>
                      <a:r>
                        <a:rPr lang="ja" sz="1500" dirty="0"/>
                        <a:t>顧客セグメント</a:t>
                      </a:r>
                      <a:endParaRPr lang="en-US" altLang="ja" sz="1500" dirty="0"/>
                    </a:p>
                    <a:p>
                      <a:pPr marL="0" lvl="0" indent="0" algn="l" rtl="0">
                        <a:spcBef>
                          <a:spcPts val="0"/>
                        </a:spcBef>
                        <a:spcAft>
                          <a:spcPts val="0"/>
                        </a:spcAft>
                        <a:buNone/>
                      </a:pPr>
                      <a:endParaRPr lang="en-US" sz="1500" dirty="0"/>
                    </a:p>
                    <a:p>
                      <a:pPr marL="0" lvl="0" indent="0" algn="l" rtl="0">
                        <a:spcBef>
                          <a:spcPts val="0"/>
                        </a:spcBef>
                        <a:spcAft>
                          <a:spcPts val="0"/>
                        </a:spcAft>
                        <a:buNone/>
                      </a:pPr>
                      <a:r>
                        <a:rPr kumimoji="1" lang="en-US" altLang="ja-JP" sz="1400" dirty="0">
                          <a:highlight>
                            <a:srgbClr val="00FF00"/>
                          </a:highlight>
                        </a:rPr>
                        <a:t>Amazon</a:t>
                      </a:r>
                      <a:r>
                        <a:rPr kumimoji="1" lang="ja-JP" altLang="en-US" sz="1400" dirty="0">
                          <a:highlight>
                            <a:srgbClr val="00FF00"/>
                          </a:highlight>
                        </a:rPr>
                        <a:t>のサービスを利用する多くのエンドユーザー</a:t>
                      </a:r>
                      <a:endParaRPr kumimoji="1" lang="en-US" altLang="ja-JP" sz="1400" dirty="0">
                        <a:highlight>
                          <a:srgbClr val="00FF00"/>
                        </a:highlight>
                      </a:endParaRPr>
                    </a:p>
                    <a:p>
                      <a:pPr marL="0" lvl="0" indent="0" algn="l" rtl="0">
                        <a:spcBef>
                          <a:spcPts val="0"/>
                        </a:spcBef>
                        <a:spcAft>
                          <a:spcPts val="0"/>
                        </a:spcAft>
                        <a:buNone/>
                      </a:pPr>
                      <a:endParaRPr kumimoji="1" lang="en-US" sz="1400" dirty="0">
                        <a:highlight>
                          <a:srgbClr val="00FF00"/>
                        </a:highlight>
                      </a:endParaRPr>
                    </a:p>
                    <a:p>
                      <a:pPr marL="0" lvl="0" indent="0" algn="l" rtl="0">
                        <a:spcBef>
                          <a:spcPts val="0"/>
                        </a:spcBef>
                        <a:spcAft>
                          <a:spcPts val="0"/>
                        </a:spcAft>
                        <a:buNone/>
                      </a:pPr>
                      <a:r>
                        <a:rPr kumimoji="1" lang="ja-JP" altLang="en-US" sz="1400" dirty="0">
                          <a:highlight>
                            <a:srgbClr val="FFFF00"/>
                          </a:highlight>
                        </a:rPr>
                        <a:t>自社の製品を販売したい事業者　　</a:t>
                      </a:r>
                      <a:endParaRPr sz="1400" dirty="0">
                        <a:highlight>
                          <a:srgbClr val="FFFF00"/>
                        </a:highlight>
                      </a:endParaRPr>
                    </a:p>
                  </a:txBody>
                  <a:tcPr marL="121900" marR="121900" marT="121900" marB="121900"/>
                </a:tc>
                <a:extLst>
                  <a:ext uri="{0D108BD9-81ED-4DB2-BD59-A6C34878D82A}">
                    <a16:rowId xmlns:a16="http://schemas.microsoft.com/office/drawing/2014/main" val="10000"/>
                  </a:ext>
                </a:extLst>
              </a:tr>
              <a:tr h="1611733">
                <a:tc vMerge="1">
                  <a:txBody>
                    <a:bodyPr/>
                    <a:lstStyle/>
                    <a:p>
                      <a:endParaRPr lang="ja-JP"/>
                    </a:p>
                  </a:txBody>
                  <a:tcPr/>
                </a:tc>
                <a:tc>
                  <a:txBody>
                    <a:bodyPr/>
                    <a:lstStyle/>
                    <a:p>
                      <a:pPr marL="0" lvl="0" indent="0" algn="l" rtl="0">
                        <a:spcBef>
                          <a:spcPts val="0"/>
                        </a:spcBef>
                        <a:spcAft>
                          <a:spcPts val="0"/>
                        </a:spcAft>
                        <a:buNone/>
                      </a:pPr>
                      <a:r>
                        <a:rPr lang="ja" sz="2400" dirty="0"/>
                        <a:t>KR</a:t>
                      </a:r>
                      <a:endParaRPr sz="2400" dirty="0"/>
                    </a:p>
                    <a:p>
                      <a:pPr marL="0" lvl="0" indent="0" algn="l" rtl="0">
                        <a:spcBef>
                          <a:spcPts val="0"/>
                        </a:spcBef>
                        <a:spcAft>
                          <a:spcPts val="0"/>
                        </a:spcAft>
                        <a:buNone/>
                      </a:pPr>
                      <a:r>
                        <a:rPr lang="ja" sz="1500" dirty="0"/>
                        <a:t>主なリソース</a:t>
                      </a:r>
                      <a:endParaRPr lang="en-US" altLang="ja" sz="1500" dirty="0"/>
                    </a:p>
                    <a:p>
                      <a:pPr marL="0" lvl="0" indent="0" algn="l" rtl="0">
                        <a:spcBef>
                          <a:spcPts val="0"/>
                        </a:spcBef>
                        <a:spcAft>
                          <a:spcPts val="0"/>
                        </a:spcAft>
                        <a:buNone/>
                      </a:pPr>
                      <a:endParaRPr lang="en-US" sz="1500" dirty="0"/>
                    </a:p>
                    <a:p>
                      <a:pPr marL="0" lvl="0" indent="0" algn="l" rtl="0">
                        <a:spcBef>
                          <a:spcPts val="0"/>
                        </a:spcBef>
                        <a:spcAft>
                          <a:spcPts val="0"/>
                        </a:spcAft>
                        <a:buNone/>
                      </a:pPr>
                      <a:r>
                        <a:rPr kumimoji="1" lang="ja-JP" altLang="en-US" sz="1200" dirty="0">
                          <a:highlight>
                            <a:srgbClr val="00FFFF"/>
                          </a:highlight>
                        </a:rPr>
                        <a:t>プラットフォーム／知財</a:t>
                      </a:r>
                      <a:endParaRPr kumimoji="1" lang="en-US" altLang="ja-JP" sz="1200" dirty="0">
                        <a:highlight>
                          <a:srgbClr val="00FFFF"/>
                        </a:highlight>
                      </a:endParaRPr>
                    </a:p>
                    <a:p>
                      <a:pPr marL="0" lvl="0" indent="0" algn="l" rtl="0">
                        <a:spcBef>
                          <a:spcPts val="0"/>
                        </a:spcBef>
                        <a:spcAft>
                          <a:spcPts val="0"/>
                        </a:spcAft>
                        <a:buNone/>
                      </a:pPr>
                      <a:endParaRPr kumimoji="1" lang="en-US" altLang="ja-JP" sz="1200" dirty="0"/>
                    </a:p>
                    <a:p>
                      <a:pPr marL="0" lvl="0" indent="0" algn="l" rtl="0">
                        <a:spcBef>
                          <a:spcPts val="0"/>
                        </a:spcBef>
                        <a:spcAft>
                          <a:spcPts val="0"/>
                        </a:spcAft>
                        <a:buNone/>
                      </a:pPr>
                      <a:r>
                        <a:rPr kumimoji="1" lang="ja-JP" altLang="en-US" sz="1200" dirty="0">
                          <a:highlight>
                            <a:srgbClr val="00FFFF"/>
                          </a:highlight>
                        </a:rPr>
                        <a:t>物流</a:t>
                      </a:r>
                      <a:endParaRPr sz="1200" dirty="0">
                        <a:highlight>
                          <a:srgbClr val="00FFFF"/>
                        </a:highlight>
                      </a:endParaRPr>
                    </a:p>
                  </a:txBody>
                  <a:tcPr marL="121900" marR="121900" marT="121900" marB="121900"/>
                </a:tc>
                <a:tc vMerge="1">
                  <a:txBody>
                    <a:bodyPr/>
                    <a:lstStyle/>
                    <a:p>
                      <a:endParaRPr lang="ja-JP"/>
                    </a:p>
                  </a:txBody>
                  <a:tcPr/>
                </a:tc>
                <a:tc>
                  <a:txBody>
                    <a:bodyPr/>
                    <a:lstStyle/>
                    <a:p>
                      <a:pPr marL="0" lvl="0" indent="0" algn="l" rtl="0">
                        <a:spcBef>
                          <a:spcPts val="0"/>
                        </a:spcBef>
                        <a:spcAft>
                          <a:spcPts val="0"/>
                        </a:spcAft>
                        <a:buNone/>
                      </a:pPr>
                      <a:r>
                        <a:rPr lang="ja" sz="2400" dirty="0"/>
                        <a:t>CH</a:t>
                      </a:r>
                      <a:endParaRPr sz="2400" dirty="0"/>
                    </a:p>
                    <a:p>
                      <a:pPr marL="0" lvl="0" indent="0" algn="l" rtl="0">
                        <a:spcBef>
                          <a:spcPts val="0"/>
                        </a:spcBef>
                        <a:spcAft>
                          <a:spcPts val="0"/>
                        </a:spcAft>
                        <a:buNone/>
                      </a:pPr>
                      <a:r>
                        <a:rPr lang="ja" sz="1500" dirty="0"/>
                        <a:t>チャネル</a:t>
                      </a:r>
                      <a:endParaRPr lang="en-US" altLang="ja" sz="1500" dirty="0"/>
                    </a:p>
                    <a:p>
                      <a:pPr marL="0" lvl="0" indent="0" algn="l" rtl="0">
                        <a:spcBef>
                          <a:spcPts val="0"/>
                        </a:spcBef>
                        <a:spcAft>
                          <a:spcPts val="0"/>
                        </a:spcAft>
                        <a:buNone/>
                      </a:pPr>
                      <a:endParaRPr lang="en-US" sz="1500" dirty="0"/>
                    </a:p>
                    <a:p>
                      <a:pPr marL="0" lvl="0" indent="0" algn="l" rtl="0">
                        <a:spcBef>
                          <a:spcPts val="0"/>
                        </a:spcBef>
                        <a:spcAft>
                          <a:spcPts val="0"/>
                        </a:spcAft>
                        <a:buNone/>
                      </a:pPr>
                      <a:r>
                        <a:rPr kumimoji="1" lang="en-US" altLang="ja-JP" sz="1400" dirty="0">
                          <a:highlight>
                            <a:srgbClr val="00FF00"/>
                          </a:highlight>
                        </a:rPr>
                        <a:t>WEB</a:t>
                      </a:r>
                      <a:r>
                        <a:rPr kumimoji="1" lang="ja-JP" altLang="en-US" sz="1400" dirty="0">
                          <a:highlight>
                            <a:srgbClr val="00FF00"/>
                          </a:highlight>
                        </a:rPr>
                        <a:t>サイト・アプリ・</a:t>
                      </a:r>
                      <a:r>
                        <a:rPr kumimoji="1" lang="en-US" altLang="ja-JP" sz="1400" dirty="0">
                          <a:highlight>
                            <a:srgbClr val="00FF00"/>
                          </a:highlight>
                        </a:rPr>
                        <a:t>SNS</a:t>
                      </a:r>
                      <a:endParaRPr sz="1400" dirty="0">
                        <a:highlight>
                          <a:srgbClr val="00FF00"/>
                        </a:highlight>
                      </a:endParaRPr>
                    </a:p>
                  </a:txBody>
                  <a:tcPr marL="121900" marR="121900" marT="121900" marB="121900"/>
                </a:tc>
                <a:tc vMerge="1">
                  <a:txBody>
                    <a:bodyPr/>
                    <a:lstStyle/>
                    <a:p>
                      <a:endParaRPr lang="ja-JP"/>
                    </a:p>
                  </a:txBody>
                  <a:tcPr/>
                </a:tc>
                <a:extLst>
                  <a:ext uri="{0D108BD9-81ED-4DB2-BD59-A6C34878D82A}">
                    <a16:rowId xmlns:a16="http://schemas.microsoft.com/office/drawing/2014/main" val="10001"/>
                  </a:ext>
                </a:extLst>
              </a:tr>
              <a:tr h="1611733">
                <a:tc gridSpan="2">
                  <a:txBody>
                    <a:bodyPr/>
                    <a:lstStyle/>
                    <a:p>
                      <a:pPr marL="0" lvl="0" indent="0" algn="l" rtl="0">
                        <a:spcBef>
                          <a:spcPts val="0"/>
                        </a:spcBef>
                        <a:spcAft>
                          <a:spcPts val="0"/>
                        </a:spcAft>
                        <a:buNone/>
                      </a:pPr>
                      <a:r>
                        <a:rPr lang="ja" sz="2400" dirty="0"/>
                        <a:t>CS</a:t>
                      </a:r>
                      <a:endParaRPr sz="2400" dirty="0"/>
                    </a:p>
                    <a:p>
                      <a:pPr marL="0" lvl="0" indent="0" algn="l" rtl="0">
                        <a:spcBef>
                          <a:spcPts val="0"/>
                        </a:spcBef>
                        <a:spcAft>
                          <a:spcPts val="0"/>
                        </a:spcAft>
                        <a:buNone/>
                      </a:pPr>
                      <a:r>
                        <a:rPr lang="ja" sz="1500" dirty="0"/>
                        <a:t>コスト構造</a:t>
                      </a:r>
                      <a:endParaRPr lang="en-US" altLang="ja" sz="1500" dirty="0"/>
                    </a:p>
                    <a:p>
                      <a:pPr marL="0" lvl="0" indent="0" algn="l" rtl="0">
                        <a:spcBef>
                          <a:spcPts val="0"/>
                        </a:spcBef>
                        <a:spcAft>
                          <a:spcPts val="0"/>
                        </a:spcAft>
                        <a:buNone/>
                      </a:pPr>
                      <a:endParaRPr lang="en-US" sz="1500" dirty="0"/>
                    </a:p>
                    <a:p>
                      <a:pPr marL="0" lvl="0" indent="0" algn="l" rtl="0">
                        <a:spcBef>
                          <a:spcPts val="0"/>
                        </a:spcBef>
                        <a:spcAft>
                          <a:spcPts val="0"/>
                        </a:spcAft>
                        <a:buNone/>
                      </a:pPr>
                      <a:r>
                        <a:rPr kumimoji="1" lang="ja-JP" altLang="en-US" sz="1400" dirty="0">
                          <a:highlight>
                            <a:srgbClr val="00FFFF"/>
                          </a:highlight>
                        </a:rPr>
                        <a:t>大型倉庫・事務所の維持費／管理費</a:t>
                      </a:r>
                      <a:endParaRPr kumimoji="1" lang="en-US" altLang="ja-JP" sz="1400" dirty="0">
                        <a:highlight>
                          <a:srgbClr val="00FFFF"/>
                        </a:highlight>
                      </a:endParaRPr>
                    </a:p>
                    <a:p>
                      <a:pPr marL="0" lvl="0" indent="0" algn="l" rtl="0">
                        <a:spcBef>
                          <a:spcPts val="0"/>
                        </a:spcBef>
                        <a:spcAft>
                          <a:spcPts val="0"/>
                        </a:spcAft>
                        <a:buNone/>
                      </a:pPr>
                      <a:endParaRPr kumimoji="1" lang="en-US" sz="1400" dirty="0">
                        <a:highlight>
                          <a:srgbClr val="00FFFF"/>
                        </a:highlight>
                      </a:endParaRPr>
                    </a:p>
                    <a:p>
                      <a:pPr marL="0" lvl="0" indent="0" algn="l" rtl="0">
                        <a:spcBef>
                          <a:spcPts val="0"/>
                        </a:spcBef>
                        <a:spcAft>
                          <a:spcPts val="0"/>
                        </a:spcAft>
                        <a:buNone/>
                      </a:pPr>
                      <a:r>
                        <a:rPr kumimoji="1" lang="ja-JP" altLang="en-US" sz="1400" dirty="0">
                          <a:highlight>
                            <a:srgbClr val="00FFFF"/>
                          </a:highlight>
                        </a:rPr>
                        <a:t>人件費</a:t>
                      </a:r>
                      <a:r>
                        <a:rPr kumimoji="1" lang="ja-JP" altLang="en-US" sz="1400" dirty="0"/>
                        <a:t>　　</a:t>
                      </a:r>
                      <a:r>
                        <a:rPr kumimoji="1" lang="ja-JP" altLang="en-US" sz="1400" dirty="0">
                          <a:highlight>
                            <a:srgbClr val="00FFFF"/>
                          </a:highlight>
                        </a:rPr>
                        <a:t>ソフトウェアの開発費用</a:t>
                      </a:r>
                      <a:endParaRPr sz="1400" dirty="0">
                        <a:highlight>
                          <a:srgbClr val="00FFFF"/>
                        </a:highlight>
                      </a:endParaRPr>
                    </a:p>
                  </a:txBody>
                  <a:tcPr marL="121900" marR="121900" marT="121900" marB="121900"/>
                </a:tc>
                <a:tc hMerge="1">
                  <a:txBody>
                    <a:bodyPr/>
                    <a:lstStyle/>
                    <a:p>
                      <a:endParaRPr lang="ja-JP"/>
                    </a:p>
                  </a:txBody>
                  <a:tcPr/>
                </a:tc>
                <a:tc gridSpan="3">
                  <a:txBody>
                    <a:bodyPr/>
                    <a:lstStyle/>
                    <a:p>
                      <a:pPr marL="0" lvl="0" indent="0" algn="l" rtl="0">
                        <a:spcBef>
                          <a:spcPts val="0"/>
                        </a:spcBef>
                        <a:spcAft>
                          <a:spcPts val="0"/>
                        </a:spcAft>
                        <a:buNone/>
                      </a:pPr>
                      <a:r>
                        <a:rPr lang="ja" sz="2400" dirty="0"/>
                        <a:t>RS</a:t>
                      </a:r>
                      <a:endParaRPr sz="2400" dirty="0"/>
                    </a:p>
                    <a:p>
                      <a:pPr marL="0" lvl="0" indent="0" algn="l" rtl="0">
                        <a:spcBef>
                          <a:spcPts val="0"/>
                        </a:spcBef>
                        <a:spcAft>
                          <a:spcPts val="0"/>
                        </a:spcAft>
                        <a:buNone/>
                      </a:pPr>
                      <a:r>
                        <a:rPr lang="ja" sz="1500" dirty="0"/>
                        <a:t>収益の流れ</a:t>
                      </a:r>
                      <a:endParaRPr lang="en-US" altLang="ja" sz="1500" dirty="0"/>
                    </a:p>
                    <a:p>
                      <a:pPr marL="0" lvl="0" indent="0" algn="l" rtl="0">
                        <a:spcBef>
                          <a:spcPts val="0"/>
                        </a:spcBef>
                        <a:spcAft>
                          <a:spcPts val="0"/>
                        </a:spcAft>
                        <a:buNone/>
                      </a:pPr>
                      <a:endParaRPr lang="en-US" sz="1500" dirty="0"/>
                    </a:p>
                    <a:p>
                      <a:pPr marL="0" lvl="0" indent="0" algn="l" rtl="0">
                        <a:spcBef>
                          <a:spcPts val="0"/>
                        </a:spcBef>
                        <a:spcAft>
                          <a:spcPts val="0"/>
                        </a:spcAft>
                        <a:buNone/>
                      </a:pPr>
                      <a:r>
                        <a:rPr kumimoji="1" lang="ja-JP" altLang="en-US" sz="1400" dirty="0">
                          <a:highlight>
                            <a:srgbClr val="00FF00"/>
                          </a:highlight>
                        </a:rPr>
                        <a:t>小売りの売上</a:t>
                      </a:r>
                      <a:r>
                        <a:rPr kumimoji="1" lang="ja-JP" altLang="en-US" sz="1400" dirty="0"/>
                        <a:t>　　</a:t>
                      </a:r>
                      <a:r>
                        <a:rPr kumimoji="1" lang="ja-JP" altLang="en-US" sz="1400" dirty="0">
                          <a:highlight>
                            <a:srgbClr val="FFFF00"/>
                          </a:highlight>
                        </a:rPr>
                        <a:t>仲介手数料　　　　　</a:t>
                      </a:r>
                      <a:endParaRPr sz="1400" dirty="0">
                        <a:highlight>
                          <a:srgbClr val="FFFF00"/>
                        </a:highlight>
                      </a:endParaRPr>
                    </a:p>
                  </a:txBody>
                  <a:tcPr marL="121900" marR="121900" marT="121900" marB="121900"/>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C42F6F6-1A61-4ACA-9B2D-A476C476DBF9}"/>
              </a:ext>
            </a:extLst>
          </p:cNvPr>
          <p:cNvSpPr txBox="1">
            <a:spLocks/>
          </p:cNvSpPr>
          <p:nvPr/>
        </p:nvSpPr>
        <p:spPr>
          <a:xfrm>
            <a:off x="5298586" y="1512277"/>
            <a:ext cx="4248711"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a:lnSpc>
                <a:spcPct val="90000"/>
              </a:lnSpc>
              <a:spcAft>
                <a:spcPts val="600"/>
              </a:spcAft>
            </a:pPr>
            <a:r>
              <a:rPr lang="ja-JP" altLang="en-US" sz="2000" dirty="0"/>
              <a:t>皆さんのことを教えてください！</a:t>
            </a:r>
            <a:endParaRPr lang="en-US" altLang="ja-JP" sz="2000" dirty="0"/>
          </a:p>
          <a:p>
            <a:pPr>
              <a:lnSpc>
                <a:spcPct val="90000"/>
              </a:lnSpc>
              <a:spcAft>
                <a:spcPts val="600"/>
              </a:spcAft>
            </a:pPr>
            <a:r>
              <a:rPr lang="ja-JP" altLang="en-US" sz="2000" dirty="0"/>
              <a:t>＊前回お休みだった学生対象</a:t>
            </a:r>
          </a:p>
        </p:txBody>
      </p:sp>
      <p:sp>
        <p:nvSpPr>
          <p:cNvPr id="9" name="コンテンツ プレースホルダー 3">
            <a:extLst>
              <a:ext uri="{FF2B5EF4-FFF2-40B4-BE49-F238E27FC236}">
                <a16:creationId xmlns:a16="http://schemas.microsoft.com/office/drawing/2014/main" id="{A969B6BB-FC98-4553-B1DC-097548F3B38D}"/>
              </a:ext>
            </a:extLst>
          </p:cNvPr>
          <p:cNvSpPr txBox="1">
            <a:spLocks/>
          </p:cNvSpPr>
          <p:nvPr/>
        </p:nvSpPr>
        <p:spPr>
          <a:xfrm>
            <a:off x="5298586" y="2367627"/>
            <a:ext cx="6893394" cy="3880773"/>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kumimoji="1" lang="ja-JP"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kumimoji="1" lang="ja-JP"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kumimoji="1" lang="ja-JP" sz="2000"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kumimoji="1" lang="ja-JP" sz="1800" kern="1200">
                <a:solidFill>
                  <a:schemeClr val="tx1">
                    <a:lumMod val="85000"/>
                    <a:lumOff val="15000"/>
                  </a:schemeClr>
                </a:solidFill>
                <a:latin typeface="+mn-lt"/>
                <a:ea typeface="+mn-ea"/>
                <a:cs typeface="+mn-cs"/>
              </a:defRPr>
            </a:lvl9pPr>
          </a:lstStyle>
          <a:p>
            <a:pPr defTabSz="457200">
              <a:spcBef>
                <a:spcPts val="1000"/>
              </a:spcBef>
              <a:buClr>
                <a:schemeClr val="accent1"/>
              </a:buClr>
              <a:buSzPct val="80000"/>
              <a:buFont typeface="Wingdings 3" charset="2"/>
              <a:buChar char=""/>
            </a:pPr>
            <a:r>
              <a:rPr lang="en-US" altLang="ja-JP" sz="3200" dirty="0">
                <a:solidFill>
                  <a:schemeClr val="tx1">
                    <a:lumMod val="75000"/>
                    <a:lumOff val="25000"/>
                  </a:schemeClr>
                </a:solidFill>
              </a:rPr>
              <a:t>Q.</a:t>
            </a:r>
            <a:r>
              <a:rPr lang="ja-JP" altLang="en-US" sz="3200" dirty="0">
                <a:solidFill>
                  <a:schemeClr val="tx1">
                    <a:lumMod val="75000"/>
                    <a:lumOff val="25000"/>
                  </a:schemeClr>
                </a:solidFill>
              </a:rPr>
              <a:t>名前（</a:t>
            </a:r>
            <a:r>
              <a:rPr lang="en-US" altLang="ja-JP" sz="3200" dirty="0">
                <a:solidFill>
                  <a:schemeClr val="tx1">
                    <a:lumMod val="75000"/>
                    <a:lumOff val="25000"/>
                  </a:schemeClr>
                </a:solidFill>
              </a:rPr>
              <a:t>NAME</a:t>
            </a:r>
            <a:r>
              <a:rPr lang="ja-JP" altLang="en-US" sz="3200" dirty="0">
                <a:solidFill>
                  <a:schemeClr val="tx1">
                    <a:lumMod val="75000"/>
                    <a:lumOff val="25000"/>
                  </a:schemeClr>
                </a:solidFill>
              </a:rPr>
              <a:t>）</a:t>
            </a:r>
            <a:endParaRPr lang="en-US" altLang="ja-JP" sz="3200" dirty="0">
              <a:solidFill>
                <a:schemeClr val="tx1">
                  <a:lumMod val="75000"/>
                  <a:lumOff val="25000"/>
                </a:schemeClr>
              </a:solidFill>
            </a:endParaRPr>
          </a:p>
          <a:p>
            <a:pPr defTabSz="457200">
              <a:spcBef>
                <a:spcPts val="1000"/>
              </a:spcBef>
              <a:buClr>
                <a:schemeClr val="accent1"/>
              </a:buClr>
              <a:buSzPct val="80000"/>
              <a:buFont typeface="Wingdings 3" charset="2"/>
              <a:buChar char=""/>
            </a:pPr>
            <a:r>
              <a:rPr lang="en-US" altLang="ja-JP" sz="3200" dirty="0">
                <a:solidFill>
                  <a:schemeClr val="tx1">
                    <a:lumMod val="75000"/>
                    <a:lumOff val="25000"/>
                  </a:schemeClr>
                </a:solidFill>
              </a:rPr>
              <a:t>Q.</a:t>
            </a:r>
            <a:r>
              <a:rPr lang="ja-JP" altLang="en-US" sz="3200" dirty="0">
                <a:solidFill>
                  <a:schemeClr val="tx1">
                    <a:lumMod val="75000"/>
                    <a:lumOff val="25000"/>
                  </a:schemeClr>
                </a:solidFill>
              </a:rPr>
              <a:t>趣味／好きなこと</a:t>
            </a:r>
            <a:endParaRPr lang="en-US" altLang="ja-JP" sz="3200" dirty="0">
              <a:solidFill>
                <a:schemeClr val="tx1">
                  <a:lumMod val="75000"/>
                  <a:lumOff val="25000"/>
                </a:schemeClr>
              </a:solidFill>
            </a:endParaRPr>
          </a:p>
          <a:p>
            <a:pPr defTabSz="457200">
              <a:spcBef>
                <a:spcPts val="1000"/>
              </a:spcBef>
              <a:buClr>
                <a:schemeClr val="accent1"/>
              </a:buClr>
              <a:buSzPct val="80000"/>
              <a:buFont typeface="Wingdings 3" charset="2"/>
              <a:buChar char=""/>
            </a:pPr>
            <a:r>
              <a:rPr lang="en-US" altLang="ja-JP" sz="3200" dirty="0">
                <a:solidFill>
                  <a:schemeClr val="tx1">
                    <a:lumMod val="75000"/>
                    <a:lumOff val="25000"/>
                  </a:schemeClr>
                </a:solidFill>
              </a:rPr>
              <a:t>Q.</a:t>
            </a:r>
            <a:r>
              <a:rPr lang="ja-JP" altLang="en-US" sz="3200" dirty="0">
                <a:solidFill>
                  <a:schemeClr val="tx1">
                    <a:lumMod val="75000"/>
                    <a:lumOff val="25000"/>
                  </a:schemeClr>
                </a:solidFill>
              </a:rPr>
              <a:t>どんな人（未来図）になりたい</a:t>
            </a:r>
            <a:endParaRPr lang="en-US" altLang="ja-JP" sz="3200" dirty="0">
              <a:solidFill>
                <a:schemeClr val="tx1">
                  <a:lumMod val="75000"/>
                  <a:lumOff val="25000"/>
                </a:schemeClr>
              </a:solidFill>
            </a:endParaRPr>
          </a:p>
          <a:p>
            <a:pPr defTabSz="457200">
              <a:spcBef>
                <a:spcPts val="1000"/>
              </a:spcBef>
              <a:buClr>
                <a:schemeClr val="accent1"/>
              </a:buClr>
              <a:buSzPct val="80000"/>
              <a:buFont typeface="Wingdings 3" charset="2"/>
              <a:buChar char=""/>
            </a:pPr>
            <a:r>
              <a:rPr lang="en-US" altLang="ja-JP" sz="3200" dirty="0">
                <a:solidFill>
                  <a:schemeClr val="tx1">
                    <a:lumMod val="75000"/>
                    <a:lumOff val="25000"/>
                  </a:schemeClr>
                </a:solidFill>
              </a:rPr>
              <a:t>Q.</a:t>
            </a:r>
            <a:r>
              <a:rPr lang="ja-JP" altLang="en-US" sz="3200" dirty="0">
                <a:solidFill>
                  <a:schemeClr val="tx1">
                    <a:lumMod val="75000"/>
                    <a:lumOff val="25000"/>
                  </a:schemeClr>
                </a:solidFill>
              </a:rPr>
              <a:t>苦手分野は何か</a:t>
            </a:r>
            <a:endParaRPr lang="en-US" altLang="ja-JP" sz="3200" dirty="0">
              <a:solidFill>
                <a:schemeClr val="tx1">
                  <a:lumMod val="75000"/>
                  <a:lumOff val="25000"/>
                </a:schemeClr>
              </a:solidFill>
            </a:endParaRPr>
          </a:p>
          <a:p>
            <a:pPr defTabSz="457200">
              <a:spcBef>
                <a:spcPts val="1000"/>
              </a:spcBef>
              <a:buClr>
                <a:schemeClr val="accent1"/>
              </a:buClr>
              <a:buSzPct val="80000"/>
              <a:buFont typeface="Wingdings 3" charset="2"/>
              <a:buChar char=""/>
            </a:pPr>
            <a:r>
              <a:rPr lang="en-US" altLang="ja-JP" sz="3200" dirty="0">
                <a:solidFill>
                  <a:schemeClr val="tx1">
                    <a:lumMod val="75000"/>
                    <a:lumOff val="25000"/>
                  </a:schemeClr>
                </a:solidFill>
              </a:rPr>
              <a:t>Q.</a:t>
            </a:r>
            <a:r>
              <a:rPr lang="ja-JP" altLang="en-US" sz="3200" dirty="0">
                <a:solidFill>
                  <a:schemeClr val="tx1">
                    <a:lumMod val="75000"/>
                    <a:lumOff val="25000"/>
                  </a:schemeClr>
                </a:solidFill>
              </a:rPr>
              <a:t>前期の目標</a:t>
            </a:r>
          </a:p>
        </p:txBody>
      </p:sp>
      <p:pic>
        <p:nvPicPr>
          <p:cNvPr id="11" name="Picture 10" descr="緑のパステル色を背景にした疑問符">
            <a:extLst>
              <a:ext uri="{FF2B5EF4-FFF2-40B4-BE49-F238E27FC236}">
                <a16:creationId xmlns:a16="http://schemas.microsoft.com/office/drawing/2014/main" id="{1485FEA1-1BED-F3B8-D36B-951374002DDB}"/>
              </a:ext>
            </a:extLst>
          </p:cNvPr>
          <p:cNvPicPr>
            <a:picLocks noChangeAspect="1"/>
          </p:cNvPicPr>
          <p:nvPr/>
        </p:nvPicPr>
        <p:blipFill rotWithShape="1">
          <a:blip r:embed="rId2"/>
          <a:srcRect l="40496" r="504"/>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5" name="Isosceles Triangle 1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2575839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ビジネスの基本「</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buNone/>
            </a:pPr>
            <a:r>
              <a:rPr kumimoji="1" lang="ja-JP" altLang="en-US" sz="3200" b="0" i="0" kern="1200" dirty="0">
                <a:solidFill>
                  <a:schemeClr val="tx1"/>
                </a:solidFill>
                <a:effectLst/>
                <a:latin typeface="Meiryo UI" panose="020B0604030504040204" pitchFamily="50" charset="-128"/>
                <a:ea typeface="Meiryo UI" panose="020B0604030504040204" pitchFamily="50" charset="-128"/>
                <a:cs typeface="+mn-cs"/>
              </a:rPr>
              <a:t>✦ビジネスの基本「</a:t>
            </a:r>
            <a:r>
              <a:rPr kumimoji="1" lang="en-US" altLang="ja-JP" sz="3200" b="0" i="0" kern="1200" dirty="0">
                <a:solidFill>
                  <a:schemeClr val="tx1"/>
                </a:solidFill>
                <a:effectLst/>
                <a:latin typeface="Meiryo UI" panose="020B0604030504040204" pitchFamily="50" charset="-128"/>
                <a:ea typeface="Meiryo UI" panose="020B0604030504040204" pitchFamily="50" charset="-128"/>
                <a:cs typeface="+mn-cs"/>
              </a:rPr>
              <a:t>5W1H</a:t>
            </a:r>
            <a:r>
              <a:rPr kumimoji="1" lang="ja-JP" altLang="en-US" sz="3200" b="0" i="0" kern="1200" dirty="0">
                <a:solidFill>
                  <a:schemeClr val="tx1"/>
                </a:solidFill>
                <a:effectLst/>
                <a:latin typeface="Meiryo UI" panose="020B0604030504040204" pitchFamily="50" charset="-128"/>
                <a:ea typeface="Meiryo UI" panose="020B0604030504040204" pitchFamily="50" charset="-128"/>
                <a:cs typeface="+mn-cs"/>
              </a:rPr>
              <a:t>（</a:t>
            </a:r>
            <a:r>
              <a:rPr kumimoji="1" lang="en-US" altLang="ja-JP" sz="3200" b="0" i="0" kern="1200" dirty="0">
                <a:solidFill>
                  <a:schemeClr val="tx1"/>
                </a:solidFill>
                <a:effectLst/>
                <a:latin typeface="Meiryo UI" panose="020B0604030504040204" pitchFamily="50" charset="-128"/>
                <a:ea typeface="Meiryo UI" panose="020B0604030504040204" pitchFamily="50" charset="-128"/>
                <a:cs typeface="+mn-cs"/>
              </a:rPr>
              <a:t>2H</a:t>
            </a:r>
            <a:r>
              <a:rPr kumimoji="1" lang="ja-JP" altLang="en-US" sz="3200" b="0" i="0" kern="1200" dirty="0">
                <a:solidFill>
                  <a:schemeClr val="tx1"/>
                </a:solidFill>
                <a:effectLst/>
                <a:latin typeface="Meiryo UI" panose="020B0604030504040204" pitchFamily="50" charset="-128"/>
                <a:ea typeface="Meiryo UI" panose="020B0604030504040204" pitchFamily="50" charset="-128"/>
                <a:cs typeface="+mn-cs"/>
              </a:rPr>
              <a:t>）」✦</a:t>
            </a:r>
            <a:endParaRPr kumimoji="1" lang="en-US" altLang="ja-JP" sz="32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　「</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5W1H</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」とは、</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Who</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（だれが）</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When</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（いつ）、</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Where</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（どこで）、</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What</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（なにを）、</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Why</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（なぜ）、</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How</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（どのように）を指し示す言葉。</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endParaRPr lang="en-US" altLang="ja-JP" sz="2800" dirty="0">
              <a:solidFill>
                <a:schemeClr val="tx1"/>
              </a:solidFill>
              <a:latin typeface="Meiryo UI" panose="020B0604030504040204" pitchFamily="50" charset="-128"/>
              <a:ea typeface="Meiryo UI" panose="020B0604030504040204" pitchFamily="50" charset="-128"/>
            </a:endParaRPr>
          </a:p>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　「</a:t>
            </a:r>
            <a:r>
              <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rPr>
              <a:t>5W1H</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」を意識し文章を構成することで、伝えたい情報の</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主旨が明確になり、かつ過不足なく伝えることができ</a:t>
            </a:r>
            <a:r>
              <a:rPr lang="ja-JP" altLang="en-US" sz="2800" dirty="0">
                <a:solidFill>
                  <a:schemeClr val="tx1"/>
                </a:solidFill>
                <a:latin typeface="Meiryo UI" panose="020B0604030504040204" pitchFamily="50" charset="-128"/>
                <a:ea typeface="Meiryo UI" panose="020B0604030504040204" pitchFamily="50" charset="-128"/>
              </a:rPr>
              <a:t>る。</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65839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ビジネスの基本「</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buNone/>
            </a:pPr>
            <a:r>
              <a:rPr kumimoji="1" lang="ja-JP" altLang="en-US" sz="3200" b="0" i="0" kern="1200" dirty="0">
                <a:solidFill>
                  <a:schemeClr val="tx1"/>
                </a:solidFill>
                <a:effectLst/>
                <a:latin typeface="Meiryo UI" panose="020B0604030504040204" pitchFamily="50" charset="-128"/>
                <a:ea typeface="Meiryo UI" panose="020B0604030504040204" pitchFamily="50" charset="-128"/>
                <a:cs typeface="+mn-cs"/>
              </a:rPr>
              <a:t>✦「</a:t>
            </a:r>
            <a:r>
              <a:rPr kumimoji="1" lang="en-US" altLang="ja-JP" sz="3200" b="0" i="0" kern="1200" dirty="0">
                <a:solidFill>
                  <a:schemeClr val="tx1"/>
                </a:solidFill>
                <a:effectLst/>
                <a:latin typeface="Meiryo UI" panose="020B0604030504040204" pitchFamily="50" charset="-128"/>
                <a:ea typeface="Meiryo UI" panose="020B0604030504040204" pitchFamily="50" charset="-128"/>
                <a:cs typeface="+mn-cs"/>
              </a:rPr>
              <a:t>5W1H</a:t>
            </a:r>
            <a:r>
              <a:rPr kumimoji="1" lang="ja-JP" altLang="en-US" sz="3200" b="0" i="0" kern="1200" dirty="0">
                <a:solidFill>
                  <a:schemeClr val="tx1"/>
                </a:solidFill>
                <a:effectLst/>
                <a:latin typeface="Meiryo UI" panose="020B0604030504040204" pitchFamily="50" charset="-128"/>
                <a:ea typeface="Meiryo UI" panose="020B0604030504040204" pitchFamily="50" charset="-128"/>
                <a:cs typeface="+mn-cs"/>
              </a:rPr>
              <a:t>」の組み立て方✦</a:t>
            </a:r>
            <a:endParaRPr kumimoji="1" lang="en-US" altLang="ja-JP" sz="32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　</a:t>
            </a:r>
            <a:r>
              <a:rPr kumimoji="1" lang="ja-JP" altLang="en-US" sz="2800" b="1" i="0" kern="1200" dirty="0">
                <a:solidFill>
                  <a:schemeClr val="tx1"/>
                </a:solidFill>
                <a:effectLst/>
                <a:latin typeface="Meiryo UI" panose="020B0604030504040204" pitchFamily="50" charset="-128"/>
                <a:ea typeface="Meiryo UI" panose="020B0604030504040204" pitchFamily="50" charset="-128"/>
                <a:cs typeface="+mn-cs"/>
              </a:rPr>
              <a:t>「４月２</a:t>
            </a:r>
            <a:r>
              <a:rPr lang="en-US" altLang="ja-JP" sz="2800" b="1" dirty="0">
                <a:solidFill>
                  <a:schemeClr val="tx1"/>
                </a:solidFill>
                <a:latin typeface="Meiryo UI" panose="020B0604030504040204" pitchFamily="50" charset="-128"/>
                <a:ea typeface="Meiryo UI" panose="020B0604030504040204" pitchFamily="50" charset="-128"/>
              </a:rPr>
              <a:t>2</a:t>
            </a:r>
            <a:r>
              <a:rPr kumimoji="1" lang="ja-JP" altLang="en-US" sz="2800" b="1" i="0" kern="1200" dirty="0">
                <a:solidFill>
                  <a:schemeClr val="tx1"/>
                </a:solidFill>
                <a:effectLst/>
                <a:latin typeface="Meiryo UI" panose="020B0604030504040204" pitchFamily="50" charset="-128"/>
                <a:ea typeface="Meiryo UI" panose="020B0604030504040204" pitchFamily="50" charset="-128"/>
                <a:cs typeface="+mn-cs"/>
              </a:rPr>
              <a:t>日</a:t>
            </a:r>
            <a:r>
              <a:rPr lang="ja-JP" altLang="en-US" sz="2800" b="1" dirty="0">
                <a:solidFill>
                  <a:schemeClr val="tx1"/>
                </a:solidFill>
                <a:latin typeface="Meiryo UI" panose="020B0604030504040204" pitchFamily="50" charset="-128"/>
                <a:ea typeface="Meiryo UI" panose="020B0604030504040204" pitchFamily="50" charset="-128"/>
              </a:rPr>
              <a:t>火</a:t>
            </a:r>
            <a:r>
              <a:rPr kumimoji="1" lang="ja-JP" altLang="en-US" sz="2800" b="1" i="0" kern="1200" dirty="0">
                <a:solidFill>
                  <a:schemeClr val="tx1"/>
                </a:solidFill>
                <a:effectLst/>
                <a:latin typeface="Meiryo UI" panose="020B0604030504040204" pitchFamily="50" charset="-128"/>
                <a:ea typeface="Meiryo UI" panose="020B0604030504040204" pitchFamily="50" charset="-128"/>
                <a:cs typeface="+mn-cs"/>
              </a:rPr>
              <a:t>曜９時２０分に東京ビジネスアカデミア</a:t>
            </a:r>
            <a:endParaRPr kumimoji="1" lang="en-US" altLang="ja-JP" sz="2800" b="1"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800" b="1" i="0" kern="1200" dirty="0">
                <a:solidFill>
                  <a:schemeClr val="tx1"/>
                </a:solidFill>
                <a:effectLst/>
                <a:latin typeface="Meiryo UI" panose="020B0604030504040204" pitchFamily="50" charset="-128"/>
                <a:ea typeface="Meiryo UI" panose="020B0604030504040204" pitchFamily="50" charset="-128"/>
                <a:cs typeface="+mn-cs"/>
              </a:rPr>
              <a:t>東京校にて、株式会社ウェルフィールドの大場がビジネスモデル</a:t>
            </a:r>
            <a:endParaRPr lang="en-US" altLang="ja-JP" sz="2800" b="1" dirty="0">
              <a:solidFill>
                <a:schemeClr val="tx1"/>
              </a:solidFill>
              <a:latin typeface="Meiryo UI" panose="020B0604030504040204" pitchFamily="50" charset="-128"/>
              <a:ea typeface="Meiryo UI" panose="020B0604030504040204" pitchFamily="50" charset="-128"/>
            </a:endParaRPr>
          </a:p>
          <a:p>
            <a:pPr marL="0" indent="0">
              <a:buNone/>
            </a:pPr>
            <a:r>
              <a:rPr kumimoji="1" lang="ja-JP" altLang="en-US" sz="2800" b="1" i="0" kern="1200" dirty="0">
                <a:solidFill>
                  <a:schemeClr val="tx1"/>
                </a:solidFill>
                <a:effectLst/>
                <a:latin typeface="Meiryo UI" panose="020B0604030504040204" pitchFamily="50" charset="-128"/>
                <a:ea typeface="Meiryo UI" panose="020B0604030504040204" pitchFamily="50" charset="-128"/>
                <a:cs typeface="+mn-cs"/>
              </a:rPr>
              <a:t>の授業を行います。プレゼン資料をわかりやすく作るために、</a:t>
            </a:r>
            <a:endParaRPr kumimoji="1" lang="en-US" altLang="ja-JP" sz="2800" b="1"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800" b="1" i="0" kern="1200" dirty="0">
                <a:solidFill>
                  <a:schemeClr val="tx1"/>
                </a:solidFill>
                <a:effectLst/>
                <a:latin typeface="Meiryo UI" panose="020B0604030504040204" pitchFamily="50" charset="-128"/>
                <a:ea typeface="Meiryo UI" panose="020B0604030504040204" pitchFamily="50" charset="-128"/>
                <a:cs typeface="+mn-cs"/>
              </a:rPr>
              <a:t>実践をまじえて演習します。」</a:t>
            </a:r>
            <a:endParaRPr kumimoji="1" lang="en-US" altLang="ja-JP" sz="2800" b="1"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　①  </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When</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「いつ」</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 4</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月</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22</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日</a:t>
            </a:r>
            <a:r>
              <a:rPr lang="ja-JP" altLang="en-US" sz="2000" dirty="0">
                <a:solidFill>
                  <a:schemeClr val="tx1"/>
                </a:solidFill>
                <a:latin typeface="Meiryo UI" panose="020B0604030504040204" pitchFamily="50" charset="-128"/>
                <a:ea typeface="Meiryo UI" panose="020B0604030504040204" pitchFamily="50" charset="-128"/>
              </a:rPr>
              <a:t>火</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曜</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9</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時</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20</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分　</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　</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Where</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「どこで」</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a:t>
            </a:r>
            <a:r>
              <a:rPr lang="en-US" altLang="ja-JP" sz="2000" dirty="0">
                <a:solidFill>
                  <a:schemeClr val="tx1"/>
                </a:solidFill>
                <a:latin typeface="Meiryo UI" panose="020B0604030504040204" pitchFamily="50" charset="-128"/>
                <a:ea typeface="Meiryo UI" panose="020B0604030504040204" pitchFamily="50" charset="-128"/>
              </a:rPr>
              <a:t>TBA</a:t>
            </a:r>
            <a:r>
              <a:rPr lang="ja-JP" altLang="en-US" sz="2000" dirty="0">
                <a:solidFill>
                  <a:schemeClr val="tx1"/>
                </a:solidFill>
                <a:latin typeface="Meiryo UI" panose="020B0604030504040204" pitchFamily="50" charset="-128"/>
                <a:ea typeface="Meiryo UI" panose="020B0604030504040204" pitchFamily="50" charset="-128"/>
              </a:rPr>
              <a:t>東京校にて</a:t>
            </a:r>
            <a:endPar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　②  </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Who</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「誰が」</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株式会社ウェルフィールドの大場</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　</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What</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「何を」</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ビジネスモデル</a:t>
            </a:r>
            <a:endPar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000" dirty="0">
                <a:solidFill>
                  <a:schemeClr val="tx1"/>
                </a:solidFill>
                <a:latin typeface="Meiryo UI" panose="020B0604030504040204" pitchFamily="50" charset="-128"/>
                <a:ea typeface="Meiryo UI" panose="020B0604030504040204" pitchFamily="50" charset="-128"/>
              </a:rPr>
              <a:t>　　　　</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の授業</a:t>
            </a:r>
          </a:p>
          <a:p>
            <a:pPr marL="0" indent="0">
              <a:buNone/>
            </a:pP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　③  </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Why</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「何故」</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プレゼン資料をわかりやすく作るため</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　</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How</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「どのように」</a:t>
            </a:r>
            <a:r>
              <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rPr>
              <a:t>…</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実践をま</a:t>
            </a:r>
            <a:endPar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000" dirty="0">
                <a:solidFill>
                  <a:schemeClr val="tx1"/>
                </a:solidFill>
                <a:latin typeface="Meiryo UI" panose="020B0604030504040204" pitchFamily="50" charset="-128"/>
                <a:ea typeface="Meiryo UI" panose="020B0604030504040204" pitchFamily="50" charset="-128"/>
              </a:rPr>
              <a:t>　　　　</a:t>
            </a:r>
            <a:r>
              <a:rPr kumimoji="1" lang="ja-JP" altLang="en-US" sz="2000" b="0" i="0" kern="1200" dirty="0">
                <a:solidFill>
                  <a:schemeClr val="tx1"/>
                </a:solidFill>
                <a:effectLst/>
                <a:latin typeface="Meiryo UI" panose="020B0604030504040204" pitchFamily="50" charset="-128"/>
                <a:ea typeface="Meiryo UI" panose="020B0604030504040204" pitchFamily="50" charset="-128"/>
                <a:cs typeface="+mn-cs"/>
              </a:rPr>
              <a:t>じえて演習する</a:t>
            </a:r>
            <a:endParaRPr kumimoji="1" lang="en-US" altLang="ja-JP" sz="20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44288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ビジネスの基本「</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buNone/>
            </a:pPr>
            <a:r>
              <a:rPr kumimoji="1" lang="ja-JP" altLang="en-US" sz="3200" b="0" i="0" kern="1200" dirty="0">
                <a:solidFill>
                  <a:schemeClr val="tx1"/>
                </a:solidFill>
                <a:effectLst/>
                <a:latin typeface="Meiryo UI" panose="020B0604030504040204" pitchFamily="50" charset="-128"/>
                <a:ea typeface="Meiryo UI" panose="020B0604030504040204" pitchFamily="50" charset="-128"/>
                <a:cs typeface="+mn-cs"/>
              </a:rPr>
              <a:t>✦「</a:t>
            </a:r>
            <a:r>
              <a:rPr kumimoji="1" lang="en-US" altLang="ja-JP" sz="3200" b="0" i="0" kern="1200" dirty="0">
                <a:solidFill>
                  <a:schemeClr val="tx1"/>
                </a:solidFill>
                <a:effectLst/>
                <a:latin typeface="Meiryo UI" panose="020B0604030504040204" pitchFamily="50" charset="-128"/>
                <a:ea typeface="Meiryo UI" panose="020B0604030504040204" pitchFamily="50" charset="-128"/>
                <a:cs typeface="+mn-cs"/>
              </a:rPr>
              <a:t>5W1H</a:t>
            </a:r>
            <a:r>
              <a:rPr kumimoji="1" lang="ja-JP" altLang="en-US" sz="3200" b="0" i="0" kern="1200" dirty="0">
                <a:solidFill>
                  <a:schemeClr val="tx1"/>
                </a:solidFill>
                <a:effectLst/>
                <a:latin typeface="Meiryo UI" panose="020B0604030504040204" pitchFamily="50" charset="-128"/>
                <a:ea typeface="Meiryo UI" panose="020B0604030504040204" pitchFamily="50" charset="-128"/>
                <a:cs typeface="+mn-cs"/>
              </a:rPr>
              <a:t>」を意識することで得られる効果✦</a:t>
            </a:r>
            <a:endParaRPr kumimoji="1" lang="en-US" altLang="ja-JP" sz="3200" b="0" i="0" kern="1200" dirty="0">
              <a:solidFill>
                <a:schemeClr val="tx1"/>
              </a:solidFill>
              <a:effectLst/>
              <a:latin typeface="Meiryo UI" panose="020B0604030504040204" pitchFamily="50" charset="-128"/>
              <a:ea typeface="Meiryo UI" panose="020B0604030504040204" pitchFamily="50" charset="-128"/>
              <a:cs typeface="+mn-cs"/>
            </a:endParaRPr>
          </a:p>
          <a:p>
            <a:pPr>
              <a:buFont typeface="Wingdings" panose="05000000000000000000" pitchFamily="2" charset="2"/>
              <a:buChar char="l"/>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構成に当てはめ、箇条書きにすることで、情報の過不</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足に気づきやすくな</a:t>
            </a:r>
            <a:r>
              <a:rPr lang="ja-JP" altLang="en-US" sz="2800" dirty="0">
                <a:solidFill>
                  <a:schemeClr val="tx1"/>
                </a:solidFill>
                <a:latin typeface="Meiryo UI" panose="020B0604030504040204" pitchFamily="50" charset="-128"/>
                <a:ea typeface="Meiryo UI" panose="020B0604030504040204" pitchFamily="50" charset="-128"/>
              </a:rPr>
              <a:t>る。</a:t>
            </a:r>
            <a:endParaRPr lang="en-US" altLang="ja-JP" sz="2800" dirty="0">
              <a:solidFill>
                <a:schemeClr val="tx1"/>
              </a:solidFill>
              <a:latin typeface="Meiryo UI" panose="020B0604030504040204" pitchFamily="50" charset="-128"/>
              <a:ea typeface="Meiryo UI" panose="020B0604030504040204" pitchFamily="50" charset="-128"/>
            </a:endParaRPr>
          </a:p>
          <a:p>
            <a:pPr>
              <a:buFont typeface="Wingdings" panose="05000000000000000000" pitchFamily="2" charset="2"/>
              <a:buChar char="l"/>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自分自身も伝えたい情報の主旨を見失いにくくなる。</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a:buFont typeface="Wingdings" panose="05000000000000000000" pitchFamily="2" charset="2"/>
              <a:buChar char="l"/>
            </a:pP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相手に正しく伝わらず何度もやりとりするなど、</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en-US" altLang="ja-JP" sz="2800" dirty="0">
                <a:solidFill>
                  <a:schemeClr val="tx1"/>
                </a:solidFill>
                <a:latin typeface="Meiryo UI" panose="020B0604030504040204" pitchFamily="50" charset="-128"/>
                <a:ea typeface="Meiryo UI" panose="020B0604030504040204" pitchFamily="50" charset="-128"/>
              </a:rPr>
              <a:t>   </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時間や手間を取られない上手なコミュニケーションが可</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en-US" altLang="ja-JP" sz="2800" dirty="0">
                <a:solidFill>
                  <a:schemeClr val="tx1"/>
                </a:solidFill>
                <a:latin typeface="Meiryo UI" panose="020B0604030504040204" pitchFamily="50" charset="-128"/>
                <a:ea typeface="Meiryo UI" panose="020B0604030504040204" pitchFamily="50" charset="-128"/>
              </a:rPr>
              <a:t>   </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能になり、お互いにストレスをためることなく、より良い人</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lang="en-US" altLang="ja-JP" sz="2800" dirty="0">
                <a:solidFill>
                  <a:schemeClr val="tx1"/>
                </a:solidFill>
                <a:latin typeface="Meiryo UI" panose="020B0604030504040204" pitchFamily="50" charset="-128"/>
                <a:ea typeface="Meiryo UI" panose="020B0604030504040204" pitchFamily="50" charset="-128"/>
              </a:rPr>
              <a:t>   </a:t>
            </a:r>
            <a:r>
              <a:rPr kumimoji="1" lang="ja-JP" altLang="en-US" sz="2800" b="0" i="0" kern="1200" dirty="0">
                <a:solidFill>
                  <a:schemeClr val="tx1"/>
                </a:solidFill>
                <a:effectLst/>
                <a:latin typeface="Meiryo UI" panose="020B0604030504040204" pitchFamily="50" charset="-128"/>
                <a:ea typeface="Meiryo UI" panose="020B0604030504040204" pitchFamily="50" charset="-128"/>
                <a:cs typeface="+mn-cs"/>
              </a:rPr>
              <a:t>間関係にも繋がる。★議事録などにも使える。</a:t>
            </a:r>
            <a:endParaRPr kumimoji="1" lang="en-US" altLang="ja-JP" sz="28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321034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ビジネスの基本「</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buNone/>
            </a:pPr>
            <a:r>
              <a:rPr kumimoji="1" lang="ja-JP" altLang="en-US" sz="3200" b="0" i="0" kern="1200" dirty="0">
                <a:solidFill>
                  <a:schemeClr val="tx1"/>
                </a:solidFill>
                <a:effectLst/>
                <a:latin typeface="Meiryo UI" panose="020B0604030504040204" pitchFamily="50" charset="-128"/>
                <a:ea typeface="Meiryo UI" panose="020B0604030504040204" pitchFamily="50" charset="-128"/>
                <a:cs typeface="+mn-cs"/>
              </a:rPr>
              <a:t>✦リアクションペーパーに入力しましょう✦</a:t>
            </a:r>
            <a:endParaRPr kumimoji="1" lang="en-US" altLang="ja-JP" sz="32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endParaRPr kumimoji="1" lang="en-US" altLang="ja-JP" sz="54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5400" b="0" i="0" kern="1200" dirty="0">
                <a:solidFill>
                  <a:schemeClr val="tx1"/>
                </a:solidFill>
                <a:effectLst/>
                <a:latin typeface="Meiryo UI" panose="020B0604030504040204" pitchFamily="50" charset="-128"/>
                <a:ea typeface="Meiryo UI" panose="020B0604030504040204" pitchFamily="50" charset="-128"/>
                <a:cs typeface="+mn-cs"/>
              </a:rPr>
              <a:t>「</a:t>
            </a:r>
            <a:r>
              <a:rPr kumimoji="1" lang="en-US" altLang="ja-JP" sz="5400" b="0" i="0" kern="1200" dirty="0">
                <a:solidFill>
                  <a:schemeClr val="tx1"/>
                </a:solidFill>
                <a:effectLst/>
                <a:latin typeface="Meiryo UI" panose="020B0604030504040204" pitchFamily="50" charset="-128"/>
                <a:ea typeface="Meiryo UI" panose="020B0604030504040204" pitchFamily="50" charset="-128"/>
                <a:cs typeface="+mn-cs"/>
              </a:rPr>
              <a:t>5W1H</a:t>
            </a:r>
            <a:r>
              <a:rPr kumimoji="1" lang="ja-JP" altLang="en-US" sz="5400" b="0" i="0" kern="1200" dirty="0">
                <a:solidFill>
                  <a:schemeClr val="tx1"/>
                </a:solidFill>
                <a:effectLst/>
                <a:latin typeface="Meiryo UI" panose="020B0604030504040204" pitchFamily="50" charset="-128"/>
                <a:ea typeface="Meiryo UI" panose="020B0604030504040204" pitchFamily="50" charset="-128"/>
                <a:cs typeface="+mn-cs"/>
              </a:rPr>
              <a:t>」を使って、</a:t>
            </a:r>
            <a:endParaRPr kumimoji="1" lang="en-US" altLang="ja-JP" sz="54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5400" b="0" i="0" kern="1200" dirty="0">
                <a:solidFill>
                  <a:schemeClr val="tx1"/>
                </a:solidFill>
                <a:effectLst/>
                <a:latin typeface="Meiryo UI" panose="020B0604030504040204" pitchFamily="50" charset="-128"/>
                <a:ea typeface="Meiryo UI" panose="020B0604030504040204" pitchFamily="50" charset="-128"/>
                <a:cs typeface="+mn-cs"/>
              </a:rPr>
              <a:t>昨日の出来事を伝えてください。</a:t>
            </a: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11228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営業トークで伝える「</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buNone/>
            </a:pPr>
            <a:r>
              <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rPr>
              <a:t>Who</a:t>
            </a:r>
            <a:r>
              <a:rPr kumimoji="1" lang="ja-JP" altLang="en-US" sz="4400" b="0" i="0" kern="1200" dirty="0">
                <a:solidFill>
                  <a:schemeClr val="tx1"/>
                </a:solidFill>
                <a:effectLst/>
                <a:latin typeface="Meiryo UI" panose="020B0604030504040204" pitchFamily="50" charset="-128"/>
                <a:ea typeface="Meiryo UI" panose="020B0604030504040204" pitchFamily="50" charset="-128"/>
                <a:cs typeface="+mn-cs"/>
              </a:rPr>
              <a:t>（だれが）</a:t>
            </a:r>
          </a:p>
          <a:p>
            <a:pPr marL="0" indent="0">
              <a:buNone/>
            </a:pPr>
            <a:r>
              <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rPr>
              <a:t>When</a:t>
            </a:r>
            <a:r>
              <a:rPr kumimoji="1" lang="ja-JP" altLang="en-US" sz="4400" b="0" i="0" kern="1200" dirty="0">
                <a:solidFill>
                  <a:schemeClr val="tx1"/>
                </a:solidFill>
                <a:effectLst/>
                <a:latin typeface="Meiryo UI" panose="020B0604030504040204" pitchFamily="50" charset="-128"/>
                <a:ea typeface="Meiryo UI" panose="020B0604030504040204" pitchFamily="50" charset="-128"/>
                <a:cs typeface="+mn-cs"/>
              </a:rPr>
              <a:t>（いつ）</a:t>
            </a:r>
          </a:p>
          <a:p>
            <a:pPr marL="0" indent="0">
              <a:buNone/>
            </a:pPr>
            <a:r>
              <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rPr>
              <a:t>Where</a:t>
            </a:r>
            <a:r>
              <a:rPr kumimoji="1" lang="ja-JP" altLang="en-US" sz="4400" b="0" i="0" kern="1200" dirty="0">
                <a:solidFill>
                  <a:schemeClr val="tx1"/>
                </a:solidFill>
                <a:effectLst/>
                <a:latin typeface="Meiryo UI" panose="020B0604030504040204" pitchFamily="50" charset="-128"/>
                <a:ea typeface="Meiryo UI" panose="020B0604030504040204" pitchFamily="50" charset="-128"/>
                <a:cs typeface="+mn-cs"/>
              </a:rPr>
              <a:t>（どこで）</a:t>
            </a:r>
          </a:p>
          <a:p>
            <a:pPr marL="0" indent="0">
              <a:buNone/>
            </a:pPr>
            <a:r>
              <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rPr>
              <a:t>What</a:t>
            </a:r>
            <a:r>
              <a:rPr kumimoji="1" lang="ja-JP" altLang="en-US" sz="4400" b="0" i="0" kern="1200" dirty="0">
                <a:solidFill>
                  <a:schemeClr val="tx1"/>
                </a:solidFill>
                <a:effectLst/>
                <a:latin typeface="Meiryo UI" panose="020B0604030504040204" pitchFamily="50" charset="-128"/>
                <a:ea typeface="Meiryo UI" panose="020B0604030504040204" pitchFamily="50" charset="-128"/>
                <a:cs typeface="+mn-cs"/>
              </a:rPr>
              <a:t>（なにを）</a:t>
            </a:r>
          </a:p>
          <a:p>
            <a:pPr marL="0" indent="0">
              <a:buNone/>
            </a:pPr>
            <a:r>
              <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rPr>
              <a:t>Why</a:t>
            </a:r>
            <a:r>
              <a:rPr kumimoji="1" lang="ja-JP" altLang="en-US" sz="4400" b="0" i="0" kern="1200" dirty="0">
                <a:solidFill>
                  <a:schemeClr val="tx1"/>
                </a:solidFill>
                <a:effectLst/>
                <a:latin typeface="Meiryo UI" panose="020B0604030504040204" pitchFamily="50" charset="-128"/>
                <a:ea typeface="Meiryo UI" panose="020B0604030504040204" pitchFamily="50" charset="-128"/>
                <a:cs typeface="+mn-cs"/>
              </a:rPr>
              <a:t>（なぜ）</a:t>
            </a:r>
          </a:p>
          <a:p>
            <a:pPr marL="0" indent="0">
              <a:buNone/>
            </a:pPr>
            <a:r>
              <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rPr>
              <a:t>How</a:t>
            </a:r>
            <a:r>
              <a:rPr kumimoji="1" lang="ja-JP" altLang="en-US" sz="4400" b="0" i="0" kern="1200" dirty="0">
                <a:solidFill>
                  <a:schemeClr val="tx1"/>
                </a:solidFill>
                <a:effectLst/>
                <a:latin typeface="Meiryo UI" panose="020B0604030504040204" pitchFamily="50" charset="-128"/>
                <a:ea typeface="Meiryo UI" panose="020B0604030504040204" pitchFamily="50" charset="-128"/>
                <a:cs typeface="+mn-cs"/>
              </a:rPr>
              <a:t>（どのように）</a:t>
            </a: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41303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営業トークで伝える「</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lgn="l">
              <a:buNone/>
            </a:pPr>
            <a:r>
              <a:rPr lang="ja-JP" altLang="en-US" sz="4400" b="0" i="0" dirty="0">
                <a:solidFill>
                  <a:srgbClr val="000000"/>
                </a:solidFill>
                <a:effectLst/>
                <a:highlight>
                  <a:srgbClr val="FFFFFF"/>
                </a:highlight>
                <a:latin typeface="Yu Gothic Medium" panose="020B0500000000000000" pitchFamily="50" charset="-128"/>
                <a:ea typeface="Yu Gothic Medium" panose="020B0500000000000000" pitchFamily="50" charset="-128"/>
              </a:rPr>
              <a:t>人が商品やサービスに興味を持つ</a:t>
            </a:r>
            <a:br>
              <a:rPr lang="en-US" altLang="ja-JP" sz="4400" b="0" i="0" dirty="0">
                <a:solidFill>
                  <a:srgbClr val="000000"/>
                </a:solidFill>
                <a:effectLst/>
                <a:highlight>
                  <a:srgbClr val="FFFFFF"/>
                </a:highlight>
                <a:latin typeface="Yu Gothic Medium" panose="020B0500000000000000" pitchFamily="50" charset="-128"/>
                <a:ea typeface="Yu Gothic Medium" panose="020B0500000000000000" pitchFamily="50" charset="-128"/>
              </a:rPr>
            </a:br>
            <a:r>
              <a:rPr lang="ja-JP" altLang="en-US" sz="4400" b="0" i="0" dirty="0">
                <a:solidFill>
                  <a:srgbClr val="000000"/>
                </a:solidFill>
                <a:effectLst/>
                <a:highlight>
                  <a:srgbClr val="FFFFFF"/>
                </a:highlight>
                <a:latin typeface="Yu Gothic Medium" panose="020B0500000000000000" pitchFamily="50" charset="-128"/>
                <a:ea typeface="Yu Gothic Medium" panose="020B0500000000000000" pitchFamily="50" charset="-128"/>
              </a:rPr>
              <a:t>理由は「自社の課題との直結度」</a:t>
            </a:r>
            <a:r>
              <a:rPr lang="en-US" altLang="ja-JP" sz="4400" b="0" i="0" dirty="0">
                <a:solidFill>
                  <a:srgbClr val="000000"/>
                </a:solidFill>
                <a:effectLst/>
                <a:latin typeface="Yu Gothic Medium" panose="020B0500000000000000" pitchFamily="50" charset="-128"/>
                <a:ea typeface="Yu Gothic Medium" panose="020B0500000000000000" pitchFamily="50" charset="-128"/>
              </a:rPr>
              <a:t>or</a:t>
            </a:r>
            <a:r>
              <a:rPr lang="ja-JP" altLang="en-US" sz="4400" b="0" i="0" dirty="0">
                <a:solidFill>
                  <a:srgbClr val="000000"/>
                </a:solidFill>
                <a:effectLst/>
                <a:highlight>
                  <a:srgbClr val="FFFFFF"/>
                </a:highlight>
                <a:latin typeface="Yu Gothic Medium" panose="020B0500000000000000" pitchFamily="50" charset="-128"/>
                <a:ea typeface="Yu Gothic Medium" panose="020B0500000000000000" pitchFamily="50" charset="-128"/>
              </a:rPr>
              <a:t>「サービス提供者の想い」 </a:t>
            </a:r>
            <a:br>
              <a:rPr lang="en-US" altLang="ja-JP" sz="4400" b="0" i="0" dirty="0">
                <a:solidFill>
                  <a:srgbClr val="000000"/>
                </a:solidFill>
                <a:effectLst/>
                <a:highlight>
                  <a:srgbClr val="FFFFFF"/>
                </a:highlight>
                <a:latin typeface="Yu Gothic Medium" panose="020B0500000000000000" pitchFamily="50" charset="-128"/>
                <a:ea typeface="Yu Gothic Medium" panose="020B0500000000000000" pitchFamily="50" charset="-128"/>
              </a:rPr>
            </a:br>
            <a:endParaRPr lang="en-US" altLang="ja-JP" sz="4400" b="0" i="0" dirty="0">
              <a:solidFill>
                <a:srgbClr val="000000"/>
              </a:solidFill>
              <a:effectLst/>
              <a:highlight>
                <a:srgbClr val="FFFFFF"/>
              </a:highlight>
              <a:latin typeface="Yu Gothic Medium" panose="020B0500000000000000" pitchFamily="50" charset="-128"/>
              <a:ea typeface="Yu Gothic Medium" panose="020B0500000000000000" pitchFamily="50" charset="-128"/>
            </a:endParaRPr>
          </a:p>
          <a:p>
            <a:pPr marL="0" indent="0" algn="l">
              <a:buNone/>
            </a:pPr>
            <a:r>
              <a:rPr lang="ja-JP" altLang="en-US" sz="2800" b="0" i="0" dirty="0">
                <a:solidFill>
                  <a:srgbClr val="505050"/>
                </a:solidFill>
                <a:effectLst/>
                <a:highlight>
                  <a:srgbClr val="FFFFFF"/>
                </a:highlight>
                <a:latin typeface="Yu Gothic Medium" panose="020B0500000000000000" pitchFamily="50" charset="-128"/>
                <a:ea typeface="Yu Gothic Medium" panose="020B0500000000000000" pitchFamily="50" charset="-128"/>
              </a:rPr>
              <a:t>インターネットで調べれば、自分の課題や問題を解決するためのツールや商材は簡単に見つけることが</a:t>
            </a:r>
            <a:r>
              <a:rPr lang="ja-JP" altLang="en-US" sz="2800" dirty="0">
                <a:solidFill>
                  <a:srgbClr val="505050"/>
                </a:solidFill>
                <a:highlight>
                  <a:srgbClr val="FFFFFF"/>
                </a:highlight>
                <a:latin typeface="Yu Gothic Medium" panose="020B0500000000000000" pitchFamily="50" charset="-128"/>
                <a:ea typeface="Yu Gothic Medium" panose="020B0500000000000000" pitchFamily="50" charset="-128"/>
              </a:rPr>
              <a:t>できる</a:t>
            </a:r>
            <a:r>
              <a:rPr lang="ja-JP" altLang="en-US" sz="2800" b="0" i="0" dirty="0">
                <a:solidFill>
                  <a:srgbClr val="505050"/>
                </a:solidFill>
                <a:effectLst/>
                <a:highlight>
                  <a:srgbClr val="FFFFFF"/>
                </a:highlight>
                <a:latin typeface="Yu Gothic Medium" panose="020B0500000000000000" pitchFamily="50" charset="-128"/>
                <a:ea typeface="Yu Gothic Medium" panose="020B0500000000000000" pitchFamily="50" charset="-128"/>
              </a:rPr>
              <a:t>。</a:t>
            </a:r>
            <a:endParaRPr lang="en-US" altLang="ja-JP" sz="2800" b="0" i="0" dirty="0">
              <a:solidFill>
                <a:srgbClr val="505050"/>
              </a:solidFill>
              <a:effectLst/>
              <a:highlight>
                <a:srgbClr val="FFFFFF"/>
              </a:highlight>
              <a:latin typeface="Yu Gothic Medium" panose="020B0500000000000000" pitchFamily="50" charset="-128"/>
              <a:ea typeface="Yu Gothic Medium" panose="020B0500000000000000" pitchFamily="50" charset="-128"/>
            </a:endParaRPr>
          </a:p>
          <a:p>
            <a:pPr marL="0" indent="0" algn="l">
              <a:buNone/>
            </a:pPr>
            <a:r>
              <a:rPr lang="ja-JP" altLang="en-US" sz="2800" b="0" i="0" dirty="0">
                <a:solidFill>
                  <a:srgbClr val="505050"/>
                </a:solidFill>
                <a:effectLst/>
                <a:highlight>
                  <a:srgbClr val="FFFFFF"/>
                </a:highlight>
                <a:latin typeface="Yu Gothic Medium" panose="020B0500000000000000" pitchFamily="50" charset="-128"/>
                <a:ea typeface="Yu Gothic Medium" panose="020B0500000000000000" pitchFamily="50" charset="-128"/>
              </a:rPr>
              <a:t>極端な話、営業に会わなくてもある程度の情報を揃えることは容易にできる。</a:t>
            </a:r>
            <a:endParaRPr lang="ja-JP" altLang="en-US" sz="4400" b="0" i="0" dirty="0">
              <a:solidFill>
                <a:srgbClr val="505050"/>
              </a:solidFill>
              <a:effectLst/>
              <a:highlight>
                <a:srgbClr val="FFFFFF"/>
              </a:highlight>
              <a:latin typeface="Yu Gothic Medium" panose="020B0500000000000000" pitchFamily="50" charset="-128"/>
              <a:ea typeface="Yu Gothic Medium" panose="020B0500000000000000" pitchFamily="50" charset="-128"/>
            </a:endParaRPr>
          </a:p>
          <a:p>
            <a:pPr marL="0" indent="0">
              <a:buNone/>
            </a:pP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40150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営業トークで伝える「</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それでも営業に会う理由は、</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「本当に自社の課題を解決できるのか」</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そして、話をする中で聞きたいことは、</a:t>
            </a:r>
            <a:endParaRPr lang="en-US" altLang="ja-JP" sz="3200" dirty="0">
              <a:solidFill>
                <a:srgbClr val="505050"/>
              </a:solidFill>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「なぜその商材を扱っているのか」ということ。</a:t>
            </a:r>
          </a:p>
          <a:p>
            <a:pPr marL="0" indent="0" algn="l">
              <a:buNone/>
            </a:pP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　</a:t>
            </a:r>
            <a:r>
              <a:rPr lang="en-US" altLang="ja-JP" sz="3200" b="0" i="0" dirty="0">
                <a:solidFill>
                  <a:srgbClr val="505050"/>
                </a:solidFill>
                <a:effectLst/>
                <a:latin typeface="Yu Gothic Medium" panose="020B0500000000000000" pitchFamily="50" charset="-128"/>
                <a:ea typeface="Yu Gothic Medium" panose="020B0500000000000000" pitchFamily="50" charset="-128"/>
              </a:rPr>
              <a:t>【</a:t>
            </a:r>
            <a:r>
              <a:rPr lang="ja-JP" altLang="en-US" sz="3200" b="0" i="0" dirty="0">
                <a:solidFill>
                  <a:srgbClr val="505050"/>
                </a:solidFill>
                <a:effectLst/>
                <a:latin typeface="Yu Gothic Medium" panose="020B0500000000000000" pitchFamily="50" charset="-128"/>
                <a:ea typeface="Yu Gothic Medium" panose="020B0500000000000000" pitchFamily="50" charset="-128"/>
              </a:rPr>
              <a:t>想いがある</a:t>
            </a:r>
            <a:r>
              <a:rPr lang="en-US" altLang="ja-JP" sz="3200" b="0" i="0" dirty="0">
                <a:solidFill>
                  <a:srgbClr val="505050"/>
                </a:solidFill>
                <a:effectLst/>
                <a:latin typeface="Yu Gothic Medium" panose="020B0500000000000000" pitchFamily="50" charset="-128"/>
                <a:ea typeface="Yu Gothic Medium" panose="020B0500000000000000" pitchFamily="50" charset="-128"/>
              </a:rPr>
              <a:t>】</a:t>
            </a:r>
            <a:r>
              <a:rPr lang="ja-JP" altLang="en-US" sz="3200" b="0" i="0" dirty="0">
                <a:solidFill>
                  <a:srgbClr val="505050"/>
                </a:solidFill>
                <a:effectLst/>
                <a:latin typeface="Yu Gothic Medium" panose="020B0500000000000000" pitchFamily="50" charset="-128"/>
                <a:ea typeface="Yu Gothic Medium" panose="020B0500000000000000" pitchFamily="50" charset="-128"/>
              </a:rPr>
              <a:t>商材だということを</a:t>
            </a:r>
            <a:endParaRPr lang="en-US" altLang="ja-JP" sz="3200" dirty="0">
              <a:solidFill>
                <a:srgbClr val="505050"/>
              </a:solidFill>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　</a:t>
            </a:r>
            <a:r>
              <a:rPr lang="ja-JP" altLang="en-US" sz="3200" dirty="0">
                <a:solidFill>
                  <a:srgbClr val="505050"/>
                </a:solidFill>
                <a:latin typeface="Yu Gothic Medium" panose="020B0500000000000000" pitchFamily="50" charset="-128"/>
                <a:ea typeface="Yu Gothic Medium" panose="020B0500000000000000" pitchFamily="50" charset="-128"/>
              </a:rPr>
              <a:t> </a:t>
            </a:r>
            <a:r>
              <a:rPr lang="ja-JP" altLang="en-US" sz="3200" b="0" i="0" dirty="0">
                <a:solidFill>
                  <a:srgbClr val="505050"/>
                </a:solidFill>
                <a:effectLst/>
                <a:latin typeface="Yu Gothic Medium" panose="020B0500000000000000" pitchFamily="50" charset="-128"/>
                <a:ea typeface="Yu Gothic Medium" panose="020B0500000000000000" pitchFamily="50" charset="-128"/>
              </a:rPr>
              <a:t>伝えることが大事</a:t>
            </a: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96642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営業トークで伝える「</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a:t>
            </a:r>
            <a:r>
              <a:rPr lang="en-US" altLang="ja-JP" sz="3200" b="0" i="0" dirty="0">
                <a:solidFill>
                  <a:srgbClr val="505050"/>
                </a:solidFill>
                <a:effectLst/>
                <a:latin typeface="Yu Gothic Medium" panose="020B0500000000000000" pitchFamily="50" charset="-128"/>
                <a:ea typeface="Yu Gothic Medium" panose="020B0500000000000000" pitchFamily="50" charset="-128"/>
              </a:rPr>
              <a:t>Why</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：なぜやるのか」を強化したり、</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en-US" altLang="ja-JP" sz="3200" b="0" i="0" dirty="0">
                <a:solidFill>
                  <a:srgbClr val="505050"/>
                </a:solidFill>
                <a:effectLst/>
                <a:latin typeface="Yu Gothic Medium" panose="020B0500000000000000" pitchFamily="50" charset="-128"/>
                <a:ea typeface="Yu Gothic Medium" panose="020B0500000000000000" pitchFamily="50" charset="-128"/>
              </a:rPr>
              <a:t>Who</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の部分も「誰がやるか」ではなく</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「どんな人に使って欲しいのか」に書き換え</a:t>
            </a:r>
            <a:r>
              <a:rPr lang="ja-JP" altLang="en-US" sz="3200" dirty="0">
                <a:solidFill>
                  <a:srgbClr val="505050"/>
                </a:solidFill>
                <a:latin typeface="Yu Gothic Medium" panose="020B0500000000000000" pitchFamily="50" charset="-128"/>
                <a:ea typeface="Yu Gothic Medium" panose="020B0500000000000000" pitchFamily="50" charset="-128"/>
              </a:rPr>
              <a:t>る。</a:t>
            </a:r>
            <a:endParaRPr lang="en-US" altLang="ja-JP" sz="3200" dirty="0">
              <a:solidFill>
                <a:srgbClr val="505050"/>
              </a:solidFill>
              <a:latin typeface="Yu Gothic Medium" panose="020B0500000000000000" pitchFamily="50" charset="-128"/>
              <a:ea typeface="Yu Gothic Medium" panose="020B0500000000000000" pitchFamily="50" charset="-128"/>
            </a:endParaRPr>
          </a:p>
          <a:p>
            <a:pPr marL="0" indent="0" algn="l">
              <a:buNone/>
            </a:pP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さらに</a:t>
            </a:r>
            <a:r>
              <a:rPr lang="en-US" altLang="ja-JP" sz="3200" b="0" i="0" dirty="0">
                <a:solidFill>
                  <a:srgbClr val="505050"/>
                </a:solidFill>
                <a:effectLst/>
                <a:latin typeface="Yu Gothic Medium" panose="020B0500000000000000" pitchFamily="50" charset="-128"/>
                <a:ea typeface="Yu Gothic Medium" panose="020B0500000000000000" pitchFamily="50" charset="-128"/>
              </a:rPr>
              <a:t>What</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の部分には</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「何が得られるか」も追記するとよい。</a:t>
            </a: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309770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営業トークで伝える「</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伝える順番も大事。</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endParaRPr kumimoji="1" lang="en-US" altLang="ja-JP" sz="3200" kern="1200" dirty="0">
              <a:solidFill>
                <a:srgbClr val="505050"/>
              </a:solidFill>
              <a:latin typeface="Yu Gothic Medium" panose="020B0500000000000000" pitchFamily="50" charset="-128"/>
              <a:ea typeface="Yu Gothic Medium" panose="020B0500000000000000" pitchFamily="50" charset="-128"/>
              <a:cs typeface="+mn-cs"/>
            </a:endParaRPr>
          </a:p>
          <a:p>
            <a:pPr marL="0" indent="0" algn="l">
              <a:buNone/>
            </a:pPr>
            <a:r>
              <a:rPr lang="en-US" altLang="ja-JP" sz="3200" b="0" i="0" dirty="0">
                <a:solidFill>
                  <a:srgbClr val="505050"/>
                </a:solidFill>
                <a:effectLst/>
                <a:latin typeface="Yu Gothic Medium" panose="020B0500000000000000" pitchFamily="50" charset="-128"/>
                <a:ea typeface="Yu Gothic Medium" panose="020B0500000000000000" pitchFamily="50" charset="-128"/>
              </a:rPr>
              <a:t>What</a:t>
            </a:r>
            <a:r>
              <a:rPr lang="ja-JP" altLang="en-US" sz="3200" b="0" i="0" dirty="0">
                <a:solidFill>
                  <a:srgbClr val="505050"/>
                </a:solidFill>
                <a:effectLst/>
                <a:latin typeface="Yu Gothic Medium" panose="020B0500000000000000" pitchFamily="50" charset="-128"/>
                <a:ea typeface="Yu Gothic Medium" panose="020B0500000000000000" pitchFamily="50" charset="-128"/>
              </a:rPr>
              <a:t>　⇒　</a:t>
            </a:r>
            <a:r>
              <a:rPr lang="en-US" altLang="ja-JP" sz="3200" b="0" i="0" dirty="0">
                <a:solidFill>
                  <a:srgbClr val="505050"/>
                </a:solidFill>
                <a:effectLst/>
                <a:latin typeface="Yu Gothic Medium" panose="020B0500000000000000" pitchFamily="50" charset="-128"/>
                <a:ea typeface="Yu Gothic Medium" panose="020B0500000000000000" pitchFamily="50" charset="-128"/>
              </a:rPr>
              <a:t>How</a:t>
            </a:r>
            <a:r>
              <a:rPr lang="ja-JP" altLang="en-US" sz="3200" b="0" i="0" dirty="0">
                <a:solidFill>
                  <a:srgbClr val="505050"/>
                </a:solidFill>
                <a:effectLst/>
                <a:latin typeface="Yu Gothic Medium" panose="020B0500000000000000" pitchFamily="50" charset="-128"/>
                <a:ea typeface="Yu Gothic Medium" panose="020B0500000000000000" pitchFamily="50" charset="-128"/>
              </a:rPr>
              <a:t>　⇒　</a:t>
            </a:r>
            <a:r>
              <a:rPr lang="en-US" altLang="ja-JP" sz="3200" b="0" i="0" dirty="0">
                <a:solidFill>
                  <a:srgbClr val="505050"/>
                </a:solidFill>
                <a:effectLst/>
                <a:latin typeface="Yu Gothic Medium" panose="020B0500000000000000" pitchFamily="50" charset="-128"/>
                <a:ea typeface="Yu Gothic Medium" panose="020B0500000000000000" pitchFamily="50" charset="-128"/>
              </a:rPr>
              <a:t>Who</a:t>
            </a:r>
          </a:p>
          <a:p>
            <a:pPr marL="0" indent="0" algn="l">
              <a:buNone/>
            </a:pPr>
            <a:r>
              <a:rPr kumimoji="1" lang="ja-JP" altLang="en-US" sz="3200" kern="1200" dirty="0">
                <a:solidFill>
                  <a:srgbClr val="505050"/>
                </a:solidFill>
                <a:latin typeface="Yu Gothic Medium" panose="020B0500000000000000" pitchFamily="50" charset="-128"/>
                <a:ea typeface="Yu Gothic Medium" panose="020B0500000000000000" pitchFamily="50" charset="-128"/>
                <a:cs typeface="+mn-cs"/>
              </a:rPr>
              <a:t>例「会計システムを</a:t>
            </a:r>
            <a:r>
              <a:rPr kumimoji="1" lang="en-US" altLang="ja-JP" sz="3200" kern="1200" dirty="0">
                <a:solidFill>
                  <a:srgbClr val="505050"/>
                </a:solidFill>
                <a:latin typeface="Yu Gothic Medium" panose="020B0500000000000000" pitchFamily="50" charset="-128"/>
                <a:ea typeface="Yu Gothic Medium" panose="020B0500000000000000" pitchFamily="50" charset="-128"/>
                <a:cs typeface="+mn-cs"/>
              </a:rPr>
              <a:t>Web</a:t>
            </a:r>
            <a:r>
              <a:rPr kumimoji="1" lang="ja-JP" altLang="en-US" sz="3200" kern="1200" dirty="0">
                <a:solidFill>
                  <a:srgbClr val="505050"/>
                </a:solidFill>
                <a:latin typeface="Yu Gothic Medium" panose="020B0500000000000000" pitchFamily="50" charset="-128"/>
                <a:ea typeface="Yu Gothic Medium" panose="020B0500000000000000" pitchFamily="50" charset="-128"/>
                <a:cs typeface="+mn-cs"/>
              </a:rPr>
              <a:t>上で、弊社エンジニア</a:t>
            </a:r>
            <a:endParaRPr kumimoji="1" lang="en-US" altLang="ja-JP" sz="3200" kern="1200" dirty="0">
              <a:solidFill>
                <a:srgbClr val="505050"/>
              </a:solidFill>
              <a:latin typeface="Yu Gothic Medium" panose="020B0500000000000000" pitchFamily="50" charset="-128"/>
              <a:ea typeface="Yu Gothic Medium" panose="020B0500000000000000" pitchFamily="50" charset="-128"/>
              <a:cs typeface="+mn-cs"/>
            </a:endParaRPr>
          </a:p>
          <a:p>
            <a:pPr marL="0" indent="0" algn="l">
              <a:buNone/>
            </a:pPr>
            <a:r>
              <a:rPr kumimoji="1" lang="ja-JP" altLang="en-US" sz="3200" kern="1200" dirty="0">
                <a:solidFill>
                  <a:srgbClr val="505050"/>
                </a:solidFill>
                <a:latin typeface="Yu Gothic Medium" panose="020B0500000000000000" pitchFamily="50" charset="-128"/>
                <a:ea typeface="Yu Gothic Medium" panose="020B0500000000000000" pitchFamily="50" charset="-128"/>
                <a:cs typeface="+mn-cs"/>
              </a:rPr>
              <a:t>チームが構築します。」</a:t>
            </a:r>
            <a:endParaRPr kumimoji="1" lang="en-US" altLang="ja-JP" sz="3200" kern="1200" dirty="0">
              <a:solidFill>
                <a:srgbClr val="505050"/>
              </a:solidFill>
              <a:latin typeface="Yu Gothic Medium" panose="020B0500000000000000" pitchFamily="50" charset="-128"/>
              <a:ea typeface="Yu Gothic Medium" panose="020B0500000000000000" pitchFamily="50" charset="-128"/>
              <a:cs typeface="+mn-cs"/>
            </a:endParaRPr>
          </a:p>
          <a:p>
            <a:pPr marL="0" indent="0" algn="l">
              <a:buNone/>
            </a:pPr>
            <a:r>
              <a:rPr lang="en-US" altLang="ja-JP" sz="3200" b="0" i="0" dirty="0">
                <a:solidFill>
                  <a:srgbClr val="505050"/>
                </a:solidFill>
                <a:effectLst/>
                <a:latin typeface="Yu Gothic Medium" panose="020B0500000000000000" pitchFamily="50" charset="-128"/>
                <a:ea typeface="Yu Gothic Medium" panose="020B0500000000000000" pitchFamily="50" charset="-128"/>
              </a:rPr>
              <a:t>Why</a:t>
            </a:r>
            <a:r>
              <a:rPr lang="ja-JP" altLang="en-US" sz="3200" b="0" i="0" dirty="0">
                <a:solidFill>
                  <a:srgbClr val="505050"/>
                </a:solidFill>
                <a:effectLst/>
                <a:latin typeface="Yu Gothic Medium" panose="020B0500000000000000" pitchFamily="50" charset="-128"/>
                <a:ea typeface="Yu Gothic Medium" panose="020B0500000000000000" pitchFamily="50" charset="-128"/>
              </a:rPr>
              <a:t>　なぜやるのか？</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kumimoji="1" lang="en-US" altLang="ja-JP" sz="3200" kern="1200" dirty="0">
                <a:solidFill>
                  <a:srgbClr val="505050"/>
                </a:solidFill>
                <a:latin typeface="Yu Gothic Medium" panose="020B0500000000000000" pitchFamily="50" charset="-128"/>
                <a:ea typeface="Yu Gothic Medium" panose="020B0500000000000000" pitchFamily="50" charset="-128"/>
                <a:cs typeface="+mn-cs"/>
              </a:rPr>
              <a:t>What</a:t>
            </a:r>
            <a:r>
              <a:rPr kumimoji="1" lang="ja-JP" altLang="en-US" sz="3200" kern="1200" dirty="0">
                <a:solidFill>
                  <a:srgbClr val="505050"/>
                </a:solidFill>
                <a:latin typeface="Yu Gothic Medium" panose="020B0500000000000000" pitchFamily="50" charset="-128"/>
                <a:ea typeface="Yu Gothic Medium" panose="020B0500000000000000" pitchFamily="50" charset="-128"/>
                <a:cs typeface="+mn-cs"/>
              </a:rPr>
              <a:t>　何を得られるのか？（価値も加える）</a:t>
            </a: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01649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営業トークで伝える「</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この</a:t>
            </a:r>
            <a:r>
              <a:rPr lang="en-US" altLang="ja-JP" sz="3200" b="0" i="0" dirty="0">
                <a:solidFill>
                  <a:srgbClr val="505050"/>
                </a:solidFill>
                <a:effectLst/>
                <a:latin typeface="Yu Gothic Medium" panose="020B0500000000000000" pitchFamily="50" charset="-128"/>
                <a:ea typeface="Yu Gothic Medium" panose="020B0500000000000000" pitchFamily="50" charset="-128"/>
              </a:rPr>
              <a:t>2</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つをしっかりと伝えること、</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そして、この</a:t>
            </a:r>
            <a:r>
              <a:rPr lang="en-US" altLang="ja-JP" sz="3200" b="0" i="0" dirty="0">
                <a:solidFill>
                  <a:srgbClr val="505050"/>
                </a:solidFill>
                <a:effectLst/>
                <a:latin typeface="Yu Gothic Medium" panose="020B0500000000000000" pitchFamily="50" charset="-128"/>
                <a:ea typeface="Yu Gothic Medium" panose="020B0500000000000000" pitchFamily="50" charset="-128"/>
              </a:rPr>
              <a:t>2</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つを最初に理解してもらうことが</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重要になる。</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endParaRPr lang="en-US" altLang="ja-JP" sz="3200" dirty="0">
              <a:solidFill>
                <a:srgbClr val="505050"/>
              </a:solidFill>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その上で、「</a:t>
            </a:r>
            <a:r>
              <a:rPr lang="en-US" altLang="ja-JP" sz="3200" b="0" i="0" dirty="0">
                <a:solidFill>
                  <a:srgbClr val="505050"/>
                </a:solidFill>
                <a:effectLst/>
                <a:latin typeface="Yu Gothic Medium" panose="020B0500000000000000" pitchFamily="50" charset="-128"/>
                <a:ea typeface="Yu Gothic Medium" panose="020B0500000000000000" pitchFamily="50" charset="-128"/>
              </a:rPr>
              <a:t>How</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」のどのようにやるのか、</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a:t>
            </a:r>
            <a:r>
              <a:rPr lang="en-US" altLang="ja-JP" sz="3200" b="0" i="0" dirty="0">
                <a:solidFill>
                  <a:srgbClr val="505050"/>
                </a:solidFill>
                <a:effectLst/>
                <a:latin typeface="Yu Gothic Medium" panose="020B0500000000000000" pitchFamily="50" charset="-128"/>
                <a:ea typeface="Yu Gothic Medium" panose="020B0500000000000000" pitchFamily="50" charset="-128"/>
              </a:rPr>
              <a:t>When</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」のいつから取り組みを開始するのか・</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すべきなのか、「</a:t>
            </a:r>
            <a:r>
              <a:rPr lang="en-US" altLang="ja-JP" sz="3200" b="0" i="0" dirty="0">
                <a:solidFill>
                  <a:srgbClr val="505050"/>
                </a:solidFill>
                <a:effectLst/>
                <a:latin typeface="Yu Gothic Medium" panose="020B0500000000000000" pitchFamily="50" charset="-128"/>
                <a:ea typeface="Yu Gothic Medium" panose="020B0500000000000000" pitchFamily="50" charset="-128"/>
              </a:rPr>
              <a:t>Where</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」のどこで展開をするの</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かを提案していくことが大事になる。</a:t>
            </a: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335774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3B7D8-921C-592B-67AB-0518A15CEF67}"/>
              </a:ext>
            </a:extLst>
          </p:cNvPr>
          <p:cNvSpPr>
            <a:spLocks noGrp="1"/>
          </p:cNvSpPr>
          <p:nvPr>
            <p:ph type="title"/>
          </p:nvPr>
        </p:nvSpPr>
        <p:spPr/>
        <p:txBody>
          <a:bodyPr>
            <a:normAutofit/>
          </a:bodyPr>
          <a:lstStyle/>
          <a:p>
            <a:r>
              <a:rPr kumimoji="1" lang="ja-JP" altLang="en-US" sz="4800" dirty="0"/>
              <a:t>先週の振り返り</a:t>
            </a:r>
          </a:p>
        </p:txBody>
      </p:sp>
      <p:sp>
        <p:nvSpPr>
          <p:cNvPr id="3" name="コンテンツ プレースホルダー 2">
            <a:extLst>
              <a:ext uri="{FF2B5EF4-FFF2-40B4-BE49-F238E27FC236}">
                <a16:creationId xmlns:a16="http://schemas.microsoft.com/office/drawing/2014/main" id="{3BA046DD-FBA8-8B60-DD4B-71527921E02D}"/>
              </a:ext>
            </a:extLst>
          </p:cNvPr>
          <p:cNvSpPr>
            <a:spLocks noGrp="1"/>
          </p:cNvSpPr>
          <p:nvPr>
            <p:ph idx="1"/>
          </p:nvPr>
        </p:nvSpPr>
        <p:spPr>
          <a:xfrm>
            <a:off x="677334" y="1977367"/>
            <a:ext cx="8596668" cy="4271033"/>
          </a:xfrm>
        </p:spPr>
        <p:txBody>
          <a:bodyPr>
            <a:normAutofit/>
          </a:bodyPr>
          <a:lstStyle/>
          <a:p>
            <a:r>
              <a:rPr kumimoji="1" lang="ja-JP" altLang="en-US" sz="4400" dirty="0"/>
              <a:t>自己紹介／他己紹介</a:t>
            </a:r>
            <a:endParaRPr kumimoji="1" lang="en-US" altLang="ja-JP" sz="4400" dirty="0"/>
          </a:p>
          <a:p>
            <a:r>
              <a:rPr lang="ja-JP" altLang="en-US" sz="4400" dirty="0"/>
              <a:t>命と時間、お金：悪魔との契約</a:t>
            </a:r>
            <a:endParaRPr kumimoji="1" lang="en-US" altLang="ja-JP" sz="4400" dirty="0"/>
          </a:p>
          <a:p>
            <a:r>
              <a:rPr lang="ja-JP" altLang="en-US" sz="4400" dirty="0"/>
              <a:t>ビジネスモデル</a:t>
            </a:r>
            <a:endParaRPr lang="en-US" altLang="ja-JP" sz="4400" dirty="0"/>
          </a:p>
          <a:p>
            <a:pPr marL="0" indent="0">
              <a:buNone/>
            </a:pPr>
            <a:r>
              <a:rPr lang="ja-JP" altLang="en-US" sz="4400" dirty="0"/>
              <a:t>　（ビジネスモデルキャンバス）</a:t>
            </a:r>
            <a:endParaRPr lang="en-US" altLang="ja-JP" sz="4400" dirty="0"/>
          </a:p>
        </p:txBody>
      </p:sp>
    </p:spTree>
    <p:extLst>
      <p:ext uri="{BB962C8B-B14F-4D97-AF65-F5344CB8AC3E}">
        <p14:creationId xmlns:p14="http://schemas.microsoft.com/office/powerpoint/2010/main" val="934461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営業トークで伝える「</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営業トークの問題点の一つに</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highlight>
                  <a:srgbClr val="FFFF00"/>
                </a:highlight>
                <a:latin typeface="Yu Gothic Medium" panose="020B0500000000000000" pitchFamily="50" charset="-128"/>
                <a:ea typeface="Yu Gothic Medium" panose="020B0500000000000000" pitchFamily="50" charset="-128"/>
              </a:rPr>
              <a:t>「主役が商材」</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になっているということ。</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endParaRPr lang="en-US" altLang="ja-JP" sz="3200" dirty="0">
              <a:solidFill>
                <a:srgbClr val="505050"/>
              </a:solidFill>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「買いたい」「使いたい」という購買意欲を</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引き出さなければ、その話や資料は無駄。</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endParaRPr lang="en-US" altLang="ja-JP" sz="3200" dirty="0">
              <a:solidFill>
                <a:srgbClr val="505050"/>
              </a:solidFill>
              <a:latin typeface="Yu Gothic Medium" panose="020B0500000000000000" pitchFamily="50" charset="-128"/>
              <a:ea typeface="Yu Gothic Medium" panose="020B0500000000000000" pitchFamily="50" charset="-128"/>
            </a:endParaRPr>
          </a:p>
          <a:p>
            <a:pPr marL="0" indent="0" algn="l">
              <a:buNone/>
            </a:pPr>
            <a:r>
              <a:rPr lang="en-US" altLang="ja-JP" sz="3200" b="0" i="0" dirty="0">
                <a:solidFill>
                  <a:srgbClr val="505050"/>
                </a:solidFill>
                <a:effectLst/>
                <a:latin typeface="Yu Gothic Medium" panose="020B0500000000000000" pitchFamily="50" charset="-128"/>
                <a:ea typeface="Yu Gothic Medium" panose="020B0500000000000000" pitchFamily="50" charset="-128"/>
              </a:rPr>
              <a:t>Q</a:t>
            </a:r>
            <a:r>
              <a:rPr lang="en-US" altLang="ja-JP" sz="3200" dirty="0">
                <a:solidFill>
                  <a:srgbClr val="505050"/>
                </a:solidFill>
                <a:latin typeface="Yu Gothic Medium" panose="020B0500000000000000" pitchFamily="50" charset="-128"/>
                <a:ea typeface="Yu Gothic Medium" panose="020B0500000000000000" pitchFamily="50" charset="-128"/>
              </a:rPr>
              <a:t>.</a:t>
            </a:r>
            <a:r>
              <a:rPr lang="ja-JP" altLang="en-US" sz="3200" dirty="0">
                <a:solidFill>
                  <a:srgbClr val="505050"/>
                </a:solidFill>
                <a:latin typeface="Yu Gothic Medium" panose="020B0500000000000000" pitchFamily="50" charset="-128"/>
                <a:ea typeface="Yu Gothic Medium" panose="020B0500000000000000" pitchFamily="50" charset="-128"/>
              </a:rPr>
              <a:t>どうやって「買いたい」気持ちを引き出すか？</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endParaRPr kumimoji="1" lang="en-US" altLang="ja-JP" sz="3200" kern="1200" dirty="0">
              <a:solidFill>
                <a:srgbClr val="505050"/>
              </a:solidFill>
              <a:latin typeface="Yu Gothic Medium" panose="020B0500000000000000" pitchFamily="50" charset="-128"/>
              <a:ea typeface="Yu Gothic Medium" panose="020B0500000000000000" pitchFamily="50" charset="-128"/>
              <a:cs typeface="+mn-cs"/>
            </a:endParaRPr>
          </a:p>
          <a:p>
            <a:pPr marL="0" indent="0" algn="l">
              <a:buNone/>
            </a:pP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6937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営業トークで伝える「</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お客様自身が商材を使った後のイメージを</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描いてもらうこと。</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endParaRPr lang="en-US" altLang="ja-JP" sz="3200" dirty="0">
              <a:solidFill>
                <a:srgbClr val="505050"/>
              </a:solidFill>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この商材やサービスを使ったら、自分はどうなれ</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るのか、どんな良いことが待っているのか、</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これを想像させてこそ、営業トークは役目を果た</a:t>
            </a:r>
            <a:endParaRPr lang="en-US" altLang="ja-JP" sz="32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3200" b="0" i="0" dirty="0">
                <a:solidFill>
                  <a:srgbClr val="505050"/>
                </a:solidFill>
                <a:effectLst/>
                <a:latin typeface="Yu Gothic Medium" panose="020B0500000000000000" pitchFamily="50" charset="-128"/>
                <a:ea typeface="Yu Gothic Medium" panose="020B0500000000000000" pitchFamily="50" charset="-128"/>
              </a:rPr>
              <a:t>したと言える。</a:t>
            </a:r>
            <a:endParaRPr kumimoji="1" lang="en-US" altLang="ja-JP" sz="3200" kern="1200" dirty="0">
              <a:solidFill>
                <a:srgbClr val="505050"/>
              </a:solidFill>
              <a:latin typeface="Yu Gothic Medium" panose="020B0500000000000000" pitchFamily="50" charset="-128"/>
              <a:ea typeface="Yu Gothic Medium" panose="020B0500000000000000" pitchFamily="50" charset="-128"/>
              <a:cs typeface="+mn-cs"/>
            </a:endParaRPr>
          </a:p>
          <a:p>
            <a:pPr marL="0" indent="0" algn="l">
              <a:buNone/>
            </a:pP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180828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2874" y="727368"/>
            <a:ext cx="9133730" cy="1011980"/>
          </a:xfrm>
        </p:spPr>
        <p:txBody>
          <a:bodyPr>
            <a:normAutofit/>
          </a:bodyPr>
          <a:lstStyle/>
          <a:p>
            <a:pPr rtl="0" eaLnBrk="1" latinLnBrk="0" hangingPunct="1"/>
            <a:r>
              <a:rPr lang="ja-JP" altLang="en-US" sz="4400" dirty="0"/>
              <a:t>営業トークで伝える「</a:t>
            </a:r>
            <a:r>
              <a:rPr lang="en-US" altLang="ja-JP" sz="4400" dirty="0"/>
              <a:t>5W1H</a:t>
            </a:r>
            <a:r>
              <a:rPr lang="ja-JP" altLang="en-US" sz="4400" dirty="0"/>
              <a:t>」</a:t>
            </a:r>
            <a:endParaRPr lang="ja-JP" altLang="ja-JP" sz="4400" dirty="0">
              <a:effectLst/>
            </a:endParaRPr>
          </a:p>
        </p:txBody>
      </p:sp>
      <p:sp>
        <p:nvSpPr>
          <p:cNvPr id="3" name="コンテンツ プレースホルダー 2"/>
          <p:cNvSpPr>
            <a:spLocks noGrp="1"/>
          </p:cNvSpPr>
          <p:nvPr>
            <p:ph idx="1"/>
          </p:nvPr>
        </p:nvSpPr>
        <p:spPr>
          <a:xfrm>
            <a:off x="1522874" y="1739348"/>
            <a:ext cx="9134856" cy="5118652"/>
          </a:xfrm>
        </p:spPr>
        <p:txBody>
          <a:bodyPr>
            <a:noAutofit/>
          </a:bodyPr>
          <a:lstStyle/>
          <a:p>
            <a:pPr marL="0" indent="0" algn="l">
              <a:buNone/>
            </a:pPr>
            <a:r>
              <a:rPr lang="en-US" altLang="ja-JP" sz="3200" b="0" i="0" dirty="0">
                <a:solidFill>
                  <a:srgbClr val="505050"/>
                </a:solidFill>
                <a:effectLst/>
                <a:latin typeface="Yu Gothic Medium" panose="020B0500000000000000" pitchFamily="50" charset="-128"/>
                <a:ea typeface="Yu Gothic Medium" panose="020B0500000000000000" pitchFamily="50" charset="-128"/>
              </a:rPr>
              <a:t>Who</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（だれが）</a:t>
            </a:r>
            <a:r>
              <a:rPr lang="ja-JP" altLang="en-US" sz="3600" b="0" i="0" dirty="0">
                <a:solidFill>
                  <a:srgbClr val="505050"/>
                </a:solidFill>
                <a:effectLst/>
                <a:latin typeface="Yu Gothic Medium" panose="020B0500000000000000" pitchFamily="50" charset="-128"/>
                <a:ea typeface="Yu Gothic Medium" panose="020B0500000000000000" pitchFamily="50" charset="-128"/>
              </a:rPr>
              <a:t>：</a:t>
            </a:r>
            <a:r>
              <a:rPr lang="ja-JP" altLang="en-US" sz="2400" b="0" i="0" dirty="0">
                <a:solidFill>
                  <a:srgbClr val="505050"/>
                </a:solidFill>
                <a:effectLst/>
                <a:latin typeface="Yu Gothic Medium" panose="020B0500000000000000" pitchFamily="50" charset="-128"/>
                <a:ea typeface="Yu Gothic Medium" panose="020B0500000000000000" pitchFamily="50" charset="-128"/>
              </a:rPr>
              <a:t>クライアントやサービス利用をすべき人</a:t>
            </a:r>
            <a:r>
              <a:rPr lang="en-US" altLang="ja-JP" sz="3200" b="0" i="0" dirty="0">
                <a:solidFill>
                  <a:srgbClr val="505050"/>
                </a:solidFill>
                <a:effectLst/>
                <a:latin typeface="Yu Gothic Medium" panose="020B0500000000000000" pitchFamily="50" charset="-128"/>
                <a:ea typeface="Yu Gothic Medium" panose="020B0500000000000000" pitchFamily="50" charset="-128"/>
              </a:rPr>
              <a:t>When</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（いつ）</a:t>
            </a:r>
            <a:r>
              <a:rPr lang="ja-JP" altLang="en-US" sz="3600" b="0" i="0" dirty="0">
                <a:solidFill>
                  <a:srgbClr val="505050"/>
                </a:solidFill>
                <a:effectLst/>
                <a:latin typeface="Yu Gothic Medium" panose="020B0500000000000000" pitchFamily="50" charset="-128"/>
                <a:ea typeface="Yu Gothic Medium" panose="020B0500000000000000" pitchFamily="50" charset="-128"/>
              </a:rPr>
              <a:t>：</a:t>
            </a:r>
            <a:r>
              <a:rPr lang="ja-JP" altLang="en-US" sz="2400" b="0" i="0" dirty="0">
                <a:solidFill>
                  <a:srgbClr val="505050"/>
                </a:solidFill>
                <a:effectLst/>
                <a:latin typeface="Yu Gothic Medium" panose="020B0500000000000000" pitchFamily="50" charset="-128"/>
                <a:ea typeface="Yu Gothic Medium" panose="020B0500000000000000" pitchFamily="50" charset="-128"/>
              </a:rPr>
              <a:t>どういった場面で使うべきか</a:t>
            </a:r>
            <a:br>
              <a:rPr lang="ja-JP" altLang="en-US" sz="3200" b="0" i="0" dirty="0">
                <a:solidFill>
                  <a:srgbClr val="505050"/>
                </a:solidFill>
                <a:effectLst/>
                <a:latin typeface="Yu Gothic Medium" panose="020B0500000000000000" pitchFamily="50" charset="-128"/>
                <a:ea typeface="Yu Gothic Medium" panose="020B0500000000000000" pitchFamily="50" charset="-128"/>
              </a:rPr>
            </a:br>
            <a:r>
              <a:rPr lang="en-US" altLang="ja-JP" sz="3200" b="0" i="0" dirty="0">
                <a:solidFill>
                  <a:srgbClr val="505050"/>
                </a:solidFill>
                <a:effectLst/>
                <a:latin typeface="Yu Gothic Medium" panose="020B0500000000000000" pitchFamily="50" charset="-128"/>
                <a:ea typeface="Yu Gothic Medium" panose="020B0500000000000000" pitchFamily="50" charset="-128"/>
              </a:rPr>
              <a:t>Where</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（どこで）</a:t>
            </a:r>
            <a:r>
              <a:rPr lang="ja-JP" altLang="en-US" sz="3600" b="0" i="0" dirty="0">
                <a:solidFill>
                  <a:srgbClr val="505050"/>
                </a:solidFill>
                <a:effectLst/>
                <a:latin typeface="Yu Gothic Medium" panose="020B0500000000000000" pitchFamily="50" charset="-128"/>
                <a:ea typeface="Yu Gothic Medium" panose="020B0500000000000000" pitchFamily="50" charset="-128"/>
              </a:rPr>
              <a:t>：</a:t>
            </a:r>
            <a:r>
              <a:rPr lang="ja-JP" altLang="en-US" sz="2400" b="0" i="0" dirty="0">
                <a:solidFill>
                  <a:srgbClr val="505050"/>
                </a:solidFill>
                <a:effectLst/>
                <a:latin typeface="Yu Gothic Medium" panose="020B0500000000000000" pitchFamily="50" charset="-128"/>
                <a:ea typeface="Yu Gothic Medium" panose="020B0500000000000000" pitchFamily="50" charset="-128"/>
              </a:rPr>
              <a:t>どういった状況の時に使うべきか</a:t>
            </a:r>
            <a:br>
              <a:rPr lang="ja-JP" altLang="en-US" sz="3600" b="0" i="0" dirty="0">
                <a:solidFill>
                  <a:srgbClr val="505050"/>
                </a:solidFill>
                <a:effectLst/>
                <a:latin typeface="Yu Gothic Medium" panose="020B0500000000000000" pitchFamily="50" charset="-128"/>
                <a:ea typeface="Yu Gothic Medium" panose="020B0500000000000000" pitchFamily="50" charset="-128"/>
              </a:rPr>
            </a:br>
            <a:r>
              <a:rPr lang="en-US" altLang="ja-JP" sz="3200" b="0" i="0" dirty="0">
                <a:solidFill>
                  <a:srgbClr val="505050"/>
                </a:solidFill>
                <a:effectLst/>
                <a:latin typeface="Yu Gothic Medium" panose="020B0500000000000000" pitchFamily="50" charset="-128"/>
                <a:ea typeface="Yu Gothic Medium" panose="020B0500000000000000" pitchFamily="50" charset="-128"/>
              </a:rPr>
              <a:t>What</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（なにを）</a:t>
            </a:r>
            <a:r>
              <a:rPr lang="ja-JP" altLang="en-US" sz="3600" b="0" i="0" dirty="0">
                <a:solidFill>
                  <a:srgbClr val="505050"/>
                </a:solidFill>
                <a:effectLst/>
                <a:latin typeface="Yu Gothic Medium" panose="020B0500000000000000" pitchFamily="50" charset="-128"/>
                <a:ea typeface="Yu Gothic Medium" panose="020B0500000000000000" pitchFamily="50" charset="-128"/>
              </a:rPr>
              <a:t>：</a:t>
            </a:r>
            <a:r>
              <a:rPr lang="ja-JP" altLang="en-US" sz="2400" b="0" i="0" dirty="0">
                <a:solidFill>
                  <a:srgbClr val="505050"/>
                </a:solidFill>
                <a:effectLst/>
                <a:latin typeface="Yu Gothic Medium" panose="020B0500000000000000" pitchFamily="50" charset="-128"/>
                <a:ea typeface="Yu Gothic Medium" panose="020B0500000000000000" pitchFamily="50" charset="-128"/>
              </a:rPr>
              <a:t>何を利用者・顧客は得られるのか</a:t>
            </a:r>
            <a:br>
              <a:rPr lang="ja-JP" altLang="en-US" sz="3200" b="0" i="0" dirty="0">
                <a:solidFill>
                  <a:srgbClr val="505050"/>
                </a:solidFill>
                <a:effectLst/>
                <a:latin typeface="Yu Gothic Medium" panose="020B0500000000000000" pitchFamily="50" charset="-128"/>
                <a:ea typeface="Yu Gothic Medium" panose="020B0500000000000000" pitchFamily="50" charset="-128"/>
              </a:rPr>
            </a:br>
            <a:r>
              <a:rPr lang="en-US" altLang="ja-JP" sz="3200" b="0" i="0" dirty="0">
                <a:solidFill>
                  <a:srgbClr val="505050"/>
                </a:solidFill>
                <a:effectLst/>
                <a:latin typeface="Yu Gothic Medium" panose="020B0500000000000000" pitchFamily="50" charset="-128"/>
                <a:ea typeface="Yu Gothic Medium" panose="020B0500000000000000" pitchFamily="50" charset="-128"/>
              </a:rPr>
              <a:t>Why</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（なぜ）</a:t>
            </a:r>
            <a:r>
              <a:rPr lang="ja-JP" altLang="en-US" sz="3600" b="0" i="0" dirty="0">
                <a:solidFill>
                  <a:srgbClr val="505050"/>
                </a:solidFill>
                <a:effectLst/>
                <a:latin typeface="Yu Gothic Medium" panose="020B0500000000000000" pitchFamily="50" charset="-128"/>
                <a:ea typeface="Yu Gothic Medium" panose="020B0500000000000000" pitchFamily="50" charset="-128"/>
              </a:rPr>
              <a:t>：</a:t>
            </a:r>
            <a:r>
              <a:rPr lang="ja-JP" altLang="en-US" sz="2400" b="0" i="0" dirty="0">
                <a:solidFill>
                  <a:srgbClr val="505050"/>
                </a:solidFill>
                <a:effectLst/>
                <a:latin typeface="Yu Gothic Medium" panose="020B0500000000000000" pitchFamily="50" charset="-128"/>
                <a:ea typeface="Yu Gothic Medium" panose="020B0500000000000000" pitchFamily="50" charset="-128"/>
              </a:rPr>
              <a:t>自社が取り組む理由</a:t>
            </a:r>
            <a:br>
              <a:rPr lang="ja-JP" altLang="en-US" sz="3600" b="0" i="0" dirty="0">
                <a:solidFill>
                  <a:srgbClr val="505050"/>
                </a:solidFill>
                <a:effectLst/>
                <a:latin typeface="Yu Gothic Medium" panose="020B0500000000000000" pitchFamily="50" charset="-128"/>
                <a:ea typeface="Yu Gothic Medium" panose="020B0500000000000000" pitchFamily="50" charset="-128"/>
              </a:rPr>
            </a:br>
            <a:r>
              <a:rPr lang="en-US" altLang="ja-JP" sz="3200" b="0" i="0" dirty="0">
                <a:solidFill>
                  <a:srgbClr val="505050"/>
                </a:solidFill>
                <a:effectLst/>
                <a:latin typeface="Yu Gothic Medium" panose="020B0500000000000000" pitchFamily="50" charset="-128"/>
                <a:ea typeface="Yu Gothic Medium" panose="020B0500000000000000" pitchFamily="50" charset="-128"/>
              </a:rPr>
              <a:t>How</a:t>
            </a:r>
            <a:r>
              <a:rPr lang="ja-JP" altLang="en-US" sz="3200" b="0" i="0" dirty="0">
                <a:solidFill>
                  <a:srgbClr val="505050"/>
                </a:solidFill>
                <a:effectLst/>
                <a:latin typeface="Yu Gothic Medium" panose="020B0500000000000000" pitchFamily="50" charset="-128"/>
                <a:ea typeface="Yu Gothic Medium" panose="020B0500000000000000" pitchFamily="50" charset="-128"/>
              </a:rPr>
              <a:t>（どのように）</a:t>
            </a:r>
            <a:r>
              <a:rPr lang="ja-JP" altLang="en-US" sz="3600" b="0" i="0" dirty="0">
                <a:solidFill>
                  <a:srgbClr val="505050"/>
                </a:solidFill>
                <a:effectLst/>
                <a:latin typeface="Yu Gothic Medium" panose="020B0500000000000000" pitchFamily="50" charset="-128"/>
                <a:ea typeface="Yu Gothic Medium" panose="020B0500000000000000" pitchFamily="50" charset="-128"/>
              </a:rPr>
              <a:t>：</a:t>
            </a:r>
            <a:r>
              <a:rPr lang="ja-JP" altLang="en-US" sz="2400" b="0" i="0" dirty="0">
                <a:solidFill>
                  <a:srgbClr val="505050"/>
                </a:solidFill>
                <a:effectLst/>
                <a:latin typeface="Yu Gothic Medium" panose="020B0500000000000000" pitchFamily="50" charset="-128"/>
                <a:ea typeface="Yu Gothic Medium" panose="020B0500000000000000" pitchFamily="50" charset="-128"/>
              </a:rPr>
              <a:t>商材説明</a:t>
            </a:r>
            <a:endParaRPr lang="en-US" altLang="ja-JP" sz="24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endParaRPr lang="ja-JP" altLang="en-US" sz="3600" b="0" i="0" dirty="0">
              <a:solidFill>
                <a:srgbClr val="505050"/>
              </a:solidFill>
              <a:effectLst/>
              <a:latin typeface="Yu Gothic Medium" panose="020B0500000000000000" pitchFamily="50" charset="-128"/>
              <a:ea typeface="Yu Gothic Medium" panose="020B0500000000000000" pitchFamily="50" charset="-128"/>
            </a:endParaRPr>
          </a:p>
          <a:p>
            <a:pPr marL="0" indent="0" algn="l">
              <a:buNone/>
            </a:pPr>
            <a:r>
              <a:rPr lang="ja-JP" altLang="en-US" sz="2800" b="0" i="0" dirty="0">
                <a:solidFill>
                  <a:srgbClr val="505050"/>
                </a:solidFill>
                <a:effectLst/>
                <a:latin typeface="Yu Gothic Medium" panose="020B0500000000000000" pitchFamily="50" charset="-128"/>
                <a:ea typeface="Yu Gothic Medium" panose="020B0500000000000000" pitchFamily="50" charset="-128"/>
              </a:rPr>
              <a:t>★ここに</a:t>
            </a:r>
            <a:r>
              <a:rPr lang="en-US" altLang="ja-JP" sz="2800" b="0" i="0" dirty="0">
                <a:solidFill>
                  <a:srgbClr val="505050"/>
                </a:solidFill>
                <a:effectLst/>
                <a:latin typeface="Yu Gothic Medium" panose="020B0500000000000000" pitchFamily="50" charset="-128"/>
                <a:ea typeface="Yu Gothic Medium" panose="020B0500000000000000" pitchFamily="50" charset="-128"/>
              </a:rPr>
              <a:t>How much</a:t>
            </a:r>
            <a:r>
              <a:rPr lang="ja-JP" altLang="en-US" sz="2800" b="0" i="0" dirty="0">
                <a:solidFill>
                  <a:srgbClr val="505050"/>
                </a:solidFill>
                <a:effectLst/>
                <a:latin typeface="Yu Gothic Medium" panose="020B0500000000000000" pitchFamily="50" charset="-128"/>
                <a:ea typeface="Yu Gothic Medium" panose="020B0500000000000000" pitchFamily="50" charset="-128"/>
              </a:rPr>
              <a:t>（価格）</a:t>
            </a:r>
          </a:p>
          <a:p>
            <a:pPr marL="0" indent="0" algn="l">
              <a:buNone/>
            </a:pPr>
            <a:endParaRPr kumimoji="1" lang="en-US" altLang="ja-JP" sz="4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292580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9670" y="647192"/>
            <a:ext cx="9852660" cy="1233424"/>
          </a:xfrm>
        </p:spPr>
        <p:txBody>
          <a:bodyPr>
            <a:noAutofit/>
          </a:bodyPr>
          <a:lstStyle/>
          <a:p>
            <a:pPr rtl="0" eaLnBrk="1" latinLnBrk="0" hangingPunct="1"/>
            <a:r>
              <a:rPr lang="ja-JP" altLang="en-US" dirty="0"/>
              <a:t>営業トーク</a:t>
            </a:r>
            <a:r>
              <a:rPr lang="ja-JP" altLang="en-US" dirty="0">
                <a:effectLst/>
              </a:rPr>
              <a:t>（話すことへの緊張感をなくす）</a:t>
            </a:r>
            <a:endParaRPr lang="ja-JP" altLang="ja-JP" dirty="0">
              <a:effectLst/>
            </a:endParaRPr>
          </a:p>
        </p:txBody>
      </p:sp>
      <p:sp>
        <p:nvSpPr>
          <p:cNvPr id="4" name="コンテンツ プレースホルダー 3">
            <a:extLst>
              <a:ext uri="{FF2B5EF4-FFF2-40B4-BE49-F238E27FC236}">
                <a16:creationId xmlns:a16="http://schemas.microsoft.com/office/drawing/2014/main" id="{1CFEF0C2-4EFA-1958-B7F9-06927E0B57F3}"/>
              </a:ext>
            </a:extLst>
          </p:cNvPr>
          <p:cNvSpPr>
            <a:spLocks noGrp="1"/>
          </p:cNvSpPr>
          <p:nvPr>
            <p:ph idx="1"/>
          </p:nvPr>
        </p:nvSpPr>
        <p:spPr>
          <a:xfrm>
            <a:off x="1169670" y="1701698"/>
            <a:ext cx="10488930" cy="4914900"/>
          </a:xfrm>
        </p:spPr>
        <p:txBody>
          <a:bodyPr>
            <a:normAutofit/>
          </a:bodyPr>
          <a:lstStyle/>
          <a:p>
            <a:r>
              <a:rPr lang="ja-JP" altLang="en-US" dirty="0"/>
              <a:t>実践方法（</a:t>
            </a:r>
            <a:r>
              <a:rPr lang="en-US" altLang="ja-JP" dirty="0"/>
              <a:t>1</a:t>
            </a:r>
            <a:r>
              <a:rPr lang="ja-JP" altLang="en-US" dirty="0"/>
              <a:t>人）</a:t>
            </a:r>
            <a:endParaRPr lang="en-US" altLang="ja-JP" dirty="0"/>
          </a:p>
          <a:p>
            <a:endParaRPr lang="en-US" altLang="ja-JP" dirty="0"/>
          </a:p>
          <a:p>
            <a:r>
              <a:rPr lang="en-US" altLang="ja-JP" dirty="0"/>
              <a:t>【</a:t>
            </a:r>
            <a:r>
              <a:rPr lang="ja-JP" altLang="en-US" dirty="0"/>
              <a:t>インプット</a:t>
            </a:r>
            <a:r>
              <a:rPr lang="en-US" altLang="ja-JP" dirty="0"/>
              <a:t>】</a:t>
            </a:r>
          </a:p>
          <a:p>
            <a:pPr marL="457200" indent="-457200">
              <a:buFont typeface="+mj-lt"/>
              <a:buAutoNum type="arabicPeriod"/>
            </a:pPr>
            <a:r>
              <a:rPr lang="ja-JP" altLang="en-US" dirty="0"/>
              <a:t>自分の持ち物で、人に売り込めそうなアイテムを探し、特色を見つける（約</a:t>
            </a:r>
            <a:r>
              <a:rPr lang="en-US" altLang="ja-JP" dirty="0"/>
              <a:t>3</a:t>
            </a:r>
            <a:r>
              <a:rPr lang="ja-JP" altLang="en-US" dirty="0"/>
              <a:t>分）</a:t>
            </a:r>
            <a:endParaRPr lang="en-US" altLang="ja-JP" dirty="0"/>
          </a:p>
          <a:p>
            <a:pPr marL="457200" indent="-457200">
              <a:buFont typeface="+mj-lt"/>
              <a:buAutoNum type="arabicPeriod"/>
            </a:pPr>
            <a:r>
              <a:rPr lang="ja-JP" altLang="en-US" dirty="0"/>
              <a:t>現在、本当はついていない機能でも付け加えて、営業文句をつくる。</a:t>
            </a:r>
            <a:endParaRPr lang="en-US" altLang="ja-JP" dirty="0"/>
          </a:p>
          <a:p>
            <a:pPr marL="457200" indent="-457200">
              <a:buFont typeface="+mj-lt"/>
              <a:buAutoNum type="arabicPeriod"/>
            </a:pPr>
            <a:r>
              <a:rPr lang="en-US" altLang="ja-JP" dirty="0"/>
              <a:t>5W1H(2H)</a:t>
            </a:r>
            <a:r>
              <a:rPr lang="ja-JP" altLang="en-US" dirty="0"/>
              <a:t>を意識して、営業トークを考える。暗記する。（</a:t>
            </a:r>
            <a:r>
              <a:rPr lang="en-US" altLang="ja-JP" dirty="0"/>
              <a:t>7</a:t>
            </a:r>
            <a:r>
              <a:rPr lang="ja-JP" altLang="en-US" dirty="0"/>
              <a:t>分）</a:t>
            </a:r>
            <a:endParaRPr lang="en-US" altLang="ja-JP" dirty="0"/>
          </a:p>
          <a:p>
            <a:pPr marL="0" indent="0">
              <a:buNone/>
            </a:pPr>
            <a:endParaRPr lang="en-US" altLang="ja-JP" dirty="0"/>
          </a:p>
          <a:p>
            <a:pPr marL="0" indent="0">
              <a:buNone/>
            </a:pPr>
            <a:r>
              <a:rPr lang="en-US" altLang="ja-JP" dirty="0"/>
              <a:t>【</a:t>
            </a:r>
            <a:r>
              <a:rPr lang="ja-JP" altLang="en-US" dirty="0"/>
              <a:t>アウトプット</a:t>
            </a:r>
            <a:r>
              <a:rPr lang="en-US" altLang="ja-JP" dirty="0"/>
              <a:t>】</a:t>
            </a:r>
          </a:p>
          <a:p>
            <a:pPr marL="0" indent="0">
              <a:buNone/>
            </a:pPr>
            <a:r>
              <a:rPr lang="ja-JP" altLang="en-US" dirty="0"/>
              <a:t>　意見をまとめて、発表する。</a:t>
            </a:r>
            <a:r>
              <a:rPr lang="ja-JP" altLang="en-US" dirty="0">
                <a:highlight>
                  <a:srgbClr val="FFFF00"/>
                </a:highlight>
              </a:rPr>
              <a:t>（</a:t>
            </a:r>
            <a:r>
              <a:rPr lang="en-US" altLang="ja-JP" dirty="0">
                <a:highlight>
                  <a:srgbClr val="FFFF00"/>
                </a:highlight>
              </a:rPr>
              <a:t>1</a:t>
            </a:r>
            <a:r>
              <a:rPr lang="ja-JP" altLang="en-US" dirty="0">
                <a:highlight>
                  <a:srgbClr val="FFFF00"/>
                </a:highlight>
              </a:rPr>
              <a:t>～</a:t>
            </a:r>
            <a:r>
              <a:rPr lang="en-US" altLang="ja-JP" dirty="0">
                <a:highlight>
                  <a:srgbClr val="FFFF00"/>
                </a:highlight>
              </a:rPr>
              <a:t>2</a:t>
            </a:r>
            <a:r>
              <a:rPr lang="ja-JP" altLang="en-US" dirty="0">
                <a:highlight>
                  <a:srgbClr val="FFFF00"/>
                </a:highlight>
              </a:rPr>
              <a:t>分）</a:t>
            </a:r>
            <a:r>
              <a:rPr lang="en-US" altLang="ja-JP" dirty="0"/>
              <a:t>×</a:t>
            </a:r>
            <a:r>
              <a:rPr lang="ja-JP" altLang="en-US" dirty="0"/>
              <a:t>　</a:t>
            </a:r>
            <a:r>
              <a:rPr lang="en-US" altLang="ja-JP" dirty="0"/>
              <a:t>5</a:t>
            </a:r>
            <a:r>
              <a:rPr lang="ja-JP" altLang="en-US" dirty="0"/>
              <a:t>名くらい（時間の許すかぎり）</a:t>
            </a:r>
            <a:endParaRPr lang="en-US" altLang="ja-JP" dirty="0"/>
          </a:p>
        </p:txBody>
      </p:sp>
      <p:cxnSp>
        <p:nvCxnSpPr>
          <p:cNvPr id="5" name="直線コネクタ 4">
            <a:extLst>
              <a:ext uri="{FF2B5EF4-FFF2-40B4-BE49-F238E27FC236}">
                <a16:creationId xmlns:a16="http://schemas.microsoft.com/office/drawing/2014/main" id="{EF6F0699-A9D7-E832-1943-93B073A7682C}"/>
              </a:ext>
            </a:extLst>
          </p:cNvPr>
          <p:cNvCxnSpPr/>
          <p:nvPr/>
        </p:nvCxnSpPr>
        <p:spPr>
          <a:xfrm>
            <a:off x="1169670" y="2267408"/>
            <a:ext cx="9852660"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11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135" y="686135"/>
            <a:ext cx="9133730" cy="864370"/>
          </a:xfrm>
        </p:spPr>
        <p:txBody>
          <a:bodyPr>
            <a:normAutofit/>
          </a:bodyPr>
          <a:lstStyle/>
          <a:p>
            <a:r>
              <a:rPr kumimoji="1" lang="ja-JP" altLang="en-US" sz="4400" dirty="0"/>
              <a:t>現在の企業の課題とは？</a:t>
            </a:r>
            <a:endParaRPr kumimoji="1" lang="ja-JP" sz="4400" dirty="0"/>
          </a:p>
        </p:txBody>
      </p:sp>
      <p:sp>
        <p:nvSpPr>
          <p:cNvPr id="4" name="コンテンツ プレースホルダー 3"/>
          <p:cNvSpPr>
            <a:spLocks noGrp="1"/>
          </p:cNvSpPr>
          <p:nvPr>
            <p:ph sz="half" idx="1"/>
          </p:nvPr>
        </p:nvSpPr>
        <p:spPr>
          <a:xfrm>
            <a:off x="1528573" y="1927159"/>
            <a:ext cx="8853677" cy="4165415"/>
          </a:xfrm>
        </p:spPr>
        <p:txBody>
          <a:bodyPr>
            <a:noAutofit/>
          </a:bodyPr>
          <a:lstStyle/>
          <a:p>
            <a:pPr marL="0" indent="0">
              <a:buNone/>
            </a:pPr>
            <a:r>
              <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rPr>
              <a:t>AI</a:t>
            </a: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や</a:t>
            </a:r>
            <a:r>
              <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rPr>
              <a:t>IoT</a:t>
            </a: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a:t>
            </a:r>
            <a:r>
              <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rPr>
              <a:t>XR</a:t>
            </a: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a:t>
            </a:r>
            <a:r>
              <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rPr>
              <a:t>VR</a:t>
            </a: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a:t>
            </a:r>
            <a:r>
              <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rPr>
              <a:t>AR</a:t>
            </a: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a:t>
            </a:r>
            <a:r>
              <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rPr>
              <a:t>MR</a:t>
            </a: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など画像処理技術の総称）など、</a:t>
            </a:r>
            <a:endPar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新たなデジタル技術が急速に発達している中、</a:t>
            </a:r>
          </a:p>
          <a:p>
            <a:pPr marL="0" indent="0">
              <a:buNone/>
            </a:pP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各企業でも</a:t>
            </a:r>
            <a:r>
              <a:rPr kumimoji="1" lang="ja-JP" altLang="en-US" sz="2400" b="0" i="0" kern="1200" dirty="0">
                <a:solidFill>
                  <a:schemeClr val="tx1"/>
                </a:solidFill>
                <a:effectLst/>
                <a:highlight>
                  <a:srgbClr val="FFFF00"/>
                </a:highlight>
                <a:latin typeface="Meiryo UI" panose="020B0604030504040204" pitchFamily="50" charset="-128"/>
                <a:ea typeface="Meiryo UI" panose="020B0604030504040204" pitchFamily="50" charset="-128"/>
                <a:cs typeface="+mn-cs"/>
              </a:rPr>
              <a:t>生産性の向上や売上のさらなる拡大を目指した</a:t>
            </a:r>
            <a:r>
              <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rPr>
              <a:t>DX</a:t>
            </a: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（デジタ</a:t>
            </a:r>
            <a:endPar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ルトランスフォーメーション）が課題となっている。</a:t>
            </a:r>
          </a:p>
          <a:p>
            <a:pPr marL="0" indent="0">
              <a:buNone/>
            </a:pPr>
            <a:endPar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→しかし、</a:t>
            </a:r>
            <a:r>
              <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rPr>
              <a:t>DX</a:t>
            </a: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推進部を設けたものの、「何から始めればよいかわからない」</a:t>
            </a:r>
            <a:endPar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endParaRPr>
          </a:p>
          <a:p>
            <a:pPr marL="0" indent="0">
              <a:buNone/>
            </a:pP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「そもそも何をすれば</a:t>
            </a:r>
            <a:r>
              <a:rPr kumimoji="1" lang="en-US" altLang="ja-JP" sz="2400" b="0" i="0" kern="1200" dirty="0">
                <a:solidFill>
                  <a:schemeClr val="tx1"/>
                </a:solidFill>
                <a:effectLst/>
                <a:latin typeface="Meiryo UI" panose="020B0604030504040204" pitchFamily="50" charset="-128"/>
                <a:ea typeface="Meiryo UI" panose="020B0604030504040204" pitchFamily="50" charset="-128"/>
                <a:cs typeface="+mn-cs"/>
              </a:rPr>
              <a:t>DX</a:t>
            </a:r>
            <a:r>
              <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rPr>
              <a:t>といえるだろうか」と悩みを</a:t>
            </a:r>
            <a:r>
              <a:rPr lang="ja-JP" altLang="en-US" sz="2400" dirty="0">
                <a:solidFill>
                  <a:schemeClr val="tx1"/>
                </a:solidFill>
                <a:latin typeface="Meiryo UI" panose="020B0604030504040204" pitchFamily="50" charset="-128"/>
                <a:ea typeface="Meiryo UI" panose="020B0604030504040204" pitchFamily="50" charset="-128"/>
              </a:rPr>
              <a:t>持つ企業も多い。</a:t>
            </a:r>
            <a:endParaRPr kumimoji="1" lang="ja-JP" altLang="en-US" sz="2400" b="0" i="0" kern="1200" dirty="0">
              <a:solidFill>
                <a:schemeClr val="tx1"/>
              </a:solidFill>
              <a:effectLst/>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825048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135" y="686135"/>
            <a:ext cx="9133730" cy="864370"/>
          </a:xfrm>
        </p:spPr>
        <p:txBody>
          <a:bodyPr>
            <a:normAutofit/>
          </a:bodyPr>
          <a:lstStyle/>
          <a:p>
            <a:r>
              <a:rPr lang="en-US" altLang="ja-JP" sz="4400" dirty="0">
                <a:effectLst/>
              </a:rPr>
              <a:t>DX</a:t>
            </a:r>
            <a:r>
              <a:rPr lang="ja-JP" altLang="en-US" sz="4400" dirty="0">
                <a:effectLst/>
              </a:rPr>
              <a:t>とは？</a:t>
            </a:r>
            <a:r>
              <a:rPr lang="en-US" altLang="ja-JP" sz="4400" dirty="0">
                <a:effectLst/>
              </a:rPr>
              <a:t>IT</a:t>
            </a:r>
            <a:r>
              <a:rPr lang="ja-JP" altLang="en-US" sz="4400" dirty="0">
                <a:effectLst/>
              </a:rPr>
              <a:t>化との違い①</a:t>
            </a:r>
            <a:endParaRPr kumimoji="1" lang="ja-JP" sz="4400" dirty="0"/>
          </a:p>
        </p:txBody>
      </p:sp>
      <p:sp>
        <p:nvSpPr>
          <p:cNvPr id="4" name="コンテンツ プレースホルダー 3"/>
          <p:cNvSpPr>
            <a:spLocks noGrp="1"/>
          </p:cNvSpPr>
          <p:nvPr>
            <p:ph sz="half" idx="1"/>
          </p:nvPr>
        </p:nvSpPr>
        <p:spPr>
          <a:xfrm>
            <a:off x="1528573" y="1927160"/>
            <a:ext cx="8853677" cy="4930840"/>
          </a:xfrm>
        </p:spPr>
        <p:txBody>
          <a:bodyPr>
            <a:noAutofit/>
          </a:bodyPr>
          <a:lstStyle/>
          <a:p>
            <a:pPr marL="0" indent="0">
              <a:buFont typeface="Wingdings 3" charset="2"/>
              <a:buNone/>
            </a:pPr>
            <a:r>
              <a:rPr lang="en-US" altLang="ja-JP" sz="3600" dirty="0">
                <a:solidFill>
                  <a:schemeClr val="tx1"/>
                </a:solidFill>
                <a:latin typeface="Meiryo UI" panose="020B0604030504040204" pitchFamily="50" charset="-128"/>
                <a:ea typeface="Meiryo UI" panose="020B0604030504040204" pitchFamily="50" charset="-128"/>
              </a:rPr>
              <a:t>DX</a:t>
            </a:r>
            <a:r>
              <a:rPr lang="ja-JP" altLang="en-US" sz="3600" dirty="0">
                <a:solidFill>
                  <a:schemeClr val="tx1"/>
                </a:solidFill>
                <a:latin typeface="Meiryo UI" panose="020B0604030504040204" pitchFamily="50" charset="-128"/>
                <a:ea typeface="Meiryo UI" panose="020B0604030504040204" pitchFamily="50" charset="-128"/>
              </a:rPr>
              <a:t>（デジタルトランスフォーメーション）を</a:t>
            </a:r>
          </a:p>
          <a:p>
            <a:pPr marL="0" indent="0">
              <a:buFont typeface="Wingdings 3" charset="2"/>
              <a:buNone/>
            </a:pPr>
            <a:r>
              <a:rPr lang="ja-JP" altLang="en-US" sz="3600" dirty="0">
                <a:solidFill>
                  <a:schemeClr val="tx1"/>
                </a:solidFill>
                <a:latin typeface="Meiryo UI" panose="020B0604030504040204" pitchFamily="50" charset="-128"/>
                <a:ea typeface="Meiryo UI" panose="020B0604030504040204" pitchFamily="50" charset="-128"/>
              </a:rPr>
              <a:t>推進しなければならない。</a:t>
            </a:r>
            <a:br>
              <a:rPr lang="ja-JP" altLang="en-US" sz="3600" dirty="0">
                <a:solidFill>
                  <a:schemeClr val="tx1"/>
                </a:solidFill>
                <a:latin typeface="Meiryo UI" panose="020B0604030504040204" pitchFamily="50" charset="-128"/>
                <a:ea typeface="Meiryo UI" panose="020B0604030504040204" pitchFamily="50" charset="-128"/>
              </a:rPr>
            </a:br>
            <a:endParaRPr lang="en-US" altLang="ja-JP" sz="3600" dirty="0">
              <a:solidFill>
                <a:schemeClr val="tx1"/>
              </a:solidFill>
              <a:latin typeface="Meiryo UI" panose="020B0604030504040204" pitchFamily="50" charset="-128"/>
              <a:ea typeface="Meiryo UI" panose="020B0604030504040204" pitchFamily="50" charset="-128"/>
            </a:endParaRPr>
          </a:p>
          <a:p>
            <a:pPr marL="0" indent="0">
              <a:buFont typeface="Wingdings 3" charset="2"/>
              <a:buNone/>
            </a:pPr>
            <a:r>
              <a:rPr lang="ja-JP" altLang="en-US" sz="3600" dirty="0">
                <a:solidFill>
                  <a:schemeClr val="tx1"/>
                </a:solidFill>
                <a:latin typeface="Meiryo UI" panose="020B0604030504040204" pitchFamily="50" charset="-128"/>
                <a:ea typeface="Meiryo UI" panose="020B0604030504040204" pitchFamily="50" charset="-128"/>
              </a:rPr>
              <a:t>その定義を知らなければ何をすればよいかわから</a:t>
            </a:r>
            <a:endParaRPr lang="en-US" altLang="ja-JP" sz="3600" dirty="0">
              <a:solidFill>
                <a:schemeClr val="tx1"/>
              </a:solidFill>
              <a:latin typeface="Meiryo UI" panose="020B0604030504040204" pitchFamily="50" charset="-128"/>
              <a:ea typeface="Meiryo UI" panose="020B0604030504040204" pitchFamily="50" charset="-128"/>
            </a:endParaRPr>
          </a:p>
          <a:p>
            <a:pPr marL="0" indent="0">
              <a:buFont typeface="Wingdings 3" charset="2"/>
              <a:buNone/>
            </a:pPr>
            <a:r>
              <a:rPr lang="ja-JP" altLang="en-US" sz="3600" dirty="0">
                <a:solidFill>
                  <a:schemeClr val="tx1"/>
                </a:solidFill>
                <a:latin typeface="Meiryo UI" panose="020B0604030504040204" pitchFamily="50" charset="-128"/>
                <a:ea typeface="Meiryo UI" panose="020B0604030504040204" pitchFamily="50" charset="-128"/>
              </a:rPr>
              <a:t>ない。</a:t>
            </a:r>
            <a:endParaRPr lang="en-US" altLang="ja-JP" sz="3600" dirty="0">
              <a:solidFill>
                <a:schemeClr val="tx1"/>
              </a:solidFill>
              <a:latin typeface="Meiryo UI" panose="020B0604030504040204" pitchFamily="50" charset="-128"/>
              <a:ea typeface="Meiryo UI" panose="020B0604030504040204" pitchFamily="50" charset="-128"/>
            </a:endParaRPr>
          </a:p>
          <a:p>
            <a:pPr marL="0" indent="0">
              <a:buFont typeface="Wingdings 3" charset="2"/>
              <a:buNone/>
            </a:pPr>
            <a:r>
              <a:rPr lang="ja-JP" altLang="en-US" sz="3600" dirty="0">
                <a:solidFill>
                  <a:schemeClr val="tx1"/>
                </a:solidFill>
                <a:latin typeface="Meiryo UI" panose="020B0604030504040204" pitchFamily="50" charset="-128"/>
                <a:ea typeface="Meiryo UI" panose="020B0604030504040204" pitchFamily="50" charset="-128"/>
              </a:rPr>
              <a:t>→今まで注目されていた「</a:t>
            </a:r>
            <a:r>
              <a:rPr lang="en-US" altLang="ja-JP" sz="3600" dirty="0">
                <a:solidFill>
                  <a:schemeClr val="tx1"/>
                </a:solidFill>
                <a:latin typeface="Meiryo UI" panose="020B0604030504040204" pitchFamily="50" charset="-128"/>
                <a:ea typeface="Meiryo UI" panose="020B0604030504040204" pitchFamily="50" charset="-128"/>
              </a:rPr>
              <a:t>IT</a:t>
            </a:r>
            <a:r>
              <a:rPr lang="ja-JP" altLang="en-US" sz="3600" dirty="0">
                <a:solidFill>
                  <a:schemeClr val="tx1"/>
                </a:solidFill>
                <a:latin typeface="Meiryo UI" panose="020B0604030504040204" pitchFamily="50" charset="-128"/>
                <a:ea typeface="Meiryo UI" panose="020B0604030504040204" pitchFamily="50" charset="-128"/>
              </a:rPr>
              <a:t>化」との違いとは？</a:t>
            </a:r>
          </a:p>
        </p:txBody>
      </p:sp>
    </p:spTree>
    <p:extLst>
      <p:ext uri="{BB962C8B-B14F-4D97-AF65-F5344CB8AC3E}">
        <p14:creationId xmlns:p14="http://schemas.microsoft.com/office/powerpoint/2010/main" val="233119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30261" y="693735"/>
            <a:ext cx="9133730" cy="1233424"/>
          </a:xfrm>
        </p:spPr>
        <p:txBody>
          <a:bodyPr>
            <a:normAutofit/>
          </a:bodyPr>
          <a:lstStyle/>
          <a:p>
            <a:r>
              <a:rPr lang="en-US" altLang="ja-JP" sz="4400" dirty="0">
                <a:effectLst/>
              </a:rPr>
              <a:t>DX</a:t>
            </a:r>
            <a:r>
              <a:rPr lang="ja-JP" altLang="en-US" sz="4400" dirty="0">
                <a:effectLst/>
              </a:rPr>
              <a:t>とは？</a:t>
            </a:r>
            <a:r>
              <a:rPr lang="en-US" altLang="ja-JP" sz="4400" dirty="0">
                <a:effectLst/>
              </a:rPr>
              <a:t>IT</a:t>
            </a:r>
            <a:r>
              <a:rPr lang="ja-JP" altLang="en-US" sz="4400" dirty="0">
                <a:effectLst/>
              </a:rPr>
              <a:t>化との違い</a:t>
            </a:r>
            <a:r>
              <a:rPr lang="ja-JP" altLang="en-US" sz="4400" dirty="0"/>
              <a:t>②</a:t>
            </a:r>
            <a:endParaRPr kumimoji="1" lang="ja-JP" sz="4400" dirty="0"/>
          </a:p>
        </p:txBody>
      </p:sp>
      <p:sp>
        <p:nvSpPr>
          <p:cNvPr id="5" name="コンテンツ プレースホルダー 2">
            <a:extLst>
              <a:ext uri="{FF2B5EF4-FFF2-40B4-BE49-F238E27FC236}">
                <a16:creationId xmlns:a16="http://schemas.microsoft.com/office/drawing/2014/main" id="{7E60A87A-8ACB-4C95-BD4D-4FCEBB82515B}"/>
              </a:ext>
            </a:extLst>
          </p:cNvPr>
          <p:cNvSpPr txBox="1">
            <a:spLocks/>
          </p:cNvSpPr>
          <p:nvPr/>
        </p:nvSpPr>
        <p:spPr>
          <a:xfrm>
            <a:off x="1530261" y="1988952"/>
            <a:ext cx="9134856" cy="4152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kumimoji="1" lang="en-US" altLang="ja-JP" sz="4000" kern="1200" dirty="0">
                <a:solidFill>
                  <a:schemeClr val="tx1"/>
                </a:solidFill>
                <a:effectLst/>
                <a:latin typeface="Meiryo UI" panose="020B0604030504040204" pitchFamily="50" charset="-128"/>
                <a:ea typeface="Meiryo UI" panose="020B0604030504040204" pitchFamily="50" charset="-128"/>
              </a:rPr>
              <a:t>IT</a:t>
            </a:r>
            <a:r>
              <a:rPr kumimoji="1" lang="ja-JP" altLang="en-US" sz="4000" kern="1200" dirty="0">
                <a:solidFill>
                  <a:schemeClr val="tx1"/>
                </a:solidFill>
                <a:effectLst/>
                <a:latin typeface="Meiryo UI" panose="020B0604030504040204" pitchFamily="50" charset="-128"/>
                <a:ea typeface="Meiryo UI" panose="020B0604030504040204" pitchFamily="50" charset="-128"/>
              </a:rPr>
              <a:t>化の目的といえば</a:t>
            </a:r>
            <a:r>
              <a:rPr lang="ja-JP" altLang="en-US" sz="4000" dirty="0">
                <a:solidFill>
                  <a:schemeClr val="tx1"/>
                </a:solidFill>
                <a:latin typeface="Meiryo UI" panose="020B0604030504040204" pitchFamily="50" charset="-128"/>
                <a:ea typeface="Meiryo UI" panose="020B0604030504040204" pitchFamily="50" charset="-128"/>
              </a:rPr>
              <a:t>？？</a:t>
            </a:r>
            <a:br>
              <a:rPr lang="en-US" altLang="ja-JP" sz="4000" dirty="0">
                <a:solidFill>
                  <a:schemeClr val="tx1"/>
                </a:solidFill>
                <a:latin typeface="Meiryo UI" panose="020B0604030504040204" pitchFamily="50" charset="-128"/>
                <a:ea typeface="Meiryo UI" panose="020B0604030504040204" pitchFamily="50" charset="-128"/>
              </a:rPr>
            </a:br>
            <a:br>
              <a:rPr lang="en-US" altLang="ja-JP" sz="4000" dirty="0">
                <a:solidFill>
                  <a:schemeClr val="tx1"/>
                </a:solidFill>
                <a:latin typeface="Meiryo UI" panose="020B0604030504040204" pitchFamily="50" charset="-128"/>
                <a:ea typeface="Meiryo UI" panose="020B0604030504040204" pitchFamily="50" charset="-128"/>
              </a:rPr>
            </a:br>
            <a:r>
              <a:rPr kumimoji="1" lang="ja-JP" altLang="en-US" sz="4000" kern="1200" dirty="0">
                <a:solidFill>
                  <a:schemeClr val="tx1"/>
                </a:solidFill>
                <a:effectLst/>
                <a:latin typeface="Meiryo UI" panose="020B0604030504040204" pitchFamily="50" charset="-128"/>
                <a:ea typeface="Meiryo UI" panose="020B0604030504040204" pitchFamily="50" charset="-128"/>
              </a:rPr>
              <a:t>「</a:t>
            </a:r>
            <a:r>
              <a:rPr kumimoji="1" lang="en-US" altLang="ja-JP" sz="4000" kern="1200" dirty="0">
                <a:solidFill>
                  <a:schemeClr val="tx1"/>
                </a:solidFill>
                <a:effectLst/>
                <a:latin typeface="Meiryo UI" panose="020B0604030504040204" pitchFamily="50" charset="-128"/>
                <a:ea typeface="Meiryo UI" panose="020B0604030504040204" pitchFamily="50" charset="-128"/>
              </a:rPr>
              <a:t>IT</a:t>
            </a:r>
            <a:r>
              <a:rPr kumimoji="1" lang="ja-JP" altLang="en-US" sz="4000" kern="1200" dirty="0">
                <a:solidFill>
                  <a:schemeClr val="tx1"/>
                </a:solidFill>
                <a:effectLst/>
                <a:latin typeface="Meiryo UI" panose="020B0604030504040204" pitchFamily="50" charset="-128"/>
                <a:ea typeface="Meiryo UI" panose="020B0604030504040204" pitchFamily="50" charset="-128"/>
              </a:rPr>
              <a:t>を使うこと」自体が目的になってしまっている場合も多くある。</a:t>
            </a:r>
            <a:br>
              <a:rPr kumimoji="1" lang="en-US" altLang="ja-JP" sz="4000" kern="1200" dirty="0">
                <a:solidFill>
                  <a:schemeClr val="tx1"/>
                </a:solidFill>
                <a:effectLst/>
                <a:latin typeface="Meiryo UI" panose="020B0604030504040204" pitchFamily="50" charset="-128"/>
                <a:ea typeface="Meiryo UI" panose="020B0604030504040204" pitchFamily="50" charset="-128"/>
              </a:rPr>
            </a:br>
            <a:r>
              <a:rPr kumimoji="1" lang="ja-JP" altLang="en-US" sz="4000" kern="1200" dirty="0">
                <a:solidFill>
                  <a:schemeClr val="tx1"/>
                </a:solidFill>
                <a:effectLst/>
                <a:latin typeface="Meiryo UI" panose="020B0604030504040204" pitchFamily="50" charset="-128"/>
                <a:ea typeface="Meiryo UI" panose="020B0604030504040204" pitchFamily="50" charset="-128"/>
              </a:rPr>
              <a:t>→</a:t>
            </a:r>
            <a:r>
              <a:rPr kumimoji="1" lang="en-US" altLang="ja-JP" sz="4000" kern="1200" dirty="0">
                <a:solidFill>
                  <a:schemeClr val="tx1"/>
                </a:solidFill>
                <a:effectLst/>
                <a:latin typeface="Meiryo UI" panose="020B0604030504040204" pitchFamily="50" charset="-128"/>
                <a:ea typeface="Meiryo UI" panose="020B0604030504040204" pitchFamily="50" charset="-128"/>
              </a:rPr>
              <a:t>IT</a:t>
            </a:r>
            <a:r>
              <a:rPr kumimoji="1" lang="ja-JP" altLang="en-US" sz="4000" kern="1200" dirty="0">
                <a:solidFill>
                  <a:schemeClr val="tx1"/>
                </a:solidFill>
                <a:effectLst/>
                <a:latin typeface="Meiryo UI" panose="020B0604030504040204" pitchFamily="50" charset="-128"/>
                <a:ea typeface="Meiryo UI" panose="020B0604030504040204" pitchFamily="50" charset="-128"/>
              </a:rPr>
              <a:t>化の目的は、</a:t>
            </a:r>
            <a:r>
              <a:rPr kumimoji="1" lang="en-US" altLang="ja-JP" sz="4000" kern="1200" dirty="0">
                <a:solidFill>
                  <a:schemeClr val="tx1"/>
                </a:solidFill>
                <a:effectLst/>
                <a:latin typeface="Meiryo UI" panose="020B0604030504040204" pitchFamily="50" charset="-128"/>
                <a:ea typeface="Meiryo UI" panose="020B0604030504040204" pitchFamily="50" charset="-128"/>
              </a:rPr>
              <a:t>IT</a:t>
            </a:r>
            <a:r>
              <a:rPr kumimoji="1" lang="ja-JP" altLang="en-US" sz="4000" kern="1200" dirty="0">
                <a:solidFill>
                  <a:schemeClr val="tx1"/>
                </a:solidFill>
                <a:effectLst/>
                <a:latin typeface="Meiryo UI" panose="020B0604030504040204" pitchFamily="50" charset="-128"/>
                <a:ea typeface="Meiryo UI" panose="020B0604030504040204" pitchFamily="50" charset="-128"/>
              </a:rPr>
              <a:t>ツールを使って</a:t>
            </a:r>
            <a:endParaRPr kumimoji="1" lang="en-US" altLang="ja-JP" sz="4000" kern="1200" dirty="0">
              <a:solidFill>
                <a:schemeClr val="tx1"/>
              </a:solidFill>
              <a:effectLst/>
              <a:latin typeface="Meiryo UI" panose="020B0604030504040204" pitchFamily="50" charset="-128"/>
              <a:ea typeface="Meiryo UI" panose="020B0604030504040204" pitchFamily="50" charset="-128"/>
            </a:endParaRPr>
          </a:p>
          <a:p>
            <a:pPr marL="0" indent="0">
              <a:buNone/>
            </a:pPr>
            <a:r>
              <a:rPr lang="ja-JP" altLang="en-US" sz="4000" dirty="0">
                <a:solidFill>
                  <a:schemeClr val="tx1"/>
                </a:solidFill>
                <a:latin typeface="Meiryo UI" panose="020B0604030504040204" pitchFamily="50" charset="-128"/>
                <a:ea typeface="Meiryo UI" panose="020B0604030504040204" pitchFamily="50" charset="-128"/>
              </a:rPr>
              <a:t>　</a:t>
            </a:r>
            <a:r>
              <a:rPr kumimoji="1" lang="ja-JP" altLang="en-US" sz="4000" kern="1200" dirty="0">
                <a:solidFill>
                  <a:schemeClr val="tx1"/>
                </a:solidFill>
                <a:effectLst/>
                <a:highlight>
                  <a:srgbClr val="FFFF00"/>
                </a:highlight>
                <a:latin typeface="Meiryo UI" panose="020B0604030504040204" pitchFamily="50" charset="-128"/>
                <a:ea typeface="Meiryo UI" panose="020B0604030504040204" pitchFamily="50" charset="-128"/>
              </a:rPr>
              <a:t>「業務の効率化」や「コスト削減」を図ること</a:t>
            </a:r>
            <a:r>
              <a:rPr kumimoji="1" lang="ja-JP" altLang="en-US" sz="4000" kern="1200" dirty="0">
                <a:solidFill>
                  <a:schemeClr val="tx1"/>
                </a:solidFill>
                <a:effectLst/>
                <a:latin typeface="Meiryo UI" panose="020B0604030504040204" pitchFamily="50" charset="-128"/>
                <a:ea typeface="Meiryo UI" panose="020B0604030504040204" pitchFamily="50" charset="-128"/>
              </a:rPr>
              <a:t>。</a:t>
            </a:r>
          </a:p>
        </p:txBody>
      </p:sp>
    </p:spTree>
    <p:extLst>
      <p:ext uri="{BB962C8B-B14F-4D97-AF65-F5344CB8AC3E}">
        <p14:creationId xmlns:p14="http://schemas.microsoft.com/office/powerpoint/2010/main" val="4115813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30261" y="693735"/>
            <a:ext cx="9133730" cy="1233424"/>
          </a:xfrm>
        </p:spPr>
        <p:txBody>
          <a:bodyPr>
            <a:normAutofit/>
          </a:bodyPr>
          <a:lstStyle/>
          <a:p>
            <a:r>
              <a:rPr lang="en-US" altLang="ja-JP" sz="4400" dirty="0">
                <a:effectLst/>
              </a:rPr>
              <a:t>DX</a:t>
            </a:r>
            <a:r>
              <a:rPr lang="ja-JP" altLang="en-US" sz="4400" dirty="0">
                <a:effectLst/>
              </a:rPr>
              <a:t>とは？</a:t>
            </a:r>
            <a:r>
              <a:rPr lang="en-US" altLang="ja-JP" sz="4400" dirty="0">
                <a:effectLst/>
              </a:rPr>
              <a:t>IT</a:t>
            </a:r>
            <a:r>
              <a:rPr lang="ja-JP" altLang="en-US" sz="4400" dirty="0">
                <a:effectLst/>
              </a:rPr>
              <a:t>化との違い</a:t>
            </a:r>
            <a:r>
              <a:rPr lang="ja-JP" altLang="en-US" sz="4400" dirty="0"/>
              <a:t>③</a:t>
            </a:r>
            <a:endParaRPr kumimoji="1" lang="ja-JP" sz="4400" dirty="0"/>
          </a:p>
        </p:txBody>
      </p:sp>
      <p:sp>
        <p:nvSpPr>
          <p:cNvPr id="5" name="コンテンツ プレースホルダー 2">
            <a:extLst>
              <a:ext uri="{FF2B5EF4-FFF2-40B4-BE49-F238E27FC236}">
                <a16:creationId xmlns:a16="http://schemas.microsoft.com/office/drawing/2014/main" id="{7E60A87A-8ACB-4C95-BD4D-4FCEBB82515B}"/>
              </a:ext>
            </a:extLst>
          </p:cNvPr>
          <p:cNvSpPr txBox="1">
            <a:spLocks/>
          </p:cNvSpPr>
          <p:nvPr/>
        </p:nvSpPr>
        <p:spPr>
          <a:xfrm>
            <a:off x="1530261" y="1988952"/>
            <a:ext cx="9134856" cy="41529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pPr marL="0" indent="0">
              <a:buNone/>
            </a:pPr>
            <a:r>
              <a:rPr kumimoji="1" lang="en-US" altLang="ja-JP" sz="3200" kern="1200" dirty="0">
                <a:solidFill>
                  <a:schemeClr val="tx1"/>
                </a:solidFill>
                <a:effectLst/>
                <a:latin typeface="Meiryo UI" panose="020B0604030504040204" pitchFamily="50" charset="-128"/>
                <a:ea typeface="Meiryo UI" panose="020B0604030504040204" pitchFamily="50" charset="-128"/>
              </a:rPr>
              <a:t>DX</a:t>
            </a:r>
            <a:r>
              <a:rPr kumimoji="1" lang="ja-JP" altLang="en-US" sz="3200" kern="1200" dirty="0">
                <a:solidFill>
                  <a:schemeClr val="tx1"/>
                </a:solidFill>
                <a:effectLst/>
                <a:latin typeface="Meiryo UI" panose="020B0604030504040204" pitchFamily="50" charset="-128"/>
                <a:ea typeface="Meiryo UI" panose="020B0604030504040204" pitchFamily="50" charset="-128"/>
              </a:rPr>
              <a:t>（デジタルトランスフォーメーション）の定義とは？</a:t>
            </a:r>
          </a:p>
          <a:p>
            <a:r>
              <a:rPr kumimoji="1" lang="en-US" altLang="ja-JP" sz="2800" kern="1200" dirty="0">
                <a:solidFill>
                  <a:schemeClr val="tx1"/>
                </a:solidFill>
                <a:effectLst/>
                <a:latin typeface="Meiryo UI" panose="020B0604030504040204" pitchFamily="50" charset="-128"/>
                <a:ea typeface="Meiryo UI" panose="020B0604030504040204" pitchFamily="50" charset="-128"/>
              </a:rPr>
              <a:t>【</a:t>
            </a:r>
            <a:r>
              <a:rPr kumimoji="1" lang="ja-JP" altLang="en-US" sz="2800" kern="1200" dirty="0">
                <a:solidFill>
                  <a:schemeClr val="tx1"/>
                </a:solidFill>
                <a:effectLst/>
                <a:latin typeface="Meiryo UI" panose="020B0604030504040204" pitchFamily="50" charset="-128"/>
                <a:ea typeface="Meiryo UI" panose="020B0604030504040204" pitchFamily="50" charset="-128"/>
              </a:rPr>
              <a:t>企業が</a:t>
            </a:r>
            <a:r>
              <a:rPr kumimoji="1" lang="ja-JP" altLang="en-US" sz="2800" kern="1200" dirty="0">
                <a:solidFill>
                  <a:schemeClr val="tx1"/>
                </a:solidFill>
                <a:effectLst/>
                <a:highlight>
                  <a:srgbClr val="FFFF00"/>
                </a:highlight>
                <a:latin typeface="Meiryo UI" panose="020B0604030504040204" pitchFamily="50" charset="-128"/>
                <a:ea typeface="Meiryo UI" panose="020B0604030504040204" pitchFamily="50" charset="-128"/>
              </a:rPr>
              <a:t>ビジネス環境の激しい変化に対応</a:t>
            </a:r>
            <a:r>
              <a:rPr kumimoji="1" lang="ja-JP" altLang="en-US" sz="2800" kern="1200" dirty="0">
                <a:solidFill>
                  <a:schemeClr val="tx1"/>
                </a:solidFill>
                <a:effectLst/>
                <a:latin typeface="Meiryo UI" panose="020B0604030504040204" pitchFamily="50" charset="-128"/>
                <a:ea typeface="Meiryo UI" panose="020B0604030504040204" pitchFamily="50" charset="-128"/>
              </a:rPr>
              <a:t>し、データとデジタル</a:t>
            </a:r>
            <a:endParaRPr kumimoji="1" lang="en-US" altLang="ja-JP" sz="2800" kern="1200" dirty="0">
              <a:solidFill>
                <a:schemeClr val="tx1"/>
              </a:solidFill>
              <a:effectLs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kern="1200" dirty="0">
                <a:solidFill>
                  <a:schemeClr val="tx1"/>
                </a:solidFill>
                <a:effectLst/>
                <a:latin typeface="Meiryo UI" panose="020B0604030504040204" pitchFamily="50" charset="-128"/>
                <a:ea typeface="Meiryo UI" panose="020B0604030504040204" pitchFamily="50" charset="-128"/>
              </a:rPr>
              <a:t>技術を活用して、顧客や社会のニーズを基に、製品やサービ</a:t>
            </a:r>
            <a:endParaRPr kumimoji="1" lang="en-US" altLang="ja-JP" sz="2800" kern="1200" dirty="0">
              <a:solidFill>
                <a:schemeClr val="tx1"/>
              </a:solidFill>
              <a:effectLs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kern="1200" dirty="0">
                <a:solidFill>
                  <a:schemeClr val="tx1"/>
                </a:solidFill>
                <a:effectLst/>
                <a:latin typeface="Meiryo UI" panose="020B0604030504040204" pitchFamily="50" charset="-128"/>
                <a:ea typeface="Meiryo UI" panose="020B0604030504040204" pitchFamily="50" charset="-128"/>
              </a:rPr>
              <a:t>ス、ビジネスモデルを</a:t>
            </a:r>
            <a:r>
              <a:rPr kumimoji="1" lang="ja-JP" altLang="en-US" sz="2800" kern="1200" dirty="0">
                <a:solidFill>
                  <a:schemeClr val="tx1"/>
                </a:solidFill>
                <a:effectLst/>
                <a:highlight>
                  <a:srgbClr val="FFFF00"/>
                </a:highlight>
                <a:latin typeface="Meiryo UI" panose="020B0604030504040204" pitchFamily="50" charset="-128"/>
                <a:ea typeface="Meiryo UI" panose="020B0604030504040204" pitchFamily="50" charset="-128"/>
              </a:rPr>
              <a:t>変革する</a:t>
            </a:r>
            <a:r>
              <a:rPr kumimoji="1" lang="ja-JP" altLang="en-US" sz="2800" kern="1200" dirty="0">
                <a:solidFill>
                  <a:schemeClr val="tx1"/>
                </a:solidFill>
                <a:effectLst/>
                <a:latin typeface="Meiryo UI" panose="020B0604030504040204" pitchFamily="50" charset="-128"/>
                <a:ea typeface="Meiryo UI" panose="020B0604030504040204" pitchFamily="50" charset="-128"/>
              </a:rPr>
              <a:t>とともに、業務そのものや、組織、</a:t>
            </a:r>
            <a:endParaRPr kumimoji="1" lang="en-US" altLang="ja-JP" sz="2800" kern="1200" dirty="0">
              <a:solidFill>
                <a:schemeClr val="tx1"/>
              </a:solidFill>
              <a:effectLs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kern="1200" dirty="0">
                <a:solidFill>
                  <a:schemeClr val="tx1"/>
                </a:solidFill>
                <a:effectLst/>
                <a:latin typeface="Meiryo UI" panose="020B0604030504040204" pitchFamily="50" charset="-128"/>
                <a:ea typeface="Meiryo UI" panose="020B0604030504040204" pitchFamily="50" charset="-128"/>
              </a:rPr>
              <a:t>プロセス、企業文化・風土を</a:t>
            </a:r>
            <a:r>
              <a:rPr kumimoji="1" lang="ja-JP" altLang="en-US" sz="2800" kern="1200" dirty="0">
                <a:solidFill>
                  <a:schemeClr val="tx1"/>
                </a:solidFill>
                <a:effectLst/>
                <a:highlight>
                  <a:srgbClr val="FFFF00"/>
                </a:highlight>
                <a:latin typeface="Meiryo UI" panose="020B0604030504040204" pitchFamily="50" charset="-128"/>
                <a:ea typeface="Meiryo UI" panose="020B0604030504040204" pitchFamily="50" charset="-128"/>
              </a:rPr>
              <a:t>変革し</a:t>
            </a:r>
            <a:r>
              <a:rPr kumimoji="1" lang="ja-JP" altLang="en-US" sz="2800" kern="1200" dirty="0">
                <a:solidFill>
                  <a:schemeClr val="tx1"/>
                </a:solidFill>
                <a:effectLst/>
                <a:latin typeface="Meiryo UI" panose="020B0604030504040204" pitchFamily="50" charset="-128"/>
                <a:ea typeface="Meiryo UI" panose="020B0604030504040204" pitchFamily="50" charset="-128"/>
              </a:rPr>
              <a:t>、競争上の</a:t>
            </a:r>
            <a:r>
              <a:rPr kumimoji="1" lang="ja-JP" altLang="en-US" sz="2800" kern="1200" dirty="0">
                <a:solidFill>
                  <a:schemeClr val="tx1"/>
                </a:solidFill>
                <a:effectLst/>
                <a:highlight>
                  <a:srgbClr val="FFFF00"/>
                </a:highlight>
                <a:latin typeface="Meiryo UI" panose="020B0604030504040204" pitchFamily="50" charset="-128"/>
                <a:ea typeface="Meiryo UI" panose="020B0604030504040204" pitchFamily="50" charset="-128"/>
              </a:rPr>
              <a:t>優位性を確</a:t>
            </a:r>
            <a:endParaRPr kumimoji="1" lang="en-US" altLang="ja-JP" sz="2800" kern="1200" dirty="0">
              <a:solidFill>
                <a:schemeClr val="tx1"/>
              </a:solidFill>
              <a:effectLst/>
              <a:highlight>
                <a:srgbClr val="FFFF00"/>
              </a:highligh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kern="1200" dirty="0">
                <a:solidFill>
                  <a:schemeClr val="tx1"/>
                </a:solidFill>
                <a:effectLst/>
                <a:highlight>
                  <a:srgbClr val="FFFF00"/>
                </a:highlight>
                <a:latin typeface="Meiryo UI" panose="020B0604030504040204" pitchFamily="50" charset="-128"/>
                <a:ea typeface="Meiryo UI" panose="020B0604030504040204" pitchFamily="50" charset="-128"/>
              </a:rPr>
              <a:t>立</a:t>
            </a:r>
            <a:r>
              <a:rPr kumimoji="1" lang="ja-JP" altLang="en-US" sz="2800" kern="1200" dirty="0">
                <a:solidFill>
                  <a:schemeClr val="tx1"/>
                </a:solidFill>
                <a:effectLst/>
                <a:latin typeface="Meiryo UI" panose="020B0604030504040204" pitchFamily="50" charset="-128"/>
                <a:ea typeface="Meiryo UI" panose="020B0604030504040204" pitchFamily="50" charset="-128"/>
              </a:rPr>
              <a:t>すること。</a:t>
            </a:r>
            <a:r>
              <a:rPr kumimoji="1" lang="en-US" altLang="ja-JP" sz="2800" kern="1200" dirty="0">
                <a:solidFill>
                  <a:schemeClr val="tx1"/>
                </a:solidFill>
                <a:effectLst/>
                <a:latin typeface="Meiryo UI" panose="020B0604030504040204" pitchFamily="50" charset="-128"/>
                <a:ea typeface="Meiryo UI" panose="020B0604030504040204" pitchFamily="50" charset="-128"/>
              </a:rPr>
              <a:t>】</a:t>
            </a: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a:t>
            </a:r>
            <a:r>
              <a:rPr kumimoji="1" lang="ja-JP" altLang="en-US" sz="2400" kern="1200" dirty="0">
                <a:solidFill>
                  <a:schemeClr val="tx1"/>
                </a:solidFill>
                <a:effectLst/>
                <a:latin typeface="Meiryo UI" panose="020B0604030504040204" pitchFamily="50" charset="-128"/>
                <a:ea typeface="Meiryo UI" panose="020B0604030504040204" pitchFamily="50" charset="-128"/>
              </a:rPr>
              <a:t>デジタルトランスフォーメーションを推進するためのガイドラインを参照。</a:t>
            </a:r>
            <a:endParaRPr kumimoji="1" lang="en-US" altLang="ja-JP" sz="2800" kern="1200" dirty="0">
              <a:solidFill>
                <a:schemeClr val="tx1"/>
              </a:solidFill>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0951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30261" y="693735"/>
            <a:ext cx="9133730" cy="1233424"/>
          </a:xfrm>
        </p:spPr>
        <p:txBody>
          <a:bodyPr>
            <a:normAutofit/>
          </a:bodyPr>
          <a:lstStyle/>
          <a:p>
            <a:r>
              <a:rPr lang="en-US" altLang="ja-JP" sz="4400" dirty="0">
                <a:effectLst/>
              </a:rPr>
              <a:t>DX</a:t>
            </a:r>
            <a:r>
              <a:rPr lang="ja-JP" altLang="en-US" sz="4400" dirty="0">
                <a:effectLst/>
              </a:rPr>
              <a:t>とは？</a:t>
            </a:r>
            <a:r>
              <a:rPr lang="en-US" altLang="ja-JP" sz="4400" dirty="0">
                <a:effectLst/>
              </a:rPr>
              <a:t>IT</a:t>
            </a:r>
            <a:r>
              <a:rPr lang="ja-JP" altLang="en-US" sz="4400" dirty="0">
                <a:effectLst/>
              </a:rPr>
              <a:t>化との違い④</a:t>
            </a:r>
            <a:endParaRPr kumimoji="1" lang="ja-JP" sz="4400" dirty="0"/>
          </a:p>
        </p:txBody>
      </p:sp>
      <p:sp>
        <p:nvSpPr>
          <p:cNvPr id="5" name="コンテンツ プレースホルダー 2">
            <a:extLst>
              <a:ext uri="{FF2B5EF4-FFF2-40B4-BE49-F238E27FC236}">
                <a16:creationId xmlns:a16="http://schemas.microsoft.com/office/drawing/2014/main" id="{7E60A87A-8ACB-4C95-BD4D-4FCEBB82515B}"/>
              </a:ext>
            </a:extLst>
          </p:cNvPr>
          <p:cNvSpPr txBox="1">
            <a:spLocks/>
          </p:cNvSpPr>
          <p:nvPr/>
        </p:nvSpPr>
        <p:spPr>
          <a:xfrm>
            <a:off x="1530261" y="1988952"/>
            <a:ext cx="9134856" cy="461733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kumimoji="1" lang="ja-JP" altLang="en-US" sz="2800" kern="1200" dirty="0">
                <a:solidFill>
                  <a:schemeClr val="tx1"/>
                </a:solidFill>
                <a:effectLst/>
                <a:latin typeface="Meiryo UI" panose="020B0604030504040204" pitchFamily="50" charset="-128"/>
                <a:ea typeface="Meiryo UI" panose="020B0604030504040204" pitchFamily="50" charset="-128"/>
              </a:rPr>
              <a:t>つまり、これまでの目的であった「業務の効率化」や「コスト</a:t>
            </a:r>
            <a:endParaRPr kumimoji="1" lang="en-US" altLang="ja-JP" sz="2800" kern="1200" dirty="0">
              <a:solidFill>
                <a:schemeClr val="tx1"/>
              </a:solidFill>
              <a:effectLs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kern="1200" dirty="0">
                <a:solidFill>
                  <a:schemeClr val="tx1"/>
                </a:solidFill>
                <a:effectLst/>
                <a:latin typeface="Meiryo UI" panose="020B0604030504040204" pitchFamily="50" charset="-128"/>
                <a:ea typeface="Meiryo UI" panose="020B0604030504040204" pitchFamily="50" charset="-128"/>
              </a:rPr>
              <a:t>削減」は手段となり、その先にある</a:t>
            </a:r>
            <a:r>
              <a:rPr kumimoji="1" lang="ja-JP" altLang="en-US" sz="2800" kern="1200" dirty="0">
                <a:solidFill>
                  <a:schemeClr val="tx1"/>
                </a:solidFill>
                <a:effectLst/>
                <a:highlight>
                  <a:srgbClr val="FFFF00"/>
                </a:highlight>
                <a:latin typeface="Meiryo UI" panose="020B0604030504040204" pitchFamily="50" charset="-128"/>
                <a:ea typeface="Meiryo UI" panose="020B0604030504040204" pitchFamily="50" charset="-128"/>
              </a:rPr>
              <a:t>「競争優位性確立のための</a:t>
            </a:r>
            <a:endParaRPr kumimoji="1" lang="en-US" altLang="ja-JP" sz="2800" kern="1200" dirty="0">
              <a:solidFill>
                <a:schemeClr val="tx1"/>
              </a:solidFill>
              <a:effectLst/>
              <a:highlight>
                <a:srgbClr val="FFFF00"/>
              </a:highligh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kern="1200" dirty="0">
                <a:solidFill>
                  <a:schemeClr val="tx1"/>
                </a:solidFill>
                <a:effectLst/>
                <a:highlight>
                  <a:srgbClr val="FFFF00"/>
                </a:highlight>
                <a:latin typeface="Meiryo UI" panose="020B0604030504040204" pitchFamily="50" charset="-128"/>
                <a:ea typeface="Meiryo UI" panose="020B0604030504040204" pitchFamily="50" charset="-128"/>
              </a:rPr>
              <a:t>変革」を起こす</a:t>
            </a:r>
            <a:r>
              <a:rPr kumimoji="1" lang="ja-JP" altLang="en-US" sz="2800" kern="1200" dirty="0">
                <a:solidFill>
                  <a:schemeClr val="tx1"/>
                </a:solidFill>
                <a:effectLst/>
                <a:latin typeface="Meiryo UI" panose="020B0604030504040204" pitchFamily="50" charset="-128"/>
                <a:ea typeface="Meiryo UI" panose="020B0604030504040204" pitchFamily="50" charset="-128"/>
              </a:rPr>
              <a:t>ことを目的とするのが</a:t>
            </a:r>
            <a:r>
              <a:rPr kumimoji="1" lang="en-US" altLang="ja-JP" sz="2800" kern="1200" dirty="0">
                <a:solidFill>
                  <a:schemeClr val="tx1"/>
                </a:solidFill>
                <a:effectLst/>
                <a:latin typeface="Meiryo UI" panose="020B0604030504040204" pitchFamily="50" charset="-128"/>
                <a:ea typeface="Meiryo UI" panose="020B0604030504040204" pitchFamily="50" charset="-128"/>
              </a:rPr>
              <a:t>DX</a:t>
            </a:r>
            <a:r>
              <a:rPr kumimoji="1" lang="ja-JP" altLang="en-US" sz="2800" kern="1200" dirty="0">
                <a:solidFill>
                  <a:schemeClr val="tx1"/>
                </a:solidFill>
                <a:effectLst/>
                <a:latin typeface="Meiryo UI" panose="020B0604030504040204" pitchFamily="50" charset="-128"/>
                <a:ea typeface="Meiryo UI" panose="020B0604030504040204" pitchFamily="50" charset="-128"/>
              </a:rPr>
              <a:t>。</a:t>
            </a:r>
          </a:p>
          <a:p>
            <a:pPr marL="0" indent="0">
              <a:buNone/>
            </a:pPr>
            <a:endParaRPr kumimoji="1" lang="ja-JP" altLang="en-US" sz="2800" kern="1200" dirty="0">
              <a:solidFill>
                <a:schemeClr val="tx1"/>
              </a:solidFill>
              <a:effectLst/>
              <a:latin typeface="Meiryo UI" panose="020B0604030504040204" pitchFamily="50" charset="-128"/>
              <a:ea typeface="Meiryo UI" panose="020B0604030504040204" pitchFamily="50" charset="-128"/>
            </a:endParaRPr>
          </a:p>
          <a:p>
            <a:r>
              <a:rPr kumimoji="1" lang="ja-JP" altLang="en-US" sz="2800" kern="1200" dirty="0">
                <a:solidFill>
                  <a:schemeClr val="tx1"/>
                </a:solidFill>
                <a:effectLst/>
                <a:latin typeface="Meiryo UI" panose="020B0604030504040204" pitchFamily="50" charset="-128"/>
                <a:ea typeface="Meiryo UI" panose="020B0604030504040204" pitchFamily="50" charset="-128"/>
              </a:rPr>
              <a:t>ファーストステップとして</a:t>
            </a:r>
            <a:r>
              <a:rPr kumimoji="1" lang="ja-JP" altLang="en-US" sz="2800" kern="1200" dirty="0">
                <a:solidFill>
                  <a:schemeClr val="tx1"/>
                </a:solidFill>
                <a:effectLst/>
                <a:highlight>
                  <a:srgbClr val="FFFF00"/>
                </a:highlight>
                <a:latin typeface="Meiryo UI" panose="020B0604030504040204" pitchFamily="50" charset="-128"/>
                <a:ea typeface="Meiryo UI" panose="020B0604030504040204" pitchFamily="50" charset="-128"/>
              </a:rPr>
              <a:t>業務効率化に着手することが大切</a:t>
            </a:r>
            <a:r>
              <a:rPr kumimoji="1" lang="ja-JP" altLang="en-US" sz="2800" kern="1200" dirty="0">
                <a:solidFill>
                  <a:schemeClr val="tx1"/>
                </a:solidFill>
                <a:effectLst/>
                <a:latin typeface="Meiryo UI" panose="020B0604030504040204" pitchFamily="50" charset="-128"/>
                <a:ea typeface="Meiryo UI" panose="020B0604030504040204" pitchFamily="50" charset="-128"/>
              </a:rPr>
              <a:t>。</a:t>
            </a:r>
          </a:p>
          <a:p>
            <a:r>
              <a:rPr kumimoji="1" lang="ja-JP" altLang="en-US" sz="2800" kern="1200" dirty="0">
                <a:solidFill>
                  <a:schemeClr val="tx1"/>
                </a:solidFill>
                <a:effectLst/>
                <a:latin typeface="Meiryo UI" panose="020B0604030504040204" pitchFamily="50" charset="-128"/>
                <a:ea typeface="Meiryo UI" panose="020B0604030504040204" pitchFamily="50" charset="-128"/>
              </a:rPr>
              <a:t>データやデジタル技術などの</a:t>
            </a:r>
            <a:r>
              <a:rPr kumimoji="1" lang="en-US" altLang="ja-JP" sz="2800" kern="1200" dirty="0">
                <a:solidFill>
                  <a:schemeClr val="tx1"/>
                </a:solidFill>
                <a:effectLst/>
                <a:latin typeface="Meiryo UI" panose="020B0604030504040204" pitchFamily="50" charset="-128"/>
                <a:ea typeface="Meiryo UI" panose="020B0604030504040204" pitchFamily="50" charset="-128"/>
              </a:rPr>
              <a:t>IT</a:t>
            </a:r>
            <a:r>
              <a:rPr kumimoji="1" lang="ja-JP" altLang="en-US" sz="2800" kern="1200" dirty="0">
                <a:solidFill>
                  <a:schemeClr val="tx1"/>
                </a:solidFill>
                <a:effectLst/>
                <a:latin typeface="Meiryo UI" panose="020B0604030504040204" pitchFamily="50" charset="-128"/>
                <a:ea typeface="Meiryo UI" panose="020B0604030504040204" pitchFamily="50" charset="-128"/>
              </a:rPr>
              <a:t>を活用した業務見直しにより業</a:t>
            </a:r>
            <a:endParaRPr kumimoji="1" lang="en-US" altLang="ja-JP" sz="2800" kern="1200" dirty="0">
              <a:solidFill>
                <a:schemeClr val="tx1"/>
              </a:solidFill>
              <a:effectLs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kern="1200" dirty="0">
                <a:solidFill>
                  <a:schemeClr val="tx1"/>
                </a:solidFill>
                <a:effectLst/>
                <a:latin typeface="Meiryo UI" panose="020B0604030504040204" pitchFamily="50" charset="-128"/>
                <a:ea typeface="Meiryo UI" panose="020B0604030504040204" pitchFamily="50" charset="-128"/>
              </a:rPr>
              <a:t>務そのものの変革を起こし、さらにはビジネスモデルや組織文</a:t>
            </a:r>
            <a:endParaRPr kumimoji="1" lang="en-US" altLang="ja-JP" sz="2800" kern="1200" dirty="0">
              <a:solidFill>
                <a:schemeClr val="tx1"/>
              </a:solidFill>
              <a:effectLst/>
              <a:latin typeface="Meiryo UI" panose="020B0604030504040204" pitchFamily="50" charset="-128"/>
              <a:ea typeface="Meiryo UI" panose="020B0604030504040204" pitchFamily="50" charset="-128"/>
            </a:endParaRPr>
          </a:p>
          <a:p>
            <a:pPr marL="0" indent="0">
              <a:buNone/>
            </a:pPr>
            <a:r>
              <a:rPr lang="ja-JP" altLang="en-US" sz="2800" dirty="0">
                <a:solidFill>
                  <a:schemeClr val="tx1"/>
                </a:solidFill>
                <a:latin typeface="Meiryo UI" panose="020B0604030504040204" pitchFamily="50" charset="-128"/>
                <a:ea typeface="Meiryo UI" panose="020B0604030504040204" pitchFamily="50" charset="-128"/>
              </a:rPr>
              <a:t>　　</a:t>
            </a:r>
            <a:r>
              <a:rPr kumimoji="1" lang="ja-JP" altLang="en-US" sz="2800" kern="1200" dirty="0">
                <a:solidFill>
                  <a:schemeClr val="tx1"/>
                </a:solidFill>
                <a:effectLst/>
                <a:latin typeface="Meiryo UI" panose="020B0604030504040204" pitchFamily="50" charset="-128"/>
                <a:ea typeface="Meiryo UI" panose="020B0604030504040204" pitchFamily="50" charset="-128"/>
              </a:rPr>
              <a:t>化をも変革していくことができる。</a:t>
            </a:r>
          </a:p>
        </p:txBody>
      </p:sp>
    </p:spTree>
    <p:extLst>
      <p:ext uri="{BB962C8B-B14F-4D97-AF65-F5344CB8AC3E}">
        <p14:creationId xmlns:p14="http://schemas.microsoft.com/office/powerpoint/2010/main" val="5292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135" y="686135"/>
            <a:ext cx="9133730" cy="864370"/>
          </a:xfrm>
        </p:spPr>
        <p:txBody>
          <a:bodyPr>
            <a:normAutofit/>
          </a:bodyPr>
          <a:lstStyle/>
          <a:p>
            <a:r>
              <a:rPr lang="en-US" altLang="ja-JP" sz="4400" dirty="0">
                <a:effectLst/>
              </a:rPr>
              <a:t>DX</a:t>
            </a:r>
            <a:r>
              <a:rPr lang="ja-JP" altLang="en-US" sz="4400" dirty="0">
                <a:effectLst/>
              </a:rPr>
              <a:t>とは？</a:t>
            </a:r>
            <a:r>
              <a:rPr lang="en-US" altLang="ja-JP" sz="4400" dirty="0">
                <a:effectLst/>
              </a:rPr>
              <a:t>IT</a:t>
            </a:r>
            <a:r>
              <a:rPr lang="ja-JP" altLang="en-US" sz="4400" dirty="0">
                <a:effectLst/>
              </a:rPr>
              <a:t>化との違い</a:t>
            </a:r>
            <a:endParaRPr kumimoji="1" lang="ja-JP" sz="4400" dirty="0"/>
          </a:p>
        </p:txBody>
      </p:sp>
      <p:sp>
        <p:nvSpPr>
          <p:cNvPr id="4" name="コンテンツ プレースホルダー 3"/>
          <p:cNvSpPr>
            <a:spLocks noGrp="1"/>
          </p:cNvSpPr>
          <p:nvPr>
            <p:ph sz="half" idx="1"/>
          </p:nvPr>
        </p:nvSpPr>
        <p:spPr>
          <a:xfrm>
            <a:off x="1528573" y="1927160"/>
            <a:ext cx="8853677" cy="4930840"/>
          </a:xfrm>
        </p:spPr>
        <p:txBody>
          <a:bodyPr>
            <a:noAutofit/>
          </a:bodyPr>
          <a:lstStyle/>
          <a:p>
            <a:pPr marL="0" indent="0">
              <a:buFont typeface="Wingdings 3" charset="2"/>
              <a:buNone/>
            </a:pPr>
            <a:r>
              <a:rPr lang="ja-JP" altLang="en-US" sz="3600" dirty="0">
                <a:solidFill>
                  <a:schemeClr val="tx1"/>
                </a:solidFill>
                <a:highlight>
                  <a:srgbClr val="FFFF00"/>
                </a:highlight>
                <a:latin typeface="Meiryo UI" panose="020B0604030504040204" pitchFamily="50" charset="-128"/>
                <a:ea typeface="Meiryo UI" panose="020B0604030504040204" pitchFamily="50" charset="-128"/>
              </a:rPr>
              <a:t>リアクションペーパー</a:t>
            </a:r>
            <a:r>
              <a:rPr lang="ja-JP" altLang="en-US" sz="3600" dirty="0">
                <a:solidFill>
                  <a:schemeClr val="tx1"/>
                </a:solidFill>
                <a:latin typeface="Meiryo UI" panose="020B0604030504040204" pitchFamily="50" charset="-128"/>
                <a:ea typeface="Meiryo UI" panose="020B0604030504040204" pitchFamily="50" charset="-128"/>
              </a:rPr>
              <a:t>に入力してください。</a:t>
            </a:r>
            <a:endParaRPr lang="en-US" altLang="ja-JP" sz="3600" dirty="0">
              <a:solidFill>
                <a:schemeClr val="tx1"/>
              </a:solidFill>
              <a:latin typeface="Meiryo UI" panose="020B0604030504040204" pitchFamily="50" charset="-128"/>
              <a:ea typeface="Meiryo UI" panose="020B0604030504040204" pitchFamily="50" charset="-128"/>
            </a:endParaRPr>
          </a:p>
          <a:p>
            <a:pPr marL="0" indent="0">
              <a:buFont typeface="Wingdings 3" charset="2"/>
              <a:buNone/>
            </a:pPr>
            <a:endParaRPr lang="en-US" altLang="ja-JP" sz="3600" dirty="0">
              <a:solidFill>
                <a:schemeClr val="tx1"/>
              </a:solidFill>
              <a:latin typeface="Meiryo UI" panose="020B0604030504040204" pitchFamily="50" charset="-128"/>
              <a:ea typeface="Meiryo UI" panose="020B0604030504040204" pitchFamily="50" charset="-128"/>
            </a:endParaRPr>
          </a:p>
          <a:p>
            <a:pPr marL="0" indent="0">
              <a:buFont typeface="Wingdings 3" charset="2"/>
              <a:buNone/>
            </a:pPr>
            <a:r>
              <a:rPr lang="ja-JP" altLang="en-US" sz="3600" dirty="0">
                <a:solidFill>
                  <a:schemeClr val="tx1"/>
                </a:solidFill>
                <a:latin typeface="Meiryo UI" panose="020B0604030504040204" pitchFamily="50" charset="-128"/>
                <a:ea typeface="Meiryo UI" panose="020B0604030504040204" pitchFamily="50" charset="-128"/>
              </a:rPr>
              <a:t>「</a:t>
            </a:r>
            <a:r>
              <a:rPr lang="en-US" altLang="ja-JP" sz="3600" dirty="0">
                <a:solidFill>
                  <a:schemeClr val="tx1"/>
                </a:solidFill>
                <a:latin typeface="Meiryo UI" panose="020B0604030504040204" pitchFamily="50" charset="-128"/>
                <a:ea typeface="Meiryo UI" panose="020B0604030504040204" pitchFamily="50" charset="-128"/>
              </a:rPr>
              <a:t>DX</a:t>
            </a:r>
            <a:r>
              <a:rPr lang="ja-JP" altLang="en-US" sz="3600" dirty="0">
                <a:solidFill>
                  <a:schemeClr val="tx1"/>
                </a:solidFill>
                <a:latin typeface="Meiryo UI" panose="020B0604030504040204" pitchFamily="50" charset="-128"/>
                <a:ea typeface="Meiryo UI" panose="020B0604030504040204" pitchFamily="50" charset="-128"/>
              </a:rPr>
              <a:t>」と聞いて浮かぶもの・・・</a:t>
            </a:r>
            <a:endParaRPr lang="en-US" altLang="ja-JP" sz="3600" dirty="0">
              <a:solidFill>
                <a:schemeClr val="tx1"/>
              </a:solidFill>
              <a:latin typeface="Meiryo UI" panose="020B0604030504040204" pitchFamily="50" charset="-128"/>
              <a:ea typeface="Meiryo UI" panose="020B0604030504040204" pitchFamily="50" charset="-128"/>
            </a:endParaRPr>
          </a:p>
          <a:p>
            <a:pPr marL="0" indent="0">
              <a:buFont typeface="Wingdings 3" charset="2"/>
              <a:buNone/>
            </a:pPr>
            <a:endParaRPr lang="en-US" altLang="ja-JP" sz="3600" dirty="0">
              <a:solidFill>
                <a:schemeClr val="tx1"/>
              </a:solidFill>
              <a:latin typeface="Meiryo UI" panose="020B0604030504040204" pitchFamily="50" charset="-128"/>
              <a:ea typeface="Meiryo UI" panose="020B0604030504040204" pitchFamily="50" charset="-128"/>
            </a:endParaRPr>
          </a:p>
          <a:p>
            <a:pPr marL="0" indent="0">
              <a:buFont typeface="Wingdings 3" charset="2"/>
              <a:buNone/>
            </a:pPr>
            <a:r>
              <a:rPr lang="ja-JP" altLang="en-US" sz="3600" dirty="0">
                <a:solidFill>
                  <a:schemeClr val="tx1"/>
                </a:solidFill>
                <a:latin typeface="Meiryo UI" panose="020B0604030504040204" pitchFamily="50" charset="-128"/>
                <a:ea typeface="Meiryo UI" panose="020B0604030504040204" pitchFamily="50" charset="-128"/>
              </a:rPr>
              <a:t>「</a:t>
            </a:r>
            <a:r>
              <a:rPr lang="en-US" altLang="ja-JP" sz="3600" dirty="0">
                <a:solidFill>
                  <a:schemeClr val="tx1"/>
                </a:solidFill>
                <a:latin typeface="Meiryo UI" panose="020B0604030504040204" pitchFamily="50" charset="-128"/>
                <a:ea typeface="Meiryo UI" panose="020B0604030504040204" pitchFamily="50" charset="-128"/>
              </a:rPr>
              <a:t>IT</a:t>
            </a:r>
            <a:r>
              <a:rPr lang="ja-JP" altLang="en-US" sz="3600" dirty="0">
                <a:solidFill>
                  <a:schemeClr val="tx1"/>
                </a:solidFill>
                <a:latin typeface="Meiryo UI" panose="020B0604030504040204" pitchFamily="50" charset="-128"/>
                <a:ea typeface="Meiryo UI" panose="020B0604030504040204" pitchFamily="50" charset="-128"/>
              </a:rPr>
              <a:t>化」と聞いて浮かぶもの・・・</a:t>
            </a:r>
            <a:endParaRPr lang="en-US" altLang="ja-JP" sz="3600" dirty="0">
              <a:solidFill>
                <a:schemeClr val="tx1"/>
              </a:solidFill>
              <a:latin typeface="Meiryo UI" panose="020B0604030504040204" pitchFamily="50" charset="-128"/>
              <a:ea typeface="Meiryo UI" panose="020B0604030504040204" pitchFamily="50" charset="-128"/>
            </a:endParaRPr>
          </a:p>
          <a:p>
            <a:pPr marL="0" indent="0">
              <a:buFont typeface="Wingdings 3" charset="2"/>
              <a:buNone/>
            </a:pPr>
            <a:endParaRPr lang="en-US" altLang="ja-JP" sz="3600" dirty="0">
              <a:solidFill>
                <a:schemeClr val="tx1"/>
              </a:solidFill>
              <a:latin typeface="Meiryo UI" panose="020B0604030504040204" pitchFamily="50" charset="-128"/>
              <a:ea typeface="Meiryo UI" panose="020B0604030504040204" pitchFamily="50" charset="-128"/>
            </a:endParaRPr>
          </a:p>
          <a:p>
            <a:pPr marL="0" indent="0">
              <a:buFont typeface="Wingdings 3" charset="2"/>
              <a:buNone/>
            </a:pPr>
            <a:r>
              <a:rPr lang="ja-JP" altLang="en-US" sz="2800" dirty="0">
                <a:solidFill>
                  <a:schemeClr val="tx1"/>
                </a:solidFill>
                <a:latin typeface="Meiryo UI" panose="020B0604030504040204" pitchFamily="50" charset="-128"/>
                <a:ea typeface="Meiryo UI" panose="020B0604030504040204" pitchFamily="50" charset="-128"/>
              </a:rPr>
              <a:t>★答え合わせは次回しますので、入力して提出。</a:t>
            </a:r>
          </a:p>
        </p:txBody>
      </p:sp>
    </p:spTree>
    <p:extLst>
      <p:ext uri="{BB962C8B-B14F-4D97-AF65-F5344CB8AC3E}">
        <p14:creationId xmlns:p14="http://schemas.microsoft.com/office/powerpoint/2010/main" val="365872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E8060-2DCD-EBCA-9D0C-72AB3A6AB4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23F464-76CF-7C8F-EF76-D226BCE4F344}"/>
              </a:ext>
            </a:extLst>
          </p:cNvPr>
          <p:cNvSpPr>
            <a:spLocks noGrp="1"/>
          </p:cNvSpPr>
          <p:nvPr>
            <p:ph type="title"/>
          </p:nvPr>
        </p:nvSpPr>
        <p:spPr/>
        <p:txBody>
          <a:bodyPr>
            <a:normAutofit/>
          </a:bodyPr>
          <a:lstStyle/>
          <a:p>
            <a:r>
              <a:rPr kumimoji="1" lang="ja-JP" altLang="en-US" sz="4800" dirty="0"/>
              <a:t>未提出について（確認）</a:t>
            </a:r>
          </a:p>
        </p:txBody>
      </p:sp>
      <p:sp>
        <p:nvSpPr>
          <p:cNvPr id="3" name="コンテンツ プレースホルダー 2">
            <a:extLst>
              <a:ext uri="{FF2B5EF4-FFF2-40B4-BE49-F238E27FC236}">
                <a16:creationId xmlns:a16="http://schemas.microsoft.com/office/drawing/2014/main" id="{6267C902-B74C-73E3-062E-CED98BF7FB5F}"/>
              </a:ext>
            </a:extLst>
          </p:cNvPr>
          <p:cNvSpPr>
            <a:spLocks noGrp="1"/>
          </p:cNvSpPr>
          <p:nvPr>
            <p:ph idx="1"/>
          </p:nvPr>
        </p:nvSpPr>
        <p:spPr>
          <a:xfrm>
            <a:off x="677334" y="1596976"/>
            <a:ext cx="9329860" cy="4880633"/>
          </a:xfrm>
        </p:spPr>
        <p:txBody>
          <a:bodyPr>
            <a:normAutofit/>
          </a:bodyPr>
          <a:lstStyle/>
          <a:p>
            <a:r>
              <a:rPr kumimoji="1" lang="ja-JP" altLang="en-US" sz="4400" dirty="0"/>
              <a:t>リアクションペーパー</a:t>
            </a:r>
            <a:endParaRPr kumimoji="1" lang="en-US" altLang="ja-JP" sz="4400" dirty="0"/>
          </a:p>
          <a:p>
            <a:pPr lvl="1"/>
            <a:r>
              <a:rPr lang="ja-JP" altLang="en-US" sz="4200" dirty="0"/>
              <a:t>サンジド君、孟君　未提出</a:t>
            </a:r>
            <a:endParaRPr lang="en-US" altLang="ja-JP" sz="4200" dirty="0"/>
          </a:p>
          <a:p>
            <a:pPr lvl="1"/>
            <a:r>
              <a:rPr lang="ja-JP" altLang="en-US" sz="4200" dirty="0"/>
              <a:t>鄒くん、レーレンミン君　白紙</a:t>
            </a:r>
            <a:endParaRPr lang="en-US" altLang="ja-JP" sz="4200" dirty="0"/>
          </a:p>
          <a:p>
            <a:r>
              <a:rPr lang="en-US" altLang="ja-JP" sz="4400" dirty="0"/>
              <a:t>BMC</a:t>
            </a:r>
          </a:p>
          <a:p>
            <a:pPr lvl="1"/>
            <a:r>
              <a:rPr lang="ja-JP" altLang="en-US" sz="3600" dirty="0"/>
              <a:t>レーレンミン君、荒浪さん未提出</a:t>
            </a:r>
            <a:endParaRPr lang="en-US" altLang="ja-JP" sz="3600" dirty="0"/>
          </a:p>
          <a:p>
            <a:pPr marL="57150" indent="0">
              <a:buNone/>
            </a:pPr>
            <a:r>
              <a:rPr lang="ja-JP" altLang="en-US" sz="2800" dirty="0"/>
              <a:t>★提出漏れに気づいたら、下記へ送ること。</a:t>
            </a:r>
            <a:endParaRPr lang="en-US" altLang="ja-JP" sz="2800" dirty="0"/>
          </a:p>
          <a:p>
            <a:pPr marL="57150" indent="0">
              <a:buNone/>
            </a:pPr>
            <a:r>
              <a:rPr lang="ja-JP" altLang="en-US" sz="2800" dirty="0"/>
              <a:t>　  →　</a:t>
            </a:r>
            <a:r>
              <a:rPr lang="en-US" altLang="ja-JP" sz="2800" dirty="0"/>
              <a:t>yukari_ohba@well-field.co.jp</a:t>
            </a:r>
          </a:p>
          <a:p>
            <a:pPr lvl="1"/>
            <a:endParaRPr lang="en-US" altLang="ja-JP" sz="3600" dirty="0"/>
          </a:p>
        </p:txBody>
      </p:sp>
    </p:spTree>
    <p:extLst>
      <p:ext uri="{BB962C8B-B14F-4D97-AF65-F5344CB8AC3E}">
        <p14:creationId xmlns:p14="http://schemas.microsoft.com/office/powerpoint/2010/main" val="362572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9257F6-B348-752D-9310-17EACB418326}"/>
              </a:ext>
            </a:extLst>
          </p:cNvPr>
          <p:cNvSpPr>
            <a:spLocks noGrp="1"/>
          </p:cNvSpPr>
          <p:nvPr>
            <p:ph type="title"/>
          </p:nvPr>
        </p:nvSpPr>
        <p:spPr>
          <a:xfrm>
            <a:off x="709612" y="2583596"/>
            <a:ext cx="10772775" cy="1690807"/>
          </a:xfrm>
        </p:spPr>
        <p:txBody>
          <a:bodyPr>
            <a:normAutofit fontScale="90000"/>
          </a:bodyPr>
          <a:lstStyle/>
          <a:p>
            <a:pPr algn="ctr"/>
            <a:r>
              <a:rPr lang="ja-JP" altLang="en-US" sz="5400" dirty="0">
                <a:effectLst/>
              </a:rPr>
              <a:t>ノンバーバルコミュニケーション</a:t>
            </a:r>
            <a:br>
              <a:rPr lang="en-US" altLang="ja-JP" sz="5400" dirty="0">
                <a:effectLst/>
              </a:rPr>
            </a:br>
            <a:r>
              <a:rPr lang="ja-JP" altLang="en-US" dirty="0"/>
              <a:t>（</a:t>
            </a:r>
            <a:r>
              <a:rPr lang="ja-JP" altLang="en-US" sz="5400" dirty="0">
                <a:effectLst/>
              </a:rPr>
              <a:t>非言語的）</a:t>
            </a:r>
            <a:endParaRPr kumimoji="1" lang="ja-JP" altLang="en-US" dirty="0"/>
          </a:p>
        </p:txBody>
      </p:sp>
    </p:spTree>
    <p:extLst>
      <p:ext uri="{BB962C8B-B14F-4D97-AF65-F5344CB8AC3E}">
        <p14:creationId xmlns:p14="http://schemas.microsoft.com/office/powerpoint/2010/main" val="329119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a:bodyPr>
          <a:lstStyle/>
          <a:p>
            <a:r>
              <a:rPr lang="ja-JP" altLang="en-US" sz="4400" dirty="0">
                <a:effectLst/>
              </a:rPr>
              <a:t>コミュニケーションの大切さ</a:t>
            </a:r>
            <a:endParaRPr kumimoji="1" lang="ja-JP" sz="4400" dirty="0"/>
          </a:p>
        </p:txBody>
      </p:sp>
      <p:sp>
        <p:nvSpPr>
          <p:cNvPr id="4" name="コンテンツ プレースホルダー 3">
            <a:extLst>
              <a:ext uri="{FF2B5EF4-FFF2-40B4-BE49-F238E27FC236}">
                <a16:creationId xmlns:a16="http://schemas.microsoft.com/office/drawing/2014/main" id="{6B2683B2-A6D1-7D2D-7C51-795569477B99}"/>
              </a:ext>
            </a:extLst>
          </p:cNvPr>
          <p:cNvSpPr>
            <a:spLocks noGrp="1"/>
          </p:cNvSpPr>
          <p:nvPr>
            <p:ph sz="half" idx="1"/>
          </p:nvPr>
        </p:nvSpPr>
        <p:spPr>
          <a:xfrm>
            <a:off x="1529695" y="1998134"/>
            <a:ext cx="9911455" cy="3767328"/>
          </a:xfrm>
        </p:spPr>
        <p:txBody>
          <a:bodyPr>
            <a:normAutofit fontScale="85000" lnSpcReduction="10000"/>
          </a:bodyPr>
          <a:lstStyle/>
          <a:p>
            <a:pPr marL="0" indent="0">
              <a:buNone/>
            </a:pPr>
            <a:r>
              <a:rPr lang="ja-JP" altLang="en-US" sz="4000" dirty="0"/>
              <a:t>ノンバーバルコミュニケーションとは・・・・</a:t>
            </a:r>
            <a:endParaRPr lang="en-US" altLang="ja-JP" sz="4000" dirty="0"/>
          </a:p>
          <a:p>
            <a:pPr marL="0" indent="0">
              <a:buNone/>
            </a:pPr>
            <a:r>
              <a:rPr lang="ja-JP" altLang="en-US" sz="4000" dirty="0"/>
              <a:t>　</a:t>
            </a:r>
            <a:r>
              <a:rPr lang="ja-JP" altLang="en-US" sz="2800" dirty="0"/>
              <a:t>非言語コミュニケーションです。</a:t>
            </a:r>
            <a:endParaRPr lang="en-US" altLang="ja-JP" sz="2800" dirty="0"/>
          </a:p>
          <a:p>
            <a:pPr marL="0" indent="0">
              <a:buNone/>
            </a:pPr>
            <a:r>
              <a:rPr lang="ja-JP" altLang="en-US" sz="2800" dirty="0"/>
              <a:t>言葉（会話や文字）を使わないでとる意思疎通のことを非言語的</a:t>
            </a:r>
            <a:endParaRPr lang="en-US" altLang="ja-JP" sz="2800" dirty="0"/>
          </a:p>
          <a:p>
            <a:pPr marL="0" indent="0">
              <a:buNone/>
            </a:pPr>
            <a:r>
              <a:rPr lang="ja-JP" altLang="en-US" sz="2800" dirty="0"/>
              <a:t>コミュニケーション、ノンバーバルコミュニケーションといいます。</a:t>
            </a:r>
            <a:endParaRPr lang="en-US" altLang="ja-JP" sz="2800" dirty="0"/>
          </a:p>
          <a:p>
            <a:pPr marL="0" indent="0">
              <a:buNone/>
            </a:pPr>
            <a:r>
              <a:rPr lang="ja-JP" altLang="en-US" sz="2800" dirty="0"/>
              <a:t>表情や身振り手振りで伝える、言葉では伝わりづらいことを伝える</a:t>
            </a:r>
            <a:endParaRPr lang="en-US" altLang="ja-JP" sz="2800" dirty="0"/>
          </a:p>
          <a:p>
            <a:pPr marL="0" indent="0">
              <a:buNone/>
            </a:pPr>
            <a:r>
              <a:rPr lang="ja-JP" altLang="en-US" sz="2800" dirty="0"/>
              <a:t>手段として日ごろから使っている。</a:t>
            </a:r>
            <a:endParaRPr lang="en-US" altLang="ja-JP" sz="2800" dirty="0">
              <a:highlight>
                <a:srgbClr val="FFFF00"/>
              </a:highlight>
            </a:endParaRPr>
          </a:p>
        </p:txBody>
      </p:sp>
    </p:spTree>
    <p:extLst>
      <p:ext uri="{BB962C8B-B14F-4D97-AF65-F5344CB8AC3E}">
        <p14:creationId xmlns:p14="http://schemas.microsoft.com/office/powerpoint/2010/main" val="281698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a:bodyPr>
          <a:lstStyle/>
          <a:p>
            <a:r>
              <a:rPr lang="ja-JP" altLang="en-US" sz="4400" dirty="0">
                <a:effectLst/>
              </a:rPr>
              <a:t>コミュニケーションの大切さ</a:t>
            </a:r>
            <a:endParaRPr kumimoji="1" lang="ja-JP" sz="4400" dirty="0"/>
          </a:p>
        </p:txBody>
      </p:sp>
      <p:sp>
        <p:nvSpPr>
          <p:cNvPr id="4" name="コンテンツ プレースホルダー 3">
            <a:extLst>
              <a:ext uri="{FF2B5EF4-FFF2-40B4-BE49-F238E27FC236}">
                <a16:creationId xmlns:a16="http://schemas.microsoft.com/office/drawing/2014/main" id="{6B2683B2-A6D1-7D2D-7C51-795569477B99}"/>
              </a:ext>
            </a:extLst>
          </p:cNvPr>
          <p:cNvSpPr>
            <a:spLocks noGrp="1"/>
          </p:cNvSpPr>
          <p:nvPr>
            <p:ph sz="half" idx="1"/>
          </p:nvPr>
        </p:nvSpPr>
        <p:spPr>
          <a:xfrm>
            <a:off x="1529695" y="1998134"/>
            <a:ext cx="9911455" cy="4320890"/>
          </a:xfrm>
        </p:spPr>
        <p:txBody>
          <a:bodyPr>
            <a:normAutofit/>
          </a:bodyPr>
          <a:lstStyle/>
          <a:p>
            <a:pPr marL="0" indent="0">
              <a:buNone/>
            </a:pPr>
            <a:r>
              <a:rPr lang="ja-JP" altLang="en-US" sz="4000" dirty="0"/>
              <a:t>ノンバーバルコミュニケーションの種類</a:t>
            </a:r>
            <a:endParaRPr lang="en-US" altLang="ja-JP" sz="4000" dirty="0"/>
          </a:p>
          <a:p>
            <a:pPr>
              <a:buFont typeface="Wingdings" panose="05000000000000000000" pitchFamily="2" charset="2"/>
              <a:buChar char="n"/>
            </a:pPr>
            <a:r>
              <a:rPr lang="ja-JP" altLang="en-US" dirty="0"/>
              <a:t>「身体動作」表情や姿勢、アイコンタクト、身振り手振りなど</a:t>
            </a:r>
            <a:endParaRPr lang="en-US" altLang="ja-JP" dirty="0"/>
          </a:p>
          <a:p>
            <a:pPr>
              <a:buFont typeface="Wingdings" panose="05000000000000000000" pitchFamily="2" charset="2"/>
              <a:buChar char="n"/>
            </a:pPr>
            <a:r>
              <a:rPr lang="ja-JP" altLang="en-US" dirty="0"/>
              <a:t>「身体特徴」スタイルや髪の毛・皮膚の色などの容姿など</a:t>
            </a:r>
            <a:endParaRPr lang="en-US" altLang="ja-JP" dirty="0"/>
          </a:p>
          <a:p>
            <a:pPr>
              <a:buFont typeface="Wingdings" panose="05000000000000000000" pitchFamily="2" charset="2"/>
              <a:buChar char="n"/>
            </a:pPr>
            <a:r>
              <a:rPr lang="ja-JP" altLang="en-US" dirty="0"/>
              <a:t>「接触行動」自分や他人の体に触れる行動など</a:t>
            </a:r>
            <a:endParaRPr lang="en-US" altLang="ja-JP" dirty="0"/>
          </a:p>
          <a:p>
            <a:pPr>
              <a:buFont typeface="Wingdings" panose="05000000000000000000" pitchFamily="2" charset="2"/>
              <a:buChar char="n"/>
            </a:pPr>
            <a:r>
              <a:rPr lang="ja-JP" altLang="en-US" dirty="0"/>
              <a:t>「周辺言語」イントネーション、話すペース、声の大きさや高さなど</a:t>
            </a:r>
            <a:endParaRPr lang="en-US" altLang="ja-JP" dirty="0"/>
          </a:p>
          <a:p>
            <a:pPr>
              <a:buFont typeface="Wingdings" panose="05000000000000000000" pitchFamily="2" charset="2"/>
              <a:buChar char="n"/>
            </a:pPr>
            <a:r>
              <a:rPr lang="ja-JP" altLang="en-US" dirty="0"/>
              <a:t>「空間行動」相手との距離感、パーソナルスペースなど</a:t>
            </a:r>
            <a:endParaRPr lang="en-US" altLang="ja-JP" dirty="0"/>
          </a:p>
          <a:p>
            <a:pPr>
              <a:buFont typeface="Wingdings" panose="05000000000000000000" pitchFamily="2" charset="2"/>
              <a:buChar char="n"/>
            </a:pPr>
            <a:r>
              <a:rPr lang="ja-JP" altLang="en-US" dirty="0"/>
              <a:t>「人工物の使用」化粧や洋服、装飾品など</a:t>
            </a:r>
            <a:endParaRPr lang="en-US" altLang="ja-JP" dirty="0"/>
          </a:p>
          <a:p>
            <a:pPr>
              <a:buFont typeface="Wingdings" panose="05000000000000000000" pitchFamily="2" charset="2"/>
              <a:buChar char="n"/>
            </a:pPr>
            <a:r>
              <a:rPr lang="ja-JP" altLang="en-US" dirty="0"/>
              <a:t>「環境」建築様式、インテリア、照明など</a:t>
            </a:r>
            <a:endParaRPr lang="en-US" altLang="ja-JP" sz="1600" dirty="0">
              <a:highlight>
                <a:srgbClr val="FFFF00"/>
              </a:highlight>
            </a:endParaRPr>
          </a:p>
        </p:txBody>
      </p:sp>
    </p:spTree>
    <p:extLst>
      <p:ext uri="{BB962C8B-B14F-4D97-AF65-F5344CB8AC3E}">
        <p14:creationId xmlns:p14="http://schemas.microsoft.com/office/powerpoint/2010/main" val="240412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fontScale="90000"/>
          </a:bodyPr>
          <a:lstStyle/>
          <a:p>
            <a:r>
              <a:rPr lang="ja-JP" altLang="en-US" sz="4400" dirty="0"/>
              <a:t>ノンバーバルコミュニケーションの例</a:t>
            </a:r>
            <a:endParaRPr kumimoji="1" lang="ja-JP" sz="4400" dirty="0"/>
          </a:p>
        </p:txBody>
      </p:sp>
      <p:sp>
        <p:nvSpPr>
          <p:cNvPr id="6" name="タイトル 1">
            <a:extLst>
              <a:ext uri="{FF2B5EF4-FFF2-40B4-BE49-F238E27FC236}">
                <a16:creationId xmlns:a16="http://schemas.microsoft.com/office/drawing/2014/main" id="{133BB538-0AA5-42BB-6658-C5C928EE98F1}"/>
              </a:ext>
            </a:extLst>
          </p:cNvPr>
          <p:cNvSpPr txBox="1">
            <a:spLocks/>
          </p:cNvSpPr>
          <p:nvPr/>
        </p:nvSpPr>
        <p:spPr>
          <a:xfrm>
            <a:off x="1444205" y="2812288"/>
            <a:ext cx="9133730" cy="123342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lang="ja-JP" sz="5400" kern="1200" spc="-120" baseline="0">
                <a:solidFill>
                  <a:schemeClr val="accent1"/>
                </a:solidFill>
                <a:latin typeface="Meiryo UI" panose="020B0604030504040204" pitchFamily="50" charset="-128"/>
                <a:ea typeface="Meiryo UI" panose="020B0604030504040204" pitchFamily="50" charset="-128"/>
                <a:cs typeface="Meiryo UI" panose="020B0604030504040204" pitchFamily="50" charset="-128"/>
              </a:defRPr>
            </a:lvl1pPr>
          </a:lstStyle>
          <a:p>
            <a:pPr algn="ctr"/>
            <a:r>
              <a:rPr lang="ja-JP" altLang="en-US" sz="6000" b="1" dirty="0">
                <a:solidFill>
                  <a:schemeClr val="tx1"/>
                </a:solidFill>
              </a:rPr>
              <a:t>声のトーン</a:t>
            </a:r>
          </a:p>
        </p:txBody>
      </p:sp>
    </p:spTree>
    <p:extLst>
      <p:ext uri="{BB962C8B-B14F-4D97-AF65-F5344CB8AC3E}">
        <p14:creationId xmlns:p14="http://schemas.microsoft.com/office/powerpoint/2010/main" val="31179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fontScale="90000"/>
          </a:bodyPr>
          <a:lstStyle/>
          <a:p>
            <a:r>
              <a:rPr lang="ja-JP" altLang="en-US" sz="4400" dirty="0"/>
              <a:t>ノンバーバルコミュニケーションの例</a:t>
            </a:r>
            <a:endParaRPr kumimoji="1" lang="ja-JP" sz="4400" dirty="0"/>
          </a:p>
        </p:txBody>
      </p:sp>
      <p:sp>
        <p:nvSpPr>
          <p:cNvPr id="6" name="タイトル 1">
            <a:extLst>
              <a:ext uri="{FF2B5EF4-FFF2-40B4-BE49-F238E27FC236}">
                <a16:creationId xmlns:a16="http://schemas.microsoft.com/office/drawing/2014/main" id="{133BB538-0AA5-42BB-6658-C5C928EE98F1}"/>
              </a:ext>
            </a:extLst>
          </p:cNvPr>
          <p:cNvSpPr txBox="1">
            <a:spLocks/>
          </p:cNvSpPr>
          <p:nvPr/>
        </p:nvSpPr>
        <p:spPr>
          <a:xfrm>
            <a:off x="0" y="1927160"/>
            <a:ext cx="12019788" cy="4898836"/>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lang="ja-JP" sz="5400" kern="1200" spc="-120" baseline="0">
                <a:solidFill>
                  <a:schemeClr val="accent1"/>
                </a:solidFill>
                <a:latin typeface="Meiryo UI" panose="020B0604030504040204" pitchFamily="50" charset="-128"/>
                <a:ea typeface="Meiryo UI" panose="020B0604030504040204" pitchFamily="50" charset="-128"/>
                <a:cs typeface="Meiryo UI" panose="020B0604030504040204" pitchFamily="50" charset="-128"/>
              </a:defRPr>
            </a:lvl1pPr>
          </a:lstStyle>
          <a:p>
            <a:pPr algn="ctr"/>
            <a:r>
              <a:rPr lang="ja-JP" altLang="en-US" sz="3200" b="0" i="0" dirty="0">
                <a:solidFill>
                  <a:srgbClr val="3E3E3E"/>
                </a:solidFill>
                <a:effectLst/>
                <a:latin typeface="游ゴシック体"/>
              </a:rPr>
              <a:t>ノンバーバルコミュニケーショの一つ目の例は、声のトーンです。</a:t>
            </a:r>
            <a:endParaRPr lang="en-US" altLang="ja-JP" sz="3200" b="0" i="0" dirty="0">
              <a:solidFill>
                <a:srgbClr val="3E3E3E"/>
              </a:solidFill>
              <a:effectLst/>
              <a:latin typeface="游ゴシック体"/>
            </a:endParaRPr>
          </a:p>
          <a:p>
            <a:pPr algn="ctr"/>
            <a:r>
              <a:rPr lang="ja-JP" altLang="en-US" sz="3200" b="0" i="0" dirty="0">
                <a:solidFill>
                  <a:srgbClr val="3E3E3E"/>
                </a:solidFill>
                <a:effectLst/>
                <a:latin typeface="游ゴシック体"/>
              </a:rPr>
              <a:t>人が深刻な話をしているのに、相槌で明るく元気な声で「そうなんだ！」といわれると、話聞いていたのか疑問に思いますよね。声のトーンはとても大切です。会話にあった声のトーンを意識するようにしてください。</a:t>
            </a:r>
            <a:endParaRPr lang="en-US" altLang="ja-JP" sz="3200" b="0" i="0" dirty="0">
              <a:solidFill>
                <a:srgbClr val="3E3E3E"/>
              </a:solidFill>
              <a:effectLst/>
              <a:latin typeface="游ゴシック体"/>
            </a:endParaRPr>
          </a:p>
          <a:p>
            <a:pPr algn="ctr"/>
            <a:r>
              <a:rPr lang="ja-JP" altLang="en-US" sz="3200" b="0" i="0" dirty="0">
                <a:solidFill>
                  <a:srgbClr val="3E3E3E"/>
                </a:solidFill>
                <a:effectLst/>
                <a:latin typeface="游ゴシック体"/>
              </a:rPr>
              <a:t>深刻な話のときは深刻に、明るい話題のときは明るい声になるように意識してみてください。自分が興味ない時の声ほど、自分が思っている以上に相手に伝わっています。日ごろから、声のトーンを意識して会話をするようにしてください。そうすることによって、自分の印象をコントロールしやすくなります。</a:t>
            </a:r>
            <a:endParaRPr lang="ja-JP" altLang="en-US" sz="8000" b="1" dirty="0">
              <a:solidFill>
                <a:schemeClr val="tx1"/>
              </a:solidFill>
            </a:endParaRPr>
          </a:p>
        </p:txBody>
      </p:sp>
    </p:spTree>
    <p:extLst>
      <p:ext uri="{BB962C8B-B14F-4D97-AF65-F5344CB8AC3E}">
        <p14:creationId xmlns:p14="http://schemas.microsoft.com/office/powerpoint/2010/main" val="248986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fontScale="90000"/>
          </a:bodyPr>
          <a:lstStyle/>
          <a:p>
            <a:r>
              <a:rPr lang="ja-JP" altLang="en-US" sz="4400" dirty="0"/>
              <a:t>ノンバーバルコミュニケーションの例</a:t>
            </a:r>
            <a:endParaRPr kumimoji="1" lang="ja-JP" sz="4400" dirty="0"/>
          </a:p>
        </p:txBody>
      </p:sp>
      <p:sp>
        <p:nvSpPr>
          <p:cNvPr id="6" name="タイトル 1">
            <a:extLst>
              <a:ext uri="{FF2B5EF4-FFF2-40B4-BE49-F238E27FC236}">
                <a16:creationId xmlns:a16="http://schemas.microsoft.com/office/drawing/2014/main" id="{133BB538-0AA5-42BB-6658-C5C928EE98F1}"/>
              </a:ext>
            </a:extLst>
          </p:cNvPr>
          <p:cNvSpPr txBox="1">
            <a:spLocks/>
          </p:cNvSpPr>
          <p:nvPr/>
        </p:nvSpPr>
        <p:spPr>
          <a:xfrm>
            <a:off x="1444205" y="2812288"/>
            <a:ext cx="9133730" cy="123342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lang="ja-JP" sz="5400" kern="1200" spc="-120" baseline="0">
                <a:solidFill>
                  <a:schemeClr val="accent1"/>
                </a:solidFill>
                <a:latin typeface="Meiryo UI" panose="020B0604030504040204" pitchFamily="50" charset="-128"/>
                <a:ea typeface="Meiryo UI" panose="020B0604030504040204" pitchFamily="50" charset="-128"/>
                <a:cs typeface="Meiryo UI" panose="020B0604030504040204" pitchFamily="50" charset="-128"/>
              </a:defRPr>
            </a:lvl1pPr>
          </a:lstStyle>
          <a:p>
            <a:pPr algn="ctr"/>
            <a:r>
              <a:rPr lang="ja-JP" altLang="en-US" sz="6000" b="1" dirty="0">
                <a:solidFill>
                  <a:schemeClr val="tx1"/>
                </a:solidFill>
              </a:rPr>
              <a:t>笑顔やうなずき</a:t>
            </a:r>
          </a:p>
        </p:txBody>
      </p:sp>
    </p:spTree>
    <p:extLst>
      <p:ext uri="{BB962C8B-B14F-4D97-AF65-F5344CB8AC3E}">
        <p14:creationId xmlns:p14="http://schemas.microsoft.com/office/powerpoint/2010/main" val="382189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fontScale="90000"/>
          </a:bodyPr>
          <a:lstStyle/>
          <a:p>
            <a:r>
              <a:rPr lang="ja-JP" altLang="en-US" sz="4400" dirty="0"/>
              <a:t>ノンバーバルコミュニケーションの例</a:t>
            </a:r>
            <a:endParaRPr kumimoji="1" lang="ja-JP" sz="4400" dirty="0"/>
          </a:p>
        </p:txBody>
      </p:sp>
      <p:sp>
        <p:nvSpPr>
          <p:cNvPr id="6" name="タイトル 1">
            <a:extLst>
              <a:ext uri="{FF2B5EF4-FFF2-40B4-BE49-F238E27FC236}">
                <a16:creationId xmlns:a16="http://schemas.microsoft.com/office/drawing/2014/main" id="{133BB538-0AA5-42BB-6658-C5C928EE98F1}"/>
              </a:ext>
            </a:extLst>
          </p:cNvPr>
          <p:cNvSpPr txBox="1">
            <a:spLocks/>
          </p:cNvSpPr>
          <p:nvPr/>
        </p:nvSpPr>
        <p:spPr>
          <a:xfrm>
            <a:off x="0" y="2083742"/>
            <a:ext cx="12192000" cy="471939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lang="ja-JP" sz="5400" kern="1200" spc="-120" baseline="0">
                <a:solidFill>
                  <a:schemeClr val="accent1"/>
                </a:solidFill>
                <a:latin typeface="Meiryo UI" panose="020B0604030504040204" pitchFamily="50" charset="-128"/>
                <a:ea typeface="Meiryo UI" panose="020B0604030504040204" pitchFamily="50" charset="-128"/>
                <a:cs typeface="Meiryo UI" panose="020B0604030504040204" pitchFamily="50" charset="-128"/>
              </a:defRPr>
            </a:lvl1pPr>
          </a:lstStyle>
          <a:p>
            <a:pPr algn="just" fontAlgn="base"/>
            <a:r>
              <a:rPr lang="ja-JP" altLang="en-US" sz="2800" b="0" i="0" dirty="0">
                <a:solidFill>
                  <a:srgbClr val="3E3E3E"/>
                </a:solidFill>
                <a:effectLst/>
                <a:latin typeface="游ゴシック体"/>
              </a:rPr>
              <a:t>ノンバーバルコミュニケーショの二つ目の例は、笑顔やうなずきです。</a:t>
            </a:r>
            <a:endParaRPr lang="en-US" altLang="ja-JP" sz="2800" b="0" i="0" dirty="0">
              <a:solidFill>
                <a:srgbClr val="3E3E3E"/>
              </a:solidFill>
              <a:effectLst/>
              <a:latin typeface="游ゴシック体"/>
            </a:endParaRPr>
          </a:p>
          <a:p>
            <a:pPr algn="just" fontAlgn="base"/>
            <a:r>
              <a:rPr lang="ja-JP" altLang="en-US" sz="2800" b="0" i="0" dirty="0">
                <a:solidFill>
                  <a:srgbClr val="3E3E3E"/>
                </a:solidFill>
                <a:effectLst/>
                <a:latin typeface="游ゴシック体"/>
              </a:rPr>
              <a:t>人の話を聞いているときに、笑顔をもらえると安心感があります。この人は、自分の話を聞いてくれているという印象を受けられるからです。</a:t>
            </a:r>
            <a:endParaRPr lang="en-US" altLang="ja-JP" sz="2800" b="0" i="0" dirty="0">
              <a:solidFill>
                <a:srgbClr val="3E3E3E"/>
              </a:solidFill>
              <a:effectLst/>
              <a:latin typeface="游ゴシック体"/>
            </a:endParaRPr>
          </a:p>
          <a:p>
            <a:pPr algn="just" fontAlgn="base"/>
            <a:r>
              <a:rPr lang="ja-JP" altLang="en-US" sz="2800" b="0" i="0" dirty="0">
                <a:solidFill>
                  <a:srgbClr val="3E3E3E"/>
                </a:solidFill>
                <a:effectLst/>
                <a:latin typeface="游ゴシック体"/>
              </a:rPr>
              <a:t>また、会話の途中にうなずきを入れるとさらに話を詳しく聞いているような印象を与えられます。</a:t>
            </a:r>
          </a:p>
          <a:p>
            <a:pPr algn="just" fontAlgn="base"/>
            <a:r>
              <a:rPr lang="ja-JP" altLang="en-US" sz="2800" b="0" i="0" dirty="0">
                <a:solidFill>
                  <a:srgbClr val="3E3E3E"/>
                </a:solidFill>
                <a:effectLst/>
                <a:latin typeface="游ゴシック体"/>
              </a:rPr>
              <a:t>笑顔やうなずきは、人の話を聞いていると判断する一つの手段です。話をうまく聞いてくれる人は、その後何かと頼りにされます。</a:t>
            </a:r>
            <a:endParaRPr lang="en-US" altLang="ja-JP" sz="2800" b="0" i="0" dirty="0">
              <a:solidFill>
                <a:srgbClr val="3E3E3E"/>
              </a:solidFill>
              <a:effectLst/>
              <a:latin typeface="游ゴシック体"/>
            </a:endParaRPr>
          </a:p>
          <a:p>
            <a:pPr algn="just" fontAlgn="base"/>
            <a:r>
              <a:rPr lang="ja-JP" altLang="en-US" sz="2800" b="0" i="0" dirty="0">
                <a:solidFill>
                  <a:srgbClr val="3E3E3E"/>
                </a:solidFill>
                <a:effectLst/>
                <a:latin typeface="游ゴシック体"/>
              </a:rPr>
              <a:t>会話をうまく聞くことによって、自分の情報収集にもなります。</a:t>
            </a:r>
            <a:endParaRPr lang="en-US" altLang="ja-JP" sz="2800" b="0" i="0" dirty="0">
              <a:solidFill>
                <a:srgbClr val="3E3E3E"/>
              </a:solidFill>
              <a:effectLst/>
              <a:latin typeface="游ゴシック体"/>
            </a:endParaRPr>
          </a:p>
          <a:p>
            <a:pPr algn="just" fontAlgn="base"/>
            <a:r>
              <a:rPr lang="ja-JP" altLang="en-US" sz="2800" b="0" i="0" dirty="0">
                <a:solidFill>
                  <a:srgbClr val="3E3E3E"/>
                </a:solidFill>
                <a:effectLst/>
                <a:latin typeface="游ゴシック体"/>
              </a:rPr>
              <a:t>普段の生活だけでなく、ビジネスでも役立ててみてください。</a:t>
            </a:r>
          </a:p>
        </p:txBody>
      </p:sp>
    </p:spTree>
    <p:extLst>
      <p:ext uri="{BB962C8B-B14F-4D97-AF65-F5344CB8AC3E}">
        <p14:creationId xmlns:p14="http://schemas.microsoft.com/office/powerpoint/2010/main" val="25460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fontScale="90000"/>
          </a:bodyPr>
          <a:lstStyle/>
          <a:p>
            <a:r>
              <a:rPr lang="ja-JP" altLang="en-US" sz="4400" dirty="0"/>
              <a:t>ノンバーバルコミュニケーションの例</a:t>
            </a:r>
            <a:endParaRPr kumimoji="1" lang="ja-JP" sz="4400" dirty="0"/>
          </a:p>
        </p:txBody>
      </p:sp>
      <p:sp>
        <p:nvSpPr>
          <p:cNvPr id="6" name="タイトル 1">
            <a:extLst>
              <a:ext uri="{FF2B5EF4-FFF2-40B4-BE49-F238E27FC236}">
                <a16:creationId xmlns:a16="http://schemas.microsoft.com/office/drawing/2014/main" id="{133BB538-0AA5-42BB-6658-C5C928EE98F1}"/>
              </a:ext>
            </a:extLst>
          </p:cNvPr>
          <p:cNvSpPr txBox="1">
            <a:spLocks/>
          </p:cNvSpPr>
          <p:nvPr/>
        </p:nvSpPr>
        <p:spPr>
          <a:xfrm>
            <a:off x="1444205" y="2812288"/>
            <a:ext cx="9133730" cy="123342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lang="ja-JP" sz="5400" kern="1200" spc="-120" baseline="0">
                <a:solidFill>
                  <a:schemeClr val="accent1"/>
                </a:solidFill>
                <a:latin typeface="Meiryo UI" panose="020B0604030504040204" pitchFamily="50" charset="-128"/>
                <a:ea typeface="Meiryo UI" panose="020B0604030504040204" pitchFamily="50" charset="-128"/>
                <a:cs typeface="Meiryo UI" panose="020B0604030504040204" pitchFamily="50" charset="-128"/>
              </a:defRPr>
            </a:lvl1pPr>
          </a:lstStyle>
          <a:p>
            <a:pPr algn="ctr"/>
            <a:r>
              <a:rPr lang="ja-JP" altLang="en-US" sz="6000" b="1" dirty="0">
                <a:solidFill>
                  <a:schemeClr val="tx1"/>
                </a:solidFill>
              </a:rPr>
              <a:t>ジェスチャー</a:t>
            </a:r>
          </a:p>
        </p:txBody>
      </p:sp>
    </p:spTree>
    <p:extLst>
      <p:ext uri="{BB962C8B-B14F-4D97-AF65-F5344CB8AC3E}">
        <p14:creationId xmlns:p14="http://schemas.microsoft.com/office/powerpoint/2010/main" val="164743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fontScale="90000"/>
          </a:bodyPr>
          <a:lstStyle/>
          <a:p>
            <a:r>
              <a:rPr lang="ja-JP" altLang="en-US" sz="4400" dirty="0"/>
              <a:t>ノンバーバルコミュニケーションの例</a:t>
            </a:r>
            <a:endParaRPr kumimoji="1" lang="ja-JP" sz="4400" dirty="0"/>
          </a:p>
        </p:txBody>
      </p:sp>
      <p:sp>
        <p:nvSpPr>
          <p:cNvPr id="6" name="タイトル 1">
            <a:extLst>
              <a:ext uri="{FF2B5EF4-FFF2-40B4-BE49-F238E27FC236}">
                <a16:creationId xmlns:a16="http://schemas.microsoft.com/office/drawing/2014/main" id="{133BB538-0AA5-42BB-6658-C5C928EE98F1}"/>
              </a:ext>
            </a:extLst>
          </p:cNvPr>
          <p:cNvSpPr txBox="1">
            <a:spLocks/>
          </p:cNvSpPr>
          <p:nvPr/>
        </p:nvSpPr>
        <p:spPr>
          <a:xfrm>
            <a:off x="0" y="2118551"/>
            <a:ext cx="12192000" cy="4045713"/>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lang="ja-JP" sz="5400" kern="1200" spc="-120" baseline="0">
                <a:solidFill>
                  <a:schemeClr val="accent1"/>
                </a:solidFill>
                <a:latin typeface="Meiryo UI" panose="020B0604030504040204" pitchFamily="50" charset="-128"/>
                <a:ea typeface="Meiryo UI" panose="020B0604030504040204" pitchFamily="50" charset="-128"/>
                <a:cs typeface="Meiryo UI" panose="020B0604030504040204" pitchFamily="50" charset="-128"/>
              </a:defRPr>
            </a:lvl1pPr>
          </a:lstStyle>
          <a:p>
            <a:pPr algn="just" fontAlgn="base"/>
            <a:r>
              <a:rPr lang="ja-JP" altLang="en-US" sz="2800" b="0" i="0" dirty="0">
                <a:solidFill>
                  <a:srgbClr val="3E3E3E"/>
                </a:solidFill>
                <a:effectLst/>
                <a:latin typeface="游ゴシック体"/>
              </a:rPr>
              <a:t>ノンバーバルコミュニケーショの三つ目の例は、ジェスチャーです。</a:t>
            </a:r>
            <a:endParaRPr lang="en-US" altLang="ja-JP" sz="2800" b="0" i="0" dirty="0">
              <a:solidFill>
                <a:srgbClr val="3E3E3E"/>
              </a:solidFill>
              <a:effectLst/>
              <a:latin typeface="游ゴシック体"/>
            </a:endParaRPr>
          </a:p>
          <a:p>
            <a:pPr algn="just" fontAlgn="base"/>
            <a:r>
              <a:rPr lang="ja-JP" altLang="en-US" sz="2800" b="0" i="0" dirty="0">
                <a:solidFill>
                  <a:srgbClr val="3E3E3E"/>
                </a:solidFill>
                <a:effectLst/>
                <a:latin typeface="游ゴシック体"/>
              </a:rPr>
              <a:t>ジェスチャーはやりすぎるととてもうるさく感じられますが、必要な所々で使うと重要な要素になります。例えば、会話の中のうなずきも一つのジェスチャーです。</a:t>
            </a:r>
          </a:p>
          <a:p>
            <a:pPr algn="just" fontAlgn="base"/>
            <a:endParaRPr lang="en-US" altLang="ja-JP" sz="2800" b="0" i="0" dirty="0">
              <a:solidFill>
                <a:srgbClr val="3E3E3E"/>
              </a:solidFill>
              <a:effectLst/>
              <a:latin typeface="游ゴシック体"/>
            </a:endParaRPr>
          </a:p>
          <a:p>
            <a:pPr algn="just" fontAlgn="base"/>
            <a:r>
              <a:rPr lang="ja-JP" altLang="en-US" sz="2800" b="0" i="0" dirty="0">
                <a:solidFill>
                  <a:srgbClr val="3E3E3E"/>
                </a:solidFill>
                <a:effectLst/>
                <a:latin typeface="游ゴシック体"/>
              </a:rPr>
              <a:t>他にも、プレゼンテーションや面接のときなどに、重要なところを指で示したり、わかりやすく身振り手振りで伝えたりというのもジェスチャーに当てはまります。ジェスチャーは、わかりやすくしたいときに使います。</a:t>
            </a:r>
          </a:p>
        </p:txBody>
      </p:sp>
    </p:spTree>
    <p:extLst>
      <p:ext uri="{BB962C8B-B14F-4D97-AF65-F5344CB8AC3E}">
        <p14:creationId xmlns:p14="http://schemas.microsoft.com/office/powerpoint/2010/main" val="53920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fontScale="90000"/>
          </a:bodyPr>
          <a:lstStyle/>
          <a:p>
            <a:r>
              <a:rPr lang="ja-JP" altLang="en-US" sz="4400" dirty="0"/>
              <a:t>ノンバーバルコミュニケーションの例</a:t>
            </a:r>
            <a:endParaRPr kumimoji="1" lang="ja-JP" sz="4400" dirty="0"/>
          </a:p>
        </p:txBody>
      </p:sp>
      <p:sp>
        <p:nvSpPr>
          <p:cNvPr id="6" name="タイトル 1">
            <a:extLst>
              <a:ext uri="{FF2B5EF4-FFF2-40B4-BE49-F238E27FC236}">
                <a16:creationId xmlns:a16="http://schemas.microsoft.com/office/drawing/2014/main" id="{133BB538-0AA5-42BB-6658-C5C928EE98F1}"/>
              </a:ext>
            </a:extLst>
          </p:cNvPr>
          <p:cNvSpPr txBox="1">
            <a:spLocks/>
          </p:cNvSpPr>
          <p:nvPr/>
        </p:nvSpPr>
        <p:spPr>
          <a:xfrm>
            <a:off x="1444205" y="2812288"/>
            <a:ext cx="9133730" cy="1233424"/>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lang="ja-JP" sz="5400" kern="1200" spc="-120" baseline="0">
                <a:solidFill>
                  <a:schemeClr val="accent1"/>
                </a:solidFill>
                <a:latin typeface="Meiryo UI" panose="020B0604030504040204" pitchFamily="50" charset="-128"/>
                <a:ea typeface="Meiryo UI" panose="020B0604030504040204" pitchFamily="50" charset="-128"/>
                <a:cs typeface="Meiryo UI" panose="020B0604030504040204" pitchFamily="50" charset="-128"/>
              </a:defRPr>
            </a:lvl1pPr>
          </a:lstStyle>
          <a:p>
            <a:pPr algn="ctr"/>
            <a:r>
              <a:rPr lang="ja-JP" altLang="en-US" sz="6000" b="1" dirty="0">
                <a:solidFill>
                  <a:schemeClr val="tx1"/>
                </a:solidFill>
              </a:rPr>
              <a:t>体の向き</a:t>
            </a:r>
          </a:p>
        </p:txBody>
      </p:sp>
    </p:spTree>
    <p:extLst>
      <p:ext uri="{BB962C8B-B14F-4D97-AF65-F5344CB8AC3E}">
        <p14:creationId xmlns:p14="http://schemas.microsoft.com/office/powerpoint/2010/main" val="428362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3B7D8-921C-592B-67AB-0518A15CEF67}"/>
              </a:ext>
            </a:extLst>
          </p:cNvPr>
          <p:cNvSpPr>
            <a:spLocks noGrp="1"/>
          </p:cNvSpPr>
          <p:nvPr>
            <p:ph type="title"/>
          </p:nvPr>
        </p:nvSpPr>
        <p:spPr/>
        <p:txBody>
          <a:bodyPr>
            <a:noAutofit/>
          </a:bodyPr>
          <a:lstStyle/>
          <a:p>
            <a:r>
              <a:rPr lang="en-US" altLang="ja-JP" sz="4000" dirty="0"/>
              <a:t>4/15</a:t>
            </a:r>
            <a:r>
              <a:rPr lang="ja-JP" altLang="en-US" sz="4000" dirty="0"/>
              <a:t>リアクションペーパーより質問</a:t>
            </a:r>
            <a:endParaRPr kumimoji="1" lang="ja-JP" altLang="en-US" sz="4000" dirty="0"/>
          </a:p>
        </p:txBody>
      </p:sp>
      <p:sp>
        <p:nvSpPr>
          <p:cNvPr id="3" name="コンテンツ プレースホルダー 2">
            <a:extLst>
              <a:ext uri="{FF2B5EF4-FFF2-40B4-BE49-F238E27FC236}">
                <a16:creationId xmlns:a16="http://schemas.microsoft.com/office/drawing/2014/main" id="{3BA046DD-FBA8-8B60-DD4B-71527921E02D}"/>
              </a:ext>
            </a:extLst>
          </p:cNvPr>
          <p:cNvSpPr>
            <a:spLocks noGrp="1"/>
          </p:cNvSpPr>
          <p:nvPr>
            <p:ph idx="1"/>
          </p:nvPr>
        </p:nvSpPr>
        <p:spPr>
          <a:xfrm>
            <a:off x="677334" y="1977367"/>
            <a:ext cx="9088458" cy="4271033"/>
          </a:xfrm>
        </p:spPr>
        <p:txBody>
          <a:bodyPr>
            <a:normAutofit/>
          </a:bodyPr>
          <a:lstStyle/>
          <a:p>
            <a:pPr marL="742950" indent="-742950">
              <a:buFont typeface="+mj-lt"/>
              <a:buAutoNum type="arabicPeriod"/>
            </a:pPr>
            <a:r>
              <a:rPr kumimoji="1" lang="en-US" altLang="ja-JP" sz="2800" dirty="0"/>
              <a:t>DX</a:t>
            </a:r>
            <a:r>
              <a:rPr kumimoji="1" lang="ja-JP" altLang="en-US" sz="2800" dirty="0"/>
              <a:t>ビジネスモデルという授業で何を教えますか？</a:t>
            </a:r>
            <a:endParaRPr kumimoji="1" lang="en-US" altLang="ja-JP" sz="2800" dirty="0"/>
          </a:p>
          <a:p>
            <a:pPr lvl="1"/>
            <a:r>
              <a:rPr kumimoji="1" lang="en-US" altLang="ja-JP" sz="2400" dirty="0"/>
              <a:t>DX</a:t>
            </a:r>
            <a:r>
              <a:rPr kumimoji="1" lang="ja-JP" altLang="en-US" sz="2400" dirty="0"/>
              <a:t>の基本概念や重要性について説明。</a:t>
            </a:r>
          </a:p>
          <a:p>
            <a:pPr lvl="1"/>
            <a:r>
              <a:rPr kumimoji="1" lang="en-US" altLang="ja-JP" sz="2400" dirty="0"/>
              <a:t>DX</a:t>
            </a:r>
            <a:r>
              <a:rPr kumimoji="1" lang="ja-JP" altLang="en-US" sz="2400" dirty="0"/>
              <a:t>にどのように貢献するか。</a:t>
            </a:r>
          </a:p>
          <a:p>
            <a:pPr lvl="1"/>
            <a:r>
              <a:rPr kumimoji="1" lang="ja-JP" altLang="en-US" sz="2400" dirty="0"/>
              <a:t>実際の企業の</a:t>
            </a:r>
            <a:r>
              <a:rPr kumimoji="1" lang="en-US" altLang="ja-JP" sz="2400" dirty="0"/>
              <a:t>DX</a:t>
            </a:r>
            <a:r>
              <a:rPr kumimoji="1" lang="ja-JP" altLang="en-US" sz="2400" dirty="0"/>
              <a:t>事例を分析し、成功要因や課題を学ぶ。</a:t>
            </a:r>
          </a:p>
          <a:p>
            <a:pPr lvl="1"/>
            <a:r>
              <a:rPr kumimoji="1" lang="ja-JP" altLang="en-US" sz="2400" dirty="0"/>
              <a:t>グループを組み、</a:t>
            </a:r>
            <a:r>
              <a:rPr kumimoji="1" lang="en-US" altLang="ja-JP" sz="2400" dirty="0"/>
              <a:t>DX</a:t>
            </a:r>
            <a:r>
              <a:rPr kumimoji="1" lang="ja-JP" altLang="en-US" sz="2400" dirty="0"/>
              <a:t>戦略を立案するプロジェクトなど。</a:t>
            </a:r>
          </a:p>
          <a:p>
            <a:pPr lvl="1"/>
            <a:r>
              <a:rPr kumimoji="1" lang="ja-JP" altLang="en-US" sz="2400" dirty="0"/>
              <a:t>グループワークの成果を発表し、講師や他の学生から</a:t>
            </a:r>
            <a:endParaRPr kumimoji="1" lang="en-US" altLang="ja-JP" sz="2400" dirty="0"/>
          </a:p>
          <a:p>
            <a:pPr marL="457200" lvl="1" indent="0">
              <a:buNone/>
            </a:pPr>
            <a:r>
              <a:rPr lang="ja-JP" altLang="en-US" sz="2400" dirty="0"/>
              <a:t>　</a:t>
            </a:r>
            <a:r>
              <a:rPr kumimoji="1" lang="ja-JP" altLang="en-US" sz="2400" dirty="0"/>
              <a:t>フィードバックを受ける。</a:t>
            </a:r>
          </a:p>
        </p:txBody>
      </p:sp>
    </p:spTree>
    <p:extLst>
      <p:ext uri="{BB962C8B-B14F-4D97-AF65-F5344CB8AC3E}">
        <p14:creationId xmlns:p14="http://schemas.microsoft.com/office/powerpoint/2010/main" val="3798793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rmAutofit fontScale="90000"/>
          </a:bodyPr>
          <a:lstStyle/>
          <a:p>
            <a:r>
              <a:rPr lang="ja-JP" altLang="en-US" sz="4400" dirty="0"/>
              <a:t>ノンバーバルコミュニケーションの例</a:t>
            </a:r>
            <a:endParaRPr kumimoji="1" lang="ja-JP" sz="4400" dirty="0"/>
          </a:p>
        </p:txBody>
      </p:sp>
      <p:sp>
        <p:nvSpPr>
          <p:cNvPr id="6" name="タイトル 1">
            <a:extLst>
              <a:ext uri="{FF2B5EF4-FFF2-40B4-BE49-F238E27FC236}">
                <a16:creationId xmlns:a16="http://schemas.microsoft.com/office/drawing/2014/main" id="{133BB538-0AA5-42BB-6658-C5C928EE98F1}"/>
              </a:ext>
            </a:extLst>
          </p:cNvPr>
          <p:cNvSpPr txBox="1">
            <a:spLocks/>
          </p:cNvSpPr>
          <p:nvPr/>
        </p:nvSpPr>
        <p:spPr>
          <a:xfrm>
            <a:off x="0" y="2812287"/>
            <a:ext cx="12192000" cy="3396489"/>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kumimoji="1" lang="ja-JP" sz="5400" kern="1200" spc="-120" baseline="0">
                <a:solidFill>
                  <a:schemeClr val="accent1"/>
                </a:solidFill>
                <a:latin typeface="Meiryo UI" panose="020B0604030504040204" pitchFamily="50" charset="-128"/>
                <a:ea typeface="Meiryo UI" panose="020B0604030504040204" pitchFamily="50" charset="-128"/>
                <a:cs typeface="Meiryo UI" panose="020B0604030504040204" pitchFamily="50" charset="-128"/>
              </a:defRPr>
            </a:lvl1pPr>
          </a:lstStyle>
          <a:p>
            <a:pPr algn="just" fontAlgn="base"/>
            <a:r>
              <a:rPr lang="ja-JP" altLang="en-US" sz="2800" b="0" i="0" dirty="0">
                <a:solidFill>
                  <a:srgbClr val="3E3E3E"/>
                </a:solidFill>
                <a:effectLst/>
                <a:latin typeface="游ゴシック体"/>
              </a:rPr>
              <a:t>ノンバーバルコミュニケーショの四つ目の例は、体の向きです。</a:t>
            </a:r>
            <a:endParaRPr lang="en-US" altLang="ja-JP" sz="2800" b="0" i="0" dirty="0">
              <a:solidFill>
                <a:srgbClr val="3E3E3E"/>
              </a:solidFill>
              <a:effectLst/>
              <a:latin typeface="游ゴシック体"/>
            </a:endParaRPr>
          </a:p>
          <a:p>
            <a:pPr algn="just" fontAlgn="base"/>
            <a:r>
              <a:rPr lang="ja-JP" altLang="en-US" sz="2800" b="0" i="0" dirty="0">
                <a:solidFill>
                  <a:srgbClr val="3E3E3E"/>
                </a:solidFill>
                <a:effectLst/>
                <a:latin typeface="游ゴシック体"/>
              </a:rPr>
              <a:t>例えば、人と会話をしているときにその人を見て会話をします。このとき、体がそっぽを向いていたり、目線が携帯などに落ちていたりすると、話を聞いていないなと感じられてしまいます。</a:t>
            </a:r>
          </a:p>
          <a:p>
            <a:pPr algn="just" fontAlgn="base"/>
            <a:endParaRPr lang="en-US" altLang="ja-JP" sz="2800" b="0" i="0" dirty="0">
              <a:solidFill>
                <a:srgbClr val="3E3E3E"/>
              </a:solidFill>
              <a:effectLst/>
              <a:latin typeface="游ゴシック体"/>
            </a:endParaRPr>
          </a:p>
          <a:p>
            <a:pPr algn="just" fontAlgn="base"/>
            <a:r>
              <a:rPr lang="ja-JP" altLang="en-US" sz="2800" b="0" i="0" dirty="0">
                <a:solidFill>
                  <a:srgbClr val="3E3E3E"/>
                </a:solidFill>
                <a:effectLst/>
                <a:latin typeface="游ゴシック体"/>
              </a:rPr>
              <a:t>また、体が前のめりになっていれば、「興味があるんだな」とわかりますし、体が一歩引いていたら、「興味がない」もしくは「警戒しているんだな」といった印象を与えます。日ごろから体の向きも意識してください。</a:t>
            </a:r>
          </a:p>
        </p:txBody>
      </p:sp>
    </p:spTree>
    <p:extLst>
      <p:ext uri="{BB962C8B-B14F-4D97-AF65-F5344CB8AC3E}">
        <p14:creationId xmlns:p14="http://schemas.microsoft.com/office/powerpoint/2010/main" val="3783995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9697" y="693736"/>
            <a:ext cx="9133730" cy="1233424"/>
          </a:xfrm>
        </p:spPr>
        <p:txBody>
          <a:bodyPr>
            <a:noAutofit/>
          </a:bodyPr>
          <a:lstStyle/>
          <a:p>
            <a:r>
              <a:rPr lang="ja-JP" altLang="en-US" dirty="0">
                <a:effectLst/>
              </a:rPr>
              <a:t>ペアワーク（相手にアドバイスしよう）</a:t>
            </a:r>
            <a:endParaRPr kumimoji="1" lang="ja-JP" dirty="0"/>
          </a:p>
        </p:txBody>
      </p:sp>
      <p:sp>
        <p:nvSpPr>
          <p:cNvPr id="4" name="コンテンツ プレースホルダー 3">
            <a:extLst>
              <a:ext uri="{FF2B5EF4-FFF2-40B4-BE49-F238E27FC236}">
                <a16:creationId xmlns:a16="http://schemas.microsoft.com/office/drawing/2014/main" id="{6B2683B2-A6D1-7D2D-7C51-795569477B99}"/>
              </a:ext>
            </a:extLst>
          </p:cNvPr>
          <p:cNvSpPr>
            <a:spLocks noGrp="1"/>
          </p:cNvSpPr>
          <p:nvPr>
            <p:ph sz="half" idx="1"/>
          </p:nvPr>
        </p:nvSpPr>
        <p:spPr>
          <a:xfrm>
            <a:off x="1529695" y="1998134"/>
            <a:ext cx="9911455" cy="4320890"/>
          </a:xfrm>
        </p:spPr>
        <p:txBody>
          <a:bodyPr>
            <a:normAutofit/>
          </a:bodyPr>
          <a:lstStyle/>
          <a:p>
            <a:pPr marL="0" indent="0">
              <a:buNone/>
            </a:pPr>
            <a:r>
              <a:rPr lang="ja-JP" altLang="en-US" sz="4000" dirty="0"/>
              <a:t>ノンバーバルコミュニケーションの確認</a:t>
            </a:r>
            <a:endParaRPr lang="en-US" altLang="ja-JP" sz="4000" dirty="0"/>
          </a:p>
          <a:p>
            <a:pPr>
              <a:buFont typeface="Wingdings" panose="05000000000000000000" pitchFamily="2" charset="2"/>
              <a:buChar char="n"/>
            </a:pPr>
            <a:r>
              <a:rPr lang="ja-JP" altLang="en-US" dirty="0"/>
              <a:t>「身体動作」</a:t>
            </a:r>
            <a:r>
              <a:rPr lang="ja-JP" altLang="en-US" dirty="0">
                <a:solidFill>
                  <a:srgbClr val="FF0000"/>
                </a:solidFill>
              </a:rPr>
              <a:t>表情や姿勢、アイコンタクト、身振り手振りなど</a:t>
            </a:r>
            <a:endParaRPr lang="en-US" altLang="ja-JP" dirty="0">
              <a:solidFill>
                <a:srgbClr val="FF0000"/>
              </a:solidFill>
            </a:endParaRPr>
          </a:p>
          <a:p>
            <a:pPr>
              <a:buFont typeface="Wingdings" panose="05000000000000000000" pitchFamily="2" charset="2"/>
              <a:buChar char="n"/>
            </a:pPr>
            <a:r>
              <a:rPr lang="ja-JP" altLang="en-US" dirty="0"/>
              <a:t>「身体特徴」スタイルや髪の毛・皮膚の色などの容姿など</a:t>
            </a:r>
            <a:endParaRPr lang="en-US" altLang="ja-JP" dirty="0"/>
          </a:p>
          <a:p>
            <a:pPr>
              <a:buFont typeface="Wingdings" panose="05000000000000000000" pitchFamily="2" charset="2"/>
              <a:buChar char="n"/>
            </a:pPr>
            <a:r>
              <a:rPr lang="ja-JP" altLang="en-US" dirty="0"/>
              <a:t>「接触行動」</a:t>
            </a:r>
            <a:r>
              <a:rPr lang="ja-JP" altLang="en-US" dirty="0">
                <a:solidFill>
                  <a:srgbClr val="FF0000"/>
                </a:solidFill>
              </a:rPr>
              <a:t>自分や他人の体に触れる行動など</a:t>
            </a:r>
            <a:endParaRPr lang="en-US" altLang="ja-JP" dirty="0">
              <a:solidFill>
                <a:srgbClr val="FF0000"/>
              </a:solidFill>
            </a:endParaRPr>
          </a:p>
          <a:p>
            <a:pPr>
              <a:buFont typeface="Wingdings" panose="05000000000000000000" pitchFamily="2" charset="2"/>
              <a:buChar char="n"/>
            </a:pPr>
            <a:r>
              <a:rPr lang="ja-JP" altLang="en-US" dirty="0"/>
              <a:t>「周辺言語」</a:t>
            </a:r>
            <a:r>
              <a:rPr lang="ja-JP" altLang="en-US" dirty="0">
                <a:solidFill>
                  <a:srgbClr val="FF0000"/>
                </a:solidFill>
              </a:rPr>
              <a:t>イントネーション、話すペース、声の大きさや高さなど</a:t>
            </a:r>
            <a:endParaRPr lang="en-US" altLang="ja-JP" dirty="0">
              <a:solidFill>
                <a:srgbClr val="FF0000"/>
              </a:solidFill>
            </a:endParaRPr>
          </a:p>
          <a:p>
            <a:pPr>
              <a:buFont typeface="Wingdings" panose="05000000000000000000" pitchFamily="2" charset="2"/>
              <a:buChar char="n"/>
            </a:pPr>
            <a:r>
              <a:rPr lang="ja-JP" altLang="en-US" dirty="0"/>
              <a:t>「空間行動」相手との距離感、パーソナルスペースなど</a:t>
            </a:r>
            <a:endParaRPr lang="en-US" altLang="ja-JP" dirty="0"/>
          </a:p>
          <a:p>
            <a:pPr>
              <a:buFont typeface="Wingdings" panose="05000000000000000000" pitchFamily="2" charset="2"/>
              <a:buChar char="n"/>
            </a:pPr>
            <a:r>
              <a:rPr lang="ja-JP" altLang="en-US" dirty="0"/>
              <a:t>「人工物の使用」化粧や洋服、装飾品など</a:t>
            </a:r>
            <a:endParaRPr lang="en-US" altLang="ja-JP" dirty="0"/>
          </a:p>
          <a:p>
            <a:pPr>
              <a:buFont typeface="Wingdings" panose="05000000000000000000" pitchFamily="2" charset="2"/>
              <a:buChar char="n"/>
            </a:pPr>
            <a:r>
              <a:rPr lang="ja-JP" altLang="en-US" strike="sngStrike" dirty="0"/>
              <a:t>「環境」建築様式、インテリア、照明など</a:t>
            </a:r>
            <a:endParaRPr lang="en-US" altLang="ja-JP" sz="1600" strike="sngStrike" dirty="0">
              <a:highlight>
                <a:srgbClr val="FFFF00"/>
              </a:highlight>
            </a:endParaRPr>
          </a:p>
        </p:txBody>
      </p:sp>
    </p:spTree>
    <p:extLst>
      <p:ext uri="{BB962C8B-B14F-4D97-AF65-F5344CB8AC3E}">
        <p14:creationId xmlns:p14="http://schemas.microsoft.com/office/powerpoint/2010/main" val="203219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9670" y="647192"/>
            <a:ext cx="9852660" cy="1233424"/>
          </a:xfrm>
        </p:spPr>
        <p:txBody>
          <a:bodyPr>
            <a:noAutofit/>
          </a:bodyPr>
          <a:lstStyle/>
          <a:p>
            <a:pPr rtl="0" eaLnBrk="1" latinLnBrk="0" hangingPunct="1"/>
            <a:r>
              <a:rPr lang="ja-JP" altLang="en-US" dirty="0">
                <a:effectLst/>
              </a:rPr>
              <a:t>ノンバーバルコミュニケーション（ゲーム）</a:t>
            </a:r>
            <a:endParaRPr lang="ja-JP" altLang="ja-JP" dirty="0">
              <a:effectLst/>
            </a:endParaRPr>
          </a:p>
        </p:txBody>
      </p:sp>
      <p:sp>
        <p:nvSpPr>
          <p:cNvPr id="4" name="コンテンツ プレースホルダー 3">
            <a:extLst>
              <a:ext uri="{FF2B5EF4-FFF2-40B4-BE49-F238E27FC236}">
                <a16:creationId xmlns:a16="http://schemas.microsoft.com/office/drawing/2014/main" id="{1CFEF0C2-4EFA-1958-B7F9-06927E0B57F3}"/>
              </a:ext>
            </a:extLst>
          </p:cNvPr>
          <p:cNvSpPr>
            <a:spLocks noGrp="1"/>
          </p:cNvSpPr>
          <p:nvPr>
            <p:ph idx="1"/>
          </p:nvPr>
        </p:nvSpPr>
        <p:spPr>
          <a:xfrm>
            <a:off x="1169670" y="1943100"/>
            <a:ext cx="9852660" cy="3766185"/>
          </a:xfrm>
        </p:spPr>
        <p:txBody>
          <a:bodyPr/>
          <a:lstStyle/>
          <a:p>
            <a:pPr marL="0" indent="0">
              <a:buNone/>
            </a:pPr>
            <a:r>
              <a:rPr lang="ja-JP" altLang="en-US" dirty="0"/>
              <a:t>　日ごろ、いかに言葉に頼ってコミュニケーションを取っているのか、わかります。</a:t>
            </a:r>
            <a:endParaRPr lang="en-US" altLang="ja-JP" dirty="0"/>
          </a:p>
          <a:p>
            <a:endParaRPr lang="en-US" altLang="ja-JP" dirty="0"/>
          </a:p>
          <a:p>
            <a:pPr algn="l"/>
            <a:r>
              <a:rPr lang="ja-JP" altLang="en-US" b="1" i="0" dirty="0">
                <a:solidFill>
                  <a:srgbClr val="85868C"/>
                </a:solidFill>
                <a:effectLst/>
                <a:latin typeface="Poppins" panose="00000500000000000000" pitchFamily="2" charset="0"/>
              </a:rPr>
              <a:t>▼ノンバーバルコミュニケーションゲーム　色々▼</a:t>
            </a:r>
            <a:endParaRPr lang="en-US" altLang="ja-JP" b="1" i="0" dirty="0">
              <a:solidFill>
                <a:srgbClr val="85868C"/>
              </a:solidFill>
              <a:effectLst/>
              <a:latin typeface="Poppins" panose="00000500000000000000" pitchFamily="2" charset="0"/>
            </a:endParaRPr>
          </a:p>
          <a:p>
            <a:pPr>
              <a:buFont typeface="Wingdings" panose="05000000000000000000" pitchFamily="2" charset="2"/>
              <a:buChar char="l"/>
            </a:pPr>
            <a:r>
              <a:rPr lang="ja-JP" altLang="en-US" b="1" i="0" dirty="0">
                <a:solidFill>
                  <a:srgbClr val="FF0000"/>
                </a:solidFill>
                <a:effectLst/>
                <a:latin typeface="Poppins" panose="00000500000000000000" pitchFamily="2" charset="0"/>
              </a:rPr>
              <a:t>二人お絵描きゲーム</a:t>
            </a:r>
            <a:endParaRPr lang="en-US" altLang="ja-JP" b="1" i="0" dirty="0">
              <a:solidFill>
                <a:srgbClr val="FF0000"/>
              </a:solidFill>
              <a:effectLst/>
              <a:latin typeface="Poppins" panose="00000500000000000000" pitchFamily="2" charset="0"/>
            </a:endParaRPr>
          </a:p>
          <a:p>
            <a:pPr>
              <a:buFont typeface="Wingdings" panose="05000000000000000000" pitchFamily="2" charset="2"/>
              <a:buChar char="l"/>
            </a:pPr>
            <a:r>
              <a:rPr lang="ja-JP" altLang="en-US" b="1" dirty="0">
                <a:solidFill>
                  <a:srgbClr val="FF0000"/>
                </a:solidFill>
                <a:latin typeface="Poppins" panose="00000500000000000000" pitchFamily="2" charset="0"/>
              </a:rPr>
              <a:t>ウィンク殺人事件</a:t>
            </a:r>
            <a:endParaRPr lang="en-US" altLang="ja-JP" b="1" dirty="0">
              <a:solidFill>
                <a:srgbClr val="FF0000"/>
              </a:solidFill>
              <a:latin typeface="Poppins" panose="00000500000000000000" pitchFamily="2" charset="0"/>
            </a:endParaRPr>
          </a:p>
          <a:p>
            <a:pPr>
              <a:buFont typeface="Wingdings" panose="05000000000000000000" pitchFamily="2" charset="2"/>
              <a:buChar char="l"/>
            </a:pPr>
            <a:r>
              <a:rPr lang="ja-JP" altLang="en-US" b="1" i="0" dirty="0">
                <a:solidFill>
                  <a:srgbClr val="FF0000"/>
                </a:solidFill>
                <a:effectLst/>
                <a:latin typeface="Poppins" panose="00000500000000000000" pitchFamily="2" charset="0"/>
              </a:rPr>
              <a:t>ジェスチャーゲーム</a:t>
            </a:r>
            <a:endParaRPr lang="en-US" altLang="ja-JP" b="1" i="0" dirty="0">
              <a:solidFill>
                <a:srgbClr val="FF0000"/>
              </a:solidFill>
              <a:effectLst/>
              <a:latin typeface="Poppins" panose="00000500000000000000" pitchFamily="2" charset="0"/>
            </a:endParaRPr>
          </a:p>
          <a:p>
            <a:pPr>
              <a:buFont typeface="Wingdings" panose="05000000000000000000" pitchFamily="2" charset="2"/>
              <a:buChar char="l"/>
            </a:pPr>
            <a:r>
              <a:rPr lang="ja-JP" altLang="en-US" b="1" dirty="0">
                <a:solidFill>
                  <a:srgbClr val="FF0000"/>
                </a:solidFill>
                <a:latin typeface="Poppins" panose="00000500000000000000" pitchFamily="2" charset="0"/>
              </a:rPr>
              <a:t>バースデイライン</a:t>
            </a:r>
            <a:endParaRPr lang="ja-JP" altLang="en-US" b="0" i="0" dirty="0">
              <a:solidFill>
                <a:srgbClr val="85868C"/>
              </a:solidFill>
              <a:effectLst/>
              <a:latin typeface="Poppins" panose="00000500000000000000" pitchFamily="2" charset="0"/>
            </a:endParaRPr>
          </a:p>
          <a:p>
            <a:endParaRPr lang="ja-JP" altLang="en-US" dirty="0"/>
          </a:p>
        </p:txBody>
      </p:sp>
    </p:spTree>
    <p:extLst>
      <p:ext uri="{BB962C8B-B14F-4D97-AF65-F5344CB8AC3E}">
        <p14:creationId xmlns:p14="http://schemas.microsoft.com/office/powerpoint/2010/main" val="7634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9670" y="647192"/>
            <a:ext cx="9852660" cy="1233424"/>
          </a:xfrm>
        </p:spPr>
        <p:txBody>
          <a:bodyPr>
            <a:noAutofit/>
          </a:bodyPr>
          <a:lstStyle/>
          <a:p>
            <a:pPr rtl="0" eaLnBrk="1" latinLnBrk="0" hangingPunct="1"/>
            <a:r>
              <a:rPr lang="ja-JP" altLang="en-US" dirty="0">
                <a:effectLst/>
              </a:rPr>
              <a:t>ノンバーバルコミュニケーション（ゲーム）</a:t>
            </a:r>
            <a:endParaRPr lang="ja-JP" altLang="ja-JP" dirty="0">
              <a:effectLst/>
            </a:endParaRPr>
          </a:p>
        </p:txBody>
      </p:sp>
      <p:sp>
        <p:nvSpPr>
          <p:cNvPr id="4" name="コンテンツ プレースホルダー 3">
            <a:extLst>
              <a:ext uri="{FF2B5EF4-FFF2-40B4-BE49-F238E27FC236}">
                <a16:creationId xmlns:a16="http://schemas.microsoft.com/office/drawing/2014/main" id="{1CFEF0C2-4EFA-1958-B7F9-06927E0B57F3}"/>
              </a:ext>
            </a:extLst>
          </p:cNvPr>
          <p:cNvSpPr>
            <a:spLocks noGrp="1"/>
          </p:cNvSpPr>
          <p:nvPr>
            <p:ph idx="1"/>
          </p:nvPr>
        </p:nvSpPr>
        <p:spPr>
          <a:xfrm>
            <a:off x="1169670" y="1943100"/>
            <a:ext cx="9852660" cy="3766185"/>
          </a:xfrm>
        </p:spPr>
        <p:txBody>
          <a:bodyPr>
            <a:normAutofit fontScale="70000" lnSpcReduction="20000"/>
          </a:bodyPr>
          <a:lstStyle/>
          <a:p>
            <a:pPr marL="0" indent="0">
              <a:buNone/>
            </a:pPr>
            <a:r>
              <a:rPr lang="ja-JP" altLang="en-US" dirty="0"/>
              <a:t>　日ごろ、いかに言葉に頼ってコミュニケーションを取っているのか、わかります。</a:t>
            </a:r>
            <a:endParaRPr lang="en-US" altLang="ja-JP" dirty="0"/>
          </a:p>
          <a:p>
            <a:endParaRPr lang="en-US" altLang="ja-JP" dirty="0"/>
          </a:p>
          <a:p>
            <a:pPr algn="l"/>
            <a:r>
              <a:rPr lang="ja-JP" altLang="en-US" b="1" i="0" dirty="0">
                <a:solidFill>
                  <a:srgbClr val="85868C"/>
                </a:solidFill>
                <a:effectLst/>
                <a:latin typeface="Poppins" panose="00000500000000000000" pitchFamily="2" charset="0"/>
              </a:rPr>
              <a:t>▼ノンバーバルコミュニケーションゲーム　色々▼</a:t>
            </a:r>
            <a:endParaRPr lang="en-US" altLang="ja-JP" b="1" i="0" dirty="0">
              <a:solidFill>
                <a:srgbClr val="85868C"/>
              </a:solidFill>
              <a:effectLst/>
              <a:latin typeface="Poppins" panose="00000500000000000000" pitchFamily="2" charset="0"/>
            </a:endParaRPr>
          </a:p>
          <a:p>
            <a:pPr>
              <a:buFont typeface="Wingdings" panose="05000000000000000000" pitchFamily="2" charset="2"/>
              <a:buChar char="l"/>
            </a:pPr>
            <a:r>
              <a:rPr lang="ja-JP" altLang="en-US" b="1" i="0" dirty="0">
                <a:solidFill>
                  <a:srgbClr val="FF0000"/>
                </a:solidFill>
                <a:effectLst/>
                <a:latin typeface="Poppins" panose="00000500000000000000" pitchFamily="2" charset="0"/>
              </a:rPr>
              <a:t>二人お絵描きゲーム</a:t>
            </a:r>
            <a:endParaRPr lang="en-US" altLang="ja-JP" b="1" i="0" dirty="0">
              <a:solidFill>
                <a:srgbClr val="FF0000"/>
              </a:solidFill>
              <a:effectLst/>
              <a:latin typeface="Poppins" panose="00000500000000000000" pitchFamily="2" charset="0"/>
            </a:endParaRPr>
          </a:p>
          <a:p>
            <a:pPr marL="0" indent="0">
              <a:buNone/>
            </a:pPr>
            <a:r>
              <a:rPr lang="ja-JP" altLang="en-US" dirty="0"/>
              <a:t>　</a:t>
            </a:r>
            <a:r>
              <a:rPr lang="en-US" altLang="ja-JP" dirty="0"/>
              <a:t>【</a:t>
            </a:r>
            <a:r>
              <a:rPr lang="ja-JP" altLang="en-US" dirty="0"/>
              <a:t>やり方</a:t>
            </a:r>
            <a:r>
              <a:rPr lang="en-US" altLang="ja-JP" dirty="0"/>
              <a:t>】</a:t>
            </a:r>
          </a:p>
          <a:p>
            <a:pPr algn="l" fontAlgn="base"/>
            <a:r>
              <a:rPr lang="ja-JP" altLang="en-US" b="1" i="0" dirty="0">
                <a:solidFill>
                  <a:srgbClr val="3E3E3E"/>
                </a:solidFill>
                <a:effectLst/>
                <a:latin typeface="游ゴシック体"/>
              </a:rPr>
              <a:t>用意するもの</a:t>
            </a:r>
          </a:p>
          <a:p>
            <a:pPr algn="l" fontAlgn="base">
              <a:buFont typeface="Arial" panose="020B0604020202020204" pitchFamily="34" charset="0"/>
              <a:buChar char="•"/>
            </a:pPr>
            <a:r>
              <a:rPr lang="ja-JP" altLang="en-US" b="0" i="0" dirty="0">
                <a:solidFill>
                  <a:srgbClr val="3E3E3E"/>
                </a:solidFill>
                <a:effectLst/>
                <a:latin typeface="inherit"/>
              </a:rPr>
              <a:t>紙</a:t>
            </a:r>
            <a:endParaRPr lang="ja-JP" altLang="en-US" b="0" i="0" dirty="0">
              <a:solidFill>
                <a:srgbClr val="FA8C40"/>
              </a:solidFill>
              <a:effectLst/>
              <a:latin typeface="inherit"/>
            </a:endParaRPr>
          </a:p>
          <a:p>
            <a:pPr algn="l" fontAlgn="base">
              <a:buFont typeface="Arial" panose="020B0604020202020204" pitchFamily="34" charset="0"/>
              <a:buChar char="•"/>
            </a:pPr>
            <a:r>
              <a:rPr lang="ja-JP" altLang="en-US" b="0" i="0" dirty="0">
                <a:solidFill>
                  <a:srgbClr val="3E3E3E"/>
                </a:solidFill>
                <a:effectLst/>
                <a:latin typeface="inherit"/>
              </a:rPr>
              <a:t>鉛筆</a:t>
            </a:r>
            <a:endParaRPr lang="ja-JP" altLang="en-US" b="0" i="0" dirty="0">
              <a:solidFill>
                <a:srgbClr val="FA8C40"/>
              </a:solidFill>
              <a:effectLst/>
              <a:latin typeface="inherit"/>
            </a:endParaRPr>
          </a:p>
          <a:p>
            <a:pPr algn="l" fontAlgn="base">
              <a:buFont typeface="Arial" panose="020B0604020202020204" pitchFamily="34" charset="0"/>
              <a:buChar char="•"/>
            </a:pPr>
            <a:r>
              <a:rPr lang="ja-JP" altLang="en-US" b="0" i="0" dirty="0">
                <a:solidFill>
                  <a:srgbClr val="3E3E3E"/>
                </a:solidFill>
                <a:effectLst/>
                <a:latin typeface="inherit"/>
              </a:rPr>
              <a:t>簡単な絵のお題（うさぎなど）</a:t>
            </a:r>
            <a:endParaRPr lang="ja-JP" altLang="en-US" b="0" i="0" dirty="0">
              <a:solidFill>
                <a:srgbClr val="FA8C40"/>
              </a:solidFill>
              <a:effectLst/>
              <a:latin typeface="inherit"/>
            </a:endParaRPr>
          </a:p>
          <a:p>
            <a:pPr algn="l" fontAlgn="base"/>
            <a:r>
              <a:rPr lang="ja-JP" altLang="en-US" b="1" i="0" dirty="0">
                <a:solidFill>
                  <a:srgbClr val="3E3E3E"/>
                </a:solidFill>
                <a:effectLst/>
                <a:latin typeface="游ゴシック体"/>
              </a:rPr>
              <a:t>ゲームのルール</a:t>
            </a:r>
          </a:p>
          <a:p>
            <a:pPr algn="l" fontAlgn="base">
              <a:buFont typeface="+mj-lt"/>
              <a:buAutoNum type="arabicPeriod"/>
            </a:pPr>
            <a:r>
              <a:rPr lang="ja-JP" altLang="en-US" b="0" i="0" dirty="0">
                <a:solidFill>
                  <a:srgbClr val="3E3E3E"/>
                </a:solidFill>
                <a:effectLst/>
                <a:latin typeface="inherit"/>
              </a:rPr>
              <a:t>二人一組になり、一緒に一本の鉛筆を持つ</a:t>
            </a:r>
            <a:endParaRPr lang="ja-JP" altLang="en-US" b="0" i="0" dirty="0">
              <a:solidFill>
                <a:srgbClr val="FA8C40"/>
              </a:solidFill>
              <a:effectLst/>
              <a:latin typeface="inherit"/>
            </a:endParaRPr>
          </a:p>
          <a:p>
            <a:pPr algn="l" fontAlgn="base">
              <a:buFont typeface="+mj-lt"/>
              <a:buAutoNum type="arabicPeriod"/>
            </a:pPr>
            <a:r>
              <a:rPr lang="ja-JP" altLang="en-US" b="0" i="0" dirty="0">
                <a:solidFill>
                  <a:srgbClr val="3E3E3E"/>
                </a:solidFill>
                <a:effectLst/>
                <a:latin typeface="inherit"/>
              </a:rPr>
              <a:t>お題に沿った内容を言葉に出さずに二人で描く（制限時間を決めておく）</a:t>
            </a:r>
            <a:endParaRPr lang="ja-JP" altLang="en-US" b="0" i="0" dirty="0">
              <a:solidFill>
                <a:srgbClr val="FA8C40"/>
              </a:solidFill>
              <a:effectLst/>
              <a:latin typeface="inherit"/>
            </a:endParaRPr>
          </a:p>
          <a:p>
            <a:pPr algn="l" fontAlgn="base">
              <a:buFont typeface="+mj-lt"/>
              <a:buAutoNum type="arabicPeriod"/>
            </a:pPr>
            <a:r>
              <a:rPr lang="ja-JP" altLang="en-US" b="0" i="0" dirty="0">
                <a:solidFill>
                  <a:srgbClr val="3E3E3E"/>
                </a:solidFill>
                <a:effectLst/>
                <a:latin typeface="inherit"/>
              </a:rPr>
              <a:t>制限時間終了後、絵を描いているときに思ったことなどを話し合う</a:t>
            </a:r>
            <a:endParaRPr lang="ja-JP" altLang="en-US" b="0" i="0" dirty="0">
              <a:solidFill>
                <a:srgbClr val="FA8C40"/>
              </a:solidFill>
              <a:effectLst/>
              <a:latin typeface="inherit"/>
            </a:endParaRPr>
          </a:p>
        </p:txBody>
      </p:sp>
    </p:spTree>
    <p:extLst>
      <p:ext uri="{BB962C8B-B14F-4D97-AF65-F5344CB8AC3E}">
        <p14:creationId xmlns:p14="http://schemas.microsoft.com/office/powerpoint/2010/main" val="2876770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9670" y="647192"/>
            <a:ext cx="9852660" cy="1233424"/>
          </a:xfrm>
        </p:spPr>
        <p:txBody>
          <a:bodyPr>
            <a:noAutofit/>
          </a:bodyPr>
          <a:lstStyle/>
          <a:p>
            <a:pPr rtl="0" eaLnBrk="1" latinLnBrk="0" hangingPunct="1"/>
            <a:r>
              <a:rPr lang="ja-JP" altLang="en-US" dirty="0">
                <a:effectLst/>
              </a:rPr>
              <a:t>ノンバーバルコミュニケーション（ゲーム）</a:t>
            </a:r>
            <a:endParaRPr lang="ja-JP" altLang="ja-JP" dirty="0">
              <a:effectLst/>
            </a:endParaRPr>
          </a:p>
        </p:txBody>
      </p:sp>
      <p:sp>
        <p:nvSpPr>
          <p:cNvPr id="4" name="コンテンツ プレースホルダー 3">
            <a:extLst>
              <a:ext uri="{FF2B5EF4-FFF2-40B4-BE49-F238E27FC236}">
                <a16:creationId xmlns:a16="http://schemas.microsoft.com/office/drawing/2014/main" id="{1CFEF0C2-4EFA-1958-B7F9-06927E0B57F3}"/>
              </a:ext>
            </a:extLst>
          </p:cNvPr>
          <p:cNvSpPr>
            <a:spLocks noGrp="1"/>
          </p:cNvSpPr>
          <p:nvPr>
            <p:ph idx="1"/>
          </p:nvPr>
        </p:nvSpPr>
        <p:spPr>
          <a:xfrm>
            <a:off x="1169670" y="1943100"/>
            <a:ext cx="9852660" cy="3766185"/>
          </a:xfrm>
        </p:spPr>
        <p:txBody>
          <a:bodyPr>
            <a:normAutofit fontScale="70000" lnSpcReduction="20000"/>
          </a:bodyPr>
          <a:lstStyle/>
          <a:p>
            <a:pPr marL="0" indent="0">
              <a:buNone/>
            </a:pPr>
            <a:r>
              <a:rPr lang="ja-JP" altLang="en-US" dirty="0"/>
              <a:t>　日ごろ、いかに言葉に頼ってコミュニケーションを取っているのか、わかります。</a:t>
            </a:r>
            <a:endParaRPr lang="en-US" altLang="ja-JP" dirty="0"/>
          </a:p>
          <a:p>
            <a:endParaRPr lang="en-US" altLang="ja-JP" dirty="0"/>
          </a:p>
          <a:p>
            <a:pPr algn="l"/>
            <a:r>
              <a:rPr lang="ja-JP" altLang="en-US" b="1" i="0" dirty="0">
                <a:solidFill>
                  <a:srgbClr val="85868C"/>
                </a:solidFill>
                <a:effectLst/>
                <a:latin typeface="Poppins" panose="00000500000000000000" pitchFamily="2" charset="0"/>
              </a:rPr>
              <a:t>▼ノンバーバルコミュニケーションゲーム　色々▼</a:t>
            </a:r>
            <a:endParaRPr lang="en-US" altLang="ja-JP" b="1" i="0" dirty="0">
              <a:solidFill>
                <a:srgbClr val="85868C"/>
              </a:solidFill>
              <a:effectLst/>
              <a:latin typeface="Poppins" panose="00000500000000000000" pitchFamily="2" charset="0"/>
            </a:endParaRPr>
          </a:p>
          <a:p>
            <a:pPr>
              <a:buFont typeface="Wingdings" panose="05000000000000000000" pitchFamily="2" charset="2"/>
              <a:buChar char="l"/>
            </a:pPr>
            <a:r>
              <a:rPr lang="ja-JP" altLang="en-US" b="1" dirty="0">
                <a:solidFill>
                  <a:srgbClr val="FF0000"/>
                </a:solidFill>
                <a:latin typeface="Poppins" panose="00000500000000000000" pitchFamily="2" charset="0"/>
              </a:rPr>
              <a:t>ウィンク殺人事件</a:t>
            </a:r>
            <a:endParaRPr lang="en-US" altLang="ja-JP" b="1" dirty="0">
              <a:solidFill>
                <a:srgbClr val="FF0000"/>
              </a:solidFill>
              <a:latin typeface="Poppins" panose="00000500000000000000" pitchFamily="2" charset="0"/>
            </a:endParaRPr>
          </a:p>
          <a:p>
            <a:pPr algn="l" fontAlgn="base"/>
            <a:r>
              <a:rPr lang="ja-JP" altLang="en-US" b="1" i="0" dirty="0">
                <a:solidFill>
                  <a:srgbClr val="3E3E3E"/>
                </a:solidFill>
                <a:effectLst/>
                <a:latin typeface="游ゴシック体"/>
              </a:rPr>
              <a:t>ゲームのルール</a:t>
            </a:r>
          </a:p>
          <a:p>
            <a:pPr algn="l" fontAlgn="base">
              <a:buFont typeface="+mj-lt"/>
              <a:buAutoNum type="arabicPeriod"/>
            </a:pPr>
            <a:r>
              <a:rPr lang="ja-JP" altLang="en-US" b="0" i="0" dirty="0">
                <a:solidFill>
                  <a:srgbClr val="3E3E3E"/>
                </a:solidFill>
                <a:effectLst/>
                <a:latin typeface="inherit"/>
              </a:rPr>
              <a:t>刑事役を一人決める。</a:t>
            </a:r>
            <a:endParaRPr lang="ja-JP" altLang="en-US" b="0" i="0" dirty="0">
              <a:solidFill>
                <a:srgbClr val="FA8C40"/>
              </a:solidFill>
              <a:effectLst/>
              <a:latin typeface="inherit"/>
            </a:endParaRPr>
          </a:p>
          <a:p>
            <a:pPr algn="l" fontAlgn="base">
              <a:buFont typeface="+mj-lt"/>
              <a:buAutoNum type="arabicPeriod"/>
            </a:pPr>
            <a:r>
              <a:rPr lang="ja-JP" altLang="en-US" b="0" i="0" dirty="0">
                <a:solidFill>
                  <a:srgbClr val="3E3E3E"/>
                </a:solidFill>
                <a:effectLst/>
                <a:latin typeface="inherit"/>
              </a:rPr>
              <a:t>決まったら刑事役の人は部屋の外に出る。</a:t>
            </a:r>
            <a:endParaRPr lang="ja-JP" altLang="en-US" b="0" i="0" dirty="0">
              <a:solidFill>
                <a:srgbClr val="FA8C40"/>
              </a:solidFill>
              <a:effectLst/>
              <a:latin typeface="inherit"/>
            </a:endParaRPr>
          </a:p>
          <a:p>
            <a:pPr algn="l" fontAlgn="base">
              <a:buFont typeface="+mj-lt"/>
              <a:buAutoNum type="arabicPeriod"/>
            </a:pPr>
            <a:r>
              <a:rPr lang="ja-JP" altLang="en-US" b="0" i="0" dirty="0">
                <a:solidFill>
                  <a:srgbClr val="3E3E3E"/>
                </a:solidFill>
                <a:effectLst/>
                <a:latin typeface="inherit"/>
              </a:rPr>
              <a:t>その間に残った人で輪になり、一人犯人役を決める。</a:t>
            </a:r>
            <a:endParaRPr lang="ja-JP" altLang="en-US" b="0" i="0" dirty="0">
              <a:solidFill>
                <a:srgbClr val="FA8C40"/>
              </a:solidFill>
              <a:effectLst/>
              <a:latin typeface="inherit"/>
            </a:endParaRPr>
          </a:p>
          <a:p>
            <a:pPr algn="l" fontAlgn="base">
              <a:buFont typeface="+mj-lt"/>
              <a:buAutoNum type="arabicPeriod"/>
            </a:pPr>
            <a:r>
              <a:rPr lang="ja-JP" altLang="en-US" b="0" i="0" dirty="0">
                <a:solidFill>
                  <a:srgbClr val="3E3E3E"/>
                </a:solidFill>
                <a:effectLst/>
                <a:latin typeface="inherit"/>
              </a:rPr>
              <a:t>犯人役が決まったら、刑事役の人を部屋に入れ輪の中心に座ってもらう。</a:t>
            </a:r>
            <a:endParaRPr lang="ja-JP" altLang="en-US" b="0" i="0" dirty="0">
              <a:solidFill>
                <a:srgbClr val="FA8C40"/>
              </a:solidFill>
              <a:effectLst/>
              <a:latin typeface="inherit"/>
            </a:endParaRPr>
          </a:p>
          <a:p>
            <a:pPr algn="l" fontAlgn="base">
              <a:buFont typeface="+mj-lt"/>
              <a:buAutoNum type="arabicPeriod"/>
            </a:pPr>
            <a:r>
              <a:rPr lang="ja-JP" altLang="en-US" b="0" i="0" dirty="0">
                <a:solidFill>
                  <a:srgbClr val="3E3E3E"/>
                </a:solidFill>
                <a:effectLst/>
                <a:latin typeface="inherit"/>
              </a:rPr>
              <a:t>犯人役の人は、輪の中の誰かの目を見てウインクをする。</a:t>
            </a:r>
            <a:endParaRPr lang="ja-JP" altLang="en-US" b="0" i="0" dirty="0">
              <a:solidFill>
                <a:srgbClr val="FA8C40"/>
              </a:solidFill>
              <a:effectLst/>
              <a:latin typeface="inherit"/>
            </a:endParaRPr>
          </a:p>
          <a:p>
            <a:pPr algn="l" fontAlgn="base">
              <a:buFont typeface="+mj-lt"/>
              <a:buAutoNum type="arabicPeriod"/>
            </a:pPr>
            <a:r>
              <a:rPr lang="ja-JP" altLang="en-US" b="0" i="0" dirty="0">
                <a:solidFill>
                  <a:srgbClr val="3E3E3E"/>
                </a:solidFill>
                <a:effectLst/>
                <a:latin typeface="inherit"/>
              </a:rPr>
              <a:t>ウインクされた人は、打たれたように死んでいく演技をする。</a:t>
            </a:r>
            <a:endParaRPr lang="ja-JP" altLang="en-US" b="0" i="0" dirty="0">
              <a:solidFill>
                <a:srgbClr val="FA8C40"/>
              </a:solidFill>
              <a:effectLst/>
              <a:latin typeface="inherit"/>
            </a:endParaRPr>
          </a:p>
          <a:p>
            <a:pPr algn="l" fontAlgn="base">
              <a:buFont typeface="+mj-lt"/>
              <a:buAutoNum type="arabicPeriod"/>
            </a:pPr>
            <a:r>
              <a:rPr lang="ja-JP" altLang="en-US" b="0" i="0" dirty="0">
                <a:solidFill>
                  <a:srgbClr val="3E3E3E"/>
                </a:solidFill>
                <a:effectLst/>
                <a:latin typeface="inherit"/>
              </a:rPr>
              <a:t>犯人役は、刑事役に見つからないように多くの人を倒し、刑事役はいち早く犯人役を見つける。</a:t>
            </a:r>
            <a:endParaRPr lang="ja-JP" altLang="en-US" b="0" i="0" dirty="0">
              <a:solidFill>
                <a:srgbClr val="FA8C40"/>
              </a:solidFill>
              <a:effectLst/>
              <a:latin typeface="inherit"/>
            </a:endParaRPr>
          </a:p>
          <a:p>
            <a:pPr algn="l" fontAlgn="base">
              <a:buFont typeface="+mj-lt"/>
              <a:buAutoNum type="arabicPeriod"/>
            </a:pPr>
            <a:r>
              <a:rPr lang="ja-JP" altLang="en-US" b="0" i="0" dirty="0">
                <a:solidFill>
                  <a:srgbClr val="3E3E3E"/>
                </a:solidFill>
                <a:effectLst/>
                <a:latin typeface="inherit"/>
              </a:rPr>
              <a:t>なお、ゲーム中は無言で行う。また、ウインクに気が付かない人がいても気にしない。</a:t>
            </a:r>
            <a:endParaRPr lang="ja-JP" altLang="en-US" b="0" i="0" dirty="0">
              <a:solidFill>
                <a:srgbClr val="FA8C40"/>
              </a:solidFill>
              <a:effectLst/>
              <a:latin typeface="inherit"/>
            </a:endParaRPr>
          </a:p>
        </p:txBody>
      </p:sp>
    </p:spTree>
    <p:extLst>
      <p:ext uri="{BB962C8B-B14F-4D97-AF65-F5344CB8AC3E}">
        <p14:creationId xmlns:p14="http://schemas.microsoft.com/office/powerpoint/2010/main" val="347576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9670" y="647192"/>
            <a:ext cx="9852660" cy="1233424"/>
          </a:xfrm>
        </p:spPr>
        <p:txBody>
          <a:bodyPr>
            <a:noAutofit/>
          </a:bodyPr>
          <a:lstStyle/>
          <a:p>
            <a:pPr rtl="0" eaLnBrk="1" latinLnBrk="0" hangingPunct="1"/>
            <a:r>
              <a:rPr lang="ja-JP" altLang="en-US" dirty="0">
                <a:effectLst/>
              </a:rPr>
              <a:t>ノンバーバルコミュニケーション（ゲーム）</a:t>
            </a:r>
            <a:endParaRPr lang="ja-JP" altLang="ja-JP" dirty="0">
              <a:effectLst/>
            </a:endParaRPr>
          </a:p>
        </p:txBody>
      </p:sp>
      <p:sp>
        <p:nvSpPr>
          <p:cNvPr id="4" name="コンテンツ プレースホルダー 3">
            <a:extLst>
              <a:ext uri="{FF2B5EF4-FFF2-40B4-BE49-F238E27FC236}">
                <a16:creationId xmlns:a16="http://schemas.microsoft.com/office/drawing/2014/main" id="{1CFEF0C2-4EFA-1958-B7F9-06927E0B57F3}"/>
              </a:ext>
            </a:extLst>
          </p:cNvPr>
          <p:cNvSpPr>
            <a:spLocks noGrp="1"/>
          </p:cNvSpPr>
          <p:nvPr>
            <p:ph idx="1"/>
          </p:nvPr>
        </p:nvSpPr>
        <p:spPr>
          <a:xfrm>
            <a:off x="1169670" y="1943100"/>
            <a:ext cx="9852660" cy="3766185"/>
          </a:xfrm>
        </p:spPr>
        <p:txBody>
          <a:bodyPr>
            <a:normAutofit fontScale="70000" lnSpcReduction="20000"/>
          </a:bodyPr>
          <a:lstStyle/>
          <a:p>
            <a:pPr marL="0" indent="0">
              <a:buNone/>
            </a:pPr>
            <a:r>
              <a:rPr lang="ja-JP" altLang="en-US" dirty="0"/>
              <a:t>　日ごろ、いかに言葉に頼ってコミュニケーションを取っているのか、わかります。</a:t>
            </a:r>
            <a:endParaRPr lang="en-US" altLang="ja-JP" dirty="0"/>
          </a:p>
          <a:p>
            <a:endParaRPr lang="en-US" altLang="ja-JP" dirty="0"/>
          </a:p>
          <a:p>
            <a:pPr algn="l"/>
            <a:r>
              <a:rPr lang="ja-JP" altLang="en-US" b="1" i="0" dirty="0">
                <a:solidFill>
                  <a:srgbClr val="85868C"/>
                </a:solidFill>
                <a:effectLst/>
                <a:latin typeface="Poppins" panose="00000500000000000000" pitchFamily="2" charset="0"/>
              </a:rPr>
              <a:t>▼ノンバーバルコミュニケーションゲーム　色々▼</a:t>
            </a:r>
            <a:endParaRPr lang="en-US" altLang="ja-JP" b="1" i="0" dirty="0">
              <a:solidFill>
                <a:srgbClr val="85868C"/>
              </a:solidFill>
              <a:effectLst/>
              <a:latin typeface="Poppins" panose="00000500000000000000" pitchFamily="2" charset="0"/>
            </a:endParaRPr>
          </a:p>
          <a:p>
            <a:pPr>
              <a:buFont typeface="Wingdings" panose="05000000000000000000" pitchFamily="2" charset="2"/>
              <a:buChar char="l"/>
            </a:pPr>
            <a:r>
              <a:rPr lang="ja-JP" altLang="en-US" b="1" i="0" dirty="0">
                <a:solidFill>
                  <a:srgbClr val="FF0000"/>
                </a:solidFill>
                <a:effectLst/>
                <a:latin typeface="Poppins" panose="00000500000000000000" pitchFamily="2" charset="0"/>
              </a:rPr>
              <a:t>バースデイライン</a:t>
            </a:r>
            <a:endParaRPr lang="en-US" altLang="ja-JP" b="1" i="0" dirty="0">
              <a:solidFill>
                <a:srgbClr val="FF0000"/>
              </a:solidFill>
              <a:effectLst/>
              <a:latin typeface="Poppins" panose="00000500000000000000" pitchFamily="2" charset="0"/>
            </a:endParaRPr>
          </a:p>
          <a:p>
            <a:pPr algn="l"/>
            <a:r>
              <a:rPr lang="ja-JP" altLang="en-US" b="0" i="0" dirty="0">
                <a:solidFill>
                  <a:srgbClr val="000000"/>
                </a:solidFill>
                <a:effectLst/>
                <a:latin typeface="Noto Sans JP"/>
              </a:rPr>
              <a:t>制限時間（</a:t>
            </a:r>
            <a:r>
              <a:rPr lang="en-US" altLang="ja-JP" b="0" i="0" dirty="0">
                <a:solidFill>
                  <a:srgbClr val="000000"/>
                </a:solidFill>
                <a:effectLst/>
                <a:latin typeface="Noto Sans JP"/>
              </a:rPr>
              <a:t>5</a:t>
            </a:r>
            <a:r>
              <a:rPr lang="ja-JP" altLang="en-US" b="0" i="0" dirty="0">
                <a:solidFill>
                  <a:srgbClr val="000000"/>
                </a:solidFill>
                <a:effectLst/>
                <a:latin typeface="Noto Sans JP"/>
              </a:rPr>
              <a:t>分）内に、誕生日の早い順から順番に一列に並ぶゲーム。</a:t>
            </a:r>
            <a:endParaRPr lang="en-US" altLang="ja-JP" b="0" i="0" dirty="0">
              <a:solidFill>
                <a:srgbClr val="000000"/>
              </a:solidFill>
              <a:effectLst/>
              <a:latin typeface="Noto Sans JP"/>
            </a:endParaRPr>
          </a:p>
          <a:p>
            <a:pPr marL="0" indent="0" algn="l">
              <a:buNone/>
            </a:pPr>
            <a:r>
              <a:rPr lang="ja-JP" altLang="en-US" b="0" i="0" dirty="0">
                <a:solidFill>
                  <a:srgbClr val="000000"/>
                </a:solidFill>
                <a:effectLst/>
                <a:latin typeface="Noto Sans JP"/>
              </a:rPr>
              <a:t>　　ただし、終始無言でおこない、言葉を使ってはいけません（筆談も</a:t>
            </a:r>
            <a:r>
              <a:rPr lang="en-US" altLang="ja-JP" b="0" i="0" dirty="0">
                <a:solidFill>
                  <a:srgbClr val="000000"/>
                </a:solidFill>
                <a:effectLst/>
                <a:latin typeface="Noto Sans JP"/>
              </a:rPr>
              <a:t>NG</a:t>
            </a:r>
            <a:r>
              <a:rPr lang="ja-JP" altLang="en-US" b="0" i="0" dirty="0">
                <a:solidFill>
                  <a:srgbClr val="000000"/>
                </a:solidFill>
                <a:effectLst/>
                <a:latin typeface="Noto Sans JP"/>
              </a:rPr>
              <a:t>）。言葉で伝えられるコミュニケーションの</a:t>
            </a:r>
            <a:endParaRPr lang="en-US" altLang="ja-JP" b="0" i="0" dirty="0">
              <a:solidFill>
                <a:srgbClr val="000000"/>
              </a:solidFill>
              <a:effectLst/>
              <a:latin typeface="Noto Sans JP"/>
            </a:endParaRPr>
          </a:p>
          <a:p>
            <a:pPr marL="0" indent="0" algn="l">
              <a:buNone/>
            </a:pPr>
            <a:r>
              <a:rPr lang="ja-JP" altLang="en-US" dirty="0">
                <a:solidFill>
                  <a:srgbClr val="000000"/>
                </a:solidFill>
                <a:latin typeface="Noto Sans JP"/>
              </a:rPr>
              <a:t>　　</a:t>
            </a:r>
            <a:r>
              <a:rPr lang="ja-JP" altLang="en-US" b="0" i="0" dirty="0">
                <a:solidFill>
                  <a:srgbClr val="000000"/>
                </a:solidFill>
                <a:effectLst/>
                <a:latin typeface="Noto Sans JP"/>
              </a:rPr>
              <a:t>大切さと、言葉が通じなくても相手の気持ちを推測するノンバーバルコミュニケーションの重要性を同時に学ぶこ</a:t>
            </a:r>
            <a:endParaRPr lang="en-US" altLang="ja-JP" b="0" i="0" dirty="0">
              <a:solidFill>
                <a:srgbClr val="000000"/>
              </a:solidFill>
              <a:effectLst/>
              <a:latin typeface="Noto Sans JP"/>
            </a:endParaRPr>
          </a:p>
          <a:p>
            <a:pPr marL="0" indent="0" algn="l">
              <a:buNone/>
            </a:pPr>
            <a:r>
              <a:rPr lang="ja-JP" altLang="en-US" b="0" i="0" dirty="0">
                <a:solidFill>
                  <a:srgbClr val="000000"/>
                </a:solidFill>
                <a:effectLst/>
                <a:latin typeface="Noto Sans JP"/>
              </a:rPr>
              <a:t>　　とができます。</a:t>
            </a:r>
          </a:p>
          <a:p>
            <a:pPr algn="l"/>
            <a:r>
              <a:rPr lang="ja-JP" altLang="en-US" b="1" i="0" dirty="0">
                <a:solidFill>
                  <a:srgbClr val="000000"/>
                </a:solidFill>
                <a:effectLst/>
                <a:latin typeface="Noto Sans JP"/>
              </a:rPr>
              <a:t>遊び方</a:t>
            </a:r>
          </a:p>
          <a:p>
            <a:pPr algn="l">
              <a:buFont typeface="+mj-lt"/>
              <a:buAutoNum type="arabicPeriod"/>
            </a:pPr>
            <a:r>
              <a:rPr lang="ja-JP" altLang="en-US" b="0" i="0" dirty="0">
                <a:solidFill>
                  <a:srgbClr val="000000"/>
                </a:solidFill>
                <a:effectLst/>
                <a:latin typeface="Noto Sans JP"/>
              </a:rPr>
              <a:t>誕生日の早い順（先頭が</a:t>
            </a:r>
            <a:r>
              <a:rPr lang="en-US" altLang="ja-JP" b="0" i="0" dirty="0">
                <a:solidFill>
                  <a:srgbClr val="000000"/>
                </a:solidFill>
                <a:effectLst/>
                <a:latin typeface="Noto Sans JP"/>
              </a:rPr>
              <a:t>1</a:t>
            </a:r>
            <a:r>
              <a:rPr lang="ja-JP" altLang="en-US" b="0" i="0" dirty="0">
                <a:solidFill>
                  <a:srgbClr val="000000"/>
                </a:solidFill>
                <a:effectLst/>
                <a:latin typeface="Noto Sans JP"/>
              </a:rPr>
              <a:t>月</a:t>
            </a:r>
            <a:r>
              <a:rPr lang="en-US" altLang="ja-JP" b="0" i="0" dirty="0">
                <a:solidFill>
                  <a:srgbClr val="000000"/>
                </a:solidFill>
                <a:effectLst/>
                <a:latin typeface="Noto Sans JP"/>
              </a:rPr>
              <a:t>1</a:t>
            </a:r>
            <a:r>
              <a:rPr lang="ja-JP" altLang="en-US" b="0" i="0" dirty="0">
                <a:solidFill>
                  <a:srgbClr val="000000"/>
                </a:solidFill>
                <a:effectLst/>
                <a:latin typeface="Noto Sans JP"/>
              </a:rPr>
              <a:t>日生まれ、最後尾が</a:t>
            </a:r>
            <a:r>
              <a:rPr lang="en-US" altLang="ja-JP" b="0" i="0" dirty="0">
                <a:solidFill>
                  <a:srgbClr val="000000"/>
                </a:solidFill>
                <a:effectLst/>
                <a:latin typeface="Noto Sans JP"/>
              </a:rPr>
              <a:t>12</a:t>
            </a:r>
            <a:r>
              <a:rPr lang="ja-JP" altLang="en-US" b="0" i="0" dirty="0">
                <a:solidFill>
                  <a:srgbClr val="000000"/>
                </a:solidFill>
                <a:effectLst/>
                <a:latin typeface="Noto Sans JP"/>
              </a:rPr>
              <a:t>月</a:t>
            </a:r>
            <a:r>
              <a:rPr lang="en-US" altLang="ja-JP" b="0" i="0" dirty="0">
                <a:solidFill>
                  <a:srgbClr val="000000"/>
                </a:solidFill>
                <a:effectLst/>
                <a:latin typeface="Noto Sans JP"/>
              </a:rPr>
              <a:t>31</a:t>
            </a:r>
            <a:r>
              <a:rPr lang="ja-JP" altLang="en-US" b="0" i="0" dirty="0">
                <a:solidFill>
                  <a:srgbClr val="000000"/>
                </a:solidFill>
                <a:effectLst/>
                <a:latin typeface="Noto Sans JP"/>
              </a:rPr>
              <a:t>日生まれ）に一列に並ぶ。しゃべることや筆談は</a:t>
            </a:r>
            <a:r>
              <a:rPr lang="en-US" altLang="ja-JP" b="0" i="0" dirty="0">
                <a:solidFill>
                  <a:srgbClr val="000000"/>
                </a:solidFill>
                <a:effectLst/>
                <a:latin typeface="Noto Sans JP"/>
              </a:rPr>
              <a:t>NG</a:t>
            </a:r>
            <a:r>
              <a:rPr lang="ja-JP" altLang="en-US" b="0" i="0" dirty="0">
                <a:solidFill>
                  <a:srgbClr val="000000"/>
                </a:solidFill>
                <a:effectLst/>
                <a:latin typeface="Noto Sans JP"/>
              </a:rPr>
              <a:t>。</a:t>
            </a:r>
            <a:br>
              <a:rPr lang="ja-JP" altLang="en-US" b="0" i="0" dirty="0">
                <a:solidFill>
                  <a:srgbClr val="000000"/>
                </a:solidFill>
                <a:effectLst/>
                <a:latin typeface="Noto Sans JP"/>
              </a:rPr>
            </a:br>
            <a:endParaRPr lang="ja-JP" altLang="en-US" b="0" i="0" dirty="0">
              <a:solidFill>
                <a:srgbClr val="000000"/>
              </a:solidFill>
              <a:effectLst/>
              <a:latin typeface="Noto Sans JP"/>
            </a:endParaRPr>
          </a:p>
          <a:p>
            <a:pPr algn="l">
              <a:buFont typeface="+mj-lt"/>
              <a:buAutoNum type="arabicPeriod"/>
            </a:pPr>
            <a:r>
              <a:rPr lang="ja-JP" altLang="en-US" b="0" i="0" dirty="0">
                <a:solidFill>
                  <a:srgbClr val="000000"/>
                </a:solidFill>
                <a:effectLst/>
                <a:latin typeface="Noto Sans JP"/>
              </a:rPr>
              <a:t>制限時間（</a:t>
            </a:r>
            <a:r>
              <a:rPr lang="en-US" altLang="ja-JP" b="0" i="0" dirty="0">
                <a:solidFill>
                  <a:srgbClr val="000000"/>
                </a:solidFill>
                <a:effectLst/>
                <a:latin typeface="Noto Sans JP"/>
              </a:rPr>
              <a:t>5</a:t>
            </a:r>
            <a:r>
              <a:rPr lang="ja-JP" altLang="en-US" b="0" i="0" dirty="0">
                <a:solidFill>
                  <a:srgbClr val="000000"/>
                </a:solidFill>
                <a:effectLst/>
                <a:latin typeface="Noto Sans JP"/>
              </a:rPr>
              <a:t>分）がきたら、先頭から順番に自分の誕生日を言う。</a:t>
            </a:r>
            <a:br>
              <a:rPr lang="ja-JP" altLang="en-US" b="0" i="0" dirty="0">
                <a:solidFill>
                  <a:srgbClr val="000000"/>
                </a:solidFill>
                <a:effectLst/>
                <a:latin typeface="Noto Sans JP"/>
              </a:rPr>
            </a:br>
            <a:endParaRPr lang="ja-JP" altLang="en-US" b="0" i="0" dirty="0">
              <a:solidFill>
                <a:srgbClr val="000000"/>
              </a:solidFill>
              <a:effectLst/>
              <a:latin typeface="Noto Sans JP"/>
            </a:endParaRPr>
          </a:p>
          <a:p>
            <a:pPr algn="l">
              <a:buFont typeface="+mj-lt"/>
              <a:buAutoNum type="arabicPeriod"/>
            </a:pPr>
            <a:r>
              <a:rPr lang="ja-JP" altLang="en-US" b="0" i="0" dirty="0">
                <a:solidFill>
                  <a:srgbClr val="000000"/>
                </a:solidFill>
                <a:effectLst/>
                <a:latin typeface="Noto Sans JP"/>
              </a:rPr>
              <a:t>順番に並べていたら</a:t>
            </a:r>
            <a:r>
              <a:rPr lang="en-US" altLang="ja-JP" b="0" i="0" dirty="0">
                <a:solidFill>
                  <a:srgbClr val="000000"/>
                </a:solidFill>
                <a:effectLst/>
                <a:latin typeface="Noto Sans JP"/>
              </a:rPr>
              <a:t>OK!</a:t>
            </a:r>
            <a:endParaRPr lang="ja-JP" altLang="en-US" b="0" i="0" dirty="0">
              <a:solidFill>
                <a:srgbClr val="000000"/>
              </a:solidFill>
              <a:effectLst/>
              <a:latin typeface="Noto Sans JP"/>
            </a:endParaRPr>
          </a:p>
        </p:txBody>
      </p:sp>
    </p:spTree>
    <p:extLst>
      <p:ext uri="{BB962C8B-B14F-4D97-AF65-F5344CB8AC3E}">
        <p14:creationId xmlns:p14="http://schemas.microsoft.com/office/powerpoint/2010/main" val="8799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69670" y="647192"/>
            <a:ext cx="9852660" cy="1233424"/>
          </a:xfrm>
        </p:spPr>
        <p:txBody>
          <a:bodyPr>
            <a:noAutofit/>
          </a:bodyPr>
          <a:lstStyle/>
          <a:p>
            <a:pPr rtl="0" eaLnBrk="1" latinLnBrk="0" hangingPunct="1"/>
            <a:r>
              <a:rPr lang="ja-JP" altLang="en-US" dirty="0">
                <a:effectLst/>
              </a:rPr>
              <a:t>ノンバーバルコミュニケーション（ゲーム）</a:t>
            </a:r>
            <a:endParaRPr lang="ja-JP" altLang="ja-JP" dirty="0">
              <a:effectLst/>
            </a:endParaRPr>
          </a:p>
        </p:txBody>
      </p:sp>
      <p:sp>
        <p:nvSpPr>
          <p:cNvPr id="4" name="コンテンツ プレースホルダー 3">
            <a:extLst>
              <a:ext uri="{FF2B5EF4-FFF2-40B4-BE49-F238E27FC236}">
                <a16:creationId xmlns:a16="http://schemas.microsoft.com/office/drawing/2014/main" id="{1CFEF0C2-4EFA-1958-B7F9-06927E0B57F3}"/>
              </a:ext>
            </a:extLst>
          </p:cNvPr>
          <p:cNvSpPr>
            <a:spLocks noGrp="1"/>
          </p:cNvSpPr>
          <p:nvPr>
            <p:ph idx="1"/>
          </p:nvPr>
        </p:nvSpPr>
        <p:spPr>
          <a:xfrm>
            <a:off x="1169670" y="1943100"/>
            <a:ext cx="9852660" cy="3766185"/>
          </a:xfrm>
        </p:spPr>
        <p:txBody>
          <a:bodyPr>
            <a:normAutofit fontScale="85000" lnSpcReduction="20000"/>
          </a:bodyPr>
          <a:lstStyle/>
          <a:p>
            <a:pPr marL="0" indent="0">
              <a:buNone/>
            </a:pPr>
            <a:r>
              <a:rPr lang="ja-JP" altLang="en-US" dirty="0"/>
              <a:t>　日ごろ、いかに言葉に頼ってコミュニケーションを取っているのか、わかります。</a:t>
            </a:r>
            <a:endParaRPr lang="en-US" altLang="ja-JP" dirty="0"/>
          </a:p>
          <a:p>
            <a:endParaRPr lang="en-US" altLang="ja-JP" dirty="0"/>
          </a:p>
          <a:p>
            <a:pPr algn="l"/>
            <a:r>
              <a:rPr lang="ja-JP" altLang="en-US" b="1" i="0" dirty="0">
                <a:solidFill>
                  <a:srgbClr val="85868C"/>
                </a:solidFill>
                <a:effectLst/>
                <a:latin typeface="Poppins" panose="00000500000000000000" pitchFamily="2" charset="0"/>
              </a:rPr>
              <a:t>▼ノンバーバルコミュニケーションゲーム　色々▼</a:t>
            </a:r>
            <a:endParaRPr lang="en-US" altLang="ja-JP" b="1" i="0" dirty="0">
              <a:solidFill>
                <a:srgbClr val="85868C"/>
              </a:solidFill>
              <a:effectLst/>
              <a:latin typeface="Poppins" panose="00000500000000000000" pitchFamily="2" charset="0"/>
            </a:endParaRPr>
          </a:p>
          <a:p>
            <a:pPr>
              <a:buFont typeface="Wingdings" panose="05000000000000000000" pitchFamily="2" charset="2"/>
              <a:buChar char="l"/>
            </a:pPr>
            <a:r>
              <a:rPr lang="ja-JP" altLang="en-US" b="1" i="0" dirty="0">
                <a:solidFill>
                  <a:srgbClr val="FF0000"/>
                </a:solidFill>
                <a:effectLst/>
                <a:latin typeface="Poppins" panose="00000500000000000000" pitchFamily="2" charset="0"/>
              </a:rPr>
              <a:t>ジェスチャーゲーム</a:t>
            </a:r>
            <a:endParaRPr lang="en-US" altLang="ja-JP" b="1" i="0" dirty="0">
              <a:solidFill>
                <a:srgbClr val="FF0000"/>
              </a:solidFill>
              <a:effectLst/>
              <a:latin typeface="Poppins" panose="00000500000000000000" pitchFamily="2" charset="0"/>
            </a:endParaRPr>
          </a:p>
          <a:p>
            <a:pPr algn="l"/>
            <a:r>
              <a:rPr lang="ja-JP" altLang="en-US" b="0" i="0" dirty="0">
                <a:solidFill>
                  <a:srgbClr val="000000"/>
                </a:solidFill>
                <a:effectLst/>
                <a:latin typeface="Noto Sans JP"/>
              </a:rPr>
              <a:t>ジェスチャーゲームはお題さえあれば体ひとつでどこでもできる、準備が必要ないゲーム。出されたお題をジェスチャーだけで見ている人に伝えるため、表現力と相手の伝えたいことを理解するノンバーバルコミュニケーションの力を伸ばすことができます。ジェスチャーで一生懸命に伝えようとするメンバーの姿も新鮮に感じられますよ。</a:t>
            </a:r>
          </a:p>
          <a:p>
            <a:pPr algn="l"/>
            <a:r>
              <a:rPr lang="ja-JP" altLang="en-US" b="1" i="0" dirty="0">
                <a:solidFill>
                  <a:srgbClr val="000000"/>
                </a:solidFill>
                <a:effectLst/>
                <a:latin typeface="Noto Sans JP"/>
              </a:rPr>
              <a:t>遊び方</a:t>
            </a:r>
            <a:br>
              <a:rPr lang="ja-JP" altLang="en-US" b="1" i="0" dirty="0">
                <a:solidFill>
                  <a:srgbClr val="000000"/>
                </a:solidFill>
                <a:effectLst/>
                <a:latin typeface="Noto Sans JP"/>
              </a:rPr>
            </a:br>
            <a:endParaRPr lang="ja-JP" altLang="en-US" b="1" i="0" dirty="0">
              <a:solidFill>
                <a:srgbClr val="000000"/>
              </a:solidFill>
              <a:effectLst/>
              <a:latin typeface="Noto Sans JP"/>
            </a:endParaRPr>
          </a:p>
          <a:p>
            <a:pPr algn="l">
              <a:buFont typeface="+mj-lt"/>
              <a:buAutoNum type="arabicPeriod"/>
            </a:pPr>
            <a:r>
              <a:rPr lang="ja-JP" altLang="en-US" b="0" i="0" dirty="0">
                <a:solidFill>
                  <a:srgbClr val="000000"/>
                </a:solidFill>
                <a:effectLst/>
                <a:latin typeface="Noto Sans JP"/>
              </a:rPr>
              <a:t>一人がお題を見て、チームの他の人にジェスチャーだけで伝える。</a:t>
            </a:r>
          </a:p>
          <a:p>
            <a:pPr algn="l">
              <a:buFont typeface="+mj-lt"/>
              <a:buAutoNum type="arabicPeriod"/>
            </a:pPr>
            <a:r>
              <a:rPr lang="ja-JP" altLang="en-US" b="0" i="0" dirty="0">
                <a:solidFill>
                  <a:srgbClr val="000000"/>
                </a:solidFill>
                <a:effectLst/>
                <a:latin typeface="Noto Sans JP"/>
              </a:rPr>
              <a:t>見ている側がお題を当てたら次の人に交代する。（お題がわからない場合はそのお題をパスする。パスは</a:t>
            </a:r>
            <a:r>
              <a:rPr lang="en-US" altLang="ja-JP" b="0" i="0" dirty="0">
                <a:solidFill>
                  <a:srgbClr val="000000"/>
                </a:solidFill>
                <a:effectLst/>
                <a:latin typeface="Noto Sans JP"/>
              </a:rPr>
              <a:t>3</a:t>
            </a:r>
            <a:r>
              <a:rPr lang="ja-JP" altLang="en-US" b="0" i="0" dirty="0">
                <a:solidFill>
                  <a:srgbClr val="000000"/>
                </a:solidFill>
                <a:effectLst/>
                <a:latin typeface="Noto Sans JP"/>
              </a:rPr>
              <a:t>回まで）</a:t>
            </a:r>
          </a:p>
          <a:p>
            <a:pPr algn="l">
              <a:buFont typeface="+mj-lt"/>
              <a:buAutoNum type="arabicPeriod"/>
            </a:pPr>
            <a:r>
              <a:rPr lang="ja-JP" altLang="en-US" b="0" i="0" dirty="0">
                <a:solidFill>
                  <a:srgbClr val="000000"/>
                </a:solidFill>
                <a:effectLst/>
                <a:latin typeface="Noto Sans JP"/>
              </a:rPr>
              <a:t>チームの最後の人までジェスチャーを終えたチームが優勝。</a:t>
            </a:r>
          </a:p>
        </p:txBody>
      </p:sp>
    </p:spTree>
    <p:extLst>
      <p:ext uri="{BB962C8B-B14F-4D97-AF65-F5344CB8AC3E}">
        <p14:creationId xmlns:p14="http://schemas.microsoft.com/office/powerpoint/2010/main" val="225416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677672"/>
            <a:ext cx="9133730" cy="1233424"/>
          </a:xfrm>
        </p:spPr>
        <p:txBody>
          <a:bodyPr>
            <a:normAutofit/>
          </a:bodyPr>
          <a:lstStyle/>
          <a:p>
            <a:pPr rtl="0" eaLnBrk="1" latinLnBrk="0" hangingPunct="1"/>
            <a:r>
              <a:rPr lang="ja-JP" altLang="en-US" sz="4400" dirty="0">
                <a:effectLst/>
              </a:rPr>
              <a:t>グループワークを、なぜやる？</a:t>
            </a:r>
            <a:endParaRPr lang="ja-JP" altLang="ja-JP" sz="4400" dirty="0">
              <a:effectLst/>
            </a:endParaRPr>
          </a:p>
        </p:txBody>
      </p:sp>
      <p:sp>
        <p:nvSpPr>
          <p:cNvPr id="5" name="コンテンツ プレースホルダー 4">
            <a:extLst>
              <a:ext uri="{FF2B5EF4-FFF2-40B4-BE49-F238E27FC236}">
                <a16:creationId xmlns:a16="http://schemas.microsoft.com/office/drawing/2014/main" id="{480AE90A-727E-449B-B3F3-34291D5EA377}"/>
              </a:ext>
            </a:extLst>
          </p:cNvPr>
          <p:cNvSpPr>
            <a:spLocks noGrp="1"/>
          </p:cNvSpPr>
          <p:nvPr>
            <p:ph idx="1"/>
          </p:nvPr>
        </p:nvSpPr>
        <p:spPr>
          <a:xfrm>
            <a:off x="1313828" y="1766520"/>
            <a:ext cx="8596668" cy="3880773"/>
          </a:xfrm>
        </p:spPr>
        <p:txBody>
          <a:bodyPr>
            <a:normAutofit/>
          </a:bodyPr>
          <a:lstStyle/>
          <a:p>
            <a:pPr marL="0" indent="0" algn="l">
              <a:buNone/>
            </a:pPr>
            <a:r>
              <a:rPr lang="ja-JP" altLang="en-US" sz="2500" b="1" i="0" dirty="0">
                <a:solidFill>
                  <a:srgbClr val="333333"/>
                </a:solidFill>
                <a:effectLst/>
                <a:latin typeface="ヒラギノ角ゴ Pro W3" panose="020B0300000000000000" pitchFamily="34" charset="-128"/>
                <a:ea typeface="ヒラギノ角ゴ Pro W3" panose="020B0300000000000000" pitchFamily="34" charset="-128"/>
              </a:rPr>
              <a:t>✦自主的に考え、行動する力が身に付く</a:t>
            </a:r>
          </a:p>
          <a:p>
            <a:pPr marL="0" indent="0" algn="l">
              <a:buNone/>
            </a:pPr>
            <a:endParaRPr lang="en-US" altLang="ja-JP" sz="2500" b="1" dirty="0">
              <a:solidFill>
                <a:srgbClr val="333333"/>
              </a:solidFill>
              <a:latin typeface="ヒラギノ角ゴ Pro W3" panose="020B0300000000000000" pitchFamily="34" charset="-128"/>
              <a:ea typeface="ヒラギノ角ゴ Pro W3" panose="020B0300000000000000" pitchFamily="34" charset="-128"/>
            </a:endParaRPr>
          </a:p>
          <a:p>
            <a:pPr marL="0" indent="0" algn="l">
              <a:buNone/>
            </a:pPr>
            <a:r>
              <a:rPr lang="ja-JP" altLang="en-US" sz="2500" b="1" i="0" dirty="0">
                <a:solidFill>
                  <a:schemeClr val="tx1"/>
                </a:solidFill>
                <a:effectLst/>
                <a:latin typeface="ヒラギノ角ゴ Pro W3" panose="020B0300000000000000" pitchFamily="34" charset="-128"/>
                <a:ea typeface="ヒラギノ角ゴ Pro W3" panose="020B0300000000000000" pitchFamily="34" charset="-128"/>
              </a:rPr>
              <a:t>✦他者と協力して課題に取り組む力が身に付く</a:t>
            </a:r>
          </a:p>
          <a:p>
            <a:pPr marL="0" indent="0" algn="l">
              <a:buNone/>
            </a:pPr>
            <a:endParaRPr lang="en-US" altLang="ja-JP" sz="2500" b="1" i="0" dirty="0">
              <a:solidFill>
                <a:srgbClr val="333333"/>
              </a:solidFill>
              <a:effectLst/>
              <a:latin typeface="ヒラギノ角ゴ Pro W3" panose="020B0300000000000000" pitchFamily="34" charset="-128"/>
              <a:ea typeface="ヒラギノ角ゴ Pro W3" panose="020B0300000000000000" pitchFamily="34" charset="-128"/>
            </a:endParaRPr>
          </a:p>
          <a:p>
            <a:pPr marL="0" indent="0" algn="l">
              <a:buNone/>
            </a:pPr>
            <a:r>
              <a:rPr lang="ja-JP" altLang="en-US" sz="2500" b="1" i="0" dirty="0">
                <a:solidFill>
                  <a:srgbClr val="333333"/>
                </a:solidFill>
                <a:effectLst/>
                <a:latin typeface="ヒラギノ角ゴ Pro W3" panose="020B0300000000000000" pitchFamily="34" charset="-128"/>
                <a:ea typeface="ヒラギノ角ゴ Pro W3" panose="020B0300000000000000" pitchFamily="34" charset="-128"/>
              </a:rPr>
              <a:t>✦自分の意見を伝える力が身に付く</a:t>
            </a:r>
          </a:p>
          <a:p>
            <a:pPr marL="0" indent="0" algn="l">
              <a:buNone/>
            </a:pPr>
            <a:endParaRPr lang="en-US" altLang="ja-JP" sz="2500" b="1" i="0" dirty="0">
              <a:solidFill>
                <a:srgbClr val="333333"/>
              </a:solidFill>
              <a:effectLst/>
              <a:latin typeface="ヒラギノ角ゴ Pro W3" panose="020B0300000000000000" pitchFamily="34" charset="-128"/>
              <a:ea typeface="ヒラギノ角ゴ Pro W3" panose="020B0300000000000000" pitchFamily="34" charset="-128"/>
            </a:endParaRPr>
          </a:p>
          <a:p>
            <a:pPr marL="0" indent="0" algn="l">
              <a:buNone/>
            </a:pPr>
            <a:r>
              <a:rPr lang="ja-JP" altLang="en-US" sz="2500" b="1" i="0" dirty="0">
                <a:solidFill>
                  <a:srgbClr val="333333"/>
                </a:solidFill>
                <a:effectLst/>
                <a:latin typeface="ヒラギノ角ゴ Pro W3" panose="020B0300000000000000" pitchFamily="34" charset="-128"/>
                <a:ea typeface="ヒラギノ角ゴ Pro W3" panose="020B0300000000000000" pitchFamily="34" charset="-128"/>
              </a:rPr>
              <a:t>✦意思決定をする力が身に付く</a:t>
            </a:r>
          </a:p>
          <a:p>
            <a:pPr marL="0" indent="0">
              <a:buNone/>
            </a:pPr>
            <a:endParaRPr lang="ja-JP" altLang="en-US" dirty="0"/>
          </a:p>
        </p:txBody>
      </p:sp>
    </p:spTree>
    <p:extLst>
      <p:ext uri="{BB962C8B-B14F-4D97-AF65-F5344CB8AC3E}">
        <p14:creationId xmlns:p14="http://schemas.microsoft.com/office/powerpoint/2010/main" val="511898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677672"/>
            <a:ext cx="9133730" cy="1233424"/>
          </a:xfrm>
        </p:spPr>
        <p:txBody>
          <a:bodyPr>
            <a:normAutofit/>
          </a:bodyPr>
          <a:lstStyle/>
          <a:p>
            <a:pPr rtl="0" eaLnBrk="1" latinLnBrk="0" hangingPunct="1"/>
            <a:r>
              <a:rPr lang="ja-JP" altLang="en-US" sz="4400" dirty="0">
                <a:effectLst/>
              </a:rPr>
              <a:t>グループワーク</a:t>
            </a:r>
            <a:endParaRPr lang="ja-JP" altLang="ja-JP" sz="4400" dirty="0">
              <a:effectLst/>
            </a:endParaRPr>
          </a:p>
        </p:txBody>
      </p:sp>
      <p:sp>
        <p:nvSpPr>
          <p:cNvPr id="5" name="コンテンツ プレースホルダー 4">
            <a:extLst>
              <a:ext uri="{FF2B5EF4-FFF2-40B4-BE49-F238E27FC236}">
                <a16:creationId xmlns:a16="http://schemas.microsoft.com/office/drawing/2014/main" id="{480AE90A-727E-449B-B3F3-34291D5EA377}"/>
              </a:ext>
            </a:extLst>
          </p:cNvPr>
          <p:cNvSpPr>
            <a:spLocks noGrp="1"/>
          </p:cNvSpPr>
          <p:nvPr>
            <p:ph idx="1"/>
          </p:nvPr>
        </p:nvSpPr>
        <p:spPr>
          <a:xfrm>
            <a:off x="1792531" y="1472876"/>
            <a:ext cx="8865199" cy="5385124"/>
          </a:xfrm>
        </p:spPr>
        <p:txBody>
          <a:bodyPr>
            <a:normAutofit lnSpcReduction="10000"/>
          </a:bodyPr>
          <a:lstStyle/>
          <a:p>
            <a:r>
              <a:rPr lang="ja-JP" altLang="en-US" sz="2800" dirty="0"/>
              <a:t>コンセンサスゲーム（合意形成）</a:t>
            </a:r>
            <a:endParaRPr lang="en-US" altLang="ja-JP" sz="2800" dirty="0"/>
          </a:p>
          <a:p>
            <a:pPr marL="0" indent="0">
              <a:buNone/>
            </a:pPr>
            <a:r>
              <a:rPr lang="ja-JP" altLang="en-US" sz="2800" dirty="0"/>
              <a:t>　　「</a:t>
            </a:r>
            <a:r>
              <a:rPr lang="ja-JP" altLang="en-US" sz="2800" b="0" i="0" dirty="0">
                <a:solidFill>
                  <a:srgbClr val="212529"/>
                </a:solidFill>
                <a:effectLst/>
                <a:latin typeface="メイリオ" panose="020B0604030504040204" pitchFamily="50" charset="-128"/>
                <a:ea typeface="メイリオ" panose="020B0604030504040204" pitchFamily="50" charset="-128"/>
              </a:rPr>
              <a:t>雪山での遭難</a:t>
            </a:r>
            <a:r>
              <a:rPr lang="ja-JP" altLang="en-US" sz="2800" dirty="0"/>
              <a:t>」</a:t>
            </a:r>
            <a:endParaRPr lang="en-US" altLang="ja-JP" sz="2800" dirty="0"/>
          </a:p>
          <a:p>
            <a:pPr marL="0" indent="0">
              <a:buNone/>
            </a:pPr>
            <a:endParaRPr lang="en-US" altLang="ja-JP" dirty="0"/>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1" lang="ja-JP" altLang="en-US" sz="2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rPr>
              <a:t>やりかた</a:t>
            </a:r>
            <a:endParaRPr kumimoji="1" lang="en-US" altLang="ja-JP" sz="24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endParaRPr>
          </a:p>
          <a:p>
            <a:pPr lvl="1">
              <a:buClr>
                <a:srgbClr val="90C226"/>
              </a:buClr>
              <a:buFont typeface="+mj-lt"/>
              <a:buAutoNum type="arabicPeriod"/>
              <a:defRPr/>
            </a:pPr>
            <a:r>
              <a:rPr lang="ja-JP" altLang="en-US" sz="2400" dirty="0"/>
              <a:t>出題された内容について、個人で考えます</a:t>
            </a:r>
            <a:r>
              <a:rPr lang="en-US" altLang="ja-JP" sz="2400" dirty="0"/>
              <a:t>(10</a:t>
            </a:r>
            <a:r>
              <a:rPr lang="ja-JP" altLang="en-US" sz="2400" dirty="0"/>
              <a:t>分</a:t>
            </a:r>
            <a:r>
              <a:rPr lang="en-US" altLang="ja-JP" sz="2400" dirty="0"/>
              <a:t>) </a:t>
            </a:r>
            <a:r>
              <a:rPr lang="ja-JP" altLang="en-US" sz="2400" dirty="0"/>
              <a:t>。</a:t>
            </a:r>
            <a:endParaRPr lang="en-US" altLang="ja-JP" sz="2400" dirty="0"/>
          </a:p>
          <a:p>
            <a:pPr lvl="1">
              <a:buClr>
                <a:srgbClr val="90C226"/>
              </a:buClr>
              <a:buFont typeface="+mj-lt"/>
              <a:buAutoNum type="arabicPeriod"/>
              <a:defRPr/>
            </a:pPr>
            <a:r>
              <a:rPr lang="ja-JP" altLang="en-US" sz="2400" dirty="0"/>
              <a:t>グループ</a:t>
            </a:r>
            <a:r>
              <a:rPr lang="en-US" altLang="ja-JP" sz="2400" dirty="0"/>
              <a:t>(</a:t>
            </a:r>
            <a:r>
              <a:rPr lang="ja-JP" altLang="en-US" sz="2400" dirty="0"/>
              <a:t>４</a:t>
            </a:r>
            <a:r>
              <a:rPr lang="en-US" altLang="ja-JP" sz="2400" dirty="0"/>
              <a:t>〜</a:t>
            </a:r>
            <a:r>
              <a:rPr lang="ja-JP" altLang="en-US" sz="2400" dirty="0"/>
              <a:t>６名</a:t>
            </a:r>
            <a:r>
              <a:rPr lang="en-US" altLang="ja-JP" sz="2400" dirty="0"/>
              <a:t>)</a:t>
            </a:r>
            <a:r>
              <a:rPr lang="ja-JP" altLang="en-US" sz="2400" dirty="0"/>
              <a:t>で考えます</a:t>
            </a:r>
            <a:r>
              <a:rPr lang="en-US" altLang="ja-JP" sz="2400" dirty="0"/>
              <a:t>(20</a:t>
            </a:r>
            <a:r>
              <a:rPr lang="ja-JP" altLang="en-US" sz="2400" dirty="0"/>
              <a:t>分</a:t>
            </a:r>
            <a:r>
              <a:rPr lang="en-US" altLang="ja-JP" sz="2400" dirty="0"/>
              <a:t>)</a:t>
            </a:r>
            <a:r>
              <a:rPr lang="ja-JP" altLang="en-US" sz="2400" dirty="0"/>
              <a:t>。</a:t>
            </a:r>
            <a:endParaRPr lang="en-US" altLang="ja-JP" sz="2400" dirty="0"/>
          </a:p>
          <a:p>
            <a:pPr lvl="1">
              <a:buClr>
                <a:srgbClr val="90C226"/>
              </a:buClr>
              <a:buFont typeface="+mj-lt"/>
              <a:buAutoNum type="arabicPeriod"/>
              <a:defRPr/>
            </a:pPr>
            <a:r>
              <a:rPr lang="ja-JP" altLang="en-US" sz="2400" dirty="0"/>
              <a:t>チーム内で課題に対する解答を出し終えたら、チームごと</a:t>
            </a:r>
            <a:endParaRPr lang="en-US" altLang="ja-JP" sz="2400" dirty="0"/>
          </a:p>
          <a:p>
            <a:pPr marL="457200" lvl="1" indent="0">
              <a:buClr>
                <a:srgbClr val="90C226"/>
              </a:buClr>
              <a:buNone/>
              <a:defRPr/>
            </a:pPr>
            <a:r>
              <a:rPr lang="ja-JP" altLang="en-US" sz="2400" dirty="0"/>
              <a:t>　に発表。</a:t>
            </a:r>
            <a:endParaRPr lang="en-US" altLang="ja-JP" sz="2400" dirty="0"/>
          </a:p>
          <a:p>
            <a:pPr lvl="1">
              <a:buClr>
                <a:srgbClr val="90C226"/>
              </a:buClr>
              <a:buFont typeface="+mj-lt"/>
              <a:buAutoNum type="arabicPeriod"/>
              <a:defRPr/>
            </a:pPr>
            <a:r>
              <a:rPr lang="ja-JP" altLang="en-US" sz="2400" dirty="0"/>
              <a:t>チーム内でしっかりと合意形成が行われたかを振り返る。</a:t>
            </a:r>
            <a:endParaRPr lang="en-US" altLang="ja-JP" sz="1800" dirty="0"/>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endParaRPr kumimoji="1" lang="en-US" altLang="ja-JP" sz="1800" b="0" i="0" u="none" strike="noStrike" kern="1200" cap="none" spc="0" normalizeH="0" baseline="0" noProof="0" dirty="0">
              <a:ln>
                <a:noFill/>
              </a:ln>
              <a:solidFill>
                <a:prstClr val="black">
                  <a:lumMod val="75000"/>
                  <a:lumOff val="25000"/>
                </a:prstClr>
              </a:solidFill>
              <a:effectLst/>
              <a:uLnTx/>
              <a:uFillTx/>
              <a:latin typeface="Trebuchet MS" panose="020B0603020202020204"/>
              <a:ea typeface="メイリオ" panose="020B0604030504040204" pitchFamily="50" charset="-128"/>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ja-JP" altLang="en-US" sz="2400" dirty="0"/>
              <a:t>目的</a:t>
            </a:r>
            <a:endParaRPr lang="en-US" altLang="ja-JP" sz="2400" dirty="0"/>
          </a:p>
          <a:p>
            <a:pPr marL="0" marR="0" lvl="0" indent="0" algn="l" defTabSz="457200" rtl="0" eaLnBrk="1" fontAlgn="auto" latinLnBrk="0" hangingPunct="1">
              <a:lnSpc>
                <a:spcPct val="100000"/>
              </a:lnSpc>
              <a:spcBef>
                <a:spcPts val="1000"/>
              </a:spcBef>
              <a:spcAft>
                <a:spcPts val="0"/>
              </a:spcAft>
              <a:buClr>
                <a:srgbClr val="90C226"/>
              </a:buClr>
              <a:buSzPct val="80000"/>
              <a:buNone/>
              <a:tabLst/>
              <a:defRPr/>
            </a:pPr>
            <a:r>
              <a:rPr lang="ja-JP" altLang="en-US" sz="2000" dirty="0"/>
              <a:t>　　チーム内における合意形成のステップや難しさを体感すること。</a:t>
            </a:r>
            <a:endParaRPr lang="en-US" altLang="ja-JP" sz="2000" dirty="0"/>
          </a:p>
          <a:p>
            <a:pPr marL="0" indent="0">
              <a:buNone/>
            </a:pPr>
            <a:endParaRPr lang="en-US" altLang="ja-JP" dirty="0"/>
          </a:p>
          <a:p>
            <a:pPr marL="0" indent="0">
              <a:buNone/>
            </a:pPr>
            <a:endParaRPr lang="ja-JP" altLang="en-US" dirty="0"/>
          </a:p>
        </p:txBody>
      </p:sp>
    </p:spTree>
    <p:extLst>
      <p:ext uri="{BB962C8B-B14F-4D97-AF65-F5344CB8AC3E}">
        <p14:creationId xmlns:p14="http://schemas.microsoft.com/office/powerpoint/2010/main" val="139024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677672"/>
            <a:ext cx="9133730" cy="1233424"/>
          </a:xfrm>
        </p:spPr>
        <p:txBody>
          <a:bodyPr>
            <a:normAutofit/>
          </a:bodyPr>
          <a:lstStyle/>
          <a:p>
            <a:pPr rtl="0" eaLnBrk="1" latinLnBrk="0" hangingPunct="1"/>
            <a:r>
              <a:rPr lang="ja-JP" altLang="en-US" sz="4400" dirty="0">
                <a:effectLst/>
              </a:rPr>
              <a:t>グループワーク</a:t>
            </a:r>
            <a:endParaRPr lang="ja-JP" altLang="ja-JP" sz="4400" dirty="0">
              <a:effectLst/>
            </a:endParaRPr>
          </a:p>
        </p:txBody>
      </p:sp>
      <p:sp>
        <p:nvSpPr>
          <p:cNvPr id="5" name="コンテンツ プレースホルダー 4">
            <a:extLst>
              <a:ext uri="{FF2B5EF4-FFF2-40B4-BE49-F238E27FC236}">
                <a16:creationId xmlns:a16="http://schemas.microsoft.com/office/drawing/2014/main" id="{480AE90A-727E-449B-B3F3-34291D5EA377}"/>
              </a:ext>
            </a:extLst>
          </p:cNvPr>
          <p:cNvSpPr>
            <a:spLocks noGrp="1"/>
          </p:cNvSpPr>
          <p:nvPr>
            <p:ph idx="1"/>
          </p:nvPr>
        </p:nvSpPr>
        <p:spPr>
          <a:xfrm>
            <a:off x="1658265" y="1668085"/>
            <a:ext cx="8865199" cy="4999843"/>
          </a:xfrm>
        </p:spPr>
        <p:txBody>
          <a:bodyPr>
            <a:normAutofit/>
          </a:body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lang="ja-JP" altLang="en-US" sz="4400" dirty="0"/>
              <a:t>ルール</a:t>
            </a:r>
            <a:endParaRPr lang="en-US" altLang="ja-JP" sz="4400" dirty="0"/>
          </a:p>
          <a:p>
            <a:pPr marL="857250" lvl="1" indent="-457200">
              <a:buClr>
                <a:srgbClr val="90C226"/>
              </a:buClr>
              <a:buFont typeface="+mj-lt"/>
              <a:buAutoNum type="arabicPeriod"/>
              <a:defRPr/>
            </a:pPr>
            <a:r>
              <a:rPr lang="ja-JP" altLang="en-US" sz="4000" dirty="0"/>
              <a:t>相手の意見を否定しない。</a:t>
            </a:r>
            <a:endParaRPr lang="en-US" altLang="ja-JP" sz="4000" dirty="0"/>
          </a:p>
          <a:p>
            <a:pPr marL="857250" lvl="1" indent="-457200">
              <a:buClr>
                <a:srgbClr val="90C226"/>
              </a:buClr>
              <a:buFont typeface="+mj-lt"/>
              <a:buAutoNum type="arabicPeriod"/>
              <a:defRPr/>
            </a:pPr>
            <a:r>
              <a:rPr lang="ja-JP" altLang="en-US" sz="4000" dirty="0"/>
              <a:t>多数決はしない。</a:t>
            </a:r>
            <a:endParaRPr lang="en-US" altLang="ja-JP" sz="4000" dirty="0"/>
          </a:p>
          <a:p>
            <a:pPr marL="857250" lvl="1" indent="-457200">
              <a:buClr>
                <a:srgbClr val="90C226"/>
              </a:buClr>
              <a:buFont typeface="+mj-lt"/>
              <a:buAutoNum type="arabicPeriod"/>
              <a:defRPr/>
            </a:pPr>
            <a:r>
              <a:rPr lang="ja-JP" altLang="en-US" sz="4000" dirty="0"/>
              <a:t>直感で物事を決めない。</a:t>
            </a:r>
            <a:endParaRPr lang="en-US" altLang="ja-JP" sz="4000" dirty="0"/>
          </a:p>
          <a:p>
            <a:pPr marL="857250" lvl="1" indent="-457200">
              <a:buClr>
                <a:srgbClr val="90C226"/>
              </a:buClr>
              <a:buFont typeface="+mj-lt"/>
              <a:buAutoNum type="arabicPeriod"/>
              <a:defRPr/>
            </a:pPr>
            <a:r>
              <a:rPr lang="ja-JP" altLang="en-US" sz="4000" dirty="0"/>
              <a:t>意見をまとめる際は、</a:t>
            </a:r>
            <a:r>
              <a:rPr lang="en-US" altLang="ja-JP" sz="4000" dirty="0"/>
              <a:t>PC</a:t>
            </a:r>
            <a:r>
              <a:rPr lang="ja-JP" altLang="en-US" sz="4000" dirty="0"/>
              <a:t>で</a:t>
            </a:r>
            <a:r>
              <a:rPr lang="en-US" altLang="ja-JP" sz="4000" dirty="0"/>
              <a:t>OK</a:t>
            </a:r>
            <a:endParaRPr lang="en-US" altLang="ja-JP" sz="3200" dirty="0"/>
          </a:p>
          <a:p>
            <a:pPr marL="0" indent="0">
              <a:buNone/>
            </a:pPr>
            <a:endParaRPr lang="ja-JP" altLang="en-US" dirty="0"/>
          </a:p>
        </p:txBody>
      </p:sp>
    </p:spTree>
    <p:extLst>
      <p:ext uri="{BB962C8B-B14F-4D97-AF65-F5344CB8AC3E}">
        <p14:creationId xmlns:p14="http://schemas.microsoft.com/office/powerpoint/2010/main" val="30467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3B7D8-921C-592B-67AB-0518A15CEF67}"/>
              </a:ext>
            </a:extLst>
          </p:cNvPr>
          <p:cNvSpPr>
            <a:spLocks noGrp="1"/>
          </p:cNvSpPr>
          <p:nvPr>
            <p:ph type="title"/>
          </p:nvPr>
        </p:nvSpPr>
        <p:spPr/>
        <p:txBody>
          <a:bodyPr>
            <a:noAutofit/>
          </a:bodyPr>
          <a:lstStyle/>
          <a:p>
            <a:r>
              <a:rPr lang="en-US" altLang="ja-JP" sz="4000" dirty="0"/>
              <a:t>4/15</a:t>
            </a:r>
            <a:r>
              <a:rPr lang="ja-JP" altLang="en-US" sz="4000" dirty="0"/>
              <a:t>リアクションペーパーより質問</a:t>
            </a:r>
            <a:endParaRPr kumimoji="1" lang="ja-JP" altLang="en-US" sz="4000" dirty="0"/>
          </a:p>
        </p:txBody>
      </p:sp>
      <p:sp>
        <p:nvSpPr>
          <p:cNvPr id="3" name="コンテンツ プレースホルダー 2">
            <a:extLst>
              <a:ext uri="{FF2B5EF4-FFF2-40B4-BE49-F238E27FC236}">
                <a16:creationId xmlns:a16="http://schemas.microsoft.com/office/drawing/2014/main" id="{3BA046DD-FBA8-8B60-DD4B-71527921E02D}"/>
              </a:ext>
            </a:extLst>
          </p:cNvPr>
          <p:cNvSpPr>
            <a:spLocks noGrp="1"/>
          </p:cNvSpPr>
          <p:nvPr>
            <p:ph idx="1"/>
          </p:nvPr>
        </p:nvSpPr>
        <p:spPr>
          <a:xfrm>
            <a:off x="677333" y="1977367"/>
            <a:ext cx="9563947" cy="4880633"/>
          </a:xfrm>
        </p:spPr>
        <p:txBody>
          <a:bodyPr>
            <a:normAutofit/>
          </a:bodyPr>
          <a:lstStyle/>
          <a:p>
            <a:pPr marL="514350" indent="-514350">
              <a:buFont typeface="+mj-lt"/>
              <a:buAutoNum type="arabicPeriod" startAt="2"/>
            </a:pPr>
            <a:r>
              <a:rPr kumimoji="1" lang="ja-JP" altLang="en-US" sz="3200" dirty="0"/>
              <a:t>毎授業ごとに席は変わる感じですか。</a:t>
            </a:r>
            <a:endParaRPr lang="en-US" altLang="ja-JP" sz="3200" dirty="0"/>
          </a:p>
          <a:p>
            <a:pPr marL="0" indent="0">
              <a:buNone/>
            </a:pPr>
            <a:r>
              <a:rPr lang="en-US" altLang="ja-JP" sz="3200" dirty="0"/>
              <a:t>       </a:t>
            </a:r>
            <a:r>
              <a:rPr lang="ja-JP" altLang="en-US" sz="3200" dirty="0"/>
              <a:t>→毎回ではないですが、変わることも多い。</a:t>
            </a:r>
            <a:endParaRPr lang="en-US" altLang="ja-JP" sz="3200" dirty="0"/>
          </a:p>
          <a:p>
            <a:pPr marL="0" indent="0">
              <a:buNone/>
            </a:pPr>
            <a:r>
              <a:rPr lang="ja-JP" altLang="en-US" sz="3200" dirty="0"/>
              <a:t>　　　</a:t>
            </a:r>
            <a:r>
              <a:rPr lang="en-US" altLang="ja-JP" sz="3200" dirty="0"/>
              <a:t>USB</a:t>
            </a:r>
            <a:r>
              <a:rPr lang="ja-JP" altLang="en-US" sz="3200" dirty="0"/>
              <a:t>メモリでリアぺや資料を移動しましょう。</a:t>
            </a:r>
            <a:endParaRPr lang="en-US" altLang="ja-JP" sz="3200" dirty="0"/>
          </a:p>
          <a:p>
            <a:pPr marL="514350" indent="-514350">
              <a:buFont typeface="+mj-lt"/>
              <a:buAutoNum type="arabicPeriod" startAt="3"/>
            </a:pPr>
            <a:r>
              <a:rPr lang="ja-JP" altLang="en-US" sz="3200" dirty="0"/>
              <a:t>グループワークが多めなのか。</a:t>
            </a:r>
            <a:endParaRPr lang="en-US" altLang="ja-JP" sz="3200" dirty="0"/>
          </a:p>
          <a:p>
            <a:pPr marL="0" indent="0">
              <a:buNone/>
            </a:pPr>
            <a:r>
              <a:rPr kumimoji="1" lang="en-US" altLang="ja-JP" sz="3200" dirty="0"/>
              <a:t>       </a:t>
            </a:r>
            <a:r>
              <a:rPr kumimoji="1" lang="ja-JP" altLang="en-US" sz="3200" dirty="0"/>
              <a:t>→比較的、多めです。</a:t>
            </a:r>
            <a:endParaRPr kumimoji="1" lang="en-US" altLang="ja-JP" sz="3200" dirty="0"/>
          </a:p>
          <a:p>
            <a:pPr marL="514350" indent="-514350">
              <a:buFont typeface="+mj-lt"/>
              <a:buAutoNum type="arabicPeriod" startAt="4"/>
            </a:pPr>
            <a:r>
              <a:rPr kumimoji="1" lang="ja-JP" altLang="en-US" sz="3200" dirty="0"/>
              <a:t>ビジネスモデルの使い方がわかりません。</a:t>
            </a:r>
            <a:endParaRPr lang="en-US" altLang="ja-JP" sz="3200" dirty="0"/>
          </a:p>
          <a:p>
            <a:pPr marL="0" indent="0">
              <a:buNone/>
            </a:pPr>
            <a:r>
              <a:rPr kumimoji="1" lang="en-US" altLang="ja-JP" sz="3200" dirty="0"/>
              <a:t>       </a:t>
            </a:r>
            <a:r>
              <a:rPr kumimoji="1" lang="ja-JP" altLang="en-US" sz="3200" dirty="0"/>
              <a:t>→これから徐々に学んでいくので大丈夫。</a:t>
            </a:r>
            <a:endParaRPr kumimoji="1" lang="en-US" altLang="ja-JP" sz="3200" dirty="0"/>
          </a:p>
        </p:txBody>
      </p:sp>
    </p:spTree>
    <p:extLst>
      <p:ext uri="{BB962C8B-B14F-4D97-AF65-F5344CB8AC3E}">
        <p14:creationId xmlns:p14="http://schemas.microsoft.com/office/powerpoint/2010/main" val="21302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grpSp>
      <p:pic>
        <p:nvPicPr>
          <p:cNvPr id="5" name="コンテンツ プレースホルダー 4" descr="テキスト&#10;&#10;低い精度で自動的に生成された説明">
            <a:extLst>
              <a:ext uri="{FF2B5EF4-FFF2-40B4-BE49-F238E27FC236}">
                <a16:creationId xmlns:a16="http://schemas.microsoft.com/office/drawing/2014/main" id="{5BE820F4-026C-B307-3796-613CF0C3E512}"/>
              </a:ext>
            </a:extLst>
          </p:cNvPr>
          <p:cNvPicPr>
            <a:picLocks noGrp="1" noChangeAspect="1"/>
          </p:cNvPicPr>
          <p:nvPr>
            <p:ph idx="1"/>
          </p:nvPr>
        </p:nvPicPr>
        <p:blipFill rotWithShape="1">
          <a:blip r:embed="rId2"/>
          <a:srcRect l="9091" t="9091"/>
          <a:stretch/>
        </p:blipFill>
        <p:spPr>
          <a:xfrm>
            <a:off x="1" y="10"/>
            <a:ext cx="12191999" cy="6857990"/>
          </a:xfrm>
          <a:prstGeom prst="rect">
            <a:avLst/>
          </a:prstGeom>
        </p:spPr>
      </p:pic>
      <p:sp>
        <p:nvSpPr>
          <p:cNvPr id="22" name="Isosceles Triangle 21">
            <a:extLst>
              <a:ext uri="{FF2B5EF4-FFF2-40B4-BE49-F238E27FC236}">
                <a16:creationId xmlns:a16="http://schemas.microsoft.com/office/drawing/2014/main" id="{3559A5F2-8BE0-4998-A1E4-1B145465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4" name="Parallelogram 23">
            <a:extLst>
              <a:ext uri="{FF2B5EF4-FFF2-40B4-BE49-F238E27FC236}">
                <a16:creationId xmlns:a16="http://schemas.microsoft.com/office/drawing/2014/main" id="{3A6596D4-D53C-424F-9F16-CC8686C079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4541" y="0"/>
            <a:ext cx="7315200" cy="6858000"/>
          </a:xfrm>
          <a:prstGeom prst="parallelogram">
            <a:avLst>
              <a:gd name="adj" fmla="val 14937"/>
            </a:avLst>
          </a:prstGeom>
          <a:solidFill>
            <a:schemeClr val="tx1">
              <a:alpha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1BB890B-70D4-42FE-A599-6AEF1A42D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3842D646-B58C-43C8-8152-01BC782B72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9772CABD-4211-42AA-B349-D4002E52F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2" name="Rectangle 25">
            <a:extLst>
              <a:ext uri="{FF2B5EF4-FFF2-40B4-BE49-F238E27FC236}">
                <a16:creationId xmlns:a16="http://schemas.microsoft.com/office/drawing/2014/main" id="{BBD91630-4DBA-4294-8016-FEB5C3B0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4" name="Isosceles Triangle 33">
            <a:extLst>
              <a:ext uri="{FF2B5EF4-FFF2-40B4-BE49-F238E27FC236}">
                <a16:creationId xmlns:a16="http://schemas.microsoft.com/office/drawing/2014/main" id="{E67D1587-504D-41BC-9D48-B61257BFB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4E4CACEE-298B-C509-0C25-AB0DF1BA88C8}"/>
              </a:ext>
            </a:extLst>
          </p:cNvPr>
          <p:cNvSpPr>
            <a:spLocks noGrp="1"/>
          </p:cNvSpPr>
          <p:nvPr>
            <p:ph type="title"/>
          </p:nvPr>
        </p:nvSpPr>
        <p:spPr>
          <a:xfrm>
            <a:off x="4787041" y="1191899"/>
            <a:ext cx="5045716" cy="3712201"/>
          </a:xfrm>
        </p:spPr>
        <p:txBody>
          <a:bodyPr vert="horz" lIns="91440" tIns="45720" rIns="91440" bIns="45720" rtlCol="0" anchor="b">
            <a:normAutofit/>
          </a:bodyPr>
          <a:lstStyle/>
          <a:p>
            <a:pPr algn="r">
              <a:lnSpc>
                <a:spcPct val="90000"/>
              </a:lnSpc>
            </a:pPr>
            <a:r>
              <a:rPr kumimoji="1" lang="ja-JP" altLang="en-US" sz="5400" dirty="0"/>
              <a:t>ビジネスプラン</a:t>
            </a:r>
            <a:br>
              <a:rPr kumimoji="1" lang="en-US" altLang="ja-JP" sz="5400" dirty="0"/>
            </a:br>
            <a:r>
              <a:rPr kumimoji="1" lang="ja-JP" altLang="en-US" sz="5400" dirty="0"/>
              <a:t>コンテスト</a:t>
            </a:r>
            <a:br>
              <a:rPr kumimoji="1" lang="en-US" altLang="ja-JP" sz="5400" dirty="0"/>
            </a:br>
            <a:r>
              <a:rPr kumimoji="1" lang="ja-JP" altLang="en-US" sz="5400" dirty="0"/>
              <a:t>全国大会</a:t>
            </a:r>
            <a:br>
              <a:rPr kumimoji="1" lang="en-US" altLang="ja-JP" sz="5400" dirty="0"/>
            </a:br>
            <a:r>
              <a:rPr kumimoji="1" lang="ja-JP" altLang="en-US" sz="5400" dirty="0"/>
              <a:t>（エーテック）</a:t>
            </a:r>
          </a:p>
        </p:txBody>
      </p:sp>
      <p:sp>
        <p:nvSpPr>
          <p:cNvPr id="36" name="Rectangle 27">
            <a:extLst>
              <a:ext uri="{FF2B5EF4-FFF2-40B4-BE49-F238E27FC236}">
                <a16:creationId xmlns:a16="http://schemas.microsoft.com/office/drawing/2014/main" id="{8765DD1A-F044-4DE7-8A9B-7C30DC85A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8" name="Rectangle 28">
            <a:extLst>
              <a:ext uri="{FF2B5EF4-FFF2-40B4-BE49-F238E27FC236}">
                <a16:creationId xmlns:a16="http://schemas.microsoft.com/office/drawing/2014/main" id="{2FE2170D-72D6-48A8-8E9A-BFF3BF03D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0" name="Rectangle 29">
            <a:extLst>
              <a:ext uri="{FF2B5EF4-FFF2-40B4-BE49-F238E27FC236}">
                <a16:creationId xmlns:a16="http://schemas.microsoft.com/office/drawing/2014/main" id="{01D19436-094D-463D-AFEA-870FDBD0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2" name="Isosceles Triangle 41">
            <a:extLst>
              <a:ext uri="{FF2B5EF4-FFF2-40B4-BE49-F238E27FC236}">
                <a16:creationId xmlns:a16="http://schemas.microsoft.com/office/drawing/2014/main" id="{9A2DE6E0-967C-4C58-8558-EC08F1138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26555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497545-50EA-281F-A549-66F68841ECB6}"/>
              </a:ext>
            </a:extLst>
          </p:cNvPr>
          <p:cNvSpPr>
            <a:spLocks noGrp="1"/>
          </p:cNvSpPr>
          <p:nvPr>
            <p:ph type="title"/>
          </p:nvPr>
        </p:nvSpPr>
        <p:spPr>
          <a:xfrm>
            <a:off x="5394960" y="2636321"/>
            <a:ext cx="5741613" cy="1585356"/>
          </a:xfrm>
        </p:spPr>
        <p:txBody>
          <a:bodyPr vert="horz" lIns="91440" tIns="45720" rIns="91440" bIns="45720" rtlCol="0">
            <a:normAutofit/>
          </a:bodyPr>
          <a:lstStyle/>
          <a:p>
            <a:pPr>
              <a:lnSpc>
                <a:spcPct val="90000"/>
              </a:lnSpc>
            </a:pPr>
            <a:r>
              <a:rPr kumimoji="1" lang="ja-JP" altLang="en-US" sz="4800" dirty="0"/>
              <a:t>自分の価値を</a:t>
            </a:r>
            <a:br>
              <a:rPr kumimoji="1" lang="en-US" altLang="ja-JP" sz="4800" dirty="0"/>
            </a:br>
            <a:r>
              <a:rPr kumimoji="1" lang="ja-JP" altLang="en-US" sz="4800" dirty="0"/>
              <a:t>高めるには・・・？</a:t>
            </a:r>
          </a:p>
        </p:txBody>
      </p:sp>
      <p:pic>
        <p:nvPicPr>
          <p:cNvPr id="13" name="コンテンツ プレースホルダー 12" descr="黒いシャツを着ている女性&#10;&#10;自動的に生成された説明">
            <a:extLst>
              <a:ext uri="{FF2B5EF4-FFF2-40B4-BE49-F238E27FC236}">
                <a16:creationId xmlns:a16="http://schemas.microsoft.com/office/drawing/2014/main" id="{463E028C-ED4A-8178-BECF-1012718D7D11}"/>
              </a:ext>
            </a:extLst>
          </p:cNvPr>
          <p:cNvPicPr>
            <a:picLocks noChangeAspect="1"/>
          </p:cNvPicPr>
          <p:nvPr/>
        </p:nvPicPr>
        <p:blipFill rotWithShape="1">
          <a:blip r:embed="rId2"/>
          <a:srcRect l="17917" r="3417"/>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0" name="Isosceles Triangle 19">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15997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パズルのピース">
            <a:extLst>
              <a:ext uri="{FF2B5EF4-FFF2-40B4-BE49-F238E27FC236}">
                <a16:creationId xmlns:a16="http://schemas.microsoft.com/office/drawing/2014/main" id="{05ABEAA9-EF8E-A485-6213-3D31B449176A}"/>
              </a:ext>
            </a:extLst>
          </p:cNvPr>
          <p:cNvPicPr>
            <a:picLocks noChangeAspect="1"/>
          </p:cNvPicPr>
          <p:nvPr/>
        </p:nvPicPr>
        <p:blipFill rotWithShape="1">
          <a:blip r:embed="rId2">
            <a:duotone>
              <a:prstClr val="black"/>
              <a:schemeClr val="tx2">
                <a:tint val="45000"/>
                <a:satMod val="400000"/>
              </a:schemeClr>
            </a:duotone>
            <a:alphaModFix amt="40000"/>
          </a:blip>
          <a:srcRect t="4793" b="10620"/>
          <a:stretch/>
        </p:blipFill>
        <p:spPr>
          <a:xfrm>
            <a:off x="20" y="10"/>
            <a:ext cx="12191980" cy="6857990"/>
          </a:xfrm>
          <a:prstGeom prst="rect">
            <a:avLst/>
          </a:prstGeom>
        </p:spPr>
      </p:pic>
      <p:sp>
        <p:nvSpPr>
          <p:cNvPr id="32" name="Content Placeholder 23">
            <a:extLst>
              <a:ext uri="{FF2B5EF4-FFF2-40B4-BE49-F238E27FC236}">
                <a16:creationId xmlns:a16="http://schemas.microsoft.com/office/drawing/2014/main" id="{20B3AD49-9EB0-80FA-733A-4A2688B5D61B}"/>
              </a:ext>
            </a:extLst>
          </p:cNvPr>
          <p:cNvSpPr>
            <a:spLocks noGrp="1"/>
          </p:cNvSpPr>
          <p:nvPr>
            <p:ph idx="1"/>
          </p:nvPr>
        </p:nvSpPr>
        <p:spPr>
          <a:xfrm>
            <a:off x="827459" y="2037759"/>
            <a:ext cx="8596668" cy="3880773"/>
          </a:xfrm>
        </p:spPr>
        <p:txBody>
          <a:bodyPr>
            <a:normAutofit/>
          </a:bodyPr>
          <a:lstStyle/>
          <a:p>
            <a:r>
              <a:rPr lang="ja-JP" altLang="en-US" sz="4400" dirty="0">
                <a:solidFill>
                  <a:srgbClr val="FFFFFF"/>
                </a:solidFill>
              </a:rPr>
              <a:t>経験と失敗を繰り返すこと。</a:t>
            </a:r>
            <a:endParaRPr lang="en-US" altLang="ja-JP" sz="4400" dirty="0">
              <a:solidFill>
                <a:srgbClr val="FFFFFF"/>
              </a:solidFill>
            </a:endParaRPr>
          </a:p>
          <a:p>
            <a:r>
              <a:rPr lang="ja-JP" altLang="en-US" sz="4400" dirty="0">
                <a:solidFill>
                  <a:srgbClr val="FFFFFF"/>
                </a:solidFill>
              </a:rPr>
              <a:t>他人がやったことがないことをしてみる。</a:t>
            </a:r>
            <a:endParaRPr lang="en-US" altLang="ja-JP" sz="4400" dirty="0">
              <a:solidFill>
                <a:srgbClr val="FFFFFF"/>
              </a:solidFill>
            </a:endParaRPr>
          </a:p>
          <a:p>
            <a:r>
              <a:rPr lang="ja-JP" altLang="en-US" sz="4400" dirty="0">
                <a:solidFill>
                  <a:srgbClr val="FFFFFF"/>
                </a:solidFill>
              </a:rPr>
              <a:t>他人の土俵では戦わない。</a:t>
            </a:r>
            <a:endParaRPr lang="en-US" altLang="ja-JP" sz="4400" dirty="0">
              <a:solidFill>
                <a:srgbClr val="FFFFFF"/>
              </a:solidFill>
            </a:endParaRPr>
          </a:p>
          <a:p>
            <a:r>
              <a:rPr lang="ja-JP" altLang="en-US" sz="4400" dirty="0">
                <a:solidFill>
                  <a:srgbClr val="FFFFFF"/>
                </a:solidFill>
              </a:rPr>
              <a:t>自分と他人を比べない。</a:t>
            </a:r>
            <a:endParaRPr lang="en-US" sz="4400" dirty="0">
              <a:solidFill>
                <a:srgbClr val="FFFFFF"/>
              </a:solidFill>
            </a:endParaRPr>
          </a:p>
        </p:txBody>
      </p:sp>
    </p:spTree>
    <p:extLst>
      <p:ext uri="{BB962C8B-B14F-4D97-AF65-F5344CB8AC3E}">
        <p14:creationId xmlns:p14="http://schemas.microsoft.com/office/powerpoint/2010/main" val="16906401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677672"/>
            <a:ext cx="9133730" cy="1233424"/>
          </a:xfrm>
        </p:spPr>
        <p:txBody>
          <a:bodyPr>
            <a:normAutofit/>
          </a:bodyPr>
          <a:lstStyle/>
          <a:p>
            <a:pPr rtl="0" eaLnBrk="1" latinLnBrk="0" hangingPunct="1"/>
            <a:r>
              <a:rPr lang="ja-JP" altLang="en-US" sz="4400" dirty="0">
                <a:effectLst/>
              </a:rPr>
              <a:t>グループワーク②</a:t>
            </a:r>
            <a:endParaRPr lang="ja-JP" altLang="ja-JP" sz="4400" dirty="0">
              <a:effectLst/>
            </a:endParaRPr>
          </a:p>
        </p:txBody>
      </p:sp>
      <p:sp>
        <p:nvSpPr>
          <p:cNvPr id="9" name="コンテンツ プレースホルダー 4">
            <a:extLst>
              <a:ext uri="{FF2B5EF4-FFF2-40B4-BE49-F238E27FC236}">
                <a16:creationId xmlns:a16="http://schemas.microsoft.com/office/drawing/2014/main" id="{E92C7812-2567-44DE-9598-3871B9828E64}"/>
              </a:ext>
            </a:extLst>
          </p:cNvPr>
          <p:cNvSpPr txBox="1">
            <a:spLocks/>
          </p:cNvSpPr>
          <p:nvPr/>
        </p:nvSpPr>
        <p:spPr>
          <a:xfrm>
            <a:off x="1524000" y="1766144"/>
            <a:ext cx="8596668" cy="509185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dirty="0"/>
              <a:t>テーマ</a:t>
            </a:r>
            <a:endParaRPr lang="en-US" altLang="ja-JP" dirty="0"/>
          </a:p>
          <a:p>
            <a:pPr marL="0" indent="0">
              <a:buNone/>
            </a:pPr>
            <a:r>
              <a:rPr lang="ja-JP" altLang="en-US" dirty="0"/>
              <a:t>　　コロナ禍で感じた負の心情（</a:t>
            </a:r>
            <a:r>
              <a:rPr lang="en-US" altLang="ja-JP" dirty="0"/>
              <a:t>『</a:t>
            </a:r>
            <a:r>
              <a:rPr lang="ja-JP" altLang="en-US" dirty="0"/>
              <a:t>挫折感</a:t>
            </a:r>
            <a:r>
              <a:rPr lang="en-US" altLang="ja-JP" dirty="0"/>
              <a:t>』</a:t>
            </a:r>
            <a:r>
              <a:rPr lang="ja-JP" altLang="en-US" dirty="0"/>
              <a:t>や</a:t>
            </a:r>
            <a:r>
              <a:rPr lang="en-US" altLang="ja-JP" dirty="0"/>
              <a:t>『</a:t>
            </a:r>
            <a:r>
              <a:rPr lang="ja-JP" altLang="en-US" dirty="0"/>
              <a:t>無気力感</a:t>
            </a:r>
            <a:r>
              <a:rPr lang="en-US" altLang="ja-JP" dirty="0"/>
              <a:t>』</a:t>
            </a:r>
            <a:r>
              <a:rPr lang="ja-JP" altLang="en-US" dirty="0"/>
              <a:t>）と、</a:t>
            </a:r>
            <a:br>
              <a:rPr lang="en-US" altLang="ja-JP" dirty="0"/>
            </a:br>
            <a:r>
              <a:rPr lang="ja-JP" altLang="en-US" dirty="0"/>
              <a:t>　　コロナ禍でも感じらることのできた正の心情（</a:t>
            </a:r>
            <a:r>
              <a:rPr lang="en-US" altLang="ja-JP" dirty="0"/>
              <a:t>『</a:t>
            </a:r>
            <a:r>
              <a:rPr lang="ja-JP" altLang="en-US" dirty="0"/>
              <a:t>幸福感</a:t>
            </a:r>
            <a:r>
              <a:rPr lang="en-US" altLang="ja-JP" dirty="0"/>
              <a:t>』</a:t>
            </a:r>
            <a:r>
              <a:rPr lang="ja-JP" altLang="en-US" dirty="0"/>
              <a:t>や</a:t>
            </a:r>
            <a:r>
              <a:rPr lang="en-US" altLang="ja-JP" dirty="0"/>
              <a:t>『</a:t>
            </a:r>
            <a:r>
              <a:rPr lang="ja-JP" altLang="en-US" dirty="0"/>
              <a:t>達成感</a:t>
            </a:r>
            <a:r>
              <a:rPr lang="en-US" altLang="ja-JP" dirty="0"/>
              <a:t>』</a:t>
            </a:r>
            <a:r>
              <a:rPr lang="ja-JP" altLang="en-US" dirty="0"/>
              <a:t>）</a:t>
            </a:r>
            <a:br>
              <a:rPr lang="en-US" altLang="ja-JP" dirty="0"/>
            </a:br>
            <a:r>
              <a:rPr lang="ja-JP" altLang="en-US" dirty="0"/>
              <a:t>　　について、グループで話し合い、意見をまとめ発表する。</a:t>
            </a:r>
            <a:endParaRPr lang="en-US" altLang="ja-JP" dirty="0"/>
          </a:p>
          <a:p>
            <a:pPr marL="0" indent="0">
              <a:buNone/>
            </a:pPr>
            <a:r>
              <a:rPr lang="ja-JP" altLang="en-US" dirty="0"/>
              <a:t>　　　</a:t>
            </a:r>
            <a:endParaRPr lang="en-US" altLang="ja-JP" dirty="0"/>
          </a:p>
          <a:p>
            <a:r>
              <a:rPr lang="ja-JP" altLang="en-US" dirty="0"/>
              <a:t>背景</a:t>
            </a:r>
            <a:endParaRPr lang="en-US" altLang="ja-JP" dirty="0"/>
          </a:p>
          <a:p>
            <a:pPr marL="0" indent="0">
              <a:buNone/>
            </a:pPr>
            <a:r>
              <a:rPr lang="ja-JP" altLang="en-US" i="0" dirty="0">
                <a:solidFill>
                  <a:srgbClr val="333333"/>
                </a:solidFill>
                <a:effectLst/>
                <a:latin typeface="Helvetica" panose="020B0604020202020204" pitchFamily="34" charset="0"/>
              </a:rPr>
              <a:t>　　</a:t>
            </a:r>
            <a:r>
              <a:rPr lang="en-US" altLang="ja-JP" i="0" dirty="0">
                <a:solidFill>
                  <a:srgbClr val="333333"/>
                </a:solidFill>
                <a:effectLst/>
                <a:latin typeface="Helvetica" panose="020B0604020202020204" pitchFamily="34" charset="0"/>
              </a:rPr>
              <a:t>2020</a:t>
            </a:r>
            <a:r>
              <a:rPr lang="ja-JP" altLang="en-US" dirty="0">
                <a:solidFill>
                  <a:srgbClr val="333333"/>
                </a:solidFill>
                <a:latin typeface="Helvetica" panose="020B0604020202020204" pitchFamily="34" charset="0"/>
              </a:rPr>
              <a:t>年から、すでに</a:t>
            </a:r>
            <a:r>
              <a:rPr lang="en-US" altLang="ja-JP" dirty="0">
                <a:solidFill>
                  <a:srgbClr val="333333"/>
                </a:solidFill>
                <a:latin typeface="Helvetica" panose="020B0604020202020204" pitchFamily="34" charset="0"/>
              </a:rPr>
              <a:t>2</a:t>
            </a:r>
            <a:r>
              <a:rPr lang="ja-JP" altLang="en-US" dirty="0">
                <a:solidFill>
                  <a:srgbClr val="333333"/>
                </a:solidFill>
                <a:latin typeface="Helvetica" panose="020B0604020202020204" pitchFamily="34" charset="0"/>
              </a:rPr>
              <a:t>年ほどコロナが続き、この</a:t>
            </a:r>
            <a:r>
              <a:rPr lang="en-US" altLang="ja-JP" dirty="0">
                <a:solidFill>
                  <a:srgbClr val="333333"/>
                </a:solidFill>
                <a:latin typeface="Helvetica" panose="020B0604020202020204" pitchFamily="34" charset="0"/>
              </a:rPr>
              <a:t>2</a:t>
            </a:r>
            <a:r>
              <a:rPr lang="ja-JP" altLang="en-US" dirty="0">
                <a:solidFill>
                  <a:srgbClr val="333333"/>
                </a:solidFill>
                <a:latin typeface="Helvetica" panose="020B0604020202020204" pitchFamily="34" charset="0"/>
              </a:rPr>
              <a:t>年をどのように過ごしたら</a:t>
            </a:r>
            <a:br>
              <a:rPr lang="en-US" altLang="ja-JP" dirty="0">
                <a:solidFill>
                  <a:srgbClr val="333333"/>
                </a:solidFill>
                <a:latin typeface="Helvetica" panose="020B0604020202020204" pitchFamily="34" charset="0"/>
              </a:rPr>
            </a:br>
            <a:r>
              <a:rPr lang="ja-JP" altLang="en-US" dirty="0">
                <a:solidFill>
                  <a:srgbClr val="333333"/>
                </a:solidFill>
                <a:latin typeface="Helvetica" panose="020B0604020202020204" pitchFamily="34" charset="0"/>
              </a:rPr>
              <a:t>　　よいか、悩んできた若者が多いという。そんな中、どうやって生き延びてき</a:t>
            </a:r>
            <a:br>
              <a:rPr lang="en-US" altLang="ja-JP" dirty="0">
                <a:solidFill>
                  <a:srgbClr val="333333"/>
                </a:solidFill>
                <a:latin typeface="Helvetica" panose="020B0604020202020204" pitchFamily="34" charset="0"/>
              </a:rPr>
            </a:br>
            <a:r>
              <a:rPr lang="ja-JP" altLang="en-US" dirty="0">
                <a:solidFill>
                  <a:srgbClr val="333333"/>
                </a:solidFill>
                <a:latin typeface="Helvetica" panose="020B0604020202020204" pitchFamily="34" charset="0"/>
              </a:rPr>
              <a:t>　　たか。それぞれ違った背景があると思うので、話し合ってみる。</a:t>
            </a:r>
            <a:endParaRPr lang="en-US" altLang="ja-JP" dirty="0">
              <a:solidFill>
                <a:srgbClr val="333333"/>
              </a:solidFill>
              <a:latin typeface="Helvetica" panose="020B0604020202020204" pitchFamily="34" charset="0"/>
            </a:endParaRPr>
          </a:p>
          <a:p>
            <a:pPr marL="0" indent="0">
              <a:buNone/>
            </a:pPr>
            <a:endParaRPr lang="en-US" altLang="ja-JP" dirty="0"/>
          </a:p>
          <a:p>
            <a:r>
              <a:rPr lang="ja-JP" altLang="en-US" dirty="0"/>
              <a:t>ディスカッション＆まとめ</a:t>
            </a:r>
            <a:endParaRPr lang="en-US" altLang="ja-JP" dirty="0"/>
          </a:p>
          <a:p>
            <a:pPr marL="0" indent="0">
              <a:buClr>
                <a:srgbClr val="90C226"/>
              </a:buClr>
              <a:buNone/>
              <a:defRPr/>
            </a:pPr>
            <a:r>
              <a:rPr lang="ja-JP" altLang="en-US" dirty="0">
                <a:solidFill>
                  <a:prstClr val="black">
                    <a:lumMod val="75000"/>
                    <a:lumOff val="25000"/>
                  </a:prstClr>
                </a:solidFill>
                <a:latin typeface="Trebuchet MS" panose="020B0603020202020204"/>
                <a:ea typeface="メイリオ" panose="020B0604030504040204" pitchFamily="50" charset="-128"/>
              </a:rPr>
              <a:t>　  ・</a:t>
            </a:r>
            <a:r>
              <a:rPr lang="ja-JP" altLang="en-US" i="0" dirty="0">
                <a:solidFill>
                  <a:srgbClr val="333333"/>
                </a:solidFill>
                <a:effectLst/>
                <a:latin typeface="Helvetica" panose="020B0604020202020204" pitchFamily="34" charset="0"/>
              </a:rPr>
              <a:t>何が問題か、原因か？（コロナの影響以外にあるか？悪化したか？）</a:t>
            </a:r>
            <a:br>
              <a:rPr lang="en-US" altLang="ja-JP" i="0" dirty="0">
                <a:solidFill>
                  <a:srgbClr val="333333"/>
                </a:solidFill>
                <a:effectLst/>
                <a:latin typeface="Helvetica" panose="020B0604020202020204" pitchFamily="34" charset="0"/>
              </a:rPr>
            </a:br>
            <a:r>
              <a:rPr lang="ja-JP" altLang="en-US" i="0" dirty="0">
                <a:solidFill>
                  <a:srgbClr val="333333"/>
                </a:solidFill>
                <a:effectLst/>
                <a:latin typeface="Helvetica" panose="020B0604020202020204" pitchFamily="34" charset="0"/>
              </a:rPr>
              <a:t>　  ・それに対してどのような意見あるか？</a:t>
            </a:r>
            <a:br>
              <a:rPr lang="en-US" altLang="ja-JP" i="0" dirty="0">
                <a:solidFill>
                  <a:srgbClr val="333333"/>
                </a:solidFill>
                <a:effectLst/>
                <a:latin typeface="Helvetica" panose="020B0604020202020204" pitchFamily="34" charset="0"/>
              </a:rPr>
            </a:br>
            <a:r>
              <a:rPr lang="ja-JP" altLang="en-US" i="0" dirty="0">
                <a:solidFill>
                  <a:srgbClr val="333333"/>
                </a:solidFill>
                <a:effectLst/>
                <a:latin typeface="Helvetica" panose="020B0604020202020204" pitchFamily="34" charset="0"/>
              </a:rPr>
              <a:t>　  </a:t>
            </a:r>
            <a:r>
              <a:rPr lang="ja-JP" altLang="en-US" dirty="0">
                <a:solidFill>
                  <a:srgbClr val="333333"/>
                </a:solidFill>
                <a:latin typeface="Helvetica" panose="020B0604020202020204" pitchFamily="34" charset="0"/>
              </a:rPr>
              <a:t>・</a:t>
            </a:r>
            <a:r>
              <a:rPr lang="ja-JP" altLang="en-US" i="0" dirty="0">
                <a:solidFill>
                  <a:srgbClr val="333333"/>
                </a:solidFill>
                <a:effectLst/>
                <a:latin typeface="Helvetica" panose="020B0604020202020204" pitchFamily="34" charset="0"/>
              </a:rPr>
              <a:t>グループで話し合い、自分たちの意見や疑問などをまとめる。</a:t>
            </a:r>
            <a:br>
              <a:rPr lang="en-US" altLang="ja-JP" dirty="0">
                <a:solidFill>
                  <a:srgbClr val="333333"/>
                </a:solidFill>
                <a:latin typeface="Helvetica" panose="020B0604020202020204" pitchFamily="34" charset="0"/>
              </a:rPr>
            </a:br>
            <a:r>
              <a:rPr lang="ja-JP" altLang="en-US" dirty="0">
                <a:solidFill>
                  <a:srgbClr val="333333"/>
                </a:solidFill>
                <a:latin typeface="Helvetica" panose="020B0604020202020204" pitchFamily="34" charset="0"/>
              </a:rPr>
              <a:t>　  ・発表（</a:t>
            </a:r>
            <a:r>
              <a:rPr lang="en-US" altLang="ja-JP" dirty="0">
                <a:solidFill>
                  <a:srgbClr val="333333"/>
                </a:solidFill>
                <a:latin typeface="Helvetica" panose="020B0604020202020204" pitchFamily="34" charset="0"/>
              </a:rPr>
              <a:t>PowerPoint</a:t>
            </a:r>
            <a:r>
              <a:rPr lang="ja-JP" altLang="en-US" dirty="0">
                <a:solidFill>
                  <a:srgbClr val="333333"/>
                </a:solidFill>
                <a:latin typeface="Helvetica" panose="020B0604020202020204" pitchFamily="34" charset="0"/>
              </a:rPr>
              <a:t>、</a:t>
            </a:r>
            <a:r>
              <a:rPr lang="en-US" altLang="ja-JP" dirty="0">
                <a:solidFill>
                  <a:srgbClr val="333333"/>
                </a:solidFill>
                <a:latin typeface="Helvetica" panose="020B0604020202020204" pitchFamily="34" charset="0"/>
              </a:rPr>
              <a:t>Word</a:t>
            </a:r>
            <a:r>
              <a:rPr lang="ja-JP" altLang="en-US" dirty="0">
                <a:solidFill>
                  <a:srgbClr val="333333"/>
                </a:solidFill>
                <a:latin typeface="Helvetica" panose="020B0604020202020204" pitchFamily="34" charset="0"/>
              </a:rPr>
              <a:t>、など）</a:t>
            </a:r>
            <a:endParaRPr lang="en-US" altLang="ja-JP" dirty="0"/>
          </a:p>
          <a:p>
            <a:pPr marL="0" indent="0">
              <a:buClr>
                <a:srgbClr val="90C226"/>
              </a:buClr>
              <a:buFont typeface="Wingdings 3" charset="2"/>
              <a:buNone/>
              <a:defRPr/>
            </a:pPr>
            <a:endParaRPr lang="en-US" altLang="ja-JP" dirty="0">
              <a:solidFill>
                <a:prstClr val="black">
                  <a:lumMod val="75000"/>
                  <a:lumOff val="25000"/>
                </a:prstClr>
              </a:solidFill>
              <a:latin typeface="Trebuchet MS" panose="020B0603020202020204"/>
              <a:ea typeface="メイリオ" panose="020B0604030504040204" pitchFamily="50" charset="-128"/>
            </a:endParaRPr>
          </a:p>
          <a:p>
            <a:pPr marL="0" indent="0">
              <a:buFont typeface="Wingdings 3" charset="2"/>
              <a:buNone/>
            </a:pPr>
            <a:endParaRPr lang="en-US" altLang="ja-JP" dirty="0"/>
          </a:p>
          <a:p>
            <a:pPr marL="0" indent="0">
              <a:buFont typeface="Wingdings 3" charset="2"/>
              <a:buNone/>
            </a:pPr>
            <a:endParaRPr lang="en-US" altLang="ja-JP" dirty="0"/>
          </a:p>
          <a:p>
            <a:pPr marL="0" indent="0">
              <a:buFont typeface="Wingdings 3" charset="2"/>
              <a:buNone/>
            </a:pPr>
            <a:endParaRPr lang="ja-JP" altLang="en-US" dirty="0"/>
          </a:p>
        </p:txBody>
      </p:sp>
    </p:spTree>
    <p:extLst>
      <p:ext uri="{BB962C8B-B14F-4D97-AF65-F5344CB8AC3E}">
        <p14:creationId xmlns:p14="http://schemas.microsoft.com/office/powerpoint/2010/main" val="174067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677672"/>
            <a:ext cx="9133730" cy="1233424"/>
          </a:xfrm>
        </p:spPr>
        <p:txBody>
          <a:bodyPr>
            <a:normAutofit/>
          </a:bodyPr>
          <a:lstStyle/>
          <a:p>
            <a:pPr rtl="0" eaLnBrk="1" latinLnBrk="0" hangingPunct="1"/>
            <a:r>
              <a:rPr lang="ja-JP" altLang="en-US" sz="4400" dirty="0">
                <a:effectLst/>
              </a:rPr>
              <a:t>グループワーク②</a:t>
            </a:r>
            <a:endParaRPr lang="ja-JP" altLang="ja-JP" sz="4400" dirty="0">
              <a:effectLst/>
            </a:endParaRPr>
          </a:p>
        </p:txBody>
      </p:sp>
      <p:sp>
        <p:nvSpPr>
          <p:cNvPr id="9" name="コンテンツ プレースホルダー 4">
            <a:extLst>
              <a:ext uri="{FF2B5EF4-FFF2-40B4-BE49-F238E27FC236}">
                <a16:creationId xmlns:a16="http://schemas.microsoft.com/office/drawing/2014/main" id="{E92C7812-2567-44DE-9598-3871B9828E64}"/>
              </a:ext>
            </a:extLst>
          </p:cNvPr>
          <p:cNvSpPr txBox="1">
            <a:spLocks/>
          </p:cNvSpPr>
          <p:nvPr/>
        </p:nvSpPr>
        <p:spPr>
          <a:xfrm>
            <a:off x="1524000" y="1766144"/>
            <a:ext cx="8596668" cy="4739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sz="2800" b="1" dirty="0"/>
              <a:t>グループディスカッション発表のコツ</a:t>
            </a:r>
            <a:endParaRPr lang="en-US" altLang="ja-JP" sz="2800" b="1" dirty="0"/>
          </a:p>
          <a:p>
            <a:pPr marL="0" indent="0">
              <a:buNone/>
            </a:pPr>
            <a:r>
              <a:rPr lang="ja-JP" altLang="en-US" sz="2800" dirty="0"/>
              <a:t>　　・まずは結論から述べる。　</a:t>
            </a:r>
            <a:endParaRPr lang="en-US" altLang="ja-JP" sz="2800" dirty="0"/>
          </a:p>
          <a:p>
            <a:pPr marL="0" indent="0">
              <a:buNone/>
            </a:pPr>
            <a:r>
              <a:rPr lang="ja-JP" altLang="en-US" sz="2800" dirty="0"/>
              <a:t>　　・一人称を「私たち」にする。</a:t>
            </a:r>
            <a:endParaRPr lang="en-US" altLang="ja-JP" sz="2800" dirty="0"/>
          </a:p>
          <a:p>
            <a:pPr marL="0" indent="0">
              <a:buNone/>
            </a:pPr>
            <a:r>
              <a:rPr lang="ja-JP" altLang="en-US" sz="2800" dirty="0"/>
              <a:t>　　・とにかく「なぜ」を明確に説明する。＊</a:t>
            </a:r>
            <a:endParaRPr lang="en-US" altLang="ja-JP" sz="2800" dirty="0"/>
          </a:p>
          <a:p>
            <a:pPr marL="0" indent="0">
              <a:buNone/>
            </a:pPr>
            <a:r>
              <a:rPr lang="ja-JP" altLang="en-US" sz="2800" dirty="0"/>
              <a:t>　　・他のメンバーをさりげなく褒める。</a:t>
            </a:r>
            <a:endParaRPr lang="en-US" altLang="ja-JP" sz="2800" dirty="0"/>
          </a:p>
          <a:p>
            <a:pPr marL="0" indent="0">
              <a:buNone/>
            </a:pPr>
            <a:r>
              <a:rPr lang="ja-JP" altLang="en-US" sz="2800" dirty="0"/>
              <a:t>　　・前向きな言葉で締める</a:t>
            </a:r>
            <a:endParaRPr lang="en-US" altLang="ja-JP" sz="2800" dirty="0">
              <a:solidFill>
                <a:prstClr val="black">
                  <a:lumMod val="75000"/>
                  <a:lumOff val="25000"/>
                </a:prstClr>
              </a:solidFill>
              <a:latin typeface="Trebuchet MS" panose="020B0603020202020204"/>
              <a:ea typeface="メイリオ" panose="020B0604030504040204" pitchFamily="50" charset="-128"/>
            </a:endParaRPr>
          </a:p>
          <a:p>
            <a:pPr marL="0" indent="0">
              <a:buNone/>
            </a:pPr>
            <a:br>
              <a:rPr lang="en-US" altLang="ja-JP" dirty="0"/>
            </a:br>
            <a:r>
              <a:rPr lang="ja-JP" altLang="en-US" dirty="0"/>
              <a:t>　　</a:t>
            </a:r>
            <a:endParaRPr lang="en-US" altLang="ja-JP" dirty="0"/>
          </a:p>
          <a:p>
            <a:pPr marL="0" indent="0">
              <a:buNone/>
            </a:pPr>
            <a:r>
              <a:rPr lang="ja-JP" altLang="en-US" dirty="0"/>
              <a:t>　　</a:t>
            </a:r>
            <a:endParaRPr lang="en-US" altLang="ja-JP" dirty="0"/>
          </a:p>
          <a:p>
            <a:pPr marL="0" indent="0">
              <a:buFont typeface="Wingdings 3" charset="2"/>
              <a:buNone/>
            </a:pPr>
            <a:endParaRPr lang="en-US" altLang="ja-JP" dirty="0"/>
          </a:p>
          <a:p>
            <a:pPr marL="0" indent="0">
              <a:buFont typeface="Wingdings 3" charset="2"/>
              <a:buNone/>
            </a:pPr>
            <a:endParaRPr lang="ja-JP" altLang="en-US" dirty="0"/>
          </a:p>
        </p:txBody>
      </p:sp>
    </p:spTree>
    <p:extLst>
      <p:ext uri="{BB962C8B-B14F-4D97-AF65-F5344CB8AC3E}">
        <p14:creationId xmlns:p14="http://schemas.microsoft.com/office/powerpoint/2010/main" val="49728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524000" y="677672"/>
            <a:ext cx="9133730" cy="1233424"/>
          </a:xfrm>
        </p:spPr>
        <p:txBody>
          <a:bodyPr>
            <a:normAutofit/>
          </a:bodyPr>
          <a:lstStyle/>
          <a:p>
            <a:pPr rtl="0" eaLnBrk="1" latinLnBrk="0" hangingPunct="1"/>
            <a:r>
              <a:rPr lang="ja-JP" altLang="en-US" sz="4400" dirty="0">
                <a:effectLst/>
              </a:rPr>
              <a:t>グループワーク②</a:t>
            </a:r>
            <a:endParaRPr lang="ja-JP" altLang="ja-JP" sz="4400" dirty="0">
              <a:effectLst/>
            </a:endParaRPr>
          </a:p>
        </p:txBody>
      </p:sp>
      <p:sp>
        <p:nvSpPr>
          <p:cNvPr id="9" name="コンテンツ プレースホルダー 4">
            <a:extLst>
              <a:ext uri="{FF2B5EF4-FFF2-40B4-BE49-F238E27FC236}">
                <a16:creationId xmlns:a16="http://schemas.microsoft.com/office/drawing/2014/main" id="{E92C7812-2567-44DE-9598-3871B9828E64}"/>
              </a:ext>
            </a:extLst>
          </p:cNvPr>
          <p:cNvSpPr txBox="1">
            <a:spLocks/>
          </p:cNvSpPr>
          <p:nvPr/>
        </p:nvSpPr>
        <p:spPr>
          <a:xfrm>
            <a:off x="1524000" y="1766144"/>
            <a:ext cx="8596668" cy="47391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a:lstStyle>
          <a:p>
            <a:r>
              <a:rPr lang="ja-JP" altLang="en-US" dirty="0"/>
              <a:t>＊</a:t>
            </a:r>
            <a:r>
              <a:rPr lang="en-US" altLang="ja-JP" dirty="0"/>
              <a:t>【</a:t>
            </a:r>
            <a:r>
              <a:rPr lang="ja-JP" altLang="en-US" dirty="0"/>
              <a:t>論理的思考</a:t>
            </a:r>
            <a:r>
              <a:rPr lang="en-US" altLang="ja-JP" dirty="0"/>
              <a:t>】</a:t>
            </a:r>
            <a:r>
              <a:rPr lang="ja-JP" altLang="en-US" dirty="0"/>
              <a:t>　</a:t>
            </a:r>
            <a:endParaRPr lang="en-US" altLang="ja-JP" dirty="0"/>
          </a:p>
          <a:p>
            <a:pPr marL="0" indent="0">
              <a:buNone/>
            </a:pPr>
            <a:r>
              <a:rPr lang="ja-JP" altLang="en-US" dirty="0"/>
              <a:t>　　　「なぜ？」と聞かれてうまく説明できることが論理的思考。</a:t>
            </a:r>
            <a:endParaRPr lang="en-US" altLang="ja-JP" dirty="0"/>
          </a:p>
          <a:p>
            <a:pPr marL="0" indent="0" algn="ctr">
              <a:buNone/>
            </a:pPr>
            <a:r>
              <a:rPr lang="ja-JP" altLang="en-US" b="1" i="0" dirty="0">
                <a:solidFill>
                  <a:srgbClr val="111111"/>
                </a:solidFill>
                <a:effectLst/>
                <a:latin typeface="Merriweather" panose="00000500000000000000" pitchFamily="2" charset="0"/>
              </a:rPr>
              <a:t>　</a:t>
            </a:r>
            <a:endParaRPr lang="en-US" altLang="ja-JP" b="1" i="0" dirty="0">
              <a:solidFill>
                <a:srgbClr val="111111"/>
              </a:solidFill>
              <a:effectLst/>
              <a:latin typeface="Merriweather" panose="00000500000000000000" pitchFamily="2" charset="0"/>
            </a:endParaRPr>
          </a:p>
          <a:p>
            <a:pPr marL="0" indent="0" algn="ctr">
              <a:buNone/>
            </a:pPr>
            <a:r>
              <a:rPr lang="ja-JP" altLang="en-US" b="1" i="0" dirty="0">
                <a:solidFill>
                  <a:srgbClr val="111111"/>
                </a:solidFill>
                <a:effectLst/>
                <a:latin typeface="Merriweather" panose="00000500000000000000" pitchFamily="2" charset="0"/>
              </a:rPr>
              <a:t>「ピラミッド構造」</a:t>
            </a:r>
            <a:r>
              <a:rPr lang="ja-JP" altLang="en-US" sz="1400" b="1" i="0" dirty="0">
                <a:solidFill>
                  <a:srgbClr val="111111"/>
                </a:solidFill>
                <a:effectLst/>
                <a:latin typeface="Merriweather" panose="00000500000000000000" pitchFamily="2" charset="0"/>
              </a:rPr>
              <a:t>バーバラ・ミント</a:t>
            </a:r>
            <a:endParaRPr lang="en-US" altLang="ja-JP" b="1" i="0" dirty="0">
              <a:solidFill>
                <a:srgbClr val="111111"/>
              </a:solidFill>
              <a:effectLst/>
              <a:latin typeface="Merriweather" panose="00000500000000000000" pitchFamily="2" charset="0"/>
            </a:endParaRPr>
          </a:p>
          <a:p>
            <a:pPr marL="0" indent="0" algn="ctr">
              <a:buNone/>
            </a:pPr>
            <a:br>
              <a:rPr lang="en-US" altLang="ja-JP" dirty="0"/>
            </a:br>
            <a:r>
              <a:rPr lang="ja-JP" altLang="en-US" dirty="0"/>
              <a:t>　　</a:t>
            </a:r>
            <a:endParaRPr lang="en-US" altLang="ja-JP" dirty="0"/>
          </a:p>
          <a:p>
            <a:pPr marL="0" indent="0">
              <a:buNone/>
            </a:pPr>
            <a:r>
              <a:rPr lang="ja-JP" altLang="en-US" dirty="0"/>
              <a:t>　　</a:t>
            </a:r>
            <a:endParaRPr lang="en-US" altLang="ja-JP" dirty="0"/>
          </a:p>
          <a:p>
            <a:pPr marL="0" indent="0">
              <a:buFont typeface="Wingdings 3" charset="2"/>
              <a:buNone/>
            </a:pPr>
            <a:endParaRPr lang="ja-JP" altLang="en-US" dirty="0"/>
          </a:p>
        </p:txBody>
      </p:sp>
      <p:pic>
        <p:nvPicPr>
          <p:cNvPr id="4" name="図 3" descr="テキスト, 記号, 挿絵 が含まれている画像&#10;&#10;自動的に生成された説明">
            <a:extLst>
              <a:ext uri="{FF2B5EF4-FFF2-40B4-BE49-F238E27FC236}">
                <a16:creationId xmlns:a16="http://schemas.microsoft.com/office/drawing/2014/main" id="{BD4E33C0-5741-434D-A2C5-9879EAADC9D3}"/>
              </a:ext>
            </a:extLst>
          </p:cNvPr>
          <p:cNvPicPr>
            <a:picLocks noChangeAspect="1"/>
          </p:cNvPicPr>
          <p:nvPr/>
        </p:nvPicPr>
        <p:blipFill>
          <a:blip r:embed="rId2"/>
          <a:stretch>
            <a:fillRect/>
          </a:stretch>
        </p:blipFill>
        <p:spPr>
          <a:xfrm>
            <a:off x="2793869" y="3346706"/>
            <a:ext cx="6058135" cy="3309257"/>
          </a:xfrm>
          <a:prstGeom prst="rect">
            <a:avLst/>
          </a:prstGeom>
        </p:spPr>
      </p:pic>
      <p:cxnSp>
        <p:nvCxnSpPr>
          <p:cNvPr id="7" name="直線矢印コネクタ 6">
            <a:extLst>
              <a:ext uri="{FF2B5EF4-FFF2-40B4-BE49-F238E27FC236}">
                <a16:creationId xmlns:a16="http://schemas.microsoft.com/office/drawing/2014/main" id="{A6ECDD09-FF3A-424C-BD5B-4E4C271CE4D1}"/>
              </a:ext>
            </a:extLst>
          </p:cNvPr>
          <p:cNvCxnSpPr>
            <a:cxnSpLocks/>
          </p:cNvCxnSpPr>
          <p:nvPr/>
        </p:nvCxnSpPr>
        <p:spPr>
          <a:xfrm>
            <a:off x="2539731" y="4135724"/>
            <a:ext cx="0" cy="1594516"/>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2" name="直線矢印コネクタ 11">
            <a:extLst>
              <a:ext uri="{FF2B5EF4-FFF2-40B4-BE49-F238E27FC236}">
                <a16:creationId xmlns:a16="http://schemas.microsoft.com/office/drawing/2014/main" id="{1927D18F-BF19-4B9C-BE1A-53AAD74CACEA}"/>
              </a:ext>
            </a:extLst>
          </p:cNvPr>
          <p:cNvCxnSpPr>
            <a:cxnSpLocks/>
          </p:cNvCxnSpPr>
          <p:nvPr/>
        </p:nvCxnSpPr>
        <p:spPr>
          <a:xfrm flipV="1">
            <a:off x="8927787" y="4103410"/>
            <a:ext cx="5684" cy="1611453"/>
          </a:xfrm>
          <a:prstGeom prst="straightConnector1">
            <a:avLst/>
          </a:prstGeom>
          <a:ln w="57150">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5" name="テキスト ボックス 14">
            <a:extLst>
              <a:ext uri="{FF2B5EF4-FFF2-40B4-BE49-F238E27FC236}">
                <a16:creationId xmlns:a16="http://schemas.microsoft.com/office/drawing/2014/main" id="{72FB5E1C-40D9-48D2-9831-A15FB62A03DA}"/>
              </a:ext>
            </a:extLst>
          </p:cNvPr>
          <p:cNvSpPr txBox="1"/>
          <p:nvPr/>
        </p:nvSpPr>
        <p:spPr>
          <a:xfrm>
            <a:off x="1164330" y="4713857"/>
            <a:ext cx="1107996" cy="369332"/>
          </a:xfrm>
          <a:prstGeom prst="rect">
            <a:avLst/>
          </a:prstGeom>
          <a:noFill/>
        </p:spPr>
        <p:txBody>
          <a:bodyPr wrap="none" rtlCol="0">
            <a:spAutoFit/>
          </a:bodyPr>
          <a:lstStyle/>
          <a:p>
            <a:r>
              <a:rPr kumimoji="1" lang="ja-JP" altLang="en-US" dirty="0"/>
              <a:t>なぜ？？</a:t>
            </a:r>
          </a:p>
        </p:txBody>
      </p:sp>
      <p:sp>
        <p:nvSpPr>
          <p:cNvPr id="16" name="テキスト ボックス 15">
            <a:extLst>
              <a:ext uri="{FF2B5EF4-FFF2-40B4-BE49-F238E27FC236}">
                <a16:creationId xmlns:a16="http://schemas.microsoft.com/office/drawing/2014/main" id="{B1F3D8BF-F3E6-4CB2-A64E-22917FB5D67E}"/>
              </a:ext>
            </a:extLst>
          </p:cNvPr>
          <p:cNvSpPr txBox="1"/>
          <p:nvPr/>
        </p:nvSpPr>
        <p:spPr>
          <a:xfrm>
            <a:off x="9227177" y="4692866"/>
            <a:ext cx="1800493" cy="369332"/>
          </a:xfrm>
          <a:prstGeom prst="rect">
            <a:avLst/>
          </a:prstGeom>
          <a:noFill/>
        </p:spPr>
        <p:txBody>
          <a:bodyPr wrap="none" rtlCol="0">
            <a:spAutoFit/>
          </a:bodyPr>
          <a:lstStyle/>
          <a:p>
            <a:r>
              <a:rPr kumimoji="1" lang="ja-JP" altLang="en-US" dirty="0"/>
              <a:t>だからなに？？</a:t>
            </a:r>
          </a:p>
        </p:txBody>
      </p:sp>
    </p:spTree>
    <p:extLst>
      <p:ext uri="{BB962C8B-B14F-4D97-AF65-F5344CB8AC3E}">
        <p14:creationId xmlns:p14="http://schemas.microsoft.com/office/powerpoint/2010/main" val="3346223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課題解決グループワーク</a:t>
            </a:r>
            <a:endParaRPr kumimoji="1" lang="ja-JP" dirty="0"/>
          </a:p>
        </p:txBody>
      </p:sp>
      <p:sp>
        <p:nvSpPr>
          <p:cNvPr id="8" name="テキスト プレースホルダー 7"/>
          <p:cNvSpPr>
            <a:spLocks noGrp="1"/>
          </p:cNvSpPr>
          <p:nvPr>
            <p:ph type="body" idx="1"/>
          </p:nvPr>
        </p:nvSpPr>
        <p:spPr>
          <a:xfrm>
            <a:off x="675745" y="1642269"/>
            <a:ext cx="4185623" cy="576262"/>
          </a:xfrm>
        </p:spPr>
        <p:txBody>
          <a:bodyPr/>
          <a:lstStyle/>
          <a:p>
            <a:r>
              <a:rPr kumimoji="1" lang="ja-JP" sz="3200" b="1" dirty="0"/>
              <a:t>目的</a:t>
            </a:r>
          </a:p>
        </p:txBody>
      </p:sp>
      <p:sp>
        <p:nvSpPr>
          <p:cNvPr id="3" name="コンテンツ プレースホルダー 2"/>
          <p:cNvSpPr>
            <a:spLocks noGrp="1"/>
          </p:cNvSpPr>
          <p:nvPr>
            <p:ph sz="half" idx="2"/>
          </p:nvPr>
        </p:nvSpPr>
        <p:spPr>
          <a:xfrm>
            <a:off x="675745" y="2758358"/>
            <a:ext cx="4185623" cy="3304117"/>
          </a:xfrm>
        </p:spPr>
        <p:txBody>
          <a:bodyPr>
            <a:normAutofit/>
          </a:bodyPr>
          <a:lstStyle/>
          <a:p>
            <a:r>
              <a:rPr lang="ja-JP" altLang="en-US" sz="2400" dirty="0"/>
              <a:t>各グループで課題解決できるよう、 意見を出し合い、まとめる。</a:t>
            </a:r>
            <a:endParaRPr kumimoji="1" lang="ja-JP" sz="2400" dirty="0"/>
          </a:p>
        </p:txBody>
      </p:sp>
      <p:sp>
        <p:nvSpPr>
          <p:cNvPr id="9" name="テキスト プレースホルダー 8"/>
          <p:cNvSpPr>
            <a:spLocks noGrp="1"/>
          </p:cNvSpPr>
          <p:nvPr>
            <p:ph type="body" sz="quarter" idx="3"/>
          </p:nvPr>
        </p:nvSpPr>
        <p:spPr>
          <a:xfrm>
            <a:off x="5088383" y="1642269"/>
            <a:ext cx="4185618" cy="576262"/>
          </a:xfrm>
        </p:spPr>
        <p:txBody>
          <a:bodyPr/>
          <a:lstStyle/>
          <a:p>
            <a:r>
              <a:rPr kumimoji="1" lang="ja-JP" sz="3200" b="1" dirty="0"/>
              <a:t>結果</a:t>
            </a:r>
          </a:p>
        </p:txBody>
      </p:sp>
      <p:sp>
        <p:nvSpPr>
          <p:cNvPr id="4" name="コンテンツ プレースホルダー 3"/>
          <p:cNvSpPr>
            <a:spLocks noGrp="1"/>
          </p:cNvSpPr>
          <p:nvPr>
            <p:ph sz="quarter" idx="4"/>
          </p:nvPr>
        </p:nvSpPr>
        <p:spPr>
          <a:xfrm>
            <a:off x="5088384" y="2758358"/>
            <a:ext cx="4185617" cy="3304117"/>
          </a:xfrm>
        </p:spPr>
        <p:txBody>
          <a:bodyPr>
            <a:normAutofit/>
          </a:bodyPr>
          <a:lstStyle/>
          <a:p>
            <a:r>
              <a:rPr lang="ja-JP" altLang="en-US" sz="2400" dirty="0"/>
              <a:t>まとまり次第、各自発表の準備及び、発表。</a:t>
            </a:r>
            <a:endParaRPr kumimoji="1" lang="ja-JP" sz="2400" dirty="0"/>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2E12-FA7F-47D9-56B4-FE55BF336B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AEE1F6-F3E3-70F7-9455-FAE81F1B0332}"/>
              </a:ext>
            </a:extLst>
          </p:cNvPr>
          <p:cNvSpPr>
            <a:spLocks noGrp="1"/>
          </p:cNvSpPr>
          <p:nvPr>
            <p:ph type="title"/>
          </p:nvPr>
        </p:nvSpPr>
        <p:spPr/>
        <p:txBody>
          <a:bodyPr>
            <a:noAutofit/>
          </a:bodyPr>
          <a:lstStyle/>
          <a:p>
            <a:r>
              <a:rPr lang="en-US" altLang="ja-JP" sz="4000" dirty="0"/>
              <a:t>4/15</a:t>
            </a:r>
            <a:r>
              <a:rPr lang="ja-JP" altLang="en-US" sz="4000" dirty="0"/>
              <a:t>リアクションペーパーより質問</a:t>
            </a:r>
            <a:endParaRPr kumimoji="1" lang="ja-JP" altLang="en-US" sz="4000" dirty="0"/>
          </a:p>
        </p:txBody>
      </p:sp>
      <p:sp>
        <p:nvSpPr>
          <p:cNvPr id="3" name="コンテンツ プレースホルダー 2">
            <a:extLst>
              <a:ext uri="{FF2B5EF4-FFF2-40B4-BE49-F238E27FC236}">
                <a16:creationId xmlns:a16="http://schemas.microsoft.com/office/drawing/2014/main" id="{EB5F1E8C-52B9-4366-E12E-9CDEEF45C67F}"/>
              </a:ext>
            </a:extLst>
          </p:cNvPr>
          <p:cNvSpPr>
            <a:spLocks noGrp="1"/>
          </p:cNvSpPr>
          <p:nvPr>
            <p:ph idx="1"/>
          </p:nvPr>
        </p:nvSpPr>
        <p:spPr>
          <a:xfrm>
            <a:off x="677334" y="1977367"/>
            <a:ext cx="9957138" cy="4271033"/>
          </a:xfrm>
        </p:spPr>
        <p:txBody>
          <a:bodyPr>
            <a:normAutofit/>
          </a:bodyPr>
          <a:lstStyle/>
          <a:p>
            <a:pPr marL="514350" indent="-514350">
              <a:buFont typeface="+mj-lt"/>
              <a:buAutoNum type="arabicPeriod" startAt="5"/>
            </a:pPr>
            <a:r>
              <a:rPr kumimoji="1" lang="ja-JP" altLang="en-US" sz="2800" dirty="0"/>
              <a:t>どんなことを意識して他己紹介をしますか？</a:t>
            </a:r>
            <a:endParaRPr kumimoji="1" lang="en-US" altLang="ja-JP" sz="2800" dirty="0"/>
          </a:p>
          <a:p>
            <a:pPr lvl="1"/>
            <a:r>
              <a:rPr lang="ja-JP" altLang="en-US" sz="2400" dirty="0"/>
              <a:t>相手（取材相手）に失礼のないよう、</a:t>
            </a:r>
            <a:r>
              <a:rPr kumimoji="1" lang="ja-JP" altLang="en-US" sz="2400" dirty="0">
                <a:highlight>
                  <a:srgbClr val="FFFF00"/>
                </a:highlight>
              </a:rPr>
              <a:t>正確な情報</a:t>
            </a:r>
            <a:r>
              <a:rPr kumimoji="1" lang="ja-JP" altLang="en-US" sz="2400" dirty="0"/>
              <a:t>を聞き手に伝達。</a:t>
            </a:r>
          </a:p>
          <a:p>
            <a:pPr lvl="1"/>
            <a:r>
              <a:rPr kumimoji="1" lang="ja-JP" altLang="en-US" sz="2400" dirty="0"/>
              <a:t>相手の</a:t>
            </a:r>
            <a:r>
              <a:rPr kumimoji="1" lang="ja-JP" altLang="en-US" sz="2400" dirty="0">
                <a:highlight>
                  <a:srgbClr val="FFFF00"/>
                </a:highlight>
              </a:rPr>
              <a:t>得意なこと、成功体験</a:t>
            </a:r>
            <a:r>
              <a:rPr kumimoji="1" lang="ja-JP" altLang="en-US" sz="2400" dirty="0"/>
              <a:t>を強調する。</a:t>
            </a:r>
            <a:endParaRPr kumimoji="1" lang="en-US" altLang="ja-JP" sz="2400" dirty="0"/>
          </a:p>
          <a:p>
            <a:pPr lvl="1"/>
            <a:r>
              <a:rPr kumimoji="1" lang="ja-JP" altLang="en-US" sz="2400" dirty="0"/>
              <a:t>人柄や仕事ぶりが分かるエピソードを交える。</a:t>
            </a:r>
            <a:endParaRPr kumimoji="1" lang="en-US" altLang="ja-JP" sz="2400" dirty="0"/>
          </a:p>
          <a:p>
            <a:pPr lvl="1"/>
            <a:r>
              <a:rPr kumimoji="1" lang="ja-JP" altLang="en-US" sz="2400" dirty="0"/>
              <a:t>長所だけでなく、</a:t>
            </a:r>
            <a:r>
              <a:rPr kumimoji="1" lang="ja-JP" altLang="en-US" sz="2400" dirty="0">
                <a:highlight>
                  <a:srgbClr val="FFFF00"/>
                </a:highlight>
              </a:rPr>
              <a:t>適度に短所や改善点</a:t>
            </a:r>
            <a:r>
              <a:rPr kumimoji="1" lang="ja-JP" altLang="en-US" sz="2400" dirty="0"/>
              <a:t>も触れると信頼性が上がる。</a:t>
            </a:r>
          </a:p>
        </p:txBody>
      </p:sp>
    </p:spTree>
    <p:extLst>
      <p:ext uri="{BB962C8B-B14F-4D97-AF65-F5344CB8AC3E}">
        <p14:creationId xmlns:p14="http://schemas.microsoft.com/office/powerpoint/2010/main" val="125278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27735-FD4F-28B2-0434-05553604CE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5623B2-79B0-4286-F104-91EACFA3D8DF}"/>
              </a:ext>
            </a:extLst>
          </p:cNvPr>
          <p:cNvSpPr>
            <a:spLocks noGrp="1"/>
          </p:cNvSpPr>
          <p:nvPr>
            <p:ph type="title"/>
          </p:nvPr>
        </p:nvSpPr>
        <p:spPr/>
        <p:txBody>
          <a:bodyPr>
            <a:noAutofit/>
          </a:bodyPr>
          <a:lstStyle/>
          <a:p>
            <a:r>
              <a:rPr lang="en-US" altLang="ja-JP" sz="4000" dirty="0"/>
              <a:t>4/15</a:t>
            </a:r>
            <a:r>
              <a:rPr lang="ja-JP" altLang="en-US" sz="4000" dirty="0"/>
              <a:t>リアクションペーパーより質問</a:t>
            </a:r>
            <a:endParaRPr kumimoji="1" lang="ja-JP" altLang="en-US" sz="4000" dirty="0"/>
          </a:p>
        </p:txBody>
      </p:sp>
      <p:sp>
        <p:nvSpPr>
          <p:cNvPr id="3" name="コンテンツ プレースホルダー 2">
            <a:extLst>
              <a:ext uri="{FF2B5EF4-FFF2-40B4-BE49-F238E27FC236}">
                <a16:creationId xmlns:a16="http://schemas.microsoft.com/office/drawing/2014/main" id="{113D4F28-DFC8-03C7-4EDF-6386B34CFA73}"/>
              </a:ext>
            </a:extLst>
          </p:cNvPr>
          <p:cNvSpPr>
            <a:spLocks noGrp="1"/>
          </p:cNvSpPr>
          <p:nvPr>
            <p:ph idx="1"/>
          </p:nvPr>
        </p:nvSpPr>
        <p:spPr>
          <a:xfrm>
            <a:off x="677334" y="1977367"/>
            <a:ext cx="9829122" cy="4880633"/>
          </a:xfrm>
        </p:spPr>
        <p:txBody>
          <a:bodyPr>
            <a:normAutofit fontScale="92500"/>
          </a:bodyPr>
          <a:lstStyle/>
          <a:p>
            <a:pPr marL="514350" indent="-514350">
              <a:buFont typeface="+mj-lt"/>
              <a:buAutoNum type="arabicPeriod" startAt="6"/>
            </a:pPr>
            <a:r>
              <a:rPr kumimoji="1" lang="ja-JP" altLang="en-US" sz="2800" dirty="0"/>
              <a:t>何かを紹介するときにどんなことを考えて何を中心にして</a:t>
            </a:r>
            <a:endParaRPr kumimoji="1" lang="en-US" altLang="ja-JP" sz="2800" dirty="0"/>
          </a:p>
          <a:p>
            <a:pPr marL="0" indent="0">
              <a:buNone/>
            </a:pPr>
            <a:r>
              <a:rPr kumimoji="1" lang="ja-JP" altLang="en-US" sz="2800" dirty="0"/>
              <a:t>　  発表したら、聞き入るような発表ができるか。</a:t>
            </a:r>
            <a:endParaRPr kumimoji="1" lang="en-US" altLang="ja-JP" sz="2800" dirty="0"/>
          </a:p>
          <a:p>
            <a:pPr lvl="1"/>
            <a:r>
              <a:rPr kumimoji="1" lang="ja-JP" altLang="en-US" sz="2400" dirty="0"/>
              <a:t>ターゲット</a:t>
            </a:r>
            <a:r>
              <a:rPr lang="ja-JP" altLang="en-US" sz="2400" dirty="0"/>
              <a:t>（聞き手）</a:t>
            </a:r>
            <a:r>
              <a:rPr kumimoji="1" lang="ja-JP" altLang="en-US" sz="2400" dirty="0"/>
              <a:t>を理解する</a:t>
            </a:r>
            <a:r>
              <a:rPr kumimoji="1" lang="en-US" altLang="ja-JP" sz="2400" dirty="0"/>
              <a:t>:</a:t>
            </a:r>
          </a:p>
          <a:p>
            <a:pPr marL="457200" lvl="1" indent="0">
              <a:buNone/>
            </a:pPr>
            <a:r>
              <a:rPr lang="ja-JP" altLang="en-US" sz="2400" dirty="0"/>
              <a:t>　</a:t>
            </a:r>
            <a:r>
              <a:rPr kumimoji="1" lang="en-US" altLang="ja-JP" sz="2400" dirty="0"/>
              <a:t> </a:t>
            </a:r>
            <a:r>
              <a:rPr kumimoji="1" lang="ja-JP" altLang="en-US" sz="2400" dirty="0"/>
              <a:t>聞き手が誰であるかを理解し、その興味や関心に合わせた内容にする。</a:t>
            </a:r>
            <a:endParaRPr kumimoji="1" lang="en-US" altLang="ja-JP" sz="2400" dirty="0"/>
          </a:p>
          <a:p>
            <a:pPr marL="457200" lvl="1" indent="0">
              <a:buNone/>
            </a:pPr>
            <a:r>
              <a:rPr lang="ja-JP" altLang="en-US" sz="2400" dirty="0"/>
              <a:t>　 </a:t>
            </a:r>
            <a:r>
              <a:rPr kumimoji="1" lang="ja-JP" altLang="en-US" sz="2400" dirty="0"/>
              <a:t>例えば、専門家向け</a:t>
            </a:r>
            <a:r>
              <a:rPr lang="ja-JP" altLang="en-US" sz="2400" dirty="0"/>
              <a:t>なら専門用語を</a:t>
            </a:r>
            <a:r>
              <a:rPr kumimoji="1" lang="ja-JP" altLang="en-US" sz="2400" dirty="0"/>
              <a:t>、一般向けには分かりやすい言葉</a:t>
            </a:r>
            <a:r>
              <a:rPr lang="ja-JP" altLang="en-US" sz="2400" dirty="0"/>
              <a:t>。</a:t>
            </a:r>
            <a:endParaRPr kumimoji="1" lang="ja-JP" altLang="en-US" sz="2400" dirty="0"/>
          </a:p>
          <a:p>
            <a:pPr lvl="1"/>
            <a:r>
              <a:rPr kumimoji="1" lang="ja-JP" altLang="en-US" sz="2400" dirty="0"/>
              <a:t>ストーリーテリングを活用する</a:t>
            </a:r>
            <a:r>
              <a:rPr kumimoji="1" lang="en-US" altLang="ja-JP" sz="2400" dirty="0"/>
              <a:t>: </a:t>
            </a:r>
            <a:r>
              <a:rPr kumimoji="1" lang="ja-JP" altLang="en-US" sz="2400" dirty="0"/>
              <a:t>単なる情報の羅列ではなく、物語のよ</a:t>
            </a:r>
            <a:endParaRPr kumimoji="1" lang="en-US" altLang="ja-JP" sz="2400" dirty="0"/>
          </a:p>
          <a:p>
            <a:pPr marL="457200" lvl="1" indent="0">
              <a:buNone/>
            </a:pPr>
            <a:r>
              <a:rPr kumimoji="1" lang="ja-JP" altLang="en-US" sz="2400" dirty="0"/>
              <a:t>　うに流れを持たせることで、</a:t>
            </a:r>
            <a:r>
              <a:rPr lang="ja-JP" altLang="en-US" sz="2400" dirty="0"/>
              <a:t>聞き手</a:t>
            </a:r>
            <a:r>
              <a:rPr kumimoji="1" lang="ja-JP" altLang="en-US" sz="2400" dirty="0"/>
              <a:t>の興味を引く。</a:t>
            </a:r>
          </a:p>
          <a:p>
            <a:pPr lvl="1"/>
            <a:r>
              <a:rPr kumimoji="1" lang="ja-JP" altLang="en-US" sz="2400" dirty="0"/>
              <a:t>スライドや画像、動画などの視覚的な補助を使って、内容を分かりや</a:t>
            </a:r>
            <a:endParaRPr kumimoji="1" lang="en-US" altLang="ja-JP" sz="2400" dirty="0"/>
          </a:p>
          <a:p>
            <a:pPr marL="457200" lvl="1" indent="0">
              <a:buNone/>
            </a:pPr>
            <a:r>
              <a:rPr lang="ja-JP" altLang="en-US" sz="2400" dirty="0"/>
              <a:t>　 </a:t>
            </a:r>
            <a:r>
              <a:rPr kumimoji="1" lang="ja-JP" altLang="en-US" sz="2400" dirty="0"/>
              <a:t>すく伝え</a:t>
            </a:r>
            <a:r>
              <a:rPr lang="ja-JP" altLang="en-US" sz="2400" dirty="0"/>
              <a:t>る</a:t>
            </a:r>
            <a:r>
              <a:rPr kumimoji="1" lang="ja-JP" altLang="en-US" sz="2400" dirty="0"/>
              <a:t>。</a:t>
            </a:r>
          </a:p>
        </p:txBody>
      </p:sp>
    </p:spTree>
    <p:extLst>
      <p:ext uri="{BB962C8B-B14F-4D97-AF65-F5344CB8AC3E}">
        <p14:creationId xmlns:p14="http://schemas.microsoft.com/office/powerpoint/2010/main" val="306711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5A6FD-5641-CC9D-C167-4DBA19DBDA3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FBC6B45-BCDC-A376-EB98-1B35A58BCC39}"/>
              </a:ext>
            </a:extLst>
          </p:cNvPr>
          <p:cNvSpPr>
            <a:spLocks noGrp="1"/>
          </p:cNvSpPr>
          <p:nvPr>
            <p:ph type="title"/>
          </p:nvPr>
        </p:nvSpPr>
        <p:spPr/>
        <p:txBody>
          <a:bodyPr>
            <a:noAutofit/>
          </a:bodyPr>
          <a:lstStyle/>
          <a:p>
            <a:r>
              <a:rPr lang="en-US" altLang="ja-JP" sz="4000" dirty="0"/>
              <a:t>4/15</a:t>
            </a:r>
            <a:r>
              <a:rPr lang="ja-JP" altLang="en-US" sz="4000" dirty="0"/>
              <a:t>リアクションペーパーより質問</a:t>
            </a:r>
            <a:endParaRPr kumimoji="1" lang="ja-JP" altLang="en-US" sz="4000" dirty="0"/>
          </a:p>
        </p:txBody>
      </p:sp>
      <p:sp>
        <p:nvSpPr>
          <p:cNvPr id="3" name="コンテンツ プレースホルダー 2">
            <a:extLst>
              <a:ext uri="{FF2B5EF4-FFF2-40B4-BE49-F238E27FC236}">
                <a16:creationId xmlns:a16="http://schemas.microsoft.com/office/drawing/2014/main" id="{ED362E54-DD01-6A77-89DB-71EDA67CC532}"/>
              </a:ext>
            </a:extLst>
          </p:cNvPr>
          <p:cNvSpPr>
            <a:spLocks noGrp="1"/>
          </p:cNvSpPr>
          <p:nvPr>
            <p:ph idx="1"/>
          </p:nvPr>
        </p:nvSpPr>
        <p:spPr>
          <a:xfrm>
            <a:off x="677334" y="1977367"/>
            <a:ext cx="9829122" cy="4880633"/>
          </a:xfrm>
        </p:spPr>
        <p:txBody>
          <a:bodyPr>
            <a:normAutofit/>
          </a:bodyPr>
          <a:lstStyle/>
          <a:p>
            <a:pPr lvl="1"/>
            <a:r>
              <a:rPr kumimoji="1" lang="ja-JP" altLang="en-US" sz="2400" dirty="0"/>
              <a:t>質問を投げかけたり、意見を求めたりすることで、参加意識を高める。</a:t>
            </a:r>
          </a:p>
          <a:p>
            <a:pPr lvl="1"/>
            <a:r>
              <a:rPr kumimoji="1" lang="ja-JP" altLang="en-US" sz="2400" dirty="0"/>
              <a:t>発表の前に十分な練習を行い、内容をしっかりと把握します。</a:t>
            </a:r>
            <a:endParaRPr kumimoji="1" lang="en-US" altLang="ja-JP" sz="2400" dirty="0"/>
          </a:p>
          <a:p>
            <a:pPr marL="457200" lvl="1" indent="0">
              <a:buNone/>
            </a:pPr>
            <a:r>
              <a:rPr lang="ja-JP" altLang="en-US" sz="2400" dirty="0"/>
              <a:t>　</a:t>
            </a:r>
            <a:r>
              <a:rPr kumimoji="1" lang="ja-JP" altLang="en-US" sz="2400" dirty="0"/>
              <a:t>自信を持って話すことで、</a:t>
            </a:r>
            <a:r>
              <a:rPr lang="ja-JP" altLang="en-US" sz="2400" dirty="0"/>
              <a:t>聞き手</a:t>
            </a:r>
            <a:r>
              <a:rPr kumimoji="1" lang="ja-JP" altLang="en-US" sz="2400" dirty="0"/>
              <a:t>に安心感を与え</a:t>
            </a:r>
            <a:r>
              <a:rPr lang="ja-JP" altLang="en-US" sz="2400" dirty="0"/>
              <a:t>る</a:t>
            </a:r>
            <a:r>
              <a:rPr kumimoji="1" lang="ja-JP" altLang="en-US" sz="2400" dirty="0"/>
              <a:t>。</a:t>
            </a:r>
          </a:p>
          <a:p>
            <a:pPr lvl="1"/>
            <a:r>
              <a:rPr kumimoji="1" lang="ja-JP" altLang="en-US" sz="2400" dirty="0"/>
              <a:t>情熱を持って話す。熱意が伝わるように感情を込めて話すことで、</a:t>
            </a:r>
            <a:endParaRPr kumimoji="1" lang="en-US" altLang="ja-JP" sz="2400" dirty="0"/>
          </a:p>
          <a:p>
            <a:pPr marL="457200" lvl="1" indent="0">
              <a:buNone/>
            </a:pPr>
            <a:r>
              <a:rPr lang="ja-JP" altLang="en-US" sz="2400" dirty="0"/>
              <a:t>　</a:t>
            </a:r>
            <a:r>
              <a:rPr kumimoji="1" lang="ja-JP" altLang="en-US" sz="2400" dirty="0"/>
              <a:t>より共感を得られる。</a:t>
            </a:r>
          </a:p>
        </p:txBody>
      </p:sp>
    </p:spTree>
    <p:extLst>
      <p:ext uri="{BB962C8B-B14F-4D97-AF65-F5344CB8AC3E}">
        <p14:creationId xmlns:p14="http://schemas.microsoft.com/office/powerpoint/2010/main" val="182580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この値は保存または変更の回数を示します。変更後は必ずアプリケーションによってこの値が更新されます。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42A2DC-E608-45A4-8DCA-71E71A9E667F}">
  <ds:schemaRefs>
    <ds:schemaRef ds:uri="http://purl.org/dc/terms/"/>
    <ds:schemaRef ds:uri="http://schemas.openxmlformats.org/package/2006/metadata/core-properties"/>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5B490D93-7B1B-411A-837B-D91624B8B7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8EF69EF-478E-4A34-9077-AD5B790C84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214</TotalTime>
  <Words>5018</Words>
  <Application>Microsoft Office PowerPoint</Application>
  <PresentationFormat>ワイド画面</PresentationFormat>
  <Paragraphs>518</Paragraphs>
  <Slides>66</Slides>
  <Notes>3</Notes>
  <HiddenSlides>4</HiddenSlides>
  <MMClips>0</MMClips>
  <ScaleCrop>false</ScaleCrop>
  <HeadingPairs>
    <vt:vector size="6" baseType="variant">
      <vt:variant>
        <vt:lpstr>使用されているフォント</vt:lpstr>
      </vt:variant>
      <vt:variant>
        <vt:i4>17</vt:i4>
      </vt:variant>
      <vt:variant>
        <vt:lpstr>テーマ</vt:lpstr>
      </vt:variant>
      <vt:variant>
        <vt:i4>2</vt:i4>
      </vt:variant>
      <vt:variant>
        <vt:lpstr>スライド タイトル</vt:lpstr>
      </vt:variant>
      <vt:variant>
        <vt:i4>66</vt:i4>
      </vt:variant>
    </vt:vector>
  </HeadingPairs>
  <TitlesOfParts>
    <vt:vector size="85" baseType="lpstr">
      <vt:lpstr>inherit</vt:lpstr>
      <vt:lpstr>Meiryo UI</vt:lpstr>
      <vt:lpstr>Noto Sans JP</vt:lpstr>
      <vt:lpstr>ヒラギノ角ゴ Pro W3</vt:lpstr>
      <vt:lpstr>ヒラギノ角ゴ ProN W3</vt:lpstr>
      <vt:lpstr>メイリオ</vt:lpstr>
      <vt:lpstr>Yu Gothic Medium</vt:lpstr>
      <vt:lpstr>游ゴシック体</vt:lpstr>
      <vt:lpstr>Arial</vt:lpstr>
      <vt:lpstr>Calibri</vt:lpstr>
      <vt:lpstr>Calibri Light</vt:lpstr>
      <vt:lpstr>Helvetica</vt:lpstr>
      <vt:lpstr>Merriweather</vt:lpstr>
      <vt:lpstr>Poppins</vt:lpstr>
      <vt:lpstr>Trebuchet MS</vt:lpstr>
      <vt:lpstr>Wingdings</vt:lpstr>
      <vt:lpstr>Wingdings 3</vt:lpstr>
      <vt:lpstr>ファセット</vt:lpstr>
      <vt:lpstr>3_Metropolitan</vt:lpstr>
      <vt:lpstr>DX時代の ビジネスモデルⅠ </vt:lpstr>
      <vt:lpstr>PowerPoint プレゼンテーション</vt:lpstr>
      <vt:lpstr>先週の振り返り</vt:lpstr>
      <vt:lpstr>未提出について（確認）</vt:lpstr>
      <vt:lpstr>4/15リアクションペーパーより質問</vt:lpstr>
      <vt:lpstr>4/15リアクションペーパーより質問</vt:lpstr>
      <vt:lpstr>4/15リアクションペーパーより質問</vt:lpstr>
      <vt:lpstr>4/15リアクションペーパーより質問</vt:lpstr>
      <vt:lpstr>4/15リアクションペーパーより質問</vt:lpstr>
      <vt:lpstr>悪魔との契約（命と時間）</vt:lpstr>
      <vt:lpstr>4/15リアクションペーパーより質問</vt:lpstr>
      <vt:lpstr>学習目標</vt:lpstr>
      <vt:lpstr>ビジネスモデルとは？？①</vt:lpstr>
      <vt:lpstr>ビジネスモデルとは？？①</vt:lpstr>
      <vt:lpstr>ビジネスモデルとは？？②</vt:lpstr>
      <vt:lpstr>ビジネスモデルとは？？③</vt:lpstr>
      <vt:lpstr>ビジネスモデルとは？？④</vt:lpstr>
      <vt:lpstr>4/15　BMC（アマゾン）答え合わせ</vt:lpstr>
      <vt:lpstr>ビジネスモデル・キャンバス ＜Amazon＞</vt:lpstr>
      <vt:lpstr>ビジネスの基本「5W1H」</vt:lpstr>
      <vt:lpstr>ビジネスの基本「5W1H」</vt:lpstr>
      <vt:lpstr>ビジネスの基本「5W1H」</vt:lpstr>
      <vt:lpstr>ビジネスの基本「5W1H」</vt:lpstr>
      <vt:lpstr>営業トークで伝える「5W1H」</vt:lpstr>
      <vt:lpstr>営業トークで伝える「5W1H」</vt:lpstr>
      <vt:lpstr>営業トークで伝える「5W1H」</vt:lpstr>
      <vt:lpstr>営業トークで伝える「5W1H」</vt:lpstr>
      <vt:lpstr>営業トークで伝える「5W1H」</vt:lpstr>
      <vt:lpstr>営業トークで伝える「5W1H」</vt:lpstr>
      <vt:lpstr>営業トークで伝える「5W1H」</vt:lpstr>
      <vt:lpstr>営業トークで伝える「5W1H」</vt:lpstr>
      <vt:lpstr>営業トークで伝える「5W1H」</vt:lpstr>
      <vt:lpstr>営業トーク（話すことへの緊張感をなくす）</vt:lpstr>
      <vt:lpstr>現在の企業の課題とは？</vt:lpstr>
      <vt:lpstr>DXとは？IT化との違い①</vt:lpstr>
      <vt:lpstr>DXとは？IT化との違い②</vt:lpstr>
      <vt:lpstr>DXとは？IT化との違い③</vt:lpstr>
      <vt:lpstr>DXとは？IT化との違い④</vt:lpstr>
      <vt:lpstr>DXとは？IT化との違い</vt:lpstr>
      <vt:lpstr>ノンバーバルコミュニケーション （非言語的）</vt:lpstr>
      <vt:lpstr>コミュニケーションの大切さ</vt:lpstr>
      <vt:lpstr>コミュニケーションの大切さ</vt:lpstr>
      <vt:lpstr>ノンバーバルコミュニケーションの例</vt:lpstr>
      <vt:lpstr>ノンバーバルコミュニケーションの例</vt:lpstr>
      <vt:lpstr>ノンバーバルコミュニケーションの例</vt:lpstr>
      <vt:lpstr>ノンバーバルコミュニケーションの例</vt:lpstr>
      <vt:lpstr>ノンバーバルコミュニケーションの例</vt:lpstr>
      <vt:lpstr>ノンバーバルコミュニケーションの例</vt:lpstr>
      <vt:lpstr>ノンバーバルコミュニケーションの例</vt:lpstr>
      <vt:lpstr>ノンバーバルコミュニケーションの例</vt:lpstr>
      <vt:lpstr>ペアワーク（相手にアドバイスしよう）</vt:lpstr>
      <vt:lpstr>ノンバーバルコミュニケーション（ゲーム）</vt:lpstr>
      <vt:lpstr>ノンバーバルコミュニケーション（ゲーム）</vt:lpstr>
      <vt:lpstr>ノンバーバルコミュニケーション（ゲーム）</vt:lpstr>
      <vt:lpstr>ノンバーバルコミュニケーション（ゲーム）</vt:lpstr>
      <vt:lpstr>ノンバーバルコミュニケーション（ゲーム）</vt:lpstr>
      <vt:lpstr>グループワークを、なぜやる？</vt:lpstr>
      <vt:lpstr>グループワーク</vt:lpstr>
      <vt:lpstr>グループワーク</vt:lpstr>
      <vt:lpstr>ビジネスプラン コンテスト 全国大会 （エーテック）</vt:lpstr>
      <vt:lpstr>自分の価値を 高めるには・・・？</vt:lpstr>
      <vt:lpstr>PowerPoint プレゼンテーション</vt:lpstr>
      <vt:lpstr>グループワーク②</vt:lpstr>
      <vt:lpstr>グループワーク②</vt:lpstr>
      <vt:lpstr>グループワーク②</vt:lpstr>
      <vt:lpstr>課題解決グループワーク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大場 由香里</cp:lastModifiedBy>
  <cp:revision>21</cp:revision>
  <dcterms:created xsi:type="dcterms:W3CDTF">2013-06-18T13:57:10Z</dcterms:created>
  <dcterms:modified xsi:type="dcterms:W3CDTF">2025-04-21T01:29:33Z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