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kumimoji="1" lang="ja-JP" alt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2814797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746659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タイトルとキャプション">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4099783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引用 (キャプション付き)">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ja-JP" altLang="en-US"/>
              <a:t>マスター タイトルの書式設定</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651822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札">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3108981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5990838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889936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3335359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332952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688560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7644869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3838113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293774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581042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16023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4042944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38B4FC8F-3B4B-4484-AE1F-BD73D8FB4916}" type="datetimeFigureOut">
              <a:rPr kumimoji="1" lang="ja-JP" altLang="en-US" smtClean="0"/>
              <a:t>2025/5/27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23465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38B4FC8F-3B4B-4484-AE1F-BD73D8FB4916}" type="datetimeFigureOut">
              <a:rPr kumimoji="1" lang="ja-JP" altLang="en-US" smtClean="0"/>
              <a:t>2025/5/27</a:t>
            </a:fld>
            <a:endParaRPr kumimoji="1" lang="ja-JP" alt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kumimoji="1" lang="ja-JP" alt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F448FE76-D9EC-4F50-92EC-81615B8EC14C}" type="slidenum">
              <a:rPr kumimoji="1" lang="ja-JP" altLang="en-US" smtClean="0"/>
              <a:t>‹#›</a:t>
            </a:fld>
            <a:endParaRPr kumimoji="1" lang="ja-JP" altLang="en-US"/>
          </a:p>
        </p:txBody>
      </p:sp>
    </p:spTree>
    <p:extLst>
      <p:ext uri="{BB962C8B-B14F-4D97-AF65-F5344CB8AC3E}">
        <p14:creationId xmlns:p14="http://schemas.microsoft.com/office/powerpoint/2010/main" val="34697634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457200" rtl="0" eaLnBrk="1" latinLnBrk="0" hangingPunct="1">
        <a:spcBef>
          <a:spcPct val="0"/>
        </a:spcBef>
        <a:buNone/>
        <a:defRPr kumimoji="1" sz="3600" b="0" i="0" kern="1200">
          <a:solidFill>
            <a:schemeClr val="bg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3891B8-0268-87B5-1751-174310113415}"/>
              </a:ext>
            </a:extLst>
          </p:cNvPr>
          <p:cNvSpPr>
            <a:spLocks noGrp="1"/>
          </p:cNvSpPr>
          <p:nvPr>
            <p:ph type="ctrTitle"/>
          </p:nvPr>
        </p:nvSpPr>
        <p:spPr/>
        <p:txBody>
          <a:bodyPr/>
          <a:lstStyle/>
          <a:p>
            <a:r>
              <a:rPr kumimoji="1" lang="en-US" altLang="ja-JP" dirty="0"/>
              <a:t>『SDG</a:t>
            </a:r>
            <a:r>
              <a:rPr kumimoji="1" lang="ja-JP" altLang="en-US" dirty="0"/>
              <a:t>ｓ</a:t>
            </a:r>
            <a:r>
              <a:rPr kumimoji="1" lang="en-US" altLang="ja-JP" dirty="0"/>
              <a:t>』</a:t>
            </a:r>
            <a:r>
              <a:rPr kumimoji="1" lang="ja-JP" altLang="en-US" dirty="0"/>
              <a:t>ｘ</a:t>
            </a:r>
            <a:r>
              <a:rPr kumimoji="1" lang="en-US" altLang="ja-JP" dirty="0"/>
              <a:t>『DX』</a:t>
            </a:r>
            <a:endParaRPr kumimoji="1" lang="ja-JP" altLang="en-US" dirty="0"/>
          </a:p>
        </p:txBody>
      </p:sp>
      <p:sp>
        <p:nvSpPr>
          <p:cNvPr id="3" name="字幕 2">
            <a:extLst>
              <a:ext uri="{FF2B5EF4-FFF2-40B4-BE49-F238E27FC236}">
                <a16:creationId xmlns:a16="http://schemas.microsoft.com/office/drawing/2014/main" id="{82A58DF3-BDE6-8B08-DACB-C99B2D907E72}"/>
              </a:ext>
            </a:extLst>
          </p:cNvPr>
          <p:cNvSpPr>
            <a:spLocks noGrp="1"/>
          </p:cNvSpPr>
          <p:nvPr>
            <p:ph type="subTitle" idx="1"/>
          </p:nvPr>
        </p:nvSpPr>
        <p:spPr>
          <a:xfrm>
            <a:off x="1600043" y="4777381"/>
            <a:ext cx="8825658" cy="861420"/>
          </a:xfrm>
        </p:spPr>
        <p:txBody>
          <a:bodyPr/>
          <a:lstStyle/>
          <a:p>
            <a:r>
              <a:rPr kumimoji="1" lang="ja-JP" altLang="en-US" dirty="0">
                <a:solidFill>
                  <a:schemeClr val="bg1"/>
                </a:solidFill>
              </a:rPr>
              <a:t>モンソレス　エジガー</a:t>
            </a:r>
          </a:p>
        </p:txBody>
      </p:sp>
    </p:spTree>
    <p:extLst>
      <p:ext uri="{BB962C8B-B14F-4D97-AF65-F5344CB8AC3E}">
        <p14:creationId xmlns:p14="http://schemas.microsoft.com/office/powerpoint/2010/main" val="1417952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62771-C243-47CA-FD65-EFE44318D748}"/>
              </a:ext>
            </a:extLst>
          </p:cNvPr>
          <p:cNvSpPr>
            <a:spLocks noGrp="1"/>
          </p:cNvSpPr>
          <p:nvPr>
            <p:ph type="title"/>
          </p:nvPr>
        </p:nvSpPr>
        <p:spPr>
          <a:xfrm>
            <a:off x="1154953" y="729673"/>
            <a:ext cx="8761413" cy="1163782"/>
          </a:xfrm>
        </p:spPr>
        <p:txBody>
          <a:bodyPr>
            <a:normAutofit/>
          </a:bodyPr>
          <a:lstStyle/>
          <a:p>
            <a:pPr algn="ctr">
              <a:lnSpc>
                <a:spcPct val="90000"/>
              </a:lnSpc>
            </a:pPr>
            <a:r>
              <a:rPr lang="en-US" altLang="ja-JP" sz="3200" dirty="0"/>
              <a:t>Sustainable Development Goals</a:t>
            </a:r>
            <a:br>
              <a:rPr lang="en-US" altLang="ja-JP" sz="3200" dirty="0"/>
            </a:br>
            <a:r>
              <a:rPr lang="ja-JP" altLang="en-US" sz="3200" dirty="0"/>
              <a:t>（持続可能な開発目標）</a:t>
            </a:r>
            <a:endParaRPr kumimoji="1" lang="ja-JP" altLang="en-US" sz="3200" dirty="0"/>
          </a:p>
        </p:txBody>
      </p:sp>
      <p:sp>
        <p:nvSpPr>
          <p:cNvPr id="9" name="Content Placeholder 8">
            <a:extLst>
              <a:ext uri="{FF2B5EF4-FFF2-40B4-BE49-F238E27FC236}">
                <a16:creationId xmlns:a16="http://schemas.microsoft.com/office/drawing/2014/main" id="{0AC739A3-00D9-A676-CA3F-F5F66A916CAA}"/>
              </a:ext>
            </a:extLst>
          </p:cNvPr>
          <p:cNvSpPr>
            <a:spLocks noGrp="1"/>
          </p:cNvSpPr>
          <p:nvPr>
            <p:ph idx="1"/>
          </p:nvPr>
        </p:nvSpPr>
        <p:spPr>
          <a:xfrm>
            <a:off x="478589" y="2603499"/>
            <a:ext cx="5441920" cy="3667991"/>
          </a:xfrm>
        </p:spPr>
        <p:txBody>
          <a:bodyPr anchor="ctr">
            <a:normAutofit/>
          </a:bodyPr>
          <a:lstStyle/>
          <a:p>
            <a:pPr>
              <a:buFont typeface="Wingdings" panose="05000000000000000000" pitchFamily="2" charset="2"/>
              <a:buChar char="l"/>
            </a:pPr>
            <a:r>
              <a:rPr lang="en-US" altLang="ja-JP" sz="1600" b="1" i="0" dirty="0">
                <a:solidFill>
                  <a:srgbClr val="202020"/>
                </a:solidFill>
                <a:effectLst/>
                <a:latin typeface="ヒラギノ角ゴ Pro W3"/>
              </a:rPr>
              <a:t>SDGs</a:t>
            </a:r>
            <a:r>
              <a:rPr lang="ja-JP" altLang="en-US" sz="1600" b="0" i="0" dirty="0">
                <a:solidFill>
                  <a:srgbClr val="202020"/>
                </a:solidFill>
                <a:effectLst/>
                <a:latin typeface="ヒラギノ角ゴ Pro W3"/>
              </a:rPr>
              <a:t>とは“</a:t>
            </a:r>
            <a:r>
              <a:rPr lang="en-US" altLang="ja-JP" sz="1600" b="0" i="0" dirty="0">
                <a:solidFill>
                  <a:srgbClr val="202020"/>
                </a:solidFill>
                <a:effectLst/>
                <a:latin typeface="ヒラギノ角ゴ Pro W3"/>
              </a:rPr>
              <a:t>Sustainable Development Goals(</a:t>
            </a:r>
            <a:r>
              <a:rPr lang="ja-JP" altLang="en-US" sz="1600" b="0" i="0" dirty="0">
                <a:solidFill>
                  <a:srgbClr val="202020"/>
                </a:solidFill>
                <a:effectLst/>
                <a:latin typeface="ヒラギノ角ゴ Pro W3"/>
              </a:rPr>
              <a:t>持続可能な開発目標</a:t>
            </a:r>
            <a:r>
              <a:rPr lang="en-US" altLang="ja-JP" sz="1600" b="0" i="0" dirty="0">
                <a:solidFill>
                  <a:srgbClr val="202020"/>
                </a:solidFill>
                <a:effectLst/>
                <a:latin typeface="ヒラギノ角ゴ Pro W3"/>
              </a:rPr>
              <a:t>)”</a:t>
            </a:r>
            <a:r>
              <a:rPr lang="ja-JP" altLang="en-US" sz="1600" b="0" i="0" dirty="0">
                <a:solidFill>
                  <a:srgbClr val="202020"/>
                </a:solidFill>
                <a:effectLst/>
                <a:latin typeface="ヒラギノ角ゴ Pro W3"/>
              </a:rPr>
              <a:t>の略称です。</a:t>
            </a:r>
            <a:r>
              <a:rPr lang="en-US" altLang="ja-JP" sz="1600" b="0" i="0" dirty="0">
                <a:solidFill>
                  <a:srgbClr val="202020"/>
                </a:solidFill>
                <a:effectLst/>
                <a:latin typeface="ヒラギノ角ゴ Pro W3"/>
              </a:rPr>
              <a:t>SDGs</a:t>
            </a:r>
            <a:r>
              <a:rPr lang="ja-JP" altLang="en-US" sz="1600" b="0" i="0" dirty="0">
                <a:solidFill>
                  <a:srgbClr val="202020"/>
                </a:solidFill>
                <a:effectLst/>
                <a:latin typeface="ヒラギノ角ゴ Pro W3"/>
              </a:rPr>
              <a:t>には</a:t>
            </a:r>
            <a:r>
              <a:rPr lang="en-US" altLang="ja-JP" sz="1600" b="0" i="0" dirty="0">
                <a:solidFill>
                  <a:srgbClr val="202020"/>
                </a:solidFill>
                <a:effectLst/>
                <a:latin typeface="ヒラギノ角ゴ Pro W3"/>
              </a:rPr>
              <a:t>2016</a:t>
            </a:r>
            <a:r>
              <a:rPr lang="ja-JP" altLang="en-US" sz="1600" b="0" i="0" dirty="0">
                <a:solidFill>
                  <a:srgbClr val="202020"/>
                </a:solidFill>
                <a:effectLst/>
                <a:latin typeface="ヒラギノ角ゴ Pro W3"/>
              </a:rPr>
              <a:t>年から</a:t>
            </a:r>
            <a:r>
              <a:rPr lang="en-US" altLang="ja-JP" sz="1600" b="0" i="0" dirty="0">
                <a:solidFill>
                  <a:srgbClr val="202020"/>
                </a:solidFill>
                <a:effectLst/>
                <a:latin typeface="ヒラギノ角ゴ Pro W3"/>
              </a:rPr>
              <a:t>2030</a:t>
            </a:r>
            <a:r>
              <a:rPr lang="ja-JP" altLang="en-US" sz="1600" b="0" i="0" dirty="0">
                <a:solidFill>
                  <a:srgbClr val="202020"/>
                </a:solidFill>
                <a:effectLst/>
                <a:latin typeface="ヒラギノ角ゴ Pro W3"/>
              </a:rPr>
              <a:t>年までの間で達成すべき</a:t>
            </a:r>
            <a:r>
              <a:rPr lang="en-US" altLang="ja-JP" sz="1600" b="0" i="0" dirty="0">
                <a:solidFill>
                  <a:srgbClr val="202020"/>
                </a:solidFill>
                <a:effectLst/>
                <a:latin typeface="ヒラギノ角ゴ Pro W3"/>
              </a:rPr>
              <a:t>17</a:t>
            </a:r>
            <a:r>
              <a:rPr lang="ja-JP" altLang="en-US" sz="1600" b="0" i="0" dirty="0">
                <a:solidFill>
                  <a:srgbClr val="202020"/>
                </a:solidFill>
                <a:effectLst/>
                <a:latin typeface="ヒラギノ角ゴ Pro W3"/>
              </a:rPr>
              <a:t>のゴール</a:t>
            </a:r>
            <a:r>
              <a:rPr lang="en-US" altLang="ja-JP" sz="1600" b="0" i="0" dirty="0">
                <a:solidFill>
                  <a:srgbClr val="202020"/>
                </a:solidFill>
                <a:effectLst/>
                <a:latin typeface="ヒラギノ角ゴ Pro W3"/>
              </a:rPr>
              <a:t>(</a:t>
            </a:r>
            <a:r>
              <a:rPr lang="ja-JP" altLang="en-US" sz="1600" b="0" i="0" dirty="0">
                <a:solidFill>
                  <a:srgbClr val="202020"/>
                </a:solidFill>
                <a:effectLst/>
                <a:latin typeface="ヒラギノ角ゴ Pro W3"/>
              </a:rPr>
              <a:t>目標</a:t>
            </a:r>
            <a:r>
              <a:rPr lang="en-US" altLang="ja-JP" sz="1600" b="0" i="0" dirty="0">
                <a:solidFill>
                  <a:srgbClr val="202020"/>
                </a:solidFill>
                <a:effectLst/>
                <a:latin typeface="ヒラギノ角ゴ Pro W3"/>
              </a:rPr>
              <a:t>)</a:t>
            </a:r>
            <a:r>
              <a:rPr lang="ja-JP" altLang="en-US" sz="1600" b="0" i="0" dirty="0">
                <a:solidFill>
                  <a:srgbClr val="202020"/>
                </a:solidFill>
                <a:effectLst/>
                <a:latin typeface="ヒラギノ角ゴ Pro W3"/>
              </a:rPr>
              <a:t>と</a:t>
            </a:r>
            <a:r>
              <a:rPr lang="en-US" altLang="ja-JP" sz="1600" b="0" i="0" dirty="0">
                <a:solidFill>
                  <a:srgbClr val="202020"/>
                </a:solidFill>
                <a:effectLst/>
                <a:latin typeface="ヒラギノ角ゴ Pro W3"/>
              </a:rPr>
              <a:t>169</a:t>
            </a:r>
            <a:r>
              <a:rPr lang="ja-JP" altLang="en-US" sz="1600" b="0" i="0" dirty="0">
                <a:solidFill>
                  <a:srgbClr val="202020"/>
                </a:solidFill>
                <a:effectLst/>
                <a:latin typeface="ヒラギノ角ゴ Pro W3"/>
              </a:rPr>
              <a:t>のターゲットで構成されています。</a:t>
            </a:r>
            <a:endParaRPr lang="en-US" altLang="ja-JP" sz="1600" b="0" i="0" dirty="0">
              <a:solidFill>
                <a:srgbClr val="202020"/>
              </a:solidFill>
              <a:effectLst/>
              <a:latin typeface="ヒラギノ角ゴ Pro W3"/>
            </a:endParaRPr>
          </a:p>
          <a:p>
            <a:pPr>
              <a:buFont typeface="Wingdings" panose="05000000000000000000" pitchFamily="2" charset="2"/>
              <a:buChar char="l"/>
            </a:pPr>
            <a:r>
              <a:rPr lang="ja-JP" altLang="en-US" sz="1600" b="0" i="0" dirty="0">
                <a:solidFill>
                  <a:srgbClr val="202020"/>
                </a:solidFill>
                <a:effectLst/>
                <a:latin typeface="ヒラギノ角ゴ Pro W3"/>
              </a:rPr>
              <a:t>科学技術の進歩によって私たちの生活はますます便利になってきましたが、その一方で、取り残された人々の貧困や環境汚染といった問題は年々深刻化しています。こうした状況を改善するため、国際社会が協力して取り組む必要があるとされ、</a:t>
            </a:r>
            <a:r>
              <a:rPr lang="en-US" altLang="ja-JP" sz="1600" b="0" i="0" dirty="0">
                <a:solidFill>
                  <a:srgbClr val="202020"/>
                </a:solidFill>
                <a:effectLst/>
                <a:latin typeface="ヒラギノ角ゴ Pro W3"/>
              </a:rPr>
              <a:t>2015</a:t>
            </a:r>
            <a:r>
              <a:rPr lang="ja-JP" altLang="en-US" sz="1600" b="0" i="0" dirty="0">
                <a:solidFill>
                  <a:srgbClr val="202020"/>
                </a:solidFill>
                <a:effectLst/>
                <a:latin typeface="ヒラギノ角ゴ Pro W3"/>
              </a:rPr>
              <a:t>年</a:t>
            </a:r>
            <a:r>
              <a:rPr lang="en-US" altLang="ja-JP" sz="1600" b="0" i="0" dirty="0">
                <a:solidFill>
                  <a:srgbClr val="202020"/>
                </a:solidFill>
                <a:effectLst/>
                <a:latin typeface="ヒラギノ角ゴ Pro W3"/>
              </a:rPr>
              <a:t>9</a:t>
            </a:r>
            <a:r>
              <a:rPr lang="ja-JP" altLang="en-US" sz="1600" b="0" i="0" dirty="0">
                <a:solidFill>
                  <a:srgbClr val="202020"/>
                </a:solidFill>
                <a:effectLst/>
                <a:latin typeface="ヒラギノ角ゴ Pro W3"/>
              </a:rPr>
              <a:t>月の国連サミットで</a:t>
            </a:r>
            <a:r>
              <a:rPr lang="en-US" altLang="ja-JP" sz="1600" b="0" i="0" dirty="0">
                <a:solidFill>
                  <a:srgbClr val="202020"/>
                </a:solidFill>
                <a:effectLst/>
                <a:latin typeface="ヒラギノ角ゴ Pro W3"/>
              </a:rPr>
              <a:t>SDGs</a:t>
            </a:r>
            <a:r>
              <a:rPr lang="ja-JP" altLang="en-US" sz="1600" b="0" i="0" dirty="0">
                <a:solidFill>
                  <a:srgbClr val="202020"/>
                </a:solidFill>
                <a:effectLst/>
                <a:latin typeface="ヒラギノ角ゴ Pro W3"/>
              </a:rPr>
              <a:t>（持続可能な開発目標）が採択されました。</a:t>
            </a:r>
            <a:endParaRPr lang="en-US" sz="1600" dirty="0"/>
          </a:p>
        </p:txBody>
      </p:sp>
      <p:pic>
        <p:nvPicPr>
          <p:cNvPr id="5" name="コンテンツ プレースホルダー 4" descr="文字と写真のスクリーンショット&#10;&#10;自動的に生成された説明">
            <a:extLst>
              <a:ext uri="{FF2B5EF4-FFF2-40B4-BE49-F238E27FC236}">
                <a16:creationId xmlns:a16="http://schemas.microsoft.com/office/drawing/2014/main" id="{F0A45822-13C1-E3E4-EC45-9A66B575E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948262"/>
            <a:ext cx="5617411" cy="297846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1081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6B15CB-8346-5F10-0E14-C778C372DC9F}"/>
              </a:ext>
            </a:extLst>
          </p:cNvPr>
          <p:cNvSpPr>
            <a:spLocks noGrp="1"/>
          </p:cNvSpPr>
          <p:nvPr>
            <p:ph type="title"/>
          </p:nvPr>
        </p:nvSpPr>
        <p:spPr>
          <a:xfrm>
            <a:off x="1154953" y="973668"/>
            <a:ext cx="8761413" cy="706964"/>
          </a:xfrm>
        </p:spPr>
        <p:txBody>
          <a:bodyPr>
            <a:normAutofit/>
          </a:bodyPr>
          <a:lstStyle/>
          <a:p>
            <a:pPr algn="ctr"/>
            <a:r>
              <a:rPr kumimoji="1" lang="en-US" altLang="ja-JP" sz="3200" dirty="0"/>
              <a:t>DX</a:t>
            </a:r>
            <a:r>
              <a:rPr kumimoji="1" lang="ja-JP" altLang="en-US" sz="3200" dirty="0"/>
              <a:t>（</a:t>
            </a:r>
            <a:r>
              <a:rPr kumimoji="1" lang="en-US" altLang="ja-JP" sz="3200" dirty="0"/>
              <a:t>Digital Transformation)</a:t>
            </a:r>
            <a:endParaRPr kumimoji="1" lang="ja-JP" altLang="en-US" sz="3200" dirty="0"/>
          </a:p>
        </p:txBody>
      </p:sp>
      <p:sp>
        <p:nvSpPr>
          <p:cNvPr id="9" name="Content Placeholder 8">
            <a:extLst>
              <a:ext uri="{FF2B5EF4-FFF2-40B4-BE49-F238E27FC236}">
                <a16:creationId xmlns:a16="http://schemas.microsoft.com/office/drawing/2014/main" id="{B65FF1FD-8F8F-FE45-7158-C67E4DFCFE30}"/>
              </a:ext>
            </a:extLst>
          </p:cNvPr>
          <p:cNvSpPr>
            <a:spLocks noGrp="1"/>
          </p:cNvSpPr>
          <p:nvPr>
            <p:ph idx="1"/>
          </p:nvPr>
        </p:nvSpPr>
        <p:spPr>
          <a:xfrm>
            <a:off x="1154954" y="2603500"/>
            <a:ext cx="5753845" cy="3416300"/>
          </a:xfrm>
        </p:spPr>
        <p:txBody>
          <a:bodyPr anchor="ctr">
            <a:normAutofit/>
          </a:bodyPr>
          <a:lstStyle/>
          <a:p>
            <a:pPr>
              <a:buFont typeface="Wingdings" panose="05000000000000000000" pitchFamily="2" charset="2"/>
              <a:buChar char="l"/>
            </a:pPr>
            <a:r>
              <a:rPr lang="en-US" altLang="ja-JP" b="1" dirty="0"/>
              <a:t>DX</a:t>
            </a:r>
            <a:r>
              <a:rPr lang="ja-JP" altLang="en-US" dirty="0"/>
              <a:t>（デジタルトランスフォーメーション）」とは、企業が</a:t>
            </a:r>
            <a:r>
              <a:rPr lang="en-US" altLang="ja-JP" dirty="0"/>
              <a:t>AI</a:t>
            </a:r>
            <a:r>
              <a:rPr lang="ja-JP" altLang="en-US" dirty="0"/>
              <a:t>、</a:t>
            </a:r>
            <a:r>
              <a:rPr lang="en-US" altLang="ja-JP" dirty="0"/>
              <a:t>IoT</a:t>
            </a:r>
            <a:r>
              <a:rPr lang="ja-JP" altLang="en-US" dirty="0"/>
              <a:t>、ビッグデータなどのデジタル技術を用いて、業務フローの改善や新たなビジネスモデルの創出だけでなく、レガシーシステムからの脱却や企業風土の変革を実現させることを意味します。</a:t>
            </a:r>
          </a:p>
          <a:p>
            <a:pPr>
              <a:buFont typeface="Wingdings" panose="05000000000000000000" pitchFamily="2" charset="2"/>
              <a:buChar char="l"/>
            </a:pPr>
            <a:endParaRPr lang="ja-JP" altLang="en-US" dirty="0"/>
          </a:p>
          <a:p>
            <a:pPr>
              <a:buFont typeface="Wingdings" panose="05000000000000000000" pitchFamily="2" charset="2"/>
              <a:buChar char="l"/>
            </a:pPr>
            <a:r>
              <a:rPr lang="en-US" altLang="ja-JP" dirty="0"/>
              <a:t>DX</a:t>
            </a:r>
            <a:r>
              <a:rPr lang="ja-JP" altLang="en-US" dirty="0"/>
              <a:t>推進はあらゆる企業にとって、変化の激しい時代のなかで市場における競争優位性を維持し続けるための重要なテーマです。</a:t>
            </a:r>
            <a:endParaRPr lang="en-US" dirty="0"/>
          </a:p>
        </p:txBody>
      </p:sp>
      <p:pic>
        <p:nvPicPr>
          <p:cNvPr id="5" name="コンテンツ プレースホルダー 4" descr="グラフ が含まれている画像&#10;&#10;自動的に生成された説明">
            <a:extLst>
              <a:ext uri="{FF2B5EF4-FFF2-40B4-BE49-F238E27FC236}">
                <a16:creationId xmlns:a16="http://schemas.microsoft.com/office/drawing/2014/main" id="{34ED6B89-5ECC-E3CE-3C0D-498F41F49637}"/>
              </a:ext>
            </a:extLst>
          </p:cNvPr>
          <p:cNvPicPr>
            <a:picLocks noChangeAspect="1"/>
          </p:cNvPicPr>
          <p:nvPr/>
        </p:nvPicPr>
        <p:blipFill rotWithShape="1">
          <a:blip r:embed="rId2">
            <a:extLst>
              <a:ext uri="{28A0092B-C50C-407E-A947-70E740481C1C}">
                <a14:useLocalDpi xmlns:a14="http://schemas.microsoft.com/office/drawing/2010/main" val="0"/>
              </a:ext>
            </a:extLst>
          </a:blip>
          <a:srcRect l="14891" t="7809" r="14623" b="8023"/>
          <a:stretch/>
        </p:blipFill>
        <p:spPr>
          <a:xfrm>
            <a:off x="7112000" y="2557895"/>
            <a:ext cx="4341091" cy="3507509"/>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9118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98B78F7-6841-4168-8538-3E26070861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764D568C-39BB-4394-A483-C7C185002D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ja-JP" altLang="en-US"/>
            </a:p>
          </p:txBody>
        </p:sp>
        <p:sp>
          <p:nvSpPr>
            <p:cNvPr id="13" name="Oval 12">
              <a:extLst>
                <a:ext uri="{FF2B5EF4-FFF2-40B4-BE49-F238E27FC236}">
                  <a16:creationId xmlns:a16="http://schemas.microsoft.com/office/drawing/2014/main" id="{CB70B903-F367-48EC-B214-D1D26FC70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4" name="Oval 13">
              <a:extLst>
                <a:ext uri="{FF2B5EF4-FFF2-40B4-BE49-F238E27FC236}">
                  <a16:creationId xmlns:a16="http://schemas.microsoft.com/office/drawing/2014/main" id="{45E5B732-80F6-496B-AC33-E0FD9395DB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5" name="Rectangle 14">
              <a:extLst>
                <a:ext uri="{FF2B5EF4-FFF2-40B4-BE49-F238E27FC236}">
                  <a16:creationId xmlns:a16="http://schemas.microsoft.com/office/drawing/2014/main" id="{CC709F18-F3FB-4D14-B50D-6159067EB6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16" name="Freeform 5">
              <a:extLst>
                <a:ext uri="{FF2B5EF4-FFF2-40B4-BE49-F238E27FC236}">
                  <a16:creationId xmlns:a16="http://schemas.microsoft.com/office/drawing/2014/main" id="{16E4A747-3382-4841-BCBE-78D416DEEC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ja-JP" altLang="en-US"/>
            </a:p>
          </p:txBody>
        </p:sp>
        <p:sp>
          <p:nvSpPr>
            <p:cNvPr id="17" name="Freeform 5">
              <a:extLst>
                <a:ext uri="{FF2B5EF4-FFF2-40B4-BE49-F238E27FC236}">
                  <a16:creationId xmlns:a16="http://schemas.microsoft.com/office/drawing/2014/main" id="{049AC68C-6F74-4DEB-9CD1-3E1C4EB2CD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ja-JP" altLang="en-US"/>
            </a:p>
          </p:txBody>
        </p:sp>
        <p:sp>
          <p:nvSpPr>
            <p:cNvPr id="18" name="Freeform 5">
              <a:extLst>
                <a:ext uri="{FF2B5EF4-FFF2-40B4-BE49-F238E27FC236}">
                  <a16:creationId xmlns:a16="http://schemas.microsoft.com/office/drawing/2014/main" id="{3FB17BE8-AC72-4544-AFE9-F8C1C3EB65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ja-JP" altLang="en-US"/>
            </a:p>
          </p:txBody>
        </p:sp>
      </p:grpSp>
      <p:pic>
        <p:nvPicPr>
          <p:cNvPr id="6" name="図 5" descr="台の上にある数種類のパンフレット&#10;&#10;中程度の精度で自動的に生成された説明">
            <a:extLst>
              <a:ext uri="{FF2B5EF4-FFF2-40B4-BE49-F238E27FC236}">
                <a16:creationId xmlns:a16="http://schemas.microsoft.com/office/drawing/2014/main" id="{58F3FE6C-A128-B15C-5929-643F2486C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0827" y="1827587"/>
            <a:ext cx="4842716" cy="3220406"/>
          </a:xfrm>
          <a:prstGeom prst="rect">
            <a:avLst/>
          </a:prstGeom>
          <a:ln>
            <a:noFill/>
          </a:ln>
          <a:effectLst>
            <a:outerShdw blurRad="292100" dist="139700" dir="2700000" algn="tl" rotWithShape="0">
              <a:srgbClr val="333333">
                <a:alpha val="65000"/>
              </a:srgbClr>
            </a:outerShdw>
          </a:effectLst>
        </p:spPr>
      </p:pic>
      <p:sp>
        <p:nvSpPr>
          <p:cNvPr id="20" name="Rectangle 19">
            <a:extLst>
              <a:ext uri="{FF2B5EF4-FFF2-40B4-BE49-F238E27FC236}">
                <a16:creationId xmlns:a16="http://schemas.microsoft.com/office/drawing/2014/main" id="{B5BA6DB3-F246-4306-AA4A-B2E8EF6D7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ja-JP" altLang="en-US"/>
          </a:p>
        </p:txBody>
      </p:sp>
      <p:sp>
        <p:nvSpPr>
          <p:cNvPr id="2" name="タイトル 1">
            <a:extLst>
              <a:ext uri="{FF2B5EF4-FFF2-40B4-BE49-F238E27FC236}">
                <a16:creationId xmlns:a16="http://schemas.microsoft.com/office/drawing/2014/main" id="{7943BD94-B885-A8A0-BE36-940B771931AC}"/>
              </a:ext>
            </a:extLst>
          </p:cNvPr>
          <p:cNvSpPr>
            <a:spLocks noGrp="1"/>
          </p:cNvSpPr>
          <p:nvPr>
            <p:ph type="title"/>
          </p:nvPr>
        </p:nvSpPr>
        <p:spPr>
          <a:xfrm>
            <a:off x="649015" y="604586"/>
            <a:ext cx="5356186" cy="1381627"/>
          </a:xfrm>
        </p:spPr>
        <p:txBody>
          <a:bodyPr>
            <a:normAutofit/>
          </a:bodyPr>
          <a:lstStyle/>
          <a:p>
            <a:pPr algn="ctr"/>
            <a:r>
              <a:rPr lang="en-US" altLang="ja-JP" sz="3200" dirty="0"/>
              <a:t>DX</a:t>
            </a:r>
            <a:r>
              <a:rPr lang="ja-JP" altLang="en-US" sz="3200" dirty="0"/>
              <a:t>が</a:t>
            </a:r>
            <a:r>
              <a:rPr lang="en-US" altLang="ja-JP" sz="3200" dirty="0"/>
              <a:t>SDGs</a:t>
            </a:r>
            <a:r>
              <a:rPr lang="ja-JP" altLang="en-US" sz="3200" dirty="0"/>
              <a:t>に</a:t>
            </a:r>
            <a:br>
              <a:rPr lang="en-US" altLang="ja-JP" sz="3200" dirty="0"/>
            </a:br>
            <a:r>
              <a:rPr lang="ja-JP" altLang="en-US" sz="3200" dirty="0"/>
              <a:t>どう貢献しているか</a:t>
            </a:r>
            <a:endParaRPr kumimoji="1" lang="ja-JP" altLang="en-US" sz="3200" dirty="0"/>
          </a:p>
        </p:txBody>
      </p:sp>
      <p:sp>
        <p:nvSpPr>
          <p:cNvPr id="4" name="Rectangle 1">
            <a:extLst>
              <a:ext uri="{FF2B5EF4-FFF2-40B4-BE49-F238E27FC236}">
                <a16:creationId xmlns:a16="http://schemas.microsoft.com/office/drawing/2014/main" id="{503EAA5A-91EB-5BFE-67A9-B94EFEB60BB6}"/>
              </a:ext>
            </a:extLst>
          </p:cNvPr>
          <p:cNvSpPr>
            <a:spLocks noGrp="1" noChangeArrowheads="1"/>
          </p:cNvSpPr>
          <p:nvPr>
            <p:ph idx="1"/>
          </p:nvPr>
        </p:nvSpPr>
        <p:spPr bwMode="auto">
          <a:xfrm>
            <a:off x="639098" y="2039477"/>
            <a:ext cx="5638394" cy="41910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lnSpcReduction="10000"/>
          </a:bodyPr>
          <a:lstStyle/>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l"/>
              <a:tabLst/>
            </a:pPr>
            <a:r>
              <a:rPr kumimoji="0" lang="ja-JP" altLang="ja-JP" b="0" i="0" u="none" strike="noStrike" cap="none" normalizeH="0" baseline="0" dirty="0">
                <a:ln>
                  <a:noFill/>
                </a:ln>
                <a:solidFill>
                  <a:schemeClr val="bg1"/>
                </a:solidFill>
                <a:effectLst/>
                <a:latin typeface="Arial" panose="020B0604020202020204" pitchFamily="34" charset="0"/>
              </a:rPr>
              <a:t> </a:t>
            </a:r>
            <a:r>
              <a:rPr kumimoji="0" lang="ja-JP" altLang="ja-JP" b="1" i="0" u="none" strike="noStrike" cap="none" normalizeH="0" baseline="0" dirty="0">
                <a:ln>
                  <a:noFill/>
                </a:ln>
                <a:solidFill>
                  <a:schemeClr val="bg1"/>
                </a:solidFill>
                <a:effectLst/>
                <a:latin typeface="Arial" panose="020B0604020202020204" pitchFamily="34" charset="0"/>
              </a:rPr>
              <a:t>ペーパーレス化</a:t>
            </a:r>
            <a:r>
              <a:rPr kumimoji="0" lang="ja-JP" altLang="ja-JP" b="0" i="0" u="none" strike="noStrike" cap="none" normalizeH="0" baseline="0" dirty="0">
                <a:ln>
                  <a:noFill/>
                </a:ln>
                <a:solidFill>
                  <a:schemeClr val="bg1"/>
                </a:solidFill>
                <a:effectLst/>
                <a:latin typeface="Arial" panose="020B0604020202020204" pitchFamily="34" charset="0"/>
              </a:rPr>
              <a:t> → 紙の使用を減らし、森林資源の保護へ</a:t>
            </a:r>
            <a:br>
              <a:rPr kumimoji="0" lang="ja-JP" altLang="ja-JP" b="0" i="0" u="none" strike="noStrike" cap="none" normalizeH="0" baseline="0" dirty="0">
                <a:ln>
                  <a:noFill/>
                </a:ln>
                <a:solidFill>
                  <a:schemeClr val="bg1"/>
                </a:solidFill>
                <a:effectLst/>
                <a:latin typeface="Arial" panose="020B0604020202020204" pitchFamily="34" charset="0"/>
              </a:rPr>
            </a:br>
            <a:r>
              <a:rPr kumimoji="0" lang="en-US" altLang="ja-JP" dirty="0">
                <a:solidFill>
                  <a:schemeClr val="bg1"/>
                </a:solidFill>
                <a:latin typeface="Arial" panose="020B0604020202020204" pitchFamily="34" charset="0"/>
              </a:rPr>
              <a:t>    </a:t>
            </a:r>
            <a:r>
              <a:rPr kumimoji="0" lang="ja-JP" altLang="ja-JP" b="1" i="0" u="none" strike="noStrike" cap="none" normalizeH="0" baseline="0" dirty="0">
                <a:ln>
                  <a:noFill/>
                </a:ln>
                <a:solidFill>
                  <a:schemeClr val="bg1"/>
                </a:solidFill>
                <a:effectLst/>
                <a:latin typeface="Arial" panose="020B0604020202020204" pitchFamily="34" charset="0"/>
              </a:rPr>
              <a:t>目標13：</a:t>
            </a:r>
            <a:r>
              <a:rPr kumimoji="0" lang="ja-JP" altLang="ja-JP" i="0" u="none" strike="noStrike" cap="none" normalizeH="0" baseline="0" dirty="0">
                <a:ln>
                  <a:noFill/>
                </a:ln>
                <a:solidFill>
                  <a:schemeClr val="bg1"/>
                </a:solidFill>
                <a:effectLst/>
                <a:latin typeface="Arial" panose="020B0604020202020204" pitchFamily="34" charset="0"/>
              </a:rPr>
              <a:t>気候変動に具体的な対策を</a:t>
            </a:r>
            <a:endParaRPr kumimoji="0" lang="en-US" altLang="ja-JP"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ja-JP" altLang="ja-JP" i="0" u="none" strike="noStrike" cap="none" normalizeH="0" baseline="0" dirty="0">
              <a:ln>
                <a:noFill/>
              </a:ln>
              <a:solidFill>
                <a:schemeClr val="bg1"/>
              </a:solidFill>
              <a:effectLst/>
              <a:latin typeface="Arial" panose="020B0604020202020204" pitchFamily="34" charset="0"/>
            </a:endParaRPr>
          </a:p>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l"/>
              <a:tabLst/>
            </a:pPr>
            <a:r>
              <a:rPr kumimoji="0" lang="ja-JP" altLang="ja-JP" b="1" i="0" u="none" strike="noStrike" cap="none" normalizeH="0" baseline="0" dirty="0">
                <a:ln>
                  <a:noFill/>
                </a:ln>
                <a:solidFill>
                  <a:schemeClr val="bg1"/>
                </a:solidFill>
                <a:effectLst/>
                <a:latin typeface="Arial" panose="020B0604020202020204" pitchFamily="34" charset="0"/>
              </a:rPr>
              <a:t>リモートワーク</a:t>
            </a:r>
            <a:r>
              <a:rPr kumimoji="0" lang="ja-JP" altLang="ja-JP" b="0" i="0" u="none" strike="noStrike" cap="none" normalizeH="0" baseline="0" dirty="0">
                <a:ln>
                  <a:noFill/>
                </a:ln>
                <a:solidFill>
                  <a:schemeClr val="bg1"/>
                </a:solidFill>
                <a:effectLst/>
                <a:latin typeface="Arial" panose="020B0604020202020204" pitchFamily="34" charset="0"/>
              </a:rPr>
              <a:t> → 通勤によるCO2削減、柔軟な働き方の実現</a:t>
            </a:r>
            <a:br>
              <a:rPr kumimoji="0" lang="ja-JP" altLang="ja-JP" b="0" i="0" u="none" strike="noStrike" cap="none" normalizeH="0" baseline="0" dirty="0">
                <a:ln>
                  <a:noFill/>
                </a:ln>
                <a:solidFill>
                  <a:schemeClr val="bg1"/>
                </a:solidFill>
                <a:effectLst/>
                <a:latin typeface="Arial" panose="020B0604020202020204" pitchFamily="34" charset="0"/>
              </a:rPr>
            </a:br>
            <a:r>
              <a:rPr kumimoji="0" lang="ja-JP" altLang="ja-JP" b="0" i="0" u="none" strike="noStrike" cap="none" normalizeH="0" baseline="0" dirty="0">
                <a:ln>
                  <a:noFill/>
                </a:ln>
                <a:solidFill>
                  <a:schemeClr val="bg1"/>
                </a:solidFill>
                <a:effectLst/>
                <a:latin typeface="Arial" panose="020B0604020202020204" pitchFamily="34" charset="0"/>
              </a:rPr>
              <a:t>　</a:t>
            </a:r>
            <a:r>
              <a:rPr kumimoji="0" lang="ja-JP" altLang="ja-JP" b="1" i="0" u="none" strike="noStrike" cap="none" normalizeH="0" baseline="0" dirty="0">
                <a:ln>
                  <a:noFill/>
                </a:ln>
                <a:solidFill>
                  <a:schemeClr val="bg1"/>
                </a:solidFill>
                <a:effectLst/>
                <a:latin typeface="Arial" panose="020B0604020202020204" pitchFamily="34" charset="0"/>
              </a:rPr>
              <a:t>目標8：</a:t>
            </a:r>
            <a:r>
              <a:rPr kumimoji="0" lang="ja-JP" altLang="ja-JP" i="0" u="none" strike="noStrike" cap="none" normalizeH="0" baseline="0" dirty="0">
                <a:ln>
                  <a:noFill/>
                </a:ln>
                <a:solidFill>
                  <a:schemeClr val="bg1"/>
                </a:solidFill>
                <a:effectLst/>
                <a:latin typeface="Arial" panose="020B0604020202020204" pitchFamily="34" charset="0"/>
              </a:rPr>
              <a:t>働きがいも経済成長も</a:t>
            </a:r>
            <a:endParaRPr kumimoji="0" lang="en-US" altLang="ja-JP"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ja-JP" altLang="ja-JP" i="0" u="none" strike="noStrike" cap="none" normalizeH="0" baseline="0" dirty="0">
              <a:ln>
                <a:noFill/>
              </a:ln>
              <a:solidFill>
                <a:schemeClr val="bg1"/>
              </a:solidFill>
              <a:effectLst/>
              <a:latin typeface="Arial" panose="020B0604020202020204" pitchFamily="34" charset="0"/>
            </a:endParaRPr>
          </a:p>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l"/>
              <a:tabLst/>
            </a:pPr>
            <a:r>
              <a:rPr kumimoji="0" lang="ja-JP" altLang="ja-JP" b="1" i="0" u="none" strike="noStrike" cap="none" normalizeH="0" baseline="0" dirty="0">
                <a:ln>
                  <a:noFill/>
                </a:ln>
                <a:solidFill>
                  <a:schemeClr val="bg1"/>
                </a:solidFill>
                <a:effectLst/>
                <a:latin typeface="Arial" panose="020B0604020202020204" pitchFamily="34" charset="0"/>
              </a:rPr>
              <a:t>オンライン学習</a:t>
            </a:r>
            <a:r>
              <a:rPr kumimoji="0" lang="ja-JP" altLang="ja-JP" b="0" i="0" u="none" strike="noStrike" cap="none" normalizeH="0" baseline="0" dirty="0">
                <a:ln>
                  <a:noFill/>
                </a:ln>
                <a:solidFill>
                  <a:schemeClr val="bg1"/>
                </a:solidFill>
                <a:effectLst/>
                <a:latin typeface="Arial" panose="020B0604020202020204" pitchFamily="34" charset="0"/>
              </a:rPr>
              <a:t> → 地域や経済的格差に関係なく教育を受けられる</a:t>
            </a:r>
            <a:br>
              <a:rPr kumimoji="0" lang="ja-JP" altLang="ja-JP" b="0" i="0" u="none" strike="noStrike" cap="none" normalizeH="0" baseline="0" dirty="0">
                <a:ln>
                  <a:noFill/>
                </a:ln>
                <a:solidFill>
                  <a:schemeClr val="bg1"/>
                </a:solidFill>
                <a:effectLst/>
                <a:latin typeface="Arial" panose="020B0604020202020204" pitchFamily="34" charset="0"/>
              </a:rPr>
            </a:br>
            <a:r>
              <a:rPr kumimoji="0" lang="ja-JP" altLang="ja-JP" b="0" i="0" u="none" strike="noStrike" cap="none" normalizeH="0" baseline="0" dirty="0">
                <a:ln>
                  <a:noFill/>
                </a:ln>
                <a:solidFill>
                  <a:schemeClr val="bg1"/>
                </a:solidFill>
                <a:effectLst/>
                <a:latin typeface="Arial" panose="020B0604020202020204" pitchFamily="34" charset="0"/>
              </a:rPr>
              <a:t>　</a:t>
            </a:r>
            <a:r>
              <a:rPr kumimoji="0" lang="ja-JP" altLang="ja-JP" b="1" i="0" u="none" strike="noStrike" cap="none" normalizeH="0" baseline="0" dirty="0">
                <a:ln>
                  <a:noFill/>
                </a:ln>
                <a:solidFill>
                  <a:schemeClr val="bg1"/>
                </a:solidFill>
                <a:effectLst/>
                <a:latin typeface="Arial" panose="020B0604020202020204" pitchFamily="34" charset="0"/>
              </a:rPr>
              <a:t>目標4：</a:t>
            </a:r>
            <a:r>
              <a:rPr kumimoji="0" lang="ja-JP" altLang="ja-JP" i="0" u="none" strike="noStrike" cap="none" normalizeH="0" baseline="0" dirty="0">
                <a:ln>
                  <a:noFill/>
                </a:ln>
                <a:solidFill>
                  <a:schemeClr val="bg1"/>
                </a:solidFill>
                <a:effectLst/>
                <a:latin typeface="Arial" panose="020B0604020202020204" pitchFamily="34" charset="0"/>
              </a:rPr>
              <a:t>質の高い教育をみんなに</a:t>
            </a:r>
            <a:endParaRPr kumimoji="0" lang="en-US" altLang="ja-JP" i="0" u="none" strike="noStrike" cap="none" normalizeH="0" baseline="0" dirty="0">
              <a:ln>
                <a:noFill/>
              </a:ln>
              <a:solidFill>
                <a:schemeClr val="bg1"/>
              </a:solidFill>
              <a:effectLst/>
              <a:latin typeface="Arial" panose="020B0604020202020204" pitchFamily="34" charset="0"/>
            </a:endParaRPr>
          </a:p>
          <a:p>
            <a:pPr marL="0" marR="0" lvl="0" indent="0" defTabSz="914400" rtl="0" eaLnBrk="0" fontAlgn="base" latinLnBrk="0" hangingPunct="0">
              <a:lnSpc>
                <a:spcPct val="90000"/>
              </a:lnSpc>
              <a:spcBef>
                <a:spcPct val="0"/>
              </a:spcBef>
              <a:spcAft>
                <a:spcPts val="600"/>
              </a:spcAft>
              <a:buClrTx/>
              <a:buSzTx/>
              <a:buNone/>
              <a:tabLst/>
            </a:pPr>
            <a:endParaRPr kumimoji="0" lang="ja-JP" altLang="ja-JP" i="0" u="none" strike="noStrike" cap="none" normalizeH="0" baseline="0" dirty="0">
              <a:ln>
                <a:noFill/>
              </a:ln>
              <a:solidFill>
                <a:schemeClr val="bg1"/>
              </a:solidFill>
              <a:effectLst/>
              <a:latin typeface="Arial" panose="020B0604020202020204" pitchFamily="34" charset="0"/>
            </a:endParaRPr>
          </a:p>
          <a:p>
            <a:pPr marR="0" lvl="0" defTabSz="914400" rtl="0" eaLnBrk="0" fontAlgn="base" latinLnBrk="0" hangingPunct="0">
              <a:lnSpc>
                <a:spcPct val="90000"/>
              </a:lnSpc>
              <a:spcBef>
                <a:spcPct val="0"/>
              </a:spcBef>
              <a:spcAft>
                <a:spcPts val="600"/>
              </a:spcAft>
              <a:buClrTx/>
              <a:buSzTx/>
              <a:buFont typeface="Wingdings" panose="05000000000000000000" pitchFamily="2" charset="2"/>
              <a:buChar char="l"/>
              <a:tabLst/>
            </a:pPr>
            <a:r>
              <a:rPr kumimoji="0" lang="ja-JP" altLang="ja-JP" b="1" i="0" u="none" strike="noStrike" cap="none" normalizeH="0" baseline="0">
                <a:ln>
                  <a:noFill/>
                </a:ln>
                <a:solidFill>
                  <a:schemeClr val="bg1"/>
                </a:solidFill>
                <a:effectLst/>
                <a:latin typeface="Arial" panose="020B0604020202020204" pitchFamily="34" charset="0"/>
              </a:rPr>
              <a:t>ビッグデータ</a:t>
            </a:r>
            <a:r>
              <a:rPr kumimoji="0" lang="ja-JP" altLang="ja-JP" b="1" i="0" u="none" strike="noStrike" cap="none" normalizeH="0" baseline="0" dirty="0">
                <a:ln>
                  <a:noFill/>
                </a:ln>
                <a:solidFill>
                  <a:schemeClr val="bg1"/>
                </a:solidFill>
                <a:effectLst/>
                <a:latin typeface="Arial" panose="020B0604020202020204" pitchFamily="34" charset="0"/>
              </a:rPr>
              <a:t>とAIの活用</a:t>
            </a:r>
            <a:r>
              <a:rPr kumimoji="0" lang="ja-JP" altLang="ja-JP" b="0" i="0" u="none" strike="noStrike" cap="none" normalizeH="0" baseline="0" dirty="0">
                <a:ln>
                  <a:noFill/>
                </a:ln>
                <a:solidFill>
                  <a:schemeClr val="bg1"/>
                </a:solidFill>
                <a:effectLst/>
                <a:latin typeface="Arial" panose="020B0604020202020204" pitchFamily="34" charset="0"/>
              </a:rPr>
              <a:t> → 貧困や健康問題の実態を把握し、的確な支援</a:t>
            </a:r>
            <a:br>
              <a:rPr kumimoji="0" lang="ja-JP" altLang="ja-JP" b="0" i="0" u="none" strike="noStrike" cap="none" normalizeH="0" baseline="0" dirty="0">
                <a:ln>
                  <a:noFill/>
                </a:ln>
                <a:solidFill>
                  <a:schemeClr val="bg1"/>
                </a:solidFill>
                <a:effectLst/>
                <a:latin typeface="Arial" panose="020B0604020202020204" pitchFamily="34" charset="0"/>
              </a:rPr>
            </a:br>
            <a:r>
              <a:rPr kumimoji="0" lang="ja-JP" altLang="ja-JP" b="0" i="0" u="none" strike="noStrike" cap="none" normalizeH="0" baseline="0" dirty="0">
                <a:ln>
                  <a:noFill/>
                </a:ln>
                <a:solidFill>
                  <a:schemeClr val="bg1"/>
                </a:solidFill>
                <a:effectLst/>
                <a:latin typeface="Arial" panose="020B0604020202020204" pitchFamily="34" charset="0"/>
              </a:rPr>
              <a:t>　</a:t>
            </a:r>
            <a:r>
              <a:rPr kumimoji="0" lang="ja-JP" altLang="ja-JP" b="1" i="0" u="none" strike="noStrike" cap="none" normalizeH="0" baseline="0" dirty="0">
                <a:ln>
                  <a:noFill/>
                </a:ln>
                <a:solidFill>
                  <a:schemeClr val="bg1"/>
                </a:solidFill>
                <a:effectLst/>
                <a:latin typeface="Arial" panose="020B0604020202020204" pitchFamily="34" charset="0"/>
              </a:rPr>
              <a:t>目標1：</a:t>
            </a:r>
            <a:r>
              <a:rPr kumimoji="0" lang="ja-JP" altLang="ja-JP" i="0" u="none" strike="noStrike" cap="none" normalizeH="0" baseline="0" dirty="0">
                <a:ln>
                  <a:noFill/>
                </a:ln>
                <a:solidFill>
                  <a:schemeClr val="bg1"/>
                </a:solidFill>
                <a:effectLst/>
                <a:latin typeface="Arial" panose="020B0604020202020204" pitchFamily="34" charset="0"/>
              </a:rPr>
              <a:t>貧困をなくそう／</a:t>
            </a:r>
            <a:r>
              <a:rPr kumimoji="0" lang="ja-JP" altLang="ja-JP" b="1" i="0" u="none" strike="noStrike" cap="none" normalizeH="0" baseline="0" dirty="0">
                <a:ln>
                  <a:noFill/>
                </a:ln>
                <a:solidFill>
                  <a:schemeClr val="bg1"/>
                </a:solidFill>
                <a:effectLst/>
                <a:latin typeface="Arial" panose="020B0604020202020204" pitchFamily="34" charset="0"/>
              </a:rPr>
              <a:t>目標3：</a:t>
            </a:r>
            <a:r>
              <a:rPr kumimoji="0" lang="ja-JP" altLang="ja-JP" i="0" u="none" strike="noStrike" cap="none" normalizeH="0" baseline="0" dirty="0">
                <a:ln>
                  <a:noFill/>
                </a:ln>
                <a:solidFill>
                  <a:schemeClr val="bg1"/>
                </a:solidFill>
                <a:effectLst/>
                <a:latin typeface="Arial" panose="020B0604020202020204" pitchFamily="34" charset="0"/>
              </a:rPr>
              <a:t>すべての人に健康と福祉を</a:t>
            </a:r>
          </a:p>
        </p:txBody>
      </p:sp>
    </p:spTree>
    <p:extLst>
      <p:ext uri="{BB962C8B-B14F-4D97-AF65-F5344CB8AC3E}">
        <p14:creationId xmlns:p14="http://schemas.microsoft.com/office/powerpoint/2010/main" val="52232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E4A4C8-38C6-D85D-7531-1B0031F88773}"/>
              </a:ext>
            </a:extLst>
          </p:cNvPr>
          <p:cNvSpPr>
            <a:spLocks noGrp="1"/>
          </p:cNvSpPr>
          <p:nvPr>
            <p:ph type="title"/>
          </p:nvPr>
        </p:nvSpPr>
        <p:spPr/>
        <p:txBody>
          <a:bodyPr/>
          <a:lstStyle/>
          <a:p>
            <a:pPr algn="ctr"/>
            <a:r>
              <a:rPr lang="en-US" altLang="ja-JP" sz="3200" dirty="0"/>
              <a:t>SDGs</a:t>
            </a:r>
            <a:r>
              <a:rPr lang="ja-JP" altLang="en-US" sz="3200" dirty="0"/>
              <a:t>と</a:t>
            </a:r>
            <a:r>
              <a:rPr lang="en-US" altLang="ja-JP" sz="3200" dirty="0"/>
              <a:t>DX</a:t>
            </a:r>
            <a:r>
              <a:rPr lang="ja-JP" altLang="en-US" sz="3200" dirty="0"/>
              <a:t>は、より良い未来を築くためのカギ</a:t>
            </a:r>
            <a:endParaRPr kumimoji="1" lang="ja-JP" altLang="en-US" sz="3200" dirty="0"/>
          </a:p>
        </p:txBody>
      </p:sp>
      <p:sp>
        <p:nvSpPr>
          <p:cNvPr id="3" name="コンテンツ プレースホルダー 2">
            <a:extLst>
              <a:ext uri="{FF2B5EF4-FFF2-40B4-BE49-F238E27FC236}">
                <a16:creationId xmlns:a16="http://schemas.microsoft.com/office/drawing/2014/main" id="{9854239A-BE0B-3EE0-2AA7-FF30E7971D04}"/>
              </a:ext>
            </a:extLst>
          </p:cNvPr>
          <p:cNvSpPr>
            <a:spLocks noGrp="1"/>
          </p:cNvSpPr>
          <p:nvPr>
            <p:ph idx="1"/>
          </p:nvPr>
        </p:nvSpPr>
        <p:spPr>
          <a:xfrm>
            <a:off x="1199565" y="2856592"/>
            <a:ext cx="8761412" cy="3585029"/>
          </a:xfrm>
        </p:spPr>
        <p:txBody>
          <a:bodyPr/>
          <a:lstStyle/>
          <a:p>
            <a:r>
              <a:rPr lang="en-US" altLang="ja-JP" dirty="0"/>
              <a:t>SDGs</a:t>
            </a:r>
            <a:r>
              <a:rPr lang="ja-JP" altLang="en-US" dirty="0"/>
              <a:t>（持続可能な開発目標）と</a:t>
            </a:r>
            <a:r>
              <a:rPr lang="en-US" altLang="ja-JP" dirty="0"/>
              <a:t>DX</a:t>
            </a:r>
            <a:r>
              <a:rPr lang="ja-JP" altLang="en-US" dirty="0"/>
              <a:t>（デジタルトランスフォーメーション）は、</a:t>
            </a:r>
            <a:br>
              <a:rPr lang="ja-JP" altLang="en-US" dirty="0"/>
            </a:br>
            <a:r>
              <a:rPr lang="ja-JP" altLang="en-US" b="1" dirty="0"/>
              <a:t>持続可能で包摂的な社会</a:t>
            </a:r>
            <a:r>
              <a:rPr lang="ja-JP" altLang="en-US" dirty="0"/>
              <a:t>を実現するための重要な手段です。</a:t>
            </a:r>
            <a:br>
              <a:rPr lang="ja-JP" altLang="en-US" dirty="0"/>
            </a:br>
            <a:r>
              <a:rPr lang="ja-JP" altLang="en-US" dirty="0"/>
              <a:t>さまざまな社会課題を解決し、より良い未来をつくる土台となります。</a:t>
            </a:r>
            <a:endParaRPr lang="en-US" altLang="ja-JP" dirty="0"/>
          </a:p>
          <a:p>
            <a:endParaRPr lang="en-US" altLang="ja-JP" dirty="0"/>
          </a:p>
          <a:p>
            <a:r>
              <a:rPr lang="en-US" altLang="ja-JP" sz="1600" dirty="0"/>
              <a:t>SDGs</a:t>
            </a:r>
            <a:r>
              <a:rPr lang="ja-JP" altLang="en-US" sz="1600" dirty="0"/>
              <a:t>と</a:t>
            </a:r>
            <a:r>
              <a:rPr lang="en-US" altLang="ja-JP" sz="1600" dirty="0"/>
              <a:t>DX</a:t>
            </a:r>
            <a:r>
              <a:rPr lang="ja-JP" altLang="en-US" sz="1600" dirty="0"/>
              <a:t>の力を組み合わせることで、私たちは</a:t>
            </a:r>
            <a:r>
              <a:rPr lang="ja-JP" altLang="en-US" sz="1600" b="1" dirty="0"/>
              <a:t>より良い社会</a:t>
            </a:r>
            <a:r>
              <a:rPr lang="ja-JP" altLang="en-US" sz="1600" dirty="0"/>
              <a:t>へと近づけます。</a:t>
            </a:r>
            <a:br>
              <a:rPr lang="ja-JP" altLang="en-US" sz="1600" dirty="0"/>
            </a:br>
            <a:r>
              <a:rPr lang="ja-JP" altLang="en-US" sz="1600" dirty="0"/>
              <a:t>テクノロジーを正しく活用し、</a:t>
            </a:r>
            <a:r>
              <a:rPr lang="ja-JP" altLang="en-US" sz="1600" b="1" dirty="0"/>
              <a:t>みんなで協力して未来を築いていきましょう。</a:t>
            </a:r>
            <a:endParaRPr lang="ja-JP" altLang="en-US" sz="1600" dirty="0"/>
          </a:p>
          <a:p>
            <a:pPr marL="0" indent="0">
              <a:buNone/>
            </a:pPr>
            <a:endParaRPr kumimoji="1" lang="ja-JP" altLang="en-US" dirty="0"/>
          </a:p>
        </p:txBody>
      </p:sp>
    </p:spTree>
    <p:extLst>
      <p:ext uri="{BB962C8B-B14F-4D97-AF65-F5344CB8AC3E}">
        <p14:creationId xmlns:p14="http://schemas.microsoft.com/office/powerpoint/2010/main" val="28936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ボードルーム">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イオン ボードルーム">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ボードルーム">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TM02900722[[fn=イオン ボードルーム]]</Template>
  <TotalTime>94</TotalTime>
  <Words>453</Words>
  <Application>Microsoft Office PowerPoint</Application>
  <PresentationFormat>ワイド画面</PresentationFormat>
  <Paragraphs>21</Paragraphs>
  <Slides>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vt:i4>
      </vt:variant>
    </vt:vector>
  </HeadingPairs>
  <TitlesOfParts>
    <vt:vector size="11" baseType="lpstr">
      <vt:lpstr>ヒラギノ角ゴ Pro W3</vt:lpstr>
      <vt:lpstr>Arial</vt:lpstr>
      <vt:lpstr>Century Gothic</vt:lpstr>
      <vt:lpstr>Wingdings</vt:lpstr>
      <vt:lpstr>Wingdings 3</vt:lpstr>
      <vt:lpstr>イオン ボードルーム</vt:lpstr>
      <vt:lpstr>『SDGｓ』ｘ『DX』</vt:lpstr>
      <vt:lpstr>Sustainable Development Goals （持続可能な開発目標）</vt:lpstr>
      <vt:lpstr>DX（Digital Transformation)</vt:lpstr>
      <vt:lpstr>DXがSDGsに どう貢献しているか</vt:lpstr>
      <vt:lpstr>SDGsとDXは、より良い未来を築くためのカギ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『SDGｓ』ｘ『DX』</dc:title>
  <dc:creator>大場 由香里</dc:creator>
  <cp:lastModifiedBy>TB-DE SA MONSORES EDGARD</cp:lastModifiedBy>
  <cp:revision>9</cp:revision>
  <dcterms:created xsi:type="dcterms:W3CDTF">2025-05-12T01:51:46Z</dcterms:created>
  <dcterms:modified xsi:type="dcterms:W3CDTF">2025-05-27T00:31:27Z</dcterms:modified>
</cp:coreProperties>
</file>