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2E0FFD-2B7E-47F9-97D6-316F1CC4B63C}">
  <a:tblStyle styleId="{592E0FFD-2B7E-47F9-97D6-316F1CC4B6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4ce5b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4ce5b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a4ce5b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a4ce5b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ビジネスモデル・キャンバス </a:t>
            </a:r>
            <a:r>
              <a:rPr lang="ja-JP" altLang="en-US" dirty="0"/>
              <a:t>＜</a:t>
            </a:r>
            <a:r>
              <a:rPr lang="en-US" altLang="ja-JP" dirty="0"/>
              <a:t>Amazon</a:t>
            </a:r>
            <a:r>
              <a:rPr lang="ja-JP" altLang="en-US" dirty="0"/>
              <a:t>＞</a:t>
            </a:r>
            <a:endParaRPr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776492797"/>
              </p:ext>
            </p:extLst>
          </p:nvPr>
        </p:nvGraphicFramePr>
        <p:xfrm>
          <a:off x="759625" y="872473"/>
          <a:ext cx="7624750" cy="4180540"/>
        </p:xfrm>
        <a:graphic>
          <a:graphicData uri="http://schemas.openxmlformats.org/drawingml/2006/table">
            <a:tbl>
              <a:tblPr>
                <a:noFill/>
                <a:tableStyleId>{592E0FFD-2B7E-47F9-97D6-316F1CC4B63C}</a:tableStyleId>
              </a:tblPr>
              <a:tblGrid>
                <a:gridCol w="152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08800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KP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キーパートナー</a:t>
                      </a:r>
                      <a:endParaRPr lang="en-US" altLang="ja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>
                          <a:highlight>
                            <a:srgbClr val="FFFF00"/>
                          </a:highlight>
                        </a:rPr>
                        <a:t>出品企業　　　</a:t>
                      </a:r>
                      <a:endParaRPr kumimoji="1" lang="en-US" altLang="ja-JP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1" lang="en-US" altLang="ja-JP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highlight>
                            <a:srgbClr val="FFFF00"/>
                          </a:highlight>
                        </a:rPr>
                        <a:t>アマゾン支払いのグローバルパートナープログラム</a:t>
                      </a:r>
                      <a:endParaRPr kumimoji="1" lang="en-US" altLang="ja-JP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/>
                        <a:t>　　　</a:t>
                      </a: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KA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主要活動</a:t>
                      </a:r>
                      <a:endParaRPr lang="en-US" altLang="ja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>
                          <a:highlight>
                            <a:srgbClr val="00FFFF"/>
                          </a:highlight>
                        </a:rPr>
                        <a:t>プラットフォーム開発／メンテナンス　　</a:t>
                      </a:r>
                      <a:endParaRPr kumimoji="1" lang="en-US" altLang="ja-JP" sz="1100" dirty="0">
                        <a:highlight>
                          <a:srgbClr val="00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VP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価値提案</a:t>
                      </a:r>
                      <a:endParaRPr lang="en-US" altLang="ja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highlight>
                            <a:srgbClr val="00FF00"/>
                          </a:highlight>
                        </a:rPr>
                        <a:t>クリック履歴や購入履歴によるページのパーソナライズによる購入の利便性</a:t>
                      </a:r>
                      <a:endParaRPr kumimoji="1" lang="en-US" altLang="ja-JP" sz="110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highlight>
                            <a:srgbClr val="FFFF00"/>
                          </a:highlight>
                        </a:rPr>
                        <a:t>企業が消費者に商材や販売する圧倒的なユーザー数を抱えたプラットフォーム</a:t>
                      </a:r>
                      <a:endParaRPr kumimoji="1" lang="en-US" altLang="ja-JP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CR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顧客との関係</a:t>
                      </a:r>
                      <a:endParaRPr lang="en-US" altLang="ja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r>
                        <a:rPr kumimoji="1" lang="ja-JP" altLang="en-US" sz="1100" dirty="0">
                          <a:highlight>
                            <a:srgbClr val="00FF00"/>
                          </a:highlight>
                        </a:rPr>
                        <a:t>自動化されたサービス／レコメンドなどで継続的</a:t>
                      </a:r>
                      <a:endParaRPr kumimoji="1" lang="en-US" altLang="ja-JP" sz="1100" dirty="0">
                        <a:highlight>
                          <a:srgbClr val="00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CS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顧客セグメント</a:t>
                      </a:r>
                      <a:endParaRPr lang="en-US" altLang="ja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en-US" altLang="ja-JP" sz="1100" dirty="0">
                          <a:highlight>
                            <a:srgbClr val="00FF00"/>
                          </a:highlight>
                        </a:rPr>
                        <a:t>Amazon</a:t>
                      </a:r>
                      <a:r>
                        <a:rPr kumimoji="1" lang="ja-JP" altLang="en-US" sz="1100" dirty="0">
                          <a:highlight>
                            <a:srgbClr val="00FF00"/>
                          </a:highlight>
                        </a:rPr>
                        <a:t>のサービスを利用する多くのエンドユーザー</a:t>
                      </a:r>
                      <a:endParaRPr kumimoji="1" lang="en-US" altLang="ja-JP" sz="1100" dirty="0">
                        <a:highlight>
                          <a:srgbClr val="00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kumimoji="1" lang="en-US" altLang="ja-JP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highlight>
                            <a:srgbClr val="FFFF00"/>
                          </a:highlight>
                        </a:rPr>
                        <a:t>自社の製品を販売したい事業者　　</a:t>
                      </a:r>
                      <a:endParaRPr kumimoji="1" lang="en-US" altLang="ja-JP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800"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KR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主なリソース</a:t>
                      </a:r>
                      <a:endParaRPr lang="en-US" altLang="ja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highlight>
                            <a:srgbClr val="00FFFF"/>
                          </a:highlight>
                        </a:rPr>
                        <a:t>ソフトウェアの開発費用</a:t>
                      </a:r>
                      <a:endParaRPr kumimoji="1" lang="en-US" altLang="ja-JP" sz="1100" dirty="0">
                        <a:highlight>
                          <a:srgbClr val="00FFFF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1" lang="en-US" altLang="ja-JP" sz="1100" dirty="0">
                        <a:highlight>
                          <a:srgbClr val="00FFFF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highlight>
                            <a:srgbClr val="00FFFF"/>
                          </a:highlight>
                        </a:rPr>
                        <a:t>物流</a:t>
                      </a:r>
                      <a:endParaRPr kumimoji="1" lang="en-US" altLang="ja-JP" sz="1100" dirty="0">
                        <a:highlight>
                          <a:srgbClr val="00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CH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チャネル</a:t>
                      </a:r>
                      <a:endParaRPr lang="en-US" altLang="ja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en-US" altLang="ja-JP" sz="1100" dirty="0">
                          <a:highlight>
                            <a:srgbClr val="00FF00"/>
                          </a:highlight>
                        </a:rPr>
                        <a:t>WEB</a:t>
                      </a:r>
                      <a:r>
                        <a:rPr kumimoji="1" lang="ja-JP" altLang="en-US" sz="1100" dirty="0">
                          <a:highlight>
                            <a:srgbClr val="00FF00"/>
                          </a:highlight>
                        </a:rPr>
                        <a:t>サイト・アプリ・</a:t>
                      </a:r>
                      <a:r>
                        <a:rPr kumimoji="1" lang="en-US" altLang="ja-JP" sz="1100" dirty="0">
                          <a:highlight>
                            <a:srgbClr val="00FF00"/>
                          </a:highlight>
                        </a:rPr>
                        <a:t>SNS</a:t>
                      </a:r>
                      <a:r>
                        <a:rPr kumimoji="1" lang="ja-JP" altLang="en-US" sz="1100" dirty="0">
                          <a:highlight>
                            <a:srgbClr val="00FF00"/>
                          </a:highlight>
                        </a:rPr>
                        <a:t>　</a:t>
                      </a:r>
                      <a:endParaRPr kumimoji="1" lang="en-US" altLang="ja-JP" sz="1100" dirty="0">
                        <a:highlight>
                          <a:srgbClr val="00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/>
                        <a:t>　</a:t>
                      </a:r>
                      <a:endParaRPr sz="1100" dirty="0"/>
                    </a:p>
                  </a:txBody>
                  <a:tcPr marL="91425" marR="91425" marT="91425" marB="91425"/>
                </a:tc>
                <a:tc v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8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CS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コスト構造</a:t>
                      </a:r>
                      <a:endParaRPr lang="en-US" altLang="ja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>
                          <a:highlight>
                            <a:srgbClr val="00FFFF"/>
                          </a:highlight>
                        </a:rPr>
                        <a:t>人件費</a:t>
                      </a:r>
                      <a:endParaRPr kumimoji="1" lang="en-US" altLang="ja-JP" sz="1100" dirty="0">
                        <a:highlight>
                          <a:srgbClr val="00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>
                          <a:highlight>
                            <a:srgbClr val="00FFFF"/>
                          </a:highlight>
                        </a:rPr>
                        <a:t>ソフトウェアの開発費用</a:t>
                      </a:r>
                      <a:endParaRPr kumimoji="1" lang="en-US" altLang="ja-JP" sz="1100" dirty="0">
                        <a:highlight>
                          <a:srgbClr val="00FFFF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>
                          <a:highlight>
                            <a:srgbClr val="00FFFF"/>
                          </a:highlight>
                        </a:rPr>
                        <a:t>大型倉庫・事務所の維持費／管理費</a:t>
                      </a:r>
                      <a:endParaRPr sz="1100" dirty="0">
                        <a:highlight>
                          <a:srgbClr val="00FFFF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dirty="0"/>
                        <a:t>RS</a:t>
                      </a:r>
                      <a:endParaRPr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 sz="1100" dirty="0"/>
                        <a:t>収益の流れ</a:t>
                      </a:r>
                      <a:endParaRPr lang="en-US" altLang="ja" sz="11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>
                          <a:highlight>
                            <a:srgbClr val="FFFF00"/>
                          </a:highlight>
                        </a:rPr>
                        <a:t>仲介手数料　　　</a:t>
                      </a:r>
                      <a:endParaRPr kumimoji="1" lang="en-US" altLang="ja-JP" sz="1100" dirty="0"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1" lang="ja-JP" altLang="en-US" sz="1100" dirty="0">
                          <a:highlight>
                            <a:srgbClr val="00FF00"/>
                          </a:highlight>
                        </a:rPr>
                        <a:t>小売りの売上　　</a:t>
                      </a:r>
                      <a:endParaRPr sz="1100" dirty="0">
                        <a:highlight>
                          <a:srgbClr val="00FF00"/>
                        </a:highlight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ja-JP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ビジネスモデル・キャンバス </a:t>
            </a:r>
            <a:r>
              <a:rPr lang="ja-JP" altLang="en-US" dirty="0"/>
              <a:t>＜</a:t>
            </a:r>
            <a:r>
              <a:rPr lang="en-US" altLang="ja-JP" dirty="0"/>
              <a:t>Amazon</a:t>
            </a:r>
            <a:r>
              <a:rPr lang="ja-JP" altLang="en-US" dirty="0"/>
              <a:t>＞</a:t>
            </a:r>
            <a:endParaRPr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41F491D-4A29-FFD9-D3EF-CAD865A517F8}"/>
              </a:ext>
            </a:extLst>
          </p:cNvPr>
          <p:cNvSpPr txBox="1"/>
          <p:nvPr/>
        </p:nvSpPr>
        <p:spPr>
          <a:xfrm>
            <a:off x="781128" y="1193725"/>
            <a:ext cx="74154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人件費　　　仲介手数料　　　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サイト・アプリ・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　　プラットフォーム／知財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出品企業　　　</a:t>
            </a:r>
            <a:r>
              <a:rPr kumimoji="1" lang="en-US" altLang="ja-JP" dirty="0"/>
              <a:t>Amazon</a:t>
            </a:r>
            <a:r>
              <a:rPr kumimoji="1" lang="ja-JP" altLang="en-US" dirty="0"/>
              <a:t>のサービスを利用する多くのエンドユーザー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企業が消費者に商材や販売する圧倒的なユーザー数を抱えたプラットフォーム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プラットフォーム開発／メンテナンス　　物流　　ソフトウェアの開発費用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アマゾン支払いのグローバルパートナープログラム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クリック履歴や購入履歴によるページのパーソナライズによる購入の利便性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自動化されたサービス／レコメンドなどで継続的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自社の製品を販売したい事業者　　小売りの売上　　大型倉庫・事務所の維持費／管理費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70346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227</Words>
  <Application>Microsoft Office PowerPoint</Application>
  <PresentationFormat>画面に合わせる (16:9)</PresentationFormat>
  <Paragraphs>61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ビジネスモデル・キャンバス ＜Amazon＞</vt:lpstr>
      <vt:lpstr>ビジネスモデル・キャンバス ＜Amazon＞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ビジネスモデル・キャンバス サンプル</dc:title>
  <dc:creator>大場 由香里</dc:creator>
  <cp:lastModifiedBy>TB-DE SA MONSORES EDGARD</cp:lastModifiedBy>
  <cp:revision>7</cp:revision>
  <dcterms:modified xsi:type="dcterms:W3CDTF">2025-04-22T00:55:09Z</dcterms:modified>
</cp:coreProperties>
</file>