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120" r:id="rId1"/>
  </p:sldMasterIdLst>
  <p:sldIdLst>
    <p:sldId id="256" r:id="rId2"/>
    <p:sldId id="266" r:id="rId3"/>
    <p:sldId id="274" r:id="rId4"/>
    <p:sldId id="267" r:id="rId5"/>
    <p:sldId id="264" r:id="rId6"/>
    <p:sldId id="261" r:id="rId7"/>
    <p:sldId id="273" r:id="rId8"/>
    <p:sldId id="275" r:id="rId9"/>
    <p:sldId id="276" r:id="rId10"/>
    <p:sldId id="278" r:id="rId11"/>
    <p:sldId id="277" r:id="rId12"/>
    <p:sldId id="281" r:id="rId13"/>
    <p:sldId id="282" r:id="rId14"/>
    <p:sldId id="280" r:id="rId15"/>
    <p:sldId id="284" r:id="rId16"/>
    <p:sldId id="283" r:id="rId17"/>
    <p:sldId id="285" r:id="rId18"/>
    <p:sldId id="270" r:id="rId19"/>
    <p:sldId id="286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86" autoAdjust="0"/>
  </p:normalViewPr>
  <p:slideViewPr>
    <p:cSldViewPr snapToGrid="0" snapToObjects="1">
      <p:cViewPr varScale="1">
        <p:scale>
          <a:sx n="148" d="100"/>
          <a:sy n="148" d="100"/>
        </p:scale>
        <p:origin x="-1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2013-05-12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0081-75D5-494D-8CAB-725DDB14F7BE}" type="datetimeFigureOut">
              <a:rPr lang="en-US" smtClean="0"/>
              <a:t>2013-05-12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3556-178E-E44C-A7DF-12758E4E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0081-75D5-494D-8CAB-725DDB14F7BE}" type="datetimeFigureOut">
              <a:rPr lang="en-US" smtClean="0"/>
              <a:t>2013-05-12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3556-178E-E44C-A7DF-12758E4E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0081-75D5-494D-8CAB-725DDB14F7BE}" type="datetimeFigureOut">
              <a:rPr lang="en-US" smtClean="0"/>
              <a:t>2013-05-12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3556-178E-E44C-A7DF-12758E4E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2013-05-12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0081-75D5-494D-8CAB-725DDB14F7BE}" type="datetimeFigureOut">
              <a:rPr lang="en-US" smtClean="0"/>
              <a:t>2013-05-12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3556-178E-E44C-A7DF-12758E4E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0081-75D5-494D-8CAB-725DDB14F7BE}" type="datetimeFigureOut">
              <a:rPr lang="en-US" smtClean="0"/>
              <a:t>2013-05-12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3556-178E-E44C-A7DF-12758E4E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0081-75D5-494D-8CAB-725DDB14F7BE}" type="datetimeFigureOut">
              <a:rPr lang="en-US" smtClean="0"/>
              <a:t>2013-05-12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3556-178E-E44C-A7DF-12758E4E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0081-75D5-494D-8CAB-725DDB14F7BE}" type="datetimeFigureOut">
              <a:rPr lang="en-US" smtClean="0"/>
              <a:t>2013-05-12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3556-178E-E44C-A7DF-12758E4E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0081-75D5-494D-8CAB-725DDB14F7BE}" type="datetimeFigureOut">
              <a:rPr lang="en-US" smtClean="0"/>
              <a:t>2013-05-12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0081-75D5-494D-8CAB-725DDB14F7BE}" type="datetimeFigureOut">
              <a:rPr lang="en-US" smtClean="0"/>
              <a:t>2013-05-12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3556-178E-E44C-A7DF-12758E4EB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80081-75D5-494D-8CAB-725DDB14F7BE}" type="datetimeFigureOut">
              <a:rPr lang="en-US" smtClean="0"/>
              <a:t>2013-05-12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F3556-178E-E44C-A7DF-12758E4EBF2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121" r:id="rId1"/>
    <p:sldLayoutId id="2147485122" r:id="rId2"/>
    <p:sldLayoutId id="2147485123" r:id="rId3"/>
    <p:sldLayoutId id="2147485124" r:id="rId4"/>
    <p:sldLayoutId id="2147485125" r:id="rId5"/>
    <p:sldLayoutId id="2147485126" r:id="rId6"/>
    <p:sldLayoutId id="2147485127" r:id="rId7"/>
    <p:sldLayoutId id="2147485128" r:id="rId8"/>
    <p:sldLayoutId id="2147485129" r:id="rId9"/>
    <p:sldLayoutId id="2147485130" r:id="rId10"/>
    <p:sldLayoutId id="21474851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python.org/3/library/index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pi.python.org/pypi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honhosted.org/distribut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ip-installer.org/en/1.3.1/index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thon3wos.appspot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hon.org/down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up a Sane Development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Forst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6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“Applications” </a:t>
            </a:r>
            <a:r>
              <a:rPr lang="en-US" dirty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“Python </a:t>
            </a:r>
            <a:r>
              <a:rPr lang="en-US" dirty="0" smtClean="0">
                <a:sym typeface="Wingdings"/>
              </a:rPr>
              <a:t>3.3”</a:t>
            </a:r>
          </a:p>
          <a:p>
            <a:r>
              <a:rPr lang="en-US" dirty="0">
                <a:sym typeface="Wingdings"/>
              </a:rPr>
              <a:t>Run “Update Shell </a:t>
            </a:r>
            <a:r>
              <a:rPr lang="en-US" dirty="0" err="1" smtClean="0">
                <a:sym typeface="Wingdings"/>
              </a:rPr>
              <a:t>Profile.command</a:t>
            </a:r>
            <a:r>
              <a:rPr lang="en-US" dirty="0" smtClean="0">
                <a:sym typeface="Wingding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709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$ which python</a:t>
            </a:r>
          </a:p>
          <a:p>
            <a:pPr lvl="1"/>
            <a:r>
              <a:rPr lang="en-US" dirty="0" smtClean="0"/>
              <a:t>Still points to the system python</a:t>
            </a:r>
          </a:p>
          <a:p>
            <a:r>
              <a:rPr lang="en-US" dirty="0" smtClean="0"/>
              <a:t>$ which python3</a:t>
            </a:r>
          </a:p>
          <a:p>
            <a:pPr lvl="1"/>
            <a:r>
              <a:rPr lang="en-US" dirty="0" smtClean="0"/>
              <a:t>This is the one we installed</a:t>
            </a:r>
          </a:p>
          <a:p>
            <a:r>
              <a:rPr lang="en-US" dirty="0"/>
              <a:t>$ </a:t>
            </a:r>
            <a:r>
              <a:rPr lang="en-US" dirty="0" err="1"/>
              <a:t>ls</a:t>
            </a:r>
            <a:r>
              <a:rPr lang="en-US" dirty="0"/>
              <a:t> -l /</a:t>
            </a:r>
            <a:r>
              <a:rPr lang="en-US" dirty="0" err="1"/>
              <a:t>usr</a:t>
            </a:r>
            <a:r>
              <a:rPr lang="en-US" dirty="0"/>
              <a:t>/local/bin/python3</a:t>
            </a:r>
            <a:endParaRPr lang="en-US" dirty="0" smtClean="0"/>
          </a:p>
          <a:p>
            <a:pPr lvl="1"/>
            <a:r>
              <a:rPr lang="en-US" dirty="0" smtClean="0"/>
              <a:t>Located in /Library/Frameworks/</a:t>
            </a:r>
            <a:r>
              <a:rPr lang="en-US" dirty="0" err="1" smtClean="0"/>
              <a:t>Python.framework</a:t>
            </a:r>
            <a:r>
              <a:rPr lang="en-US" dirty="0" smtClean="0"/>
              <a:t>/Versions/3.3/bin/python3</a:t>
            </a:r>
          </a:p>
          <a:p>
            <a:r>
              <a:rPr lang="en-US" dirty="0" smtClean="0"/>
              <a:t>$ echo $PATH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5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Python give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Batteries included</a:t>
            </a:r>
          </a:p>
          <a:p>
            <a:pPr lvl="1"/>
            <a:r>
              <a:rPr lang="en-US" dirty="0">
                <a:hlinkClick r:id="rId2"/>
              </a:rPr>
              <a:t>http://docs.python.org/3/library/</a:t>
            </a:r>
            <a:r>
              <a:rPr lang="en-US" dirty="0" smtClean="0">
                <a:hlinkClick r:id="rId2"/>
              </a:rPr>
              <a:t>index.html</a:t>
            </a:r>
            <a:endParaRPr lang="en-US" dirty="0" smtClean="0"/>
          </a:p>
          <a:p>
            <a:r>
              <a:rPr lang="en-US" dirty="0"/>
              <a:t>Many </a:t>
            </a:r>
            <a:r>
              <a:rPr lang="en-US" dirty="0" err="1"/>
              <a:t>datatypes</a:t>
            </a:r>
            <a:r>
              <a:rPr lang="en-US" dirty="0"/>
              <a:t>, text processing, regular expressions, math utilities, data compression, CSV </a:t>
            </a:r>
            <a:r>
              <a:rPr lang="en-US" dirty="0" smtClean="0"/>
              <a:t>format, database connectivity, </a:t>
            </a:r>
            <a:r>
              <a:rPr lang="en-US" dirty="0"/>
              <a:t>cryptographic functions, logging, </a:t>
            </a:r>
            <a:r>
              <a:rPr lang="en-US" dirty="0" err="1"/>
              <a:t>cmd</a:t>
            </a:r>
            <a:r>
              <a:rPr lang="en-US" dirty="0"/>
              <a:t>-line argument parsing, threads/multiprocessing, networking, </a:t>
            </a:r>
            <a:r>
              <a:rPr lang="en-US" dirty="0" smtClean="0"/>
              <a:t>audio, images, GUIs, testing/debugging environments, access to the guts of the Python interpreter.</a:t>
            </a:r>
          </a:p>
        </p:txBody>
      </p:sp>
    </p:spTree>
    <p:extLst>
      <p:ext uri="{BB962C8B-B14F-4D97-AF65-F5344CB8AC3E}">
        <p14:creationId xmlns:p14="http://schemas.microsoft.com/office/powerpoint/2010/main" val="467462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 we want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Package Index (</a:t>
            </a:r>
            <a:r>
              <a:rPr lang="en-US" dirty="0" err="1" smtClean="0"/>
              <a:t>PyPI</a:t>
            </a:r>
            <a:r>
              <a:rPr lang="en-US" dirty="0" smtClean="0"/>
              <a:t>)/</a:t>
            </a:r>
            <a:r>
              <a:rPr lang="en-US" dirty="0" err="1" smtClean="0"/>
              <a:t>Cheeseshop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https://pypi.python.org/</a:t>
            </a:r>
            <a:r>
              <a:rPr lang="en-US" dirty="0" smtClean="0">
                <a:hlinkClick r:id="rId2"/>
              </a:rPr>
              <a:t>pypi</a:t>
            </a:r>
            <a:endParaRPr lang="en-US" dirty="0" smtClean="0"/>
          </a:p>
          <a:p>
            <a:r>
              <a:rPr lang="en-US" dirty="0" smtClean="0"/>
              <a:t>~31,000 packages</a:t>
            </a:r>
          </a:p>
          <a:p>
            <a:pPr lvl="1"/>
            <a:r>
              <a:rPr lang="en-US" dirty="0" smtClean="0"/>
              <a:t>Some of amazing quality and utility</a:t>
            </a:r>
          </a:p>
          <a:p>
            <a:r>
              <a:rPr lang="en-US" dirty="0" smtClean="0"/>
              <a:t>How do we get packages from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6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Distribute and Pip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http://pythonhosted.org/</a:t>
            </a:r>
            <a:r>
              <a:rPr lang="en-US" dirty="0" smtClean="0">
                <a:hlinkClick r:id="rId2"/>
              </a:rPr>
              <a:t>distribute</a:t>
            </a:r>
            <a:endParaRPr lang="en-US" dirty="0" smtClean="0"/>
          </a:p>
          <a:p>
            <a:r>
              <a:rPr lang="en-US" dirty="0" smtClean="0"/>
              <a:t>Modify the steps at the bottom of the page to:</a:t>
            </a:r>
          </a:p>
          <a:p>
            <a:pPr lvl="1"/>
            <a:r>
              <a:rPr lang="en-US" dirty="0"/>
              <a:t>$ curl -O http://python-</a:t>
            </a:r>
            <a:r>
              <a:rPr lang="en-US" dirty="0" err="1"/>
              <a:t>distribute.org</a:t>
            </a:r>
            <a:r>
              <a:rPr lang="en-US" dirty="0"/>
              <a:t>/</a:t>
            </a:r>
            <a:r>
              <a:rPr lang="en-US" dirty="0" err="1" smtClean="0"/>
              <a:t>distribute_setup.py</a:t>
            </a:r>
            <a:endParaRPr lang="en-US" dirty="0" smtClean="0"/>
          </a:p>
          <a:p>
            <a:pPr lvl="1"/>
            <a:r>
              <a:rPr lang="en-US" dirty="0"/>
              <a:t>$ python3 </a:t>
            </a:r>
            <a:r>
              <a:rPr lang="en-US" dirty="0" err="1" smtClean="0"/>
              <a:t>distribute_setup.py</a:t>
            </a:r>
            <a:endParaRPr lang="en-US" dirty="0" smtClean="0"/>
          </a:p>
          <a:p>
            <a:pPr lvl="1"/>
            <a:r>
              <a:rPr lang="en-US" dirty="0"/>
              <a:t>$ </a:t>
            </a:r>
            <a:r>
              <a:rPr lang="en-US" dirty="0" err="1"/>
              <a:t>easy_install</a:t>
            </a:r>
            <a:r>
              <a:rPr lang="en-US" dirty="0"/>
              <a:t> pip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354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Quality Library: Requests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Requests (6 lines)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1374506"/>
          </a:xfrm>
          <a:solidFill>
            <a:schemeClr val="tx1"/>
          </a:solidFill>
        </p:spPr>
        <p:txBody>
          <a:bodyPr wrap="none" lIns="72000" rIns="72000" anchor="t" anchorCtr="0">
            <a:normAutofit/>
          </a:bodyPr>
          <a:lstStyle/>
          <a:p>
            <a:pPr marL="0" indent="0">
              <a:buNone/>
            </a:pPr>
            <a:r>
              <a:rPr lang="en-US" sz="800" b="1" dirty="0">
                <a:solidFill>
                  <a:srgbClr val="008000"/>
                </a:solidFill>
                <a:latin typeface="Courier-Bold"/>
              </a:rPr>
              <a:t>import</a:t>
            </a:r>
            <a:r>
              <a:rPr lang="en-US" sz="8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800" b="1" dirty="0">
                <a:solidFill>
                  <a:srgbClr val="0000FF"/>
                </a:solidFill>
                <a:latin typeface="Courier-Bold"/>
              </a:rPr>
              <a:t>requests</a:t>
            </a:r>
            <a:endParaRPr lang="en-US" sz="8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"/>
              </a:rPr>
              <a:t>r </a:t>
            </a:r>
            <a:r>
              <a:rPr lang="en-US" sz="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"/>
              </a:rPr>
              <a:t>requests</a:t>
            </a:r>
            <a:r>
              <a:rPr lang="en-US" sz="800" dirty="0" err="1">
                <a:solidFill>
                  <a:srgbClr val="666666"/>
                </a:solidFill>
                <a:latin typeface="Courier"/>
              </a:rPr>
              <a:t>.</a:t>
            </a:r>
            <a:r>
              <a:rPr lang="en-US" sz="800" dirty="0" err="1">
                <a:solidFill>
                  <a:prstClr val="black"/>
                </a:solidFill>
                <a:latin typeface="Courier"/>
              </a:rPr>
              <a:t>get</a:t>
            </a:r>
            <a:r>
              <a:rPr lang="en-US" sz="8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800" dirty="0">
                <a:solidFill>
                  <a:srgbClr val="BA2121"/>
                </a:solidFill>
                <a:latin typeface="Courier"/>
              </a:rPr>
              <a:t>'https://</a:t>
            </a:r>
            <a:r>
              <a:rPr lang="en-US" sz="800" dirty="0" err="1">
                <a:solidFill>
                  <a:srgbClr val="BA2121"/>
                </a:solidFill>
                <a:latin typeface="Courier"/>
              </a:rPr>
              <a:t>api.github.com</a:t>
            </a:r>
            <a:r>
              <a:rPr lang="en-US" sz="800" dirty="0">
                <a:solidFill>
                  <a:srgbClr val="BA2121"/>
                </a:solidFill>
                <a:latin typeface="Courier"/>
              </a:rPr>
              <a:t>'</a:t>
            </a:r>
            <a:r>
              <a:rPr lang="en-US" sz="8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Courier"/>
              </a:rPr>
              <a:t>auth</a:t>
            </a:r>
            <a:r>
              <a:rPr lang="en-US" sz="800" dirty="0">
                <a:solidFill>
                  <a:srgbClr val="666666"/>
                </a:solidFill>
                <a:latin typeface="Courier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800" dirty="0">
                <a:solidFill>
                  <a:srgbClr val="BA2121"/>
                </a:solidFill>
                <a:latin typeface="Courier"/>
              </a:rPr>
              <a:t>'user'</a:t>
            </a:r>
            <a:r>
              <a:rPr lang="en-US" sz="8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800" dirty="0">
                <a:solidFill>
                  <a:srgbClr val="BA2121"/>
                </a:solidFill>
                <a:latin typeface="Courier"/>
              </a:rPr>
              <a:t>'pass'</a:t>
            </a:r>
            <a:r>
              <a:rPr lang="en-US" sz="800" dirty="0">
                <a:solidFill>
                  <a:prstClr val="black"/>
                </a:solidFill>
                <a:latin typeface="Courier"/>
              </a:rPr>
              <a:t>))</a:t>
            </a:r>
          </a:p>
          <a:p>
            <a:pPr mar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800" b="1" dirty="0">
                <a:solidFill>
                  <a:srgbClr val="008000"/>
                </a:solidFill>
                <a:latin typeface="Courier-Bold"/>
              </a:rPr>
              <a:t>print</a:t>
            </a:r>
            <a:r>
              <a:rPr lang="en-US" sz="8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"/>
              </a:rPr>
              <a:t>r</a:t>
            </a:r>
            <a:r>
              <a:rPr lang="en-US" sz="800" dirty="0" err="1">
                <a:solidFill>
                  <a:srgbClr val="666666"/>
                </a:solidFill>
                <a:latin typeface="Courier"/>
              </a:rPr>
              <a:t>.</a:t>
            </a:r>
            <a:r>
              <a:rPr lang="en-US" sz="800" dirty="0" err="1">
                <a:solidFill>
                  <a:prstClr val="black"/>
                </a:solidFill>
                <a:latin typeface="Courier"/>
              </a:rPr>
              <a:t>status_code</a:t>
            </a:r>
            <a:endParaRPr lang="en-US" sz="8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800" b="1" dirty="0">
                <a:solidFill>
                  <a:srgbClr val="008000"/>
                </a:solidFill>
                <a:latin typeface="Courier-Bold"/>
              </a:rPr>
              <a:t>print</a:t>
            </a:r>
            <a:r>
              <a:rPr lang="en-US" sz="8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"/>
              </a:rPr>
              <a:t>r</a:t>
            </a:r>
            <a:r>
              <a:rPr lang="en-US" sz="800" dirty="0" err="1">
                <a:solidFill>
                  <a:srgbClr val="666666"/>
                </a:solidFill>
                <a:latin typeface="Courier"/>
              </a:rPr>
              <a:t>.</a:t>
            </a:r>
            <a:r>
              <a:rPr lang="en-US" sz="800" dirty="0" err="1">
                <a:solidFill>
                  <a:prstClr val="black"/>
                </a:solidFill>
                <a:latin typeface="Courier"/>
              </a:rPr>
              <a:t>headers</a:t>
            </a:r>
            <a:r>
              <a:rPr lang="en-US" sz="800" dirty="0">
                <a:solidFill>
                  <a:prstClr val="black"/>
                </a:solidFill>
                <a:latin typeface="Courier"/>
              </a:rPr>
              <a:t>[</a:t>
            </a:r>
            <a:r>
              <a:rPr lang="en-US" sz="800" dirty="0">
                <a:solidFill>
                  <a:srgbClr val="BA2121"/>
                </a:solidFill>
                <a:latin typeface="Courier"/>
              </a:rPr>
              <a:t>'content-</a:t>
            </a:r>
            <a:r>
              <a:rPr lang="en-US" sz="800" dirty="0" smtClean="0">
                <a:solidFill>
                  <a:srgbClr val="BA2121"/>
                </a:solidFill>
                <a:latin typeface="Courier"/>
              </a:rPr>
              <a:t>type’</a:t>
            </a:r>
            <a:r>
              <a:rPr lang="en-US" sz="800" dirty="0" smtClean="0">
                <a:solidFill>
                  <a:prstClr val="black"/>
                </a:solidFill>
                <a:latin typeface="Courier"/>
              </a:rPr>
              <a:t>]</a:t>
            </a:r>
            <a:endParaRPr lang="en-US" sz="800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Without Requests (18 lines)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435165"/>
          </a:xfrm>
          <a:solidFill>
            <a:schemeClr val="tx1"/>
          </a:solidFill>
        </p:spPr>
        <p:txBody>
          <a:bodyPr anchor="t" anchorCtr="0"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-Bold"/>
              </a:rPr>
              <a:t>import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-Bold"/>
              </a:rPr>
              <a:t>urllib2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prstClr val="black"/>
                </a:solidFill>
                <a:latin typeface="Courier"/>
              </a:rPr>
              <a:t>gh_url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"/>
              </a:rPr>
              <a:t>'https://</a:t>
            </a:r>
            <a:r>
              <a:rPr lang="en-US" dirty="0" err="1">
                <a:solidFill>
                  <a:srgbClr val="BA2121"/>
                </a:solidFill>
                <a:latin typeface="Courier"/>
              </a:rPr>
              <a:t>api.github.com</a:t>
            </a:r>
            <a:r>
              <a:rPr lang="en-US" dirty="0">
                <a:solidFill>
                  <a:srgbClr val="BA2121"/>
                </a:solidFill>
                <a:latin typeface="Courier"/>
              </a:rPr>
              <a:t>'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prstClr val="black"/>
                </a:solidFill>
                <a:latin typeface="Courier"/>
              </a:rPr>
              <a:t>req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urllib2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.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Request(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gh_url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prstClr val="black"/>
                </a:solidFill>
                <a:latin typeface="Courier"/>
              </a:rPr>
              <a:t>password_manager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urllib2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.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HTTPPasswordMgrWithDefaultRealm()</a:t>
            </a:r>
          </a:p>
          <a:p>
            <a:pPr marL="0" indent="0">
              <a:buNone/>
            </a:pPr>
            <a:r>
              <a:rPr lang="en-US" dirty="0" err="1">
                <a:solidFill>
                  <a:prstClr val="black"/>
                </a:solidFill>
                <a:latin typeface="Courier"/>
              </a:rPr>
              <a:t>password_manager</a:t>
            </a:r>
            <a:r>
              <a:rPr lang="en-US" dirty="0" err="1">
                <a:solidFill>
                  <a:srgbClr val="666666"/>
                </a:solidFill>
                <a:latin typeface="Courier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add_password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None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gh_url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dirty="0">
                <a:solidFill>
                  <a:srgbClr val="BA2121"/>
                </a:solidFill>
                <a:latin typeface="Courier"/>
              </a:rPr>
              <a:t>'user'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dirty="0">
                <a:solidFill>
                  <a:srgbClr val="BA2121"/>
                </a:solidFill>
                <a:latin typeface="Courier"/>
              </a:rPr>
              <a:t>'pass'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prstClr val="black"/>
                </a:solidFill>
                <a:latin typeface="Courier"/>
              </a:rPr>
              <a:t>auth_manager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urllib2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.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HTTPBasicAuthHandler(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password_manager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"/>
              </a:rPr>
              <a:t>opener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urllib2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.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build_opener(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auth_manager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"/>
              </a:rPr>
              <a:t>urllib2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.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install_opener(opener)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"/>
              </a:rPr>
              <a:t>handler 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=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urllib2</a:t>
            </a:r>
            <a:r>
              <a:rPr lang="en-US" dirty="0">
                <a:solidFill>
                  <a:srgbClr val="666666"/>
                </a:solidFill>
                <a:latin typeface="Courier"/>
              </a:rPr>
              <a:t>.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urlopen(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req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-Bold"/>
              </a:rPr>
              <a:t>print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handler</a:t>
            </a:r>
            <a:r>
              <a:rPr lang="en-US" dirty="0" err="1">
                <a:solidFill>
                  <a:srgbClr val="666666"/>
                </a:solidFill>
                <a:latin typeface="Courier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getcode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-Bold"/>
              </a:rPr>
              <a:t>print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handler</a:t>
            </a:r>
            <a:r>
              <a:rPr lang="en-US" dirty="0" err="1">
                <a:solidFill>
                  <a:srgbClr val="666666"/>
                </a:solidFill>
                <a:latin typeface="Courier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headers</a:t>
            </a:r>
            <a:r>
              <a:rPr lang="en-US" dirty="0" err="1">
                <a:solidFill>
                  <a:srgbClr val="666666"/>
                </a:solidFill>
                <a:latin typeface="Courier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urier"/>
              </a:rPr>
              <a:t>getheader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dirty="0">
                <a:solidFill>
                  <a:srgbClr val="BA2121"/>
                </a:solidFill>
                <a:latin typeface="Courier"/>
              </a:rPr>
              <a:t>'content-</a:t>
            </a:r>
            <a:r>
              <a:rPr lang="en-US" dirty="0" smtClean="0">
                <a:solidFill>
                  <a:srgbClr val="BA2121"/>
                </a:solidFill>
                <a:latin typeface="Courier"/>
              </a:rPr>
              <a:t>type’</a:t>
            </a:r>
            <a:r>
              <a:rPr lang="en-US" dirty="0" smtClean="0">
                <a:solidFill>
                  <a:prstClr val="black"/>
                </a:solidFill>
                <a:latin typeface="Courier"/>
              </a:rPr>
              <a:t>)</a:t>
            </a:r>
            <a:endParaRPr lang="en-US" dirty="0">
              <a:solidFill>
                <a:prstClr val="black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92420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Requests with Pip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pip search requests</a:t>
            </a:r>
          </a:p>
          <a:p>
            <a:r>
              <a:rPr lang="en-US" dirty="0" smtClean="0"/>
              <a:t>$ pip install requests</a:t>
            </a:r>
          </a:p>
          <a:p>
            <a:r>
              <a:rPr lang="en-US" dirty="0" smtClean="0"/>
              <a:t>I always “search” before I “install”</a:t>
            </a:r>
          </a:p>
        </p:txBody>
      </p:sp>
    </p:spTree>
    <p:extLst>
      <p:ext uri="{BB962C8B-B14F-4D97-AF65-F5344CB8AC3E}">
        <p14:creationId xmlns:p14="http://schemas.microsoft.com/office/powerpoint/2010/main" val="255005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--help is your 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$ pip [command] --help</a:t>
            </a:r>
          </a:p>
          <a:p>
            <a:r>
              <a:rPr lang="en-US" dirty="0" smtClean="0"/>
              <a:t>Commands I use frequently:</a:t>
            </a:r>
          </a:p>
          <a:p>
            <a:pPr lvl="1"/>
            <a:r>
              <a:rPr lang="en-US" dirty="0"/>
              <a:t>search: </a:t>
            </a:r>
            <a:r>
              <a:rPr lang="en-US" dirty="0" err="1"/>
              <a:t>PyPI</a:t>
            </a:r>
            <a:r>
              <a:rPr lang="en-US" dirty="0"/>
              <a:t> for packages matching the given pattern</a:t>
            </a:r>
          </a:p>
          <a:p>
            <a:pPr lvl="1"/>
            <a:r>
              <a:rPr lang="en-US" dirty="0" smtClean="0"/>
              <a:t>install</a:t>
            </a:r>
            <a:r>
              <a:rPr lang="en-US" dirty="0"/>
              <a:t>: installs packages and </a:t>
            </a:r>
            <a:r>
              <a:rPr lang="en-US" dirty="0" smtClean="0"/>
              <a:t>dependencies</a:t>
            </a:r>
          </a:p>
          <a:p>
            <a:pPr lvl="1"/>
            <a:r>
              <a:rPr lang="en-US" dirty="0"/>
              <a:t>list: lists installed packages</a:t>
            </a:r>
          </a:p>
          <a:p>
            <a:pPr lvl="1"/>
            <a:r>
              <a:rPr lang="en-US" dirty="0"/>
              <a:t>freeze: lists installed packages in the “requirements” format</a:t>
            </a:r>
          </a:p>
          <a:p>
            <a:pPr lvl="1"/>
            <a:r>
              <a:rPr lang="en-US" dirty="0"/>
              <a:t>uninstall: uninstalls packages (but </a:t>
            </a:r>
            <a:r>
              <a:rPr lang="en-US" dirty="0" smtClean="0"/>
              <a:t>not </a:t>
            </a:r>
            <a:r>
              <a:rPr lang="en-US" dirty="0"/>
              <a:t>dependencies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show</a:t>
            </a:r>
            <a:r>
              <a:rPr lang="en-US" dirty="0"/>
              <a:t>: shows information about the requested package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://www.pip-installer.org/en/1.3.1/</a:t>
            </a:r>
            <a:r>
              <a:rPr lang="en-US" dirty="0" smtClean="0">
                <a:hlinkClick r:id="rId2"/>
              </a:rPr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2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 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5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9174"/>
          </a:xfrm>
        </p:spPr>
        <p:txBody>
          <a:bodyPr>
            <a:normAutofit fontScale="55000" lnSpcReduction="20000"/>
          </a:bodyPr>
          <a:lstStyle/>
          <a:p>
            <a:r>
              <a:rPr lang="en-CA" dirty="0" smtClean="0"/>
              <a:t>Don’t</a:t>
            </a:r>
            <a:r>
              <a:rPr lang="en-US" dirty="0" smtClean="0"/>
              <a:t> mess with the system Python install</a:t>
            </a:r>
          </a:p>
          <a:p>
            <a:r>
              <a:rPr lang="en-US" dirty="0" smtClean="0"/>
              <a:t>Run with python3</a:t>
            </a:r>
          </a:p>
          <a:p>
            <a:pPr lvl="1"/>
            <a:r>
              <a:rPr lang="en-US" dirty="0" smtClean="0"/>
              <a:t>It’s the future and, rapidly, the present</a:t>
            </a:r>
          </a:p>
          <a:p>
            <a:r>
              <a:rPr lang="en-US" dirty="0" smtClean="0"/>
              <a:t>If you need code to do something:</a:t>
            </a:r>
          </a:p>
          <a:p>
            <a:pPr lvl="1"/>
            <a:r>
              <a:rPr lang="en-US" dirty="0" smtClean="0"/>
              <a:t>Look in the standard library</a:t>
            </a:r>
          </a:p>
          <a:p>
            <a:pPr lvl="1"/>
            <a:r>
              <a:rPr lang="en-US" dirty="0" smtClean="0"/>
              <a:t>Look in </a:t>
            </a:r>
            <a:r>
              <a:rPr lang="en-US" dirty="0" err="1" smtClean="0"/>
              <a:t>PyPI</a:t>
            </a:r>
            <a:endParaRPr lang="en-US" dirty="0" smtClean="0"/>
          </a:p>
          <a:p>
            <a:pPr lvl="1"/>
            <a:r>
              <a:rPr lang="en-US" dirty="0" smtClean="0"/>
              <a:t>Only after, write code</a:t>
            </a:r>
          </a:p>
          <a:p>
            <a:r>
              <a:rPr lang="en-US" dirty="0" smtClean="0"/>
              <a:t>Use pip </a:t>
            </a:r>
            <a:r>
              <a:rPr lang="en-US" dirty="0"/>
              <a:t>whenever </a:t>
            </a:r>
            <a:r>
              <a:rPr lang="en-US" dirty="0" smtClean="0"/>
              <a:t>possible</a:t>
            </a:r>
          </a:p>
          <a:p>
            <a:pPr lvl="1"/>
            <a:r>
              <a:rPr lang="en-US" dirty="0" smtClean="0"/>
              <a:t>Install/Uninstall</a:t>
            </a:r>
            <a:endParaRPr lang="en-US" dirty="0"/>
          </a:p>
          <a:p>
            <a:pPr lvl="1"/>
            <a:r>
              <a:rPr lang="en-US" dirty="0" smtClean="0"/>
              <a:t>Upgrade</a:t>
            </a:r>
          </a:p>
          <a:p>
            <a:pPr lvl="1"/>
            <a:r>
              <a:rPr lang="en-US" dirty="0" smtClean="0"/>
              <a:t>Manage development</a:t>
            </a:r>
          </a:p>
          <a:p>
            <a:r>
              <a:rPr lang="en-US" dirty="0" smtClean="0"/>
              <a:t>--help is your friend</a:t>
            </a:r>
          </a:p>
          <a:p>
            <a:pPr lvl="1"/>
            <a:r>
              <a:rPr lang="en-US" dirty="0" smtClean="0"/>
              <a:t>so is help()</a:t>
            </a:r>
          </a:p>
        </p:txBody>
      </p:sp>
    </p:spTree>
    <p:extLst>
      <p:ext uri="{BB962C8B-B14F-4D97-AF65-F5344CB8AC3E}">
        <p14:creationId xmlns:p14="http://schemas.microsoft.com/office/powerpoint/2010/main" val="285871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Beginners and Intermediates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Part 1: Bootstrapping</a:t>
            </a:r>
          </a:p>
          <a:p>
            <a:pPr lvl="1"/>
            <a:r>
              <a:rPr lang="en-US" dirty="0" smtClean="0"/>
              <a:t>Bootstrapping beginners and people new to Python</a:t>
            </a:r>
          </a:p>
          <a:p>
            <a:r>
              <a:rPr lang="en-US" dirty="0" smtClean="0"/>
              <a:t>Part 2: Packages, Programs, and Dependencies</a:t>
            </a:r>
          </a:p>
          <a:p>
            <a:pPr lvl="1"/>
            <a:r>
              <a:rPr lang="en-US" dirty="0" smtClean="0"/>
              <a:t>Useful for new people and developers</a:t>
            </a:r>
          </a:p>
          <a:p>
            <a:pPr lvl="1"/>
            <a:r>
              <a:rPr lang="en-US" dirty="0" smtClean="0"/>
              <a:t>Easier if you have some familiarity with development</a:t>
            </a:r>
          </a:p>
          <a:p>
            <a:pPr lvl="1"/>
            <a:r>
              <a:rPr lang="en-US" dirty="0" smtClean="0"/>
              <a:t>May even be new to veteran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4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1473"/>
            <a:ext cx="7772400" cy="5727791"/>
          </a:xfrm>
        </p:spPr>
        <p:txBody>
          <a:bodyPr anchor="ctr" anchorCtr="1">
            <a:normAutofit/>
          </a:bodyPr>
          <a:lstStyle/>
          <a:p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2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are trying to do everything in Python </a:t>
            </a:r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Actually, Python 3.3 and up</a:t>
            </a:r>
          </a:p>
          <a:p>
            <a:pPr lvl="1"/>
            <a:r>
              <a:rPr lang="en-US" dirty="0" smtClean="0"/>
              <a:t>Wall </a:t>
            </a:r>
            <a:r>
              <a:rPr lang="en-US" dirty="0"/>
              <a:t>of Superpowers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https://python3wos.appspot.com</a:t>
            </a:r>
            <a:endParaRPr lang="en-US" dirty="0" smtClean="0"/>
          </a:p>
          <a:p>
            <a:r>
              <a:rPr lang="en-US" dirty="0" smtClean="0"/>
              <a:t>Hands – who is developing or deploying on Windows?</a:t>
            </a:r>
          </a:p>
          <a:p>
            <a:pPr lvl="1"/>
            <a:r>
              <a:rPr lang="en-US" dirty="0" smtClean="0"/>
              <a:t>Install scripts are in our presentation page/repository on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6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ask questions if something isn’t clear</a:t>
            </a:r>
          </a:p>
          <a:p>
            <a:r>
              <a:rPr lang="en-US" dirty="0" smtClean="0"/>
              <a:t>I’m happy saying “no”</a:t>
            </a:r>
          </a:p>
          <a:p>
            <a:pPr lvl="1"/>
            <a:r>
              <a:rPr lang="en-US" dirty="0" smtClean="0"/>
              <a:t>But will have time to sit down with you after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0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one – Bootstrapping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2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you want to use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Hooray!</a:t>
            </a:r>
          </a:p>
          <a:p>
            <a:r>
              <a:rPr lang="en-US" dirty="0" smtClean="0"/>
              <a:t>Oh, Python is already on our computer, so easy!</a:t>
            </a:r>
          </a:p>
          <a:p>
            <a:r>
              <a:rPr lang="en-US" dirty="0" smtClean="0"/>
              <a:t>Let’s take a look!</a:t>
            </a:r>
          </a:p>
        </p:txBody>
      </p:sp>
    </p:spTree>
    <p:extLst>
      <p:ext uri="{BB962C8B-B14F-4D97-AF65-F5344CB8AC3E}">
        <p14:creationId xmlns:p14="http://schemas.microsoft.com/office/powerpoint/2010/main" val="1722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Python Are We Using?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python --version</a:t>
            </a:r>
          </a:p>
          <a:p>
            <a:r>
              <a:rPr lang="en-US" dirty="0" smtClean="0"/>
              <a:t>$ which python</a:t>
            </a:r>
          </a:p>
          <a:p>
            <a:r>
              <a:rPr lang="en-US" dirty="0" smtClean="0"/>
              <a:t>$ python </a:t>
            </a:r>
            <a:r>
              <a:rPr lang="en-US" dirty="0"/>
              <a:t>-c "import </a:t>
            </a:r>
            <a:r>
              <a:rPr lang="en-US" dirty="0" err="1"/>
              <a:t>os</a:t>
            </a:r>
            <a:r>
              <a:rPr lang="en-US" dirty="0"/>
              <a:t>; print </a:t>
            </a:r>
            <a:r>
              <a:rPr lang="en-US" dirty="0" err="1"/>
              <a:t>os</a:t>
            </a:r>
            <a:r>
              <a:rPr lang="en-US" dirty="0"/>
              <a:t>.</a:t>
            </a:r>
            <a:r>
              <a:rPr lang="en-US" dirty="0" smtClean="0"/>
              <a:t>__file__"</a:t>
            </a:r>
          </a:p>
          <a:p>
            <a:r>
              <a:rPr lang="en-US" dirty="0" smtClean="0"/>
              <a:t>$ which python3</a:t>
            </a:r>
          </a:p>
          <a:p>
            <a:r>
              <a:rPr lang="en-US" dirty="0" smtClean="0"/>
              <a:t>$ echo $PATH</a:t>
            </a:r>
          </a:p>
        </p:txBody>
      </p:sp>
    </p:spTree>
    <p:extLst>
      <p:ext uri="{BB962C8B-B14F-4D97-AF65-F5344CB8AC3E}">
        <p14:creationId xmlns:p14="http://schemas.microsoft.com/office/powerpoint/2010/main" val="228097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Interpreter: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/bin/python</a:t>
            </a:r>
          </a:p>
          <a:p>
            <a:pPr lvl="1"/>
            <a:r>
              <a:rPr lang="en-US" dirty="0" smtClean="0"/>
              <a:t>/</a:t>
            </a:r>
            <a:r>
              <a:rPr lang="en-US" dirty="0"/>
              <a:t>System/Library/Frameworks/</a:t>
            </a:r>
            <a:r>
              <a:rPr lang="en-US" dirty="0" err="1"/>
              <a:t>Python.framework</a:t>
            </a:r>
            <a:r>
              <a:rPr lang="en-US" dirty="0"/>
              <a:t>/Versions/2.7/bin/python2.7</a:t>
            </a:r>
            <a:endParaRPr lang="en-US" dirty="0" smtClean="0"/>
          </a:p>
          <a:p>
            <a:r>
              <a:rPr lang="en-US" dirty="0" smtClean="0"/>
              <a:t>Resources:</a:t>
            </a:r>
          </a:p>
          <a:p>
            <a:pPr lvl="1"/>
            <a:r>
              <a:rPr lang="en-US" dirty="0"/>
              <a:t>/System/Library/Frameworks/</a:t>
            </a:r>
            <a:r>
              <a:rPr lang="en-US" dirty="0" err="1"/>
              <a:t>Python.framework</a:t>
            </a:r>
            <a:r>
              <a:rPr lang="en-US" dirty="0"/>
              <a:t>/Versions/2.7</a:t>
            </a:r>
            <a:r>
              <a:rPr lang="en-US" dirty="0" smtClean="0"/>
              <a:t>/</a:t>
            </a:r>
          </a:p>
          <a:p>
            <a:r>
              <a:rPr lang="en-US" b="1" u="sng" dirty="0" smtClean="0"/>
              <a:t>Do NOT change things in the system Python!</a:t>
            </a:r>
          </a:p>
          <a:p>
            <a:pPr lvl="1"/>
            <a:r>
              <a:rPr lang="en-US" dirty="0" smtClean="0"/>
              <a:t>Treat these as system resources that are out of your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9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Our Own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here: </a:t>
            </a:r>
            <a:r>
              <a:rPr lang="en-US" dirty="0">
                <a:hlinkClick r:id="rId2"/>
              </a:rPr>
              <a:t>http://python.org/</a:t>
            </a:r>
            <a:r>
              <a:rPr lang="en-US" dirty="0" smtClean="0">
                <a:hlinkClick r:id="rId2"/>
              </a:rPr>
              <a:t>download</a:t>
            </a:r>
            <a:endParaRPr lang="en-US" dirty="0" smtClean="0"/>
          </a:p>
          <a:p>
            <a:r>
              <a:rPr lang="en-US" dirty="0"/>
              <a:t>Download Python 3.3.x (for Mac OS X 10.6 and </a:t>
            </a:r>
            <a:r>
              <a:rPr lang="en-US" dirty="0" smtClean="0"/>
              <a:t>later)</a:t>
            </a:r>
          </a:p>
          <a:p>
            <a:r>
              <a:rPr lang="en-US" dirty="0" smtClean="0"/>
              <a:t>Mount the installer and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5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11486</TotalTime>
  <Words>819</Words>
  <Application>Microsoft Macintosh PowerPoint</Application>
  <PresentationFormat>On-screen Show (4:3)</PresentationFormat>
  <Paragraphs>126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Twilight</vt:lpstr>
      <vt:lpstr>Setting up a Sane Development Environment</vt:lpstr>
      <vt:lpstr>Beginners and Intermediates</vt:lpstr>
      <vt:lpstr>Notes</vt:lpstr>
      <vt:lpstr>Interactive</vt:lpstr>
      <vt:lpstr>Part one – Bootstrapping</vt:lpstr>
      <vt:lpstr>So you want to use Python</vt:lpstr>
      <vt:lpstr>What Python Are We Using?</vt:lpstr>
      <vt:lpstr>System Python</vt:lpstr>
      <vt:lpstr>Installing Our Own Version</vt:lpstr>
      <vt:lpstr>Update the Path</vt:lpstr>
      <vt:lpstr>What Changed?</vt:lpstr>
      <vt:lpstr>What does Python give us?</vt:lpstr>
      <vt:lpstr>Sometimes we want more</vt:lpstr>
      <vt:lpstr>Install Distribute and Pip</vt:lpstr>
      <vt:lpstr>High Quality Library: Requests</vt:lpstr>
      <vt:lpstr>Get Requests with Pip</vt:lpstr>
      <vt:lpstr>--help is your Friend</vt:lpstr>
      <vt:lpstr>So …</vt:lpstr>
      <vt:lpstr>Remember</vt:lpstr>
      <vt:lpstr>Thanks! 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Sane Development Setups</dc:title>
  <dc:creator>Brian Forst</dc:creator>
  <cp:lastModifiedBy>Brian Forst</cp:lastModifiedBy>
  <cp:revision>66</cp:revision>
  <dcterms:created xsi:type="dcterms:W3CDTF">2013-05-04T20:16:37Z</dcterms:created>
  <dcterms:modified xsi:type="dcterms:W3CDTF">2013-05-12T19:45:56Z</dcterms:modified>
</cp:coreProperties>
</file>