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70" r:id="rId4"/>
    <p:sldId id="267" r:id="rId5"/>
    <p:sldId id="260" r:id="rId6"/>
    <p:sldId id="268" r:id="rId7"/>
    <p:sldId id="259" r:id="rId8"/>
    <p:sldId id="269" r:id="rId9"/>
    <p:sldId id="256" r:id="rId10"/>
    <p:sldId id="271" r:id="rId11"/>
    <p:sldId id="273" r:id="rId12"/>
    <p:sldId id="274" r:id="rId13"/>
    <p:sldId id="275" r:id="rId14"/>
    <p:sldId id="261" r:id="rId15"/>
    <p:sldId id="279" r:id="rId16"/>
    <p:sldId id="264" r:id="rId17"/>
    <p:sldId id="281" r:id="rId18"/>
    <p:sldId id="257" r:id="rId19"/>
    <p:sldId id="262" r:id="rId20"/>
    <p:sldId id="280" r:id="rId21"/>
    <p:sldId id="278" r:id="rId22"/>
    <p:sldId id="263" r:id="rId23"/>
    <p:sldId id="258" r:id="rId24"/>
    <p:sldId id="272" r:id="rId25"/>
    <p:sldId id="277"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ODMAN, EDMUND (UG)" initials="GE(" lastIdx="3" clrIdx="0">
    <p:extLst>
      <p:ext uri="{19B8F6BF-5375-455C-9EA6-DF929625EA0E}">
        <p15:presenceInfo xmlns:p15="http://schemas.microsoft.com/office/powerpoint/2012/main" userId="GOODMAN, EDMUND (U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6T14:23:58.653" idx="1">
    <p:pos x="5903" y="460"/>
    <p:text>Key features 8) in the notes "Each level of resistance gives protection against the counterpart antibiotic and all lower levels of antibiotics. E.g. resistance 2 makes antibiotics 2 and 1 useless." is wrong - they don't implicitly impart resistance, but since the order is always used, and higher ones are only administered if someone is already resistant, to be resistant to a higher one, you must have already developed resistance to all the lower ones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6T14:54:04.571" idx="2">
    <p:pos x="3995" y="460"/>
    <p:text>"If the infection is not resistant, there will be a greater chance of recovering from the disease every turn" - false. this does not affect it, it is just fewer antibiotics will work</p:text>
    <p:extLst>
      <p:ext uri="{C676402C-5697-4E1C-873F-D02D1690AC5C}">
        <p15:threadingInfo xmlns:p15="http://schemas.microsoft.com/office/powerpoint/2012/main" timeZoneBias="-60"/>
      </p:ext>
    </p:extLst>
  </p:cm>
  <p:cm authorId="1" dt="2021-09-16T14:55:26.425" idx="3">
    <p:pos x="6978" y="3294"/>
    <p:text>"Every turn the person has not recovered or died, there is a probability the staff will move up one antibiotic level." - this was correct, but following the meeting, I finally got around to adding the thing were there is a time period lag before moving up</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109-9F0C-4B0E-9ACD-4D02CFDBF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336909-0698-4641-8CEE-DA9BA8EA7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B95499-2AD0-4CD9-A42D-0766C4060365}"/>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B858C25C-B580-4A99-A997-73355874A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E3BBE2-39E8-4698-9936-AB7090EA798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2807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B342-030C-4157-A036-D8552FDB6D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752E8B-6740-4DA1-807F-1C01AC2C1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E52637-EA35-46AB-8FD4-AF567299C23C}"/>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B181BD3D-87A1-49AD-8ADE-DA425B86B7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527FA2-95CA-436E-8F11-761B9D6450A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1461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DA991-C78F-4197-B603-0D92BA63EF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EF25A9-97C6-47C3-A308-71B7BCC23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C2198-5378-46FE-94D4-D5F6CEF6EFE6}"/>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A9877CAA-185B-4A67-A93A-6BAC106623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67924-76F7-46D4-9C02-54D15BA6767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4755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FACC-A7F4-4DEB-BAED-947EC41F0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7A01EB-377E-46D4-9B7B-4F1680595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3B2D7-0DA1-473F-AF82-FB3C492BE3F4}"/>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C2923BF4-39E2-4627-AC4C-03ED8B436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31562-CD4F-4D3B-B799-DB3A6E87607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5330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06D0-05B5-4671-87C4-AA87B9AD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A1E4BD-0DE1-4128-B1E8-7078E82EC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397B4-87CC-4AA2-8869-1790C940A50C}"/>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EDF6C3B6-82D1-40E6-B34B-9A9B691ED2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05A316-55C9-45B8-9413-2578AEFD6E0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75189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FC9-9940-4F3D-A9BC-E75F2A0BC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31EE57-6232-406F-B904-93C88AF98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9BBD0C-13F8-4D18-93BD-ED42C5010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58DC56-9A5D-4D89-9981-2595B4DFB54E}"/>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6" name="Footer Placeholder 5">
            <a:extLst>
              <a:ext uri="{FF2B5EF4-FFF2-40B4-BE49-F238E27FC236}">
                <a16:creationId xmlns:a16="http://schemas.microsoft.com/office/drawing/2014/main" id="{05F4442E-01D4-44EC-92E8-7EB8EC16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D5C1A-5F03-4886-9C64-A9F771FDDCDE}"/>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03577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E6FA-ECFC-4CAB-9F7D-4642FD48B9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CA75D7-BF5E-4CF5-B3BC-A46E06EEC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C8B20-AC1A-4558-9D3A-8AF58CCF5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E80596-A55F-4AED-B2F0-67C50A3D9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56D2-E527-48C4-9F42-D46E34D74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59DA9D-7084-4BC0-A24C-E2F0C3EE165A}"/>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8" name="Footer Placeholder 7">
            <a:extLst>
              <a:ext uri="{FF2B5EF4-FFF2-40B4-BE49-F238E27FC236}">
                <a16:creationId xmlns:a16="http://schemas.microsoft.com/office/drawing/2014/main" id="{4BD40BA7-40A4-4119-8EE3-5667B32554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739FF7-047E-4AC7-84DA-B2397973B4E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00601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B28B-0CC2-422E-B3B5-73B7059D74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1785F0-978C-4AAB-A6EB-EFDF3CE4E209}"/>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4" name="Footer Placeholder 3">
            <a:extLst>
              <a:ext uri="{FF2B5EF4-FFF2-40B4-BE49-F238E27FC236}">
                <a16:creationId xmlns:a16="http://schemas.microsoft.com/office/drawing/2014/main" id="{73842F54-AA6C-40C4-9EB4-6F3A425A8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BA012E-9805-4C0A-A869-659CB2E409E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89620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9CC4B-9032-44F1-BCDE-79703CBDEC20}"/>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3" name="Footer Placeholder 2">
            <a:extLst>
              <a:ext uri="{FF2B5EF4-FFF2-40B4-BE49-F238E27FC236}">
                <a16:creationId xmlns:a16="http://schemas.microsoft.com/office/drawing/2014/main" id="{3CF7EC50-DA75-491C-B7FC-5DF989C2F2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B2EE5D-BE3B-4A75-9906-F41D6E98369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254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7881-DAB3-44C5-82BA-405CC644C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9AA083-E6B9-4F49-9909-4F8E41E43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6B4835-416D-411C-BA82-3A8163D9F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3DE0F-8C0D-4485-811E-996C30CA0F4C}"/>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6" name="Footer Placeholder 5">
            <a:extLst>
              <a:ext uri="{FF2B5EF4-FFF2-40B4-BE49-F238E27FC236}">
                <a16:creationId xmlns:a16="http://schemas.microsoft.com/office/drawing/2014/main" id="{83FDCDE1-6A85-455E-A223-58D79A8A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5AC797-7DE6-4FAC-AFD8-74C51FBCE741}"/>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55606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17F3-F02B-4F14-AB6C-F1960A9C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A50A046-2960-4F96-BCB0-5AFF4E767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FD3276-61DA-45FF-9A23-B0BF08DA3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09DBE-27F3-4486-AA2D-D27645B98AB4}"/>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6" name="Footer Placeholder 5">
            <a:extLst>
              <a:ext uri="{FF2B5EF4-FFF2-40B4-BE49-F238E27FC236}">
                <a16:creationId xmlns:a16="http://schemas.microsoft.com/office/drawing/2014/main" id="{FABA130E-222C-4389-828E-3129CD4B7E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4E4EB-E0F5-4E50-B055-A1EE7F29A73F}"/>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9267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414B9-6234-429E-B300-BF8711C15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AD8DE9-88F6-44FA-8564-4AB95BAAA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B5E7C-F015-4C3A-9D7D-45DF267BA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65694C88-8AA8-4E0A-9683-0CC605B68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47018B-B6C9-44F3-B992-6673C6C22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B2E0-9AE4-4E57-9EF9-F6471BDD8821}" type="slidenum">
              <a:rPr lang="en-GB" smtClean="0"/>
              <a:t>‹#›</a:t>
            </a:fld>
            <a:endParaRPr lang="en-GB"/>
          </a:p>
        </p:txBody>
      </p:sp>
    </p:spTree>
    <p:extLst>
      <p:ext uri="{BB962C8B-B14F-4D97-AF65-F5344CB8AC3E}">
        <p14:creationId xmlns:p14="http://schemas.microsoft.com/office/powerpoint/2010/main" val="50001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861B-3908-4B98-A542-3BA8987DD164}"/>
              </a:ext>
            </a:extLst>
          </p:cNvPr>
          <p:cNvSpPr>
            <a:spLocks noGrp="1"/>
          </p:cNvSpPr>
          <p:nvPr>
            <p:ph type="ctrTitle"/>
          </p:nvPr>
        </p:nvSpPr>
        <p:spPr>
          <a:xfrm>
            <a:off x="1524000" y="1818649"/>
            <a:ext cx="9144000" cy="2387600"/>
          </a:xfrm>
        </p:spPr>
        <p:txBody>
          <a:bodyPr/>
          <a:lstStyle/>
          <a:p>
            <a:r>
              <a:rPr lang="en-GB" dirty="0"/>
              <a:t>Computer modelling of our product</a:t>
            </a:r>
          </a:p>
        </p:txBody>
      </p:sp>
    </p:spTree>
    <p:extLst>
      <p:ext uri="{BB962C8B-B14F-4D97-AF65-F5344CB8AC3E}">
        <p14:creationId xmlns:p14="http://schemas.microsoft.com/office/powerpoint/2010/main" val="326498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ED1-72C2-49F4-A356-AB26392C057D}"/>
              </a:ext>
            </a:extLst>
          </p:cNvPr>
          <p:cNvSpPr>
            <a:spLocks noGrp="1"/>
          </p:cNvSpPr>
          <p:nvPr>
            <p:ph type="title"/>
          </p:nvPr>
        </p:nvSpPr>
        <p:spPr>
          <a:xfrm>
            <a:off x="838200" y="795338"/>
            <a:ext cx="10515600" cy="2852737"/>
          </a:xfrm>
        </p:spPr>
        <p:txBody>
          <a:bodyPr/>
          <a:lstStyle/>
          <a:p>
            <a:pPr algn="ctr"/>
            <a:r>
              <a:rPr lang="en-GB" dirty="0"/>
              <a:t>Implementation &amp; features</a:t>
            </a:r>
          </a:p>
        </p:txBody>
      </p:sp>
    </p:spTree>
    <p:extLst>
      <p:ext uri="{BB962C8B-B14F-4D97-AF65-F5344CB8AC3E}">
        <p14:creationId xmlns:p14="http://schemas.microsoft.com/office/powerpoint/2010/main" val="197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D262-EA69-45C4-8668-4EDCDE606433}"/>
              </a:ext>
            </a:extLst>
          </p:cNvPr>
          <p:cNvSpPr>
            <a:spLocks noGrp="1"/>
          </p:cNvSpPr>
          <p:nvPr>
            <p:ph type="title"/>
          </p:nvPr>
        </p:nvSpPr>
        <p:spPr/>
        <p:txBody>
          <a:bodyPr/>
          <a:lstStyle/>
          <a:p>
            <a:r>
              <a:rPr lang="en-GB" dirty="0"/>
              <a:t>Disease and people within the model</a:t>
            </a:r>
          </a:p>
        </p:txBody>
      </p:sp>
      <p:sp>
        <p:nvSpPr>
          <p:cNvPr id="3" name="Content Placeholder 2">
            <a:extLst>
              <a:ext uri="{FF2B5EF4-FFF2-40B4-BE49-F238E27FC236}">
                <a16:creationId xmlns:a16="http://schemas.microsoft.com/office/drawing/2014/main" id="{AD698E42-8243-417B-8F93-3E3A492D218B}"/>
              </a:ext>
            </a:extLst>
          </p:cNvPr>
          <p:cNvSpPr>
            <a:spLocks noGrp="1"/>
          </p:cNvSpPr>
          <p:nvPr>
            <p:ph idx="1"/>
          </p:nvPr>
        </p:nvSpPr>
        <p:spPr/>
        <p:txBody>
          <a:bodyPr>
            <a:normAutofit lnSpcReduction="10000"/>
          </a:bodyPr>
          <a:lstStyle/>
          <a:p>
            <a:pPr marL="514350" indent="-514350">
              <a:buFont typeface="+mj-lt"/>
              <a:buAutoNum type="arabicPeriod"/>
            </a:pPr>
            <a:r>
              <a:rPr lang="en-GB" dirty="0"/>
              <a:t>A disease with a probability of death and a probability of recovery spreads through the population</a:t>
            </a:r>
          </a:p>
          <a:p>
            <a:pPr marL="514350" indent="-514350">
              <a:buFont typeface="+mj-lt"/>
              <a:buAutoNum type="arabicPeriod"/>
            </a:pPr>
            <a:r>
              <a:rPr lang="en-GB" dirty="0"/>
              <a:t>Patients have a small chance of recovering by themselves, or can be treated with antibiotics, which have a larger chance of curing them</a:t>
            </a:r>
          </a:p>
          <a:p>
            <a:pPr marL="514350" indent="-514350">
              <a:buFont typeface="+mj-lt"/>
              <a:buAutoNum type="arabicPeriod"/>
            </a:pPr>
            <a:r>
              <a:rPr lang="en-GB" dirty="0"/>
              <a:t>When they have recovered, they become immune to the disease irrespective of resistance</a:t>
            </a:r>
          </a:p>
          <a:p>
            <a:pPr marL="514350" indent="-514350">
              <a:buFont typeface="+mj-lt"/>
              <a:buAutoNum type="arabicPeriod"/>
            </a:pPr>
            <a:r>
              <a:rPr lang="en-GB" dirty="0"/>
              <a:t>Patients also have a small chance of dying due to the disease</a:t>
            </a:r>
          </a:p>
          <a:p>
            <a:pPr marL="514350" indent="-514350">
              <a:buFont typeface="+mj-lt"/>
              <a:buAutoNum type="arabicPeriod"/>
            </a:pPr>
            <a:r>
              <a:rPr lang="en-GB" dirty="0"/>
              <a:t>Hence, patients can be uninfected, infected (with resistances), immune, or dead.</a:t>
            </a:r>
          </a:p>
          <a:p>
            <a:pPr marL="514350" indent="-514350">
              <a:buFont typeface="+mj-lt"/>
              <a:buAutoNum type="arabicPeriod"/>
            </a:pPr>
            <a:r>
              <a:rPr lang="en-GB" dirty="0"/>
              <a:t>Eventually, all individuals will be either uninfected, immune or dead</a:t>
            </a:r>
          </a:p>
          <a:p>
            <a:endParaRPr lang="en-GB" dirty="0"/>
          </a:p>
        </p:txBody>
      </p:sp>
    </p:spTree>
    <p:extLst>
      <p:ext uri="{BB962C8B-B14F-4D97-AF65-F5344CB8AC3E}">
        <p14:creationId xmlns:p14="http://schemas.microsoft.com/office/powerpoint/2010/main" val="307594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FF4DF09-966C-49A5-BEA0-56117AD23982}"/>
              </a:ext>
            </a:extLst>
          </p:cNvPr>
          <p:cNvGrpSpPr/>
          <p:nvPr/>
        </p:nvGrpSpPr>
        <p:grpSpPr>
          <a:xfrm>
            <a:off x="883344" y="554243"/>
            <a:ext cx="10242492" cy="5749514"/>
            <a:chOff x="883344" y="554243"/>
            <a:chExt cx="10242492" cy="5749514"/>
          </a:xfrm>
        </p:grpSpPr>
        <p:sp>
          <p:nvSpPr>
            <p:cNvPr id="4" name="TextBox 3">
              <a:extLst>
                <a:ext uri="{FF2B5EF4-FFF2-40B4-BE49-F238E27FC236}">
                  <a16:creationId xmlns:a16="http://schemas.microsoft.com/office/drawing/2014/main" id="{EF0B7D2A-BC81-4A6F-94A8-13418E0ABDA8}"/>
                </a:ext>
              </a:extLst>
            </p:cNvPr>
            <p:cNvSpPr txBox="1"/>
            <p:nvPr/>
          </p:nvSpPr>
          <p:spPr>
            <a:xfrm>
              <a:off x="883344" y="554243"/>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6" name="TextBox 5">
              <a:extLst>
                <a:ext uri="{FF2B5EF4-FFF2-40B4-BE49-F238E27FC236}">
                  <a16:creationId xmlns:a16="http://schemas.microsoft.com/office/drawing/2014/main" id="{795C96C5-F8B9-46E4-8CD8-B5BEB41FDC2D}"/>
                </a:ext>
              </a:extLst>
            </p:cNvPr>
            <p:cNvSpPr txBox="1"/>
            <p:nvPr/>
          </p:nvSpPr>
          <p:spPr>
            <a:xfrm>
              <a:off x="3811592" y="2072187"/>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 resistance</a:t>
              </a:r>
            </a:p>
          </p:txBody>
        </p:sp>
        <p:sp>
          <p:nvSpPr>
            <p:cNvPr id="7" name="TextBox 6">
              <a:extLst>
                <a:ext uri="{FF2B5EF4-FFF2-40B4-BE49-F238E27FC236}">
                  <a16:creationId xmlns:a16="http://schemas.microsoft.com/office/drawing/2014/main" id="{25F21F26-2F94-470F-B527-F66BEC31BC4C}"/>
                </a:ext>
              </a:extLst>
            </p:cNvPr>
            <p:cNvSpPr txBox="1"/>
            <p:nvPr/>
          </p:nvSpPr>
          <p:spPr>
            <a:xfrm>
              <a:off x="4859832" y="2855202"/>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sp>
          <p:nvSpPr>
            <p:cNvPr id="8" name="TextBox 7">
              <a:extLst>
                <a:ext uri="{FF2B5EF4-FFF2-40B4-BE49-F238E27FC236}">
                  <a16:creationId xmlns:a16="http://schemas.microsoft.com/office/drawing/2014/main" id="{BB3C0686-53CB-4BF3-AEA0-33B593DDA4B1}"/>
                </a:ext>
              </a:extLst>
            </p:cNvPr>
            <p:cNvSpPr txBox="1"/>
            <p:nvPr/>
          </p:nvSpPr>
          <p:spPr>
            <a:xfrm>
              <a:off x="5908072" y="3635841"/>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9" name="TextBox 8">
              <a:extLst>
                <a:ext uri="{FF2B5EF4-FFF2-40B4-BE49-F238E27FC236}">
                  <a16:creationId xmlns:a16="http://schemas.microsoft.com/office/drawing/2014/main" id="{0B3F4F2B-C90F-41F8-A001-D8F0E72D0C10}"/>
                </a:ext>
              </a:extLst>
            </p:cNvPr>
            <p:cNvSpPr txBox="1"/>
            <p:nvPr/>
          </p:nvSpPr>
          <p:spPr>
            <a:xfrm>
              <a:off x="6934705" y="4416480"/>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10" name="TextBox 9">
              <a:extLst>
                <a:ext uri="{FF2B5EF4-FFF2-40B4-BE49-F238E27FC236}">
                  <a16:creationId xmlns:a16="http://schemas.microsoft.com/office/drawing/2014/main" id="{38DEAD9C-32D2-4C9D-AEE4-8FAD830CF25B}"/>
                </a:ext>
              </a:extLst>
            </p:cNvPr>
            <p:cNvSpPr txBox="1"/>
            <p:nvPr/>
          </p:nvSpPr>
          <p:spPr>
            <a:xfrm>
              <a:off x="10371589" y="5934425"/>
              <a:ext cx="7542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Dead</a:t>
              </a:r>
            </a:p>
          </p:txBody>
        </p:sp>
        <p:sp>
          <p:nvSpPr>
            <p:cNvPr id="11" name="TextBox 10">
              <a:extLst>
                <a:ext uri="{FF2B5EF4-FFF2-40B4-BE49-F238E27FC236}">
                  <a16:creationId xmlns:a16="http://schemas.microsoft.com/office/drawing/2014/main" id="{0B77D4A0-3687-4027-9185-89AC630E7D55}"/>
                </a:ext>
              </a:extLst>
            </p:cNvPr>
            <p:cNvSpPr txBox="1"/>
            <p:nvPr/>
          </p:nvSpPr>
          <p:spPr>
            <a:xfrm>
              <a:off x="1066164" y="5934425"/>
              <a:ext cx="980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grpSp>
      <p:grpSp>
        <p:nvGrpSpPr>
          <p:cNvPr id="38" name="Group 37">
            <a:extLst>
              <a:ext uri="{FF2B5EF4-FFF2-40B4-BE49-F238E27FC236}">
                <a16:creationId xmlns:a16="http://schemas.microsoft.com/office/drawing/2014/main" id="{13C1EB13-0AF8-45C9-BD38-58F7BD7CD2C8}"/>
              </a:ext>
            </a:extLst>
          </p:cNvPr>
          <p:cNvGrpSpPr/>
          <p:nvPr/>
        </p:nvGrpSpPr>
        <p:grpSpPr>
          <a:xfrm>
            <a:off x="4938889" y="2441519"/>
            <a:ext cx="2307800" cy="1974961"/>
            <a:chOff x="4938889" y="2441519"/>
            <a:chExt cx="2307800" cy="1974961"/>
          </a:xfrm>
        </p:grpSpPr>
        <p:sp>
          <p:nvSpPr>
            <p:cNvPr id="26" name="Arrow: Down 25">
              <a:extLst>
                <a:ext uri="{FF2B5EF4-FFF2-40B4-BE49-F238E27FC236}">
                  <a16:creationId xmlns:a16="http://schemas.microsoft.com/office/drawing/2014/main" id="{7FF024CE-4BA6-492D-B55F-177FD0E2A84F}"/>
                </a:ext>
              </a:extLst>
            </p:cNvPr>
            <p:cNvSpPr/>
            <p:nvPr/>
          </p:nvSpPr>
          <p:spPr>
            <a:xfrm>
              <a:off x="4938889" y="2441519"/>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2855BC58-6D77-45E7-8B55-E1A5687E0770}"/>
                </a:ext>
              </a:extLst>
            </p:cNvPr>
            <p:cNvSpPr/>
            <p:nvPr/>
          </p:nvSpPr>
          <p:spPr>
            <a:xfrm>
              <a:off x="6003721" y="3219784"/>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1D9FDDB-2621-409C-8C87-99B4DF20848E}"/>
                </a:ext>
              </a:extLst>
            </p:cNvPr>
            <p:cNvSpPr/>
            <p:nvPr/>
          </p:nvSpPr>
          <p:spPr>
            <a:xfrm>
              <a:off x="7062132" y="4002797"/>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965F3A92-6287-4614-90A1-B5D94D9CA698}"/>
              </a:ext>
            </a:extLst>
          </p:cNvPr>
          <p:cNvGrpSpPr/>
          <p:nvPr/>
        </p:nvGrpSpPr>
        <p:grpSpPr>
          <a:xfrm>
            <a:off x="631344" y="612909"/>
            <a:ext cx="9739507" cy="5666903"/>
            <a:chOff x="631344" y="612909"/>
            <a:chExt cx="9739507" cy="5666903"/>
          </a:xfrm>
        </p:grpSpPr>
        <p:sp>
          <p:nvSpPr>
            <p:cNvPr id="52" name="Arrow: Curved Right 51">
              <a:extLst>
                <a:ext uri="{FF2B5EF4-FFF2-40B4-BE49-F238E27FC236}">
                  <a16:creationId xmlns:a16="http://schemas.microsoft.com/office/drawing/2014/main" id="{68ED57C5-53F7-4EE0-859A-8C976533037E}"/>
                </a:ext>
              </a:extLst>
            </p:cNvPr>
            <p:cNvSpPr/>
            <p:nvPr/>
          </p:nvSpPr>
          <p:spPr>
            <a:xfrm>
              <a:off x="631344" y="61290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3" name="Arrow: Curved Right 52">
              <a:extLst>
                <a:ext uri="{FF2B5EF4-FFF2-40B4-BE49-F238E27FC236}">
                  <a16:creationId xmlns:a16="http://schemas.microsoft.com/office/drawing/2014/main" id="{CA397795-A5DB-440E-9A79-C345E0CE9A5F}"/>
                </a:ext>
              </a:extLst>
            </p:cNvPr>
            <p:cNvSpPr/>
            <p:nvPr/>
          </p:nvSpPr>
          <p:spPr>
            <a:xfrm>
              <a:off x="814164" y="5993091"/>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5" name="Arrow: Curved Right 54">
              <a:extLst>
                <a:ext uri="{FF2B5EF4-FFF2-40B4-BE49-F238E27FC236}">
                  <a16:creationId xmlns:a16="http://schemas.microsoft.com/office/drawing/2014/main" id="{FC2D9B6D-C47B-4255-8F4C-52C6123CD321}"/>
                </a:ext>
              </a:extLst>
            </p:cNvPr>
            <p:cNvSpPr/>
            <p:nvPr/>
          </p:nvSpPr>
          <p:spPr>
            <a:xfrm>
              <a:off x="10118851" y="602781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1" name="Group 60">
            <a:extLst>
              <a:ext uri="{FF2B5EF4-FFF2-40B4-BE49-F238E27FC236}">
                <a16:creationId xmlns:a16="http://schemas.microsoft.com/office/drawing/2014/main" id="{1B0A1632-5A5A-4614-A9FF-08C8E0CC0DB2}"/>
              </a:ext>
            </a:extLst>
          </p:cNvPr>
          <p:cNvGrpSpPr/>
          <p:nvPr/>
        </p:nvGrpSpPr>
        <p:grpSpPr>
          <a:xfrm>
            <a:off x="4560479" y="1812525"/>
            <a:ext cx="3455461" cy="2601024"/>
            <a:chOff x="4560479" y="1812525"/>
            <a:chExt cx="3455461" cy="2601024"/>
          </a:xfrm>
        </p:grpSpPr>
        <p:sp>
          <p:nvSpPr>
            <p:cNvPr id="57" name="Arrow: Curved Right 56">
              <a:extLst>
                <a:ext uri="{FF2B5EF4-FFF2-40B4-BE49-F238E27FC236}">
                  <a16:creationId xmlns:a16="http://schemas.microsoft.com/office/drawing/2014/main" id="{4A1F8AB3-ADCC-4902-8DC5-534D05A7F64C}"/>
                </a:ext>
              </a:extLst>
            </p:cNvPr>
            <p:cNvSpPr/>
            <p:nvPr/>
          </p:nvSpPr>
          <p:spPr>
            <a:xfrm rot="5400000">
              <a:off x="7763940" y="416154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8" name="Arrow: Curved Right 57">
              <a:extLst>
                <a:ext uri="{FF2B5EF4-FFF2-40B4-BE49-F238E27FC236}">
                  <a16:creationId xmlns:a16="http://schemas.microsoft.com/office/drawing/2014/main" id="{7E953FA1-EB6D-49D8-8B0C-029A9332A5FF}"/>
                </a:ext>
              </a:extLst>
            </p:cNvPr>
            <p:cNvSpPr/>
            <p:nvPr/>
          </p:nvSpPr>
          <p:spPr>
            <a:xfrm rot="5400000">
              <a:off x="6655385" y="3384738"/>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9" name="Arrow: Curved Right 58">
              <a:extLst>
                <a:ext uri="{FF2B5EF4-FFF2-40B4-BE49-F238E27FC236}">
                  <a16:creationId xmlns:a16="http://schemas.microsoft.com/office/drawing/2014/main" id="{661A2096-D18D-4A81-9E09-265EEF3FFDC6}"/>
                </a:ext>
              </a:extLst>
            </p:cNvPr>
            <p:cNvSpPr/>
            <p:nvPr/>
          </p:nvSpPr>
          <p:spPr>
            <a:xfrm rot="5400000">
              <a:off x="5653747" y="260487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0" name="Arrow: Curved Right 59">
              <a:extLst>
                <a:ext uri="{FF2B5EF4-FFF2-40B4-BE49-F238E27FC236}">
                  <a16:creationId xmlns:a16="http://schemas.microsoft.com/office/drawing/2014/main" id="{32FBB895-CA3A-4BD4-BAA2-3A40FB512073}"/>
                </a:ext>
              </a:extLst>
            </p:cNvPr>
            <p:cNvSpPr/>
            <p:nvPr/>
          </p:nvSpPr>
          <p:spPr>
            <a:xfrm rot="5400000">
              <a:off x="4560479" y="1812525"/>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7" name="Group 66">
            <a:extLst>
              <a:ext uri="{FF2B5EF4-FFF2-40B4-BE49-F238E27FC236}">
                <a16:creationId xmlns:a16="http://schemas.microsoft.com/office/drawing/2014/main" id="{3752D5B3-C447-4934-A4B5-2C9C8C497B2F}"/>
              </a:ext>
            </a:extLst>
          </p:cNvPr>
          <p:cNvGrpSpPr/>
          <p:nvPr/>
        </p:nvGrpSpPr>
        <p:grpSpPr>
          <a:xfrm>
            <a:off x="5278901" y="2164571"/>
            <a:ext cx="5562887" cy="3756995"/>
            <a:chOff x="5278901" y="2164571"/>
            <a:chExt cx="5562887" cy="3756995"/>
          </a:xfrm>
        </p:grpSpPr>
        <p:grpSp>
          <p:nvGrpSpPr>
            <p:cNvPr id="36" name="Group 35">
              <a:extLst>
                <a:ext uri="{FF2B5EF4-FFF2-40B4-BE49-F238E27FC236}">
                  <a16:creationId xmlns:a16="http://schemas.microsoft.com/office/drawing/2014/main" id="{F2D7A559-C4C8-468D-BBE3-89DC1232C59A}"/>
                </a:ext>
              </a:extLst>
            </p:cNvPr>
            <p:cNvGrpSpPr/>
            <p:nvPr/>
          </p:nvGrpSpPr>
          <p:grpSpPr>
            <a:xfrm>
              <a:off x="5278901" y="2201117"/>
              <a:ext cx="5562089" cy="3720449"/>
              <a:chOff x="5278901" y="2201117"/>
              <a:chExt cx="5562089" cy="3720449"/>
            </a:xfrm>
          </p:grpSpPr>
          <p:sp>
            <p:nvSpPr>
              <p:cNvPr id="29" name="Arrow: Down 28">
                <a:extLst>
                  <a:ext uri="{FF2B5EF4-FFF2-40B4-BE49-F238E27FC236}">
                    <a16:creationId xmlns:a16="http://schemas.microsoft.com/office/drawing/2014/main" id="{76A1786D-00D6-47F6-9976-5C188CC068D2}"/>
                  </a:ext>
                </a:extLst>
              </p:cNvPr>
              <p:cNvSpPr/>
              <p:nvPr/>
            </p:nvSpPr>
            <p:spPr>
              <a:xfrm>
                <a:off x="10656433" y="2321566"/>
                <a:ext cx="184557" cy="36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9364B05-C4E8-4D74-AA92-0ED568260922}"/>
                  </a:ext>
                </a:extLst>
              </p:cNvPr>
              <p:cNvSpPr/>
              <p:nvPr/>
            </p:nvSpPr>
            <p:spPr>
              <a:xfrm rot="16200000" flipH="1">
                <a:off x="7977166" y="-497148"/>
                <a:ext cx="111470" cy="550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6FA6BF-1351-40DB-A247-75D03839E060}"/>
                  </a:ext>
                </a:extLst>
              </p:cNvPr>
              <p:cNvSpPr/>
              <p:nvPr/>
            </p:nvSpPr>
            <p:spPr>
              <a:xfrm rot="16200000" flipH="1">
                <a:off x="8503407" y="810667"/>
                <a:ext cx="111470" cy="446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1F1F958-47AA-4482-9CA6-901E7634D5FC}"/>
                  </a:ext>
                </a:extLst>
              </p:cNvPr>
              <p:cNvSpPr/>
              <p:nvPr/>
            </p:nvSpPr>
            <p:spPr>
              <a:xfrm rot="16200000" flipH="1">
                <a:off x="9017040" y="2101507"/>
                <a:ext cx="111470" cy="343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36CA79C-C297-47AE-8B42-3490BF92C2B1}"/>
                  </a:ext>
                </a:extLst>
              </p:cNvPr>
              <p:cNvSpPr/>
              <p:nvPr/>
            </p:nvSpPr>
            <p:spPr>
              <a:xfrm rot="16200000" flipH="1">
                <a:off x="9522101" y="3395146"/>
                <a:ext cx="111470" cy="241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63" name="Oval 62">
              <a:extLst>
                <a:ext uri="{FF2B5EF4-FFF2-40B4-BE49-F238E27FC236}">
                  <a16:creationId xmlns:a16="http://schemas.microsoft.com/office/drawing/2014/main" id="{C60845B3-A1E7-4E75-B479-0649275318D5}"/>
                </a:ext>
              </a:extLst>
            </p:cNvPr>
            <p:cNvSpPr/>
            <p:nvPr/>
          </p:nvSpPr>
          <p:spPr>
            <a:xfrm>
              <a:off x="10656433" y="2164571"/>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647DB37A-2559-4EC2-9ACB-E1F73DBC2B99}"/>
                </a:ext>
              </a:extLst>
            </p:cNvPr>
            <p:cNvSpPr/>
            <p:nvPr/>
          </p:nvSpPr>
          <p:spPr>
            <a:xfrm>
              <a:off x="10656433" y="2945999"/>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86CE48EE-F963-42D4-8457-C7606A7A9251}"/>
                </a:ext>
              </a:extLst>
            </p:cNvPr>
            <p:cNvSpPr/>
            <p:nvPr/>
          </p:nvSpPr>
          <p:spPr>
            <a:xfrm>
              <a:off x="10655074" y="3726638"/>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4066141-6798-43F7-8001-82D9B89B8B63}"/>
                </a:ext>
              </a:extLst>
            </p:cNvPr>
            <p:cNvSpPr/>
            <p:nvPr/>
          </p:nvSpPr>
          <p:spPr>
            <a:xfrm>
              <a:off x="10661788" y="4507020"/>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id="{E2431B87-9E66-4AD4-B4B3-9EEC51B2A366}"/>
              </a:ext>
            </a:extLst>
          </p:cNvPr>
          <p:cNvGrpSpPr/>
          <p:nvPr/>
        </p:nvGrpSpPr>
        <p:grpSpPr>
          <a:xfrm>
            <a:off x="1465402" y="923575"/>
            <a:ext cx="5470316" cy="3772194"/>
            <a:chOff x="1465402" y="923575"/>
            <a:chExt cx="5470316" cy="3772194"/>
          </a:xfrm>
        </p:grpSpPr>
        <p:grpSp>
          <p:nvGrpSpPr>
            <p:cNvPr id="44" name="Group 43">
              <a:extLst>
                <a:ext uri="{FF2B5EF4-FFF2-40B4-BE49-F238E27FC236}">
                  <a16:creationId xmlns:a16="http://schemas.microsoft.com/office/drawing/2014/main" id="{1AD65947-5C39-4130-BEC4-F77F3D2DBC32}"/>
                </a:ext>
              </a:extLst>
            </p:cNvPr>
            <p:cNvGrpSpPr/>
            <p:nvPr/>
          </p:nvGrpSpPr>
          <p:grpSpPr>
            <a:xfrm>
              <a:off x="1499667" y="923575"/>
              <a:ext cx="5436051" cy="3763962"/>
              <a:chOff x="1499667" y="923575"/>
              <a:chExt cx="5436051" cy="3763962"/>
            </a:xfrm>
          </p:grpSpPr>
          <p:sp>
            <p:nvSpPr>
              <p:cNvPr id="39" name="Rectangle 38">
                <a:extLst>
                  <a:ext uri="{FF2B5EF4-FFF2-40B4-BE49-F238E27FC236}">
                    <a16:creationId xmlns:a16="http://schemas.microsoft.com/office/drawing/2014/main" id="{BBBFB6FB-45AE-4E69-8C7C-BB68475542B8}"/>
                  </a:ext>
                </a:extLst>
              </p:cNvPr>
              <p:cNvSpPr/>
              <p:nvPr/>
            </p:nvSpPr>
            <p:spPr>
              <a:xfrm flipH="1">
                <a:off x="1499667" y="923575"/>
                <a:ext cx="111470" cy="372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400BBD02-C94E-4BDC-B0FA-47674A40A4CE}"/>
                  </a:ext>
                </a:extLst>
              </p:cNvPr>
              <p:cNvSpPr/>
              <p:nvPr/>
            </p:nvSpPr>
            <p:spPr>
              <a:xfrm rot="16200000">
                <a:off x="2564399" y="1104850"/>
                <a:ext cx="184557" cy="2304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38AFF814-B0CE-4FB1-A135-0B36D994FFBC}"/>
                  </a:ext>
                </a:extLst>
              </p:cNvPr>
              <p:cNvSpPr/>
              <p:nvPr/>
            </p:nvSpPr>
            <p:spPr>
              <a:xfrm rot="16200000">
                <a:off x="3090935" y="1365868"/>
                <a:ext cx="184557" cy="334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11CE37CC-1FF3-4BAD-B22B-DCF255529BB1}"/>
                  </a:ext>
                </a:extLst>
              </p:cNvPr>
              <p:cNvSpPr/>
              <p:nvPr/>
            </p:nvSpPr>
            <p:spPr>
              <a:xfrm rot="16200000">
                <a:off x="3617468" y="1624506"/>
                <a:ext cx="184557" cy="4392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947E16F1-B5AF-4323-853E-E5ABA00D4199}"/>
                  </a:ext>
                </a:extLst>
              </p:cNvPr>
              <p:cNvSpPr/>
              <p:nvPr/>
            </p:nvSpPr>
            <p:spPr>
              <a:xfrm rot="16200000">
                <a:off x="4125439" y="1877259"/>
                <a:ext cx="184557" cy="5436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grpSp>
        <p:sp>
          <p:nvSpPr>
            <p:cNvPr id="68" name="Oval 67">
              <a:extLst>
                <a:ext uri="{FF2B5EF4-FFF2-40B4-BE49-F238E27FC236}">
                  <a16:creationId xmlns:a16="http://schemas.microsoft.com/office/drawing/2014/main" id="{EC90399D-A752-41DB-997F-7FF2DD65CB5E}"/>
                </a:ext>
              </a:extLst>
            </p:cNvPr>
            <p:cNvSpPr/>
            <p:nvPr/>
          </p:nvSpPr>
          <p:spPr>
            <a:xfrm>
              <a:off x="1465402" y="2172394"/>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9B9E0EF2-2318-4EC0-8E8E-5BB4C940C43C}"/>
                </a:ext>
              </a:extLst>
            </p:cNvPr>
            <p:cNvSpPr/>
            <p:nvPr/>
          </p:nvSpPr>
          <p:spPr>
            <a:xfrm>
              <a:off x="1471897" y="2943143"/>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3C0A96-8C24-477B-9104-3E4255B4B1B4}"/>
                </a:ext>
              </a:extLst>
            </p:cNvPr>
            <p:cNvSpPr/>
            <p:nvPr/>
          </p:nvSpPr>
          <p:spPr>
            <a:xfrm>
              <a:off x="1465402" y="3732231"/>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8A3D4BF8-CA09-4D66-BA41-45AB1F77DEB7}"/>
                </a:ext>
              </a:extLst>
            </p:cNvPr>
            <p:cNvSpPr/>
            <p:nvPr/>
          </p:nvSpPr>
          <p:spPr>
            <a:xfrm>
              <a:off x="1465402" y="4515769"/>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A425204E-1830-40F1-ADCD-C2C38DC681A2}"/>
              </a:ext>
            </a:extLst>
          </p:cNvPr>
          <p:cNvGrpSpPr/>
          <p:nvPr/>
        </p:nvGrpSpPr>
        <p:grpSpPr>
          <a:xfrm>
            <a:off x="2058982" y="2441519"/>
            <a:ext cx="5598574" cy="3766293"/>
            <a:chOff x="2058982" y="2441519"/>
            <a:chExt cx="5598574" cy="3766293"/>
          </a:xfrm>
        </p:grpSpPr>
        <p:grpSp>
          <p:nvGrpSpPr>
            <p:cNvPr id="54" name="Group 53">
              <a:extLst>
                <a:ext uri="{FF2B5EF4-FFF2-40B4-BE49-F238E27FC236}">
                  <a16:creationId xmlns:a16="http://schemas.microsoft.com/office/drawing/2014/main" id="{5956BA97-65B5-4F56-9EE8-4AE0059C2A1D}"/>
                </a:ext>
              </a:extLst>
            </p:cNvPr>
            <p:cNvGrpSpPr/>
            <p:nvPr/>
          </p:nvGrpSpPr>
          <p:grpSpPr>
            <a:xfrm>
              <a:off x="2058982" y="2441519"/>
              <a:ext cx="5560789" cy="3763963"/>
              <a:chOff x="2058982" y="2441519"/>
              <a:chExt cx="5560789" cy="3763963"/>
            </a:xfrm>
          </p:grpSpPr>
          <p:sp>
            <p:nvSpPr>
              <p:cNvPr id="46" name="Arrow: Down 45">
                <a:extLst>
                  <a:ext uri="{FF2B5EF4-FFF2-40B4-BE49-F238E27FC236}">
                    <a16:creationId xmlns:a16="http://schemas.microsoft.com/office/drawing/2014/main" id="{24022525-DBA0-4F0C-93D3-A5038A22A3BE}"/>
                  </a:ext>
                </a:extLst>
              </p:cNvPr>
              <p:cNvSpPr/>
              <p:nvPr/>
            </p:nvSpPr>
            <p:spPr>
              <a:xfrm rot="5400000">
                <a:off x="4738703" y="3341204"/>
                <a:ext cx="184557" cy="5544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24A08E0F-ED29-4829-A790-E1D312432C3D}"/>
                  </a:ext>
                </a:extLst>
              </p:cNvPr>
              <p:cNvSpPr/>
              <p:nvPr/>
            </p:nvSpPr>
            <p:spPr>
              <a:xfrm flipH="1">
                <a:off x="4283027" y="2441519"/>
                <a:ext cx="111470" cy="372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3A26BEAE-AFD5-4036-B926-58B901AAB917}"/>
                  </a:ext>
                </a:extLst>
              </p:cNvPr>
              <p:cNvSpPr/>
              <p:nvPr/>
            </p:nvSpPr>
            <p:spPr>
              <a:xfrm flipH="1">
                <a:off x="5395964" y="3229020"/>
                <a:ext cx="111470" cy="29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D1B3AC9-BD4B-4BA7-A353-237A94EAA4AB}"/>
                  </a:ext>
                </a:extLst>
              </p:cNvPr>
              <p:cNvSpPr/>
              <p:nvPr/>
            </p:nvSpPr>
            <p:spPr>
              <a:xfrm flipH="1">
                <a:off x="6431758" y="4002797"/>
                <a:ext cx="111470" cy="21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DC758B9-2FBF-4915-9589-0BD4FA6EE329}"/>
                  </a:ext>
                </a:extLst>
              </p:cNvPr>
              <p:cNvSpPr/>
              <p:nvPr/>
            </p:nvSpPr>
            <p:spPr>
              <a:xfrm flipH="1">
                <a:off x="7508301" y="4785812"/>
                <a:ext cx="111470" cy="136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73" name="Oval 72">
              <a:extLst>
                <a:ext uri="{FF2B5EF4-FFF2-40B4-BE49-F238E27FC236}">
                  <a16:creationId xmlns:a16="http://schemas.microsoft.com/office/drawing/2014/main" id="{A1929DB8-16B4-4113-8A63-FCCB8807D32A}"/>
                </a:ext>
              </a:extLst>
            </p:cNvPr>
            <p:cNvSpPr/>
            <p:nvPr/>
          </p:nvSpPr>
          <p:spPr>
            <a:xfrm>
              <a:off x="4246210" y="602781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519579B-11D1-4696-ABA0-B4D5D42FEEAD}"/>
                </a:ext>
              </a:extLst>
            </p:cNvPr>
            <p:cNvSpPr/>
            <p:nvPr/>
          </p:nvSpPr>
          <p:spPr>
            <a:xfrm>
              <a:off x="5359570" y="602320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43FF03FF-DC23-4D07-A4E5-CECC16BD6349}"/>
                </a:ext>
              </a:extLst>
            </p:cNvPr>
            <p:cNvSpPr/>
            <p:nvPr/>
          </p:nvSpPr>
          <p:spPr>
            <a:xfrm>
              <a:off x="6391276" y="601859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BA42A20B-2EF8-4AEA-8D39-820A337F4F82}"/>
                </a:ext>
              </a:extLst>
            </p:cNvPr>
            <p:cNvSpPr/>
            <p:nvPr/>
          </p:nvSpPr>
          <p:spPr>
            <a:xfrm>
              <a:off x="7477556" y="601489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D919222-78C2-4A67-A3C2-71CE67F95C03}"/>
              </a:ext>
            </a:extLst>
          </p:cNvPr>
          <p:cNvGrpSpPr/>
          <p:nvPr/>
        </p:nvGrpSpPr>
        <p:grpSpPr>
          <a:xfrm>
            <a:off x="9115593" y="40859"/>
            <a:ext cx="2852407" cy="2031325"/>
            <a:chOff x="9115593" y="40859"/>
            <a:chExt cx="2852407" cy="2031325"/>
          </a:xfrm>
        </p:grpSpPr>
        <p:grpSp>
          <p:nvGrpSpPr>
            <p:cNvPr id="2" name="Group 1">
              <a:extLst>
                <a:ext uri="{FF2B5EF4-FFF2-40B4-BE49-F238E27FC236}">
                  <a16:creationId xmlns:a16="http://schemas.microsoft.com/office/drawing/2014/main" id="{AC148486-A8BE-48DE-A487-69851E88ADE8}"/>
                </a:ext>
              </a:extLst>
            </p:cNvPr>
            <p:cNvGrpSpPr/>
            <p:nvPr/>
          </p:nvGrpSpPr>
          <p:grpSpPr>
            <a:xfrm>
              <a:off x="9115593" y="40859"/>
              <a:ext cx="2852407" cy="2031325"/>
              <a:chOff x="8818647" y="232059"/>
              <a:chExt cx="2852407" cy="2031325"/>
            </a:xfrm>
          </p:grpSpPr>
          <p:grpSp>
            <p:nvGrpSpPr>
              <p:cNvPr id="83" name="Group 82">
                <a:extLst>
                  <a:ext uri="{FF2B5EF4-FFF2-40B4-BE49-F238E27FC236}">
                    <a16:creationId xmlns:a16="http://schemas.microsoft.com/office/drawing/2014/main" id="{A3FAA0ED-FB08-4495-ADBA-EFF812E7F11E}"/>
                  </a:ext>
                </a:extLst>
              </p:cNvPr>
              <p:cNvGrpSpPr/>
              <p:nvPr/>
            </p:nvGrpSpPr>
            <p:grpSpPr>
              <a:xfrm>
                <a:off x="8818647" y="232059"/>
                <a:ext cx="2852407" cy="2031325"/>
                <a:chOff x="7353775" y="157018"/>
                <a:chExt cx="2852407" cy="2031325"/>
              </a:xfrm>
            </p:grpSpPr>
            <p:sp>
              <p:nvSpPr>
                <p:cNvPr id="78" name="TextBox 77">
                  <a:extLst>
                    <a:ext uri="{FF2B5EF4-FFF2-40B4-BE49-F238E27FC236}">
                      <a16:creationId xmlns:a16="http://schemas.microsoft.com/office/drawing/2014/main" id="{D8EC32A6-70C8-4E57-AD4F-BFFAFFADD17D}"/>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79" name="Rectangle 78">
                  <a:extLst>
                    <a:ext uri="{FF2B5EF4-FFF2-40B4-BE49-F238E27FC236}">
                      <a16:creationId xmlns:a16="http://schemas.microsoft.com/office/drawing/2014/main" id="{64DE77D6-4E8F-463F-931A-F7D14808EEEA}"/>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98B002-80C8-424D-90D5-BD7979977AEF}"/>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BC82A7DE-86A2-4F01-9AA8-88BEBD534AEB}"/>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51988EDD-5CBB-48EC-9BC8-60C3D7619AAB}"/>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84" name="Arrow: Curved Right 83">
                <a:extLst>
                  <a:ext uri="{FF2B5EF4-FFF2-40B4-BE49-F238E27FC236}">
                    <a16:creationId xmlns:a16="http://schemas.microsoft.com/office/drawing/2014/main" id="{8A6DCBDE-5063-4B1C-AFDB-ABEEB51C72CB}"/>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85" name="Arrow: Curved Right 84">
              <a:extLst>
                <a:ext uri="{FF2B5EF4-FFF2-40B4-BE49-F238E27FC236}">
                  <a16:creationId xmlns:a16="http://schemas.microsoft.com/office/drawing/2014/main" id="{44B7C320-33A6-465F-B69E-FC6B99645B19}"/>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86" name="Arrow: Curved Right 85">
            <a:extLst>
              <a:ext uri="{FF2B5EF4-FFF2-40B4-BE49-F238E27FC236}">
                <a16:creationId xmlns:a16="http://schemas.microsoft.com/office/drawing/2014/main" id="{4D45007D-9A2C-452B-A150-9B66658044BE}"/>
              </a:ext>
            </a:extLst>
          </p:cNvPr>
          <p:cNvSpPr/>
          <p:nvPr/>
        </p:nvSpPr>
        <p:spPr>
          <a:xfrm rot="5400000">
            <a:off x="6994689" y="337351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
        <p:nvSpPr>
          <p:cNvPr id="87" name="Arrow: Curved Right 86">
            <a:extLst>
              <a:ext uri="{FF2B5EF4-FFF2-40B4-BE49-F238E27FC236}">
                <a16:creationId xmlns:a16="http://schemas.microsoft.com/office/drawing/2014/main" id="{B2CA2BFA-27CC-4715-9114-06B868C21A3C}"/>
              </a:ext>
            </a:extLst>
          </p:cNvPr>
          <p:cNvSpPr/>
          <p:nvPr/>
        </p:nvSpPr>
        <p:spPr>
          <a:xfrm rot="5400000">
            <a:off x="8080752" y="4152313"/>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7802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Treatment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normAutofit fontScale="92500" lnSpcReduction="20000"/>
          </a:bodyPr>
          <a:lstStyle/>
          <a:p>
            <a:r>
              <a:rPr lang="en-GB" dirty="0"/>
              <a:t>Antibiotics are used in a specific order, with antibiotic 1 used before 2 and so on</a:t>
            </a:r>
          </a:p>
          <a:p>
            <a:r>
              <a:rPr lang="en-GB" dirty="0"/>
              <a:t>Diseases have a small chance of developing resistance to antibiotics when they are being used on a patient</a:t>
            </a:r>
          </a:p>
          <a:p>
            <a:r>
              <a:rPr lang="en-GB" dirty="0"/>
              <a:t>Once a person becomes infected, treatment starts immediately</a:t>
            </a:r>
          </a:p>
          <a:p>
            <a:r>
              <a:rPr lang="en-GB" dirty="0"/>
              <a:t>Staff do not know if there is any resistance, hence they will start with the lowest level of antibiotics</a:t>
            </a:r>
          </a:p>
          <a:p>
            <a:r>
              <a:rPr lang="en-GB" dirty="0"/>
              <a:t>If the infection is resistant, there will be no greater chance of recovery than for an untreated patient – i.e. the antibiotic won’t work</a:t>
            </a:r>
          </a:p>
          <a:p>
            <a:r>
              <a:rPr lang="en-GB" dirty="0"/>
              <a:t>Every turn the person has not recovered or died, if the person has been treated for a number of consecutive days with the, a certain probability is exceeded, and they actually require the new drug, move them up a treatment tier</a:t>
            </a:r>
          </a:p>
          <a:p>
            <a:endParaRPr lang="en-GB" dirty="0"/>
          </a:p>
          <a:p>
            <a:endParaRPr lang="en-GB" dirty="0"/>
          </a:p>
        </p:txBody>
      </p:sp>
    </p:spTree>
    <p:extLst>
      <p:ext uri="{BB962C8B-B14F-4D97-AF65-F5344CB8AC3E}">
        <p14:creationId xmlns:p14="http://schemas.microsoft.com/office/powerpoint/2010/main" val="122162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586BD206-0B8D-46DB-8821-89C08A178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929" y="1052945"/>
            <a:ext cx="8170141" cy="5440045"/>
          </a:xfrm>
          <a:prstGeom prst="rect">
            <a:avLst/>
          </a:prstGeom>
        </p:spPr>
      </p:pic>
    </p:spTree>
    <p:extLst>
      <p:ext uri="{BB962C8B-B14F-4D97-AF65-F5344CB8AC3E}">
        <p14:creationId xmlns:p14="http://schemas.microsoft.com/office/powerpoint/2010/main" val="162192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Spread and isolation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lstStyle/>
          <a:p>
            <a:pPr marL="514350" indent="-514350">
              <a:buFont typeface="+mj-lt"/>
              <a:buAutoNum type="arabicPeriod"/>
            </a:pPr>
            <a:r>
              <a:rPr lang="en-GB" dirty="0"/>
              <a:t>Disease can spread from infected patients to uninfected patients, and patients with a less resistant strain, with a certain probability of doing this each timestep</a:t>
            </a:r>
          </a:p>
        </p:txBody>
      </p:sp>
    </p:spTree>
    <p:extLst>
      <p:ext uri="{BB962C8B-B14F-4D97-AF65-F5344CB8AC3E}">
        <p14:creationId xmlns:p14="http://schemas.microsoft.com/office/powerpoint/2010/main" val="47976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0B5128A-F24E-477E-A5F6-AE0173B4C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49" y="1566801"/>
            <a:ext cx="10401300" cy="4119996"/>
          </a:xfrm>
          <a:prstGeom prst="rect">
            <a:avLst/>
          </a:prstGeom>
        </p:spPr>
      </p:pic>
    </p:spTree>
    <p:extLst>
      <p:ext uri="{BB962C8B-B14F-4D97-AF65-F5344CB8AC3E}">
        <p14:creationId xmlns:p14="http://schemas.microsoft.com/office/powerpoint/2010/main" val="151164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B6D9-6B04-435A-8F2B-C8037A46285C}"/>
              </a:ext>
            </a:extLst>
          </p:cNvPr>
          <p:cNvSpPr>
            <a:spLocks noGrp="1"/>
          </p:cNvSpPr>
          <p:nvPr>
            <p:ph type="title"/>
          </p:nvPr>
        </p:nvSpPr>
        <p:spPr/>
        <p:txBody>
          <a:bodyPr/>
          <a:lstStyle/>
          <a:p>
            <a:r>
              <a:rPr lang="en-GB" dirty="0"/>
              <a:t>Spread and isolation in the model</a:t>
            </a:r>
          </a:p>
        </p:txBody>
      </p:sp>
      <p:sp>
        <p:nvSpPr>
          <p:cNvPr id="3" name="Content Placeholder 2">
            <a:extLst>
              <a:ext uri="{FF2B5EF4-FFF2-40B4-BE49-F238E27FC236}">
                <a16:creationId xmlns:a16="http://schemas.microsoft.com/office/drawing/2014/main" id="{3F938046-09A5-4A6C-AA05-2078A6AD82AB}"/>
              </a:ext>
            </a:extLst>
          </p:cNvPr>
          <p:cNvSpPr>
            <a:spLocks noGrp="1"/>
          </p:cNvSpPr>
          <p:nvPr>
            <p:ph idx="1"/>
          </p:nvPr>
        </p:nvSpPr>
        <p:spPr/>
        <p:txBody>
          <a:bodyPr/>
          <a:lstStyle/>
          <a:p>
            <a:pPr marL="514350" indent="-514350">
              <a:buFont typeface="+mj-lt"/>
              <a:buAutoNum type="arabicPeriod"/>
            </a:pPr>
            <a:r>
              <a:rPr lang="en-GB" dirty="0"/>
              <a:t>Disease can spread from infected patients to uninfected patients, and patients with a less resistant strain, with a certain probability of doing this each timestep</a:t>
            </a:r>
          </a:p>
          <a:p>
            <a:pPr marL="514350" indent="-514350">
              <a:buFont typeface="+mj-lt"/>
              <a:buAutoNum type="arabicPeriod"/>
            </a:pPr>
            <a:r>
              <a:rPr lang="en-GB" dirty="0"/>
              <a:t>Patients can be isolated, meaning they cannot spread the disease</a:t>
            </a:r>
          </a:p>
          <a:p>
            <a:r>
              <a:rPr lang="en-GB" dirty="0"/>
              <a:t>Without our product:</a:t>
            </a:r>
          </a:p>
          <a:p>
            <a:pPr lvl="1"/>
            <a:r>
              <a:rPr lang="en-GB" dirty="0"/>
              <a:t>A person enters isolation when they reach the highest level of treatment (i.e. it is not related to whether the infection has the highest level of resistance)</a:t>
            </a:r>
          </a:p>
          <a:p>
            <a:r>
              <a:rPr lang="en-GB" dirty="0"/>
              <a:t>With our product:</a:t>
            </a:r>
          </a:p>
          <a:p>
            <a:pPr lvl="1"/>
            <a:r>
              <a:rPr lang="en-GB" dirty="0"/>
              <a:t>Isolation is not dependent on treatment level, but whether the highest level of resistance has been detected. If it hasn’t, no isolation. If it has, isolation.</a:t>
            </a:r>
          </a:p>
        </p:txBody>
      </p:sp>
    </p:spTree>
    <p:extLst>
      <p:ext uri="{BB962C8B-B14F-4D97-AF65-F5344CB8AC3E}">
        <p14:creationId xmlns:p14="http://schemas.microsoft.com/office/powerpoint/2010/main" val="1918978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5456317"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7649348" y="3897187"/>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sp>
        <p:nvSpPr>
          <p:cNvPr id="39" name="TextBox 38">
            <a:extLst>
              <a:ext uri="{FF2B5EF4-FFF2-40B4-BE49-F238E27FC236}">
                <a16:creationId xmlns:a16="http://schemas.microsoft.com/office/drawing/2014/main" id="{1CE4F8A4-3193-47B9-88E2-DCD81F6E434F}"/>
              </a:ext>
            </a:extLst>
          </p:cNvPr>
          <p:cNvSpPr txBox="1"/>
          <p:nvPr/>
        </p:nvSpPr>
        <p:spPr>
          <a:xfrm>
            <a:off x="8254120" y="3908979"/>
            <a:ext cx="3713880" cy="2677656"/>
          </a:xfrm>
          <a:prstGeom prst="rect">
            <a:avLst/>
          </a:prstGeom>
          <a:ln w="76200">
            <a:solidFill>
              <a:srgbClr val="FF0000"/>
            </a:solidFill>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a:t>A patient can be put into isolation, which doesn’t change their state, but stops them spreading/receiving any infections they have.</a:t>
            </a:r>
          </a:p>
          <a:p>
            <a:endParaRPr lang="en-GB" sz="1200" dirty="0">
              <a:solidFill>
                <a:srgbClr val="FF0000"/>
              </a:solidFill>
            </a:endParaRPr>
          </a:p>
          <a:p>
            <a:r>
              <a:rPr lang="en-GB" sz="1200" dirty="0">
                <a:solidFill>
                  <a:schemeClr val="accent5"/>
                </a:solidFill>
              </a:rPr>
              <a:t>Without the product, it takes a set lag period, then a random chance each time on top of that, and for the current drug to be insufficient (this models tests with long lag times) to increase the treatment, then when the treatment exceeds a threshold, they will be isolated</a:t>
            </a:r>
          </a:p>
          <a:p>
            <a:endParaRPr lang="en-GB" sz="1200" dirty="0">
              <a:solidFill>
                <a:schemeClr val="accent5"/>
              </a:solidFill>
            </a:endParaRPr>
          </a:p>
          <a:p>
            <a:r>
              <a:rPr lang="en-GB" sz="1200" dirty="0">
                <a:solidFill>
                  <a:schemeClr val="accent6"/>
                </a:solidFill>
              </a:rPr>
              <a:t>With the product, patients are instantly isolated when their infection exceeds the threshold, since our product allows very fast testing – modelled as shorter than one timestep</a:t>
            </a: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22D9A677-4E85-4C20-B15F-EAD86F3C183A}"/>
              </a:ext>
            </a:extLst>
          </p:cNvPr>
          <p:cNvSpPr txBox="1"/>
          <p:nvPr/>
        </p:nvSpPr>
        <p:spPr>
          <a:xfrm>
            <a:off x="5617857" y="4595783"/>
            <a:ext cx="844336" cy="276999"/>
          </a:xfrm>
          <a:prstGeom prst="rect">
            <a:avLst/>
          </a:prstGeom>
          <a:noFill/>
        </p:spPr>
        <p:txBody>
          <a:bodyPr wrap="square" rtlCol="0">
            <a:spAutoFit/>
          </a:bodyPr>
          <a:lstStyle/>
          <a:p>
            <a:r>
              <a:rPr lang="en-GB" sz="1200" dirty="0"/>
              <a:t>Mutation</a:t>
            </a:r>
          </a:p>
        </p:txBody>
      </p:sp>
    </p:spTree>
    <p:extLst>
      <p:ext uri="{BB962C8B-B14F-4D97-AF65-F5344CB8AC3E}">
        <p14:creationId xmlns:p14="http://schemas.microsoft.com/office/powerpoint/2010/main" val="280416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D0DD3972-62EC-4B42-B912-8635F542A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90" y="1062452"/>
            <a:ext cx="10215418" cy="5126603"/>
          </a:xfrm>
          <a:prstGeom prst="rect">
            <a:avLst/>
          </a:prstGeom>
        </p:spPr>
      </p:pic>
    </p:spTree>
    <p:extLst>
      <p:ext uri="{BB962C8B-B14F-4D97-AF65-F5344CB8AC3E}">
        <p14:creationId xmlns:p14="http://schemas.microsoft.com/office/powerpoint/2010/main" val="20690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7CB4-C49D-42A0-B8C2-8B13C0E98B8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333404E0-06DB-4EA6-9CF3-DD3D6C96DC27}"/>
              </a:ext>
            </a:extLst>
          </p:cNvPr>
          <p:cNvSpPr>
            <a:spLocks noGrp="1"/>
          </p:cNvSpPr>
          <p:nvPr>
            <p:ph idx="1"/>
          </p:nvPr>
        </p:nvSpPr>
        <p:spPr/>
        <p:txBody>
          <a:bodyPr>
            <a:normAutofit lnSpcReduction="10000"/>
          </a:bodyPr>
          <a:lstStyle/>
          <a:p>
            <a:r>
              <a:rPr lang="en-GB" dirty="0"/>
              <a:t>What does the model do?</a:t>
            </a:r>
          </a:p>
          <a:p>
            <a:pPr lvl="1"/>
            <a:r>
              <a:rPr lang="en-GB" dirty="0"/>
              <a:t>Shows the spread of a disease and the spread of levels of antimicrobial resistance among a population.</a:t>
            </a:r>
          </a:p>
          <a:p>
            <a:pPr lvl="2"/>
            <a:r>
              <a:rPr lang="en-GB" dirty="0"/>
              <a:t>Models spread across patients, not sinks, for simplicity – but our product could be used like this in future, just lots of out of scope paperwork</a:t>
            </a:r>
          </a:p>
          <a:p>
            <a:pPr lvl="1"/>
            <a:r>
              <a:rPr lang="en-GB" dirty="0"/>
              <a:t>Two modes</a:t>
            </a:r>
          </a:p>
          <a:p>
            <a:pPr marL="1371600" lvl="2" indent="-457200">
              <a:buFont typeface="+mj-lt"/>
              <a:buAutoNum type="arabicPeriod"/>
            </a:pPr>
            <a:r>
              <a:rPr lang="en-GB" dirty="0"/>
              <a:t>With our product in use</a:t>
            </a:r>
          </a:p>
          <a:p>
            <a:pPr marL="1371600" lvl="2" indent="-457200">
              <a:buFont typeface="+mj-lt"/>
              <a:buAutoNum type="arabicPeriod"/>
            </a:pPr>
            <a:r>
              <a:rPr lang="en-GB" dirty="0"/>
              <a:t>Without our product for diagnostic use</a:t>
            </a:r>
          </a:p>
          <a:p>
            <a:pPr marL="1371600" lvl="2" indent="-457200">
              <a:buFont typeface="+mj-lt"/>
              <a:buAutoNum type="arabicPeriod"/>
            </a:pPr>
            <a:endParaRPr lang="en-GB" dirty="0"/>
          </a:p>
          <a:p>
            <a:r>
              <a:rPr lang="en-GB" dirty="0"/>
              <a:t>What is the purpose of the model?</a:t>
            </a:r>
          </a:p>
          <a:p>
            <a:pPr lvl="1"/>
            <a:r>
              <a:rPr lang="en-GB" dirty="0"/>
              <a:t>Demonstrate that our product is beneficial</a:t>
            </a:r>
          </a:p>
          <a:p>
            <a:pPr lvl="1"/>
            <a:r>
              <a:rPr lang="en-GB" dirty="0"/>
              <a:t>Gain an understanding of where it is most and least applicable</a:t>
            </a:r>
          </a:p>
        </p:txBody>
      </p:sp>
    </p:spTree>
    <p:extLst>
      <p:ext uri="{BB962C8B-B14F-4D97-AF65-F5344CB8AC3E}">
        <p14:creationId xmlns:p14="http://schemas.microsoft.com/office/powerpoint/2010/main" val="140426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FBAD-6017-48B4-AA2E-56307C79BC6B}"/>
              </a:ext>
            </a:extLst>
          </p:cNvPr>
          <p:cNvSpPr>
            <a:spLocks noGrp="1"/>
          </p:cNvSpPr>
          <p:nvPr>
            <p:ph type="title"/>
          </p:nvPr>
        </p:nvSpPr>
        <p:spPr/>
        <p:txBody>
          <a:bodyPr/>
          <a:lstStyle/>
          <a:p>
            <a:r>
              <a:rPr lang="en-GB" dirty="0"/>
              <a:t>Recovery, mutation, and death</a:t>
            </a:r>
          </a:p>
        </p:txBody>
      </p:sp>
      <p:sp>
        <p:nvSpPr>
          <p:cNvPr id="3" name="Content Placeholder 2">
            <a:extLst>
              <a:ext uri="{FF2B5EF4-FFF2-40B4-BE49-F238E27FC236}">
                <a16:creationId xmlns:a16="http://schemas.microsoft.com/office/drawing/2014/main" id="{89583171-AF65-4AF9-B679-7EAA04E53E05}"/>
              </a:ext>
            </a:extLst>
          </p:cNvPr>
          <p:cNvSpPr>
            <a:spLocks noGrp="1"/>
          </p:cNvSpPr>
          <p:nvPr>
            <p:ph idx="1"/>
          </p:nvPr>
        </p:nvSpPr>
        <p:spPr/>
        <p:txBody>
          <a:bodyPr>
            <a:normAutofit fontScale="92500" lnSpcReduction="20000"/>
          </a:bodyPr>
          <a:lstStyle/>
          <a:p>
            <a:r>
              <a:rPr lang="en-GB" dirty="0"/>
              <a:t>How does resistance increase?</a:t>
            </a:r>
          </a:p>
          <a:p>
            <a:pPr lvl="1"/>
            <a:r>
              <a:rPr lang="en-GB" dirty="0"/>
              <a:t>Spread - when a person infects another, the resistance (or lack thereof) will carry over</a:t>
            </a:r>
          </a:p>
          <a:p>
            <a:pPr lvl="1"/>
            <a:r>
              <a:rPr lang="en-GB" dirty="0"/>
              <a:t>Mutation - every turn there is a slight chance the disease will increase the level of resistance by one</a:t>
            </a:r>
          </a:p>
          <a:p>
            <a:r>
              <a:rPr lang="en-GB" dirty="0"/>
              <a:t>Hence as patients with no or low resistance are treated more successfully, the share of infected patients with resistance will increase over time</a:t>
            </a:r>
          </a:p>
          <a:p>
            <a:pPr lvl="1"/>
            <a:r>
              <a:rPr lang="en-GB" dirty="0"/>
              <a:t>Without our product, the highest level of resistance cannot be detected and will therefore be very slow to treat, as the patient has to go through all stages of treatment. Although it is generally slow to mutate to the highest level, once it does it will spread rapidly throughout the population, killing swathes of people</a:t>
            </a:r>
          </a:p>
          <a:p>
            <a:r>
              <a:rPr lang="en-GB" dirty="0"/>
              <a:t>Each timestep, there is a low probability that a person will die – after which they are essentially removed from the system, with nothing happening to them</a:t>
            </a:r>
          </a:p>
        </p:txBody>
      </p:sp>
    </p:spTree>
    <p:extLst>
      <p:ext uri="{BB962C8B-B14F-4D97-AF65-F5344CB8AC3E}">
        <p14:creationId xmlns:p14="http://schemas.microsoft.com/office/powerpoint/2010/main" val="3490698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sp>
        <p:nvSpPr>
          <p:cNvPr id="7" name="Arrow: Down 6">
            <a:extLst>
              <a:ext uri="{FF2B5EF4-FFF2-40B4-BE49-F238E27FC236}">
                <a16:creationId xmlns:a16="http://schemas.microsoft.com/office/drawing/2014/main" id="{E2424FB6-DF4B-4790-8A7B-2B79ACD77AC1}"/>
              </a:ext>
            </a:extLst>
          </p:cNvPr>
          <p:cNvSpPr/>
          <p:nvPr/>
        </p:nvSpPr>
        <p:spPr>
          <a:xfrm>
            <a:off x="4717028"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7243174"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1" name="TextBox 30">
            <a:extLst>
              <a:ext uri="{FF2B5EF4-FFF2-40B4-BE49-F238E27FC236}">
                <a16:creationId xmlns:a16="http://schemas.microsoft.com/office/drawing/2014/main" id="{C20D2958-1744-4B48-98D9-08EC5942ADE1}"/>
              </a:ext>
            </a:extLst>
          </p:cNvPr>
          <p:cNvSpPr txBox="1"/>
          <p:nvPr/>
        </p:nvSpPr>
        <p:spPr>
          <a:xfrm>
            <a:off x="8125150" y="4108760"/>
            <a:ext cx="3357346" cy="1754326"/>
          </a:xfrm>
          <a:prstGeom prst="rect">
            <a:avLst/>
          </a:prstGeom>
          <a:noFill/>
          <a:ln w="76200">
            <a:solidFill>
              <a:srgbClr val="FF0000"/>
            </a:solidFill>
            <a:prstDash val="dash"/>
          </a:ln>
        </p:spPr>
        <p:txBody>
          <a:bodyPr wrap="square" rtlCol="0">
            <a:spAutoFit/>
          </a:bodyPr>
          <a:lstStyle/>
          <a:p>
            <a:r>
              <a:rPr lang="en-GB" sz="1200" dirty="0"/>
              <a:t>Mutations in the infection lead to a more resistant strain, which when treated with antibiotic #n+1 becomes the dominant strain, making the patient resistant to antibiotic #n+1</a:t>
            </a:r>
          </a:p>
          <a:p>
            <a:endParaRPr lang="en-GB" sz="1200" dirty="0"/>
          </a:p>
          <a:p>
            <a:r>
              <a:rPr lang="en-GB" sz="1200" dirty="0">
                <a:solidFill>
                  <a:srgbClr val="00B050"/>
                </a:solidFill>
              </a:rPr>
              <a:t>Conditional on patient being treated with antibiotic #n+1 whilst they have an infection (because of tiered approach, this will always be resistant to antibiotic #n)</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5306336" y="3897186"/>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38" name="TextBox 37">
            <a:extLst>
              <a:ext uri="{FF2B5EF4-FFF2-40B4-BE49-F238E27FC236}">
                <a16:creationId xmlns:a16="http://schemas.microsoft.com/office/drawing/2014/main" id="{8ADC46C6-3C92-46D6-BF65-EA88FEC06EF8}"/>
              </a:ext>
            </a:extLst>
          </p:cNvPr>
          <p:cNvSpPr txBox="1"/>
          <p:nvPr/>
        </p:nvSpPr>
        <p:spPr>
          <a:xfrm>
            <a:off x="5121127" y="4376479"/>
            <a:ext cx="846184" cy="276999"/>
          </a:xfrm>
          <a:prstGeom prst="rect">
            <a:avLst/>
          </a:prstGeom>
          <a:noFill/>
        </p:spPr>
        <p:txBody>
          <a:bodyPr wrap="square" rtlCol="0">
            <a:spAutoFit/>
          </a:bodyPr>
          <a:lstStyle/>
          <a:p>
            <a:r>
              <a:rPr lang="en-GB" sz="1200" dirty="0"/>
              <a:t>Isolation</a:t>
            </a:r>
          </a:p>
        </p:txBody>
      </p:sp>
    </p:spTree>
    <p:extLst>
      <p:ext uri="{BB962C8B-B14F-4D97-AF65-F5344CB8AC3E}">
        <p14:creationId xmlns:p14="http://schemas.microsoft.com/office/powerpoint/2010/main" val="549594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51D83A0-75D3-49FB-AE29-9932A172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096" y="1200440"/>
            <a:ext cx="9489805" cy="5114635"/>
          </a:xfrm>
          <a:prstGeom prst="rect">
            <a:avLst/>
          </a:prstGeom>
        </p:spPr>
      </p:pic>
    </p:spTree>
    <p:extLst>
      <p:ext uri="{BB962C8B-B14F-4D97-AF65-F5344CB8AC3E}">
        <p14:creationId xmlns:p14="http://schemas.microsoft.com/office/powerpoint/2010/main" val="3404637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A28E3-FE67-4ED9-8C09-74055CB3C2B9}"/>
              </a:ext>
            </a:extLst>
          </p:cNvPr>
          <p:cNvSpPr txBox="1"/>
          <p:nvPr/>
        </p:nvSpPr>
        <p:spPr>
          <a:xfrm>
            <a:off x="286626" y="209725"/>
            <a:ext cx="1476462" cy="369332"/>
          </a:xfrm>
          <a:prstGeom prst="rect">
            <a:avLst/>
          </a:prstGeom>
          <a:noFill/>
        </p:spPr>
        <p:txBody>
          <a:bodyPr wrap="square" rtlCol="0">
            <a:spAutoFit/>
          </a:bodyPr>
          <a:lstStyle/>
          <a:p>
            <a:r>
              <a:rPr lang="en-GB" dirty="0"/>
              <a:t>No treatment</a:t>
            </a:r>
          </a:p>
        </p:txBody>
      </p:sp>
      <p:sp>
        <p:nvSpPr>
          <p:cNvPr id="3" name="TextBox 2">
            <a:extLst>
              <a:ext uri="{FF2B5EF4-FFF2-40B4-BE49-F238E27FC236}">
                <a16:creationId xmlns:a16="http://schemas.microsoft.com/office/drawing/2014/main" id="{5A4DDDD9-1040-47F1-8557-B1270481944F}"/>
              </a:ext>
            </a:extLst>
          </p:cNvPr>
          <p:cNvSpPr txBox="1"/>
          <p:nvPr/>
        </p:nvSpPr>
        <p:spPr>
          <a:xfrm>
            <a:off x="286626" y="1770076"/>
            <a:ext cx="1476462" cy="369332"/>
          </a:xfrm>
          <a:prstGeom prst="rect">
            <a:avLst/>
          </a:prstGeom>
          <a:noFill/>
        </p:spPr>
        <p:txBody>
          <a:bodyPr wrap="square" rtlCol="0">
            <a:spAutoFit/>
          </a:bodyPr>
          <a:lstStyle/>
          <a:p>
            <a:r>
              <a:rPr lang="en-GB" dirty="0"/>
              <a:t>Treatment #1</a:t>
            </a:r>
          </a:p>
        </p:txBody>
      </p:sp>
      <p:sp>
        <p:nvSpPr>
          <p:cNvPr id="4" name="TextBox 3">
            <a:extLst>
              <a:ext uri="{FF2B5EF4-FFF2-40B4-BE49-F238E27FC236}">
                <a16:creationId xmlns:a16="http://schemas.microsoft.com/office/drawing/2014/main" id="{50D67546-AD62-486C-815A-D7476CDB37F2}"/>
              </a:ext>
            </a:extLst>
          </p:cNvPr>
          <p:cNvSpPr txBox="1"/>
          <p:nvPr/>
        </p:nvSpPr>
        <p:spPr>
          <a:xfrm>
            <a:off x="286626" y="3523376"/>
            <a:ext cx="1476462" cy="369332"/>
          </a:xfrm>
          <a:prstGeom prst="rect">
            <a:avLst/>
          </a:prstGeom>
          <a:noFill/>
        </p:spPr>
        <p:txBody>
          <a:bodyPr wrap="square" rtlCol="0">
            <a:spAutoFit/>
          </a:bodyPr>
          <a:lstStyle/>
          <a:p>
            <a:r>
              <a:rPr lang="en-GB" dirty="0"/>
              <a:t>Treatment #2</a:t>
            </a:r>
          </a:p>
        </p:txBody>
      </p:sp>
      <p:sp>
        <p:nvSpPr>
          <p:cNvPr id="5" name="TextBox 4">
            <a:extLst>
              <a:ext uri="{FF2B5EF4-FFF2-40B4-BE49-F238E27FC236}">
                <a16:creationId xmlns:a16="http://schemas.microsoft.com/office/drawing/2014/main" id="{19D7719A-B1D8-480E-8667-D0780DC5160D}"/>
              </a:ext>
            </a:extLst>
          </p:cNvPr>
          <p:cNvSpPr txBox="1"/>
          <p:nvPr/>
        </p:nvSpPr>
        <p:spPr>
          <a:xfrm>
            <a:off x="286626" y="5271082"/>
            <a:ext cx="1476462" cy="369332"/>
          </a:xfrm>
          <a:prstGeom prst="rect">
            <a:avLst/>
          </a:prstGeom>
          <a:noFill/>
        </p:spPr>
        <p:txBody>
          <a:bodyPr wrap="square" rtlCol="0">
            <a:spAutoFit/>
          </a:bodyPr>
          <a:lstStyle/>
          <a:p>
            <a:r>
              <a:rPr lang="en-GB" dirty="0"/>
              <a:t>Treatment #3</a:t>
            </a:r>
          </a:p>
        </p:txBody>
      </p:sp>
      <p:cxnSp>
        <p:nvCxnSpPr>
          <p:cNvPr id="7" name="Straight Connector 6">
            <a:extLst>
              <a:ext uri="{FF2B5EF4-FFF2-40B4-BE49-F238E27FC236}">
                <a16:creationId xmlns:a16="http://schemas.microsoft.com/office/drawing/2014/main" id="{7E341164-FF5B-4B31-A20D-17B90789557E}"/>
              </a:ext>
            </a:extLst>
          </p:cNvPr>
          <p:cNvCxnSpPr>
            <a:cxnSpLocks/>
          </p:cNvCxnSpPr>
          <p:nvPr/>
        </p:nvCxnSpPr>
        <p:spPr>
          <a:xfrm>
            <a:off x="176169" y="209725"/>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19279-1F33-4661-B482-EDBBFA33CDFB}"/>
              </a:ext>
            </a:extLst>
          </p:cNvPr>
          <p:cNvCxnSpPr>
            <a:cxnSpLocks/>
          </p:cNvCxnSpPr>
          <p:nvPr/>
        </p:nvCxnSpPr>
        <p:spPr>
          <a:xfrm>
            <a:off x="176169" y="1770076"/>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FEE9D4-27E2-4DCD-8F2A-2939E4FD33BA}"/>
              </a:ext>
            </a:extLst>
          </p:cNvPr>
          <p:cNvCxnSpPr>
            <a:cxnSpLocks/>
          </p:cNvCxnSpPr>
          <p:nvPr/>
        </p:nvCxnSpPr>
        <p:spPr>
          <a:xfrm>
            <a:off x="265651" y="3491217"/>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D8DCF07-0E6E-4E84-AC81-6BEA33E217F7}"/>
              </a:ext>
            </a:extLst>
          </p:cNvPr>
          <p:cNvCxnSpPr>
            <a:cxnSpLocks/>
          </p:cNvCxnSpPr>
          <p:nvPr/>
        </p:nvCxnSpPr>
        <p:spPr>
          <a:xfrm>
            <a:off x="265650" y="5271082"/>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6541F2A-C13C-46C2-8D7E-FC0235D60111}"/>
              </a:ext>
            </a:extLst>
          </p:cNvPr>
          <p:cNvCxnSpPr>
            <a:cxnSpLocks/>
          </p:cNvCxnSpPr>
          <p:nvPr/>
        </p:nvCxnSpPr>
        <p:spPr>
          <a:xfrm flipH="1">
            <a:off x="1763088" y="77598"/>
            <a:ext cx="32165" cy="6709096"/>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B929D5B-1B68-49FB-8E25-7B1B64B786E7}"/>
              </a:ext>
            </a:extLst>
          </p:cNvPr>
          <p:cNvSpPr txBox="1"/>
          <p:nvPr/>
        </p:nvSpPr>
        <p:spPr>
          <a:xfrm>
            <a:off x="2409434" y="805127"/>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19" name="TextBox 18">
            <a:extLst>
              <a:ext uri="{FF2B5EF4-FFF2-40B4-BE49-F238E27FC236}">
                <a16:creationId xmlns:a16="http://schemas.microsoft.com/office/drawing/2014/main" id="{00A5EB57-E76A-4BE1-A280-00C15006FB71}"/>
              </a:ext>
            </a:extLst>
          </p:cNvPr>
          <p:cNvSpPr txBox="1"/>
          <p:nvPr/>
        </p:nvSpPr>
        <p:spPr>
          <a:xfrm>
            <a:off x="4874001" y="632507"/>
            <a:ext cx="152186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Infected with any resistance</a:t>
            </a:r>
          </a:p>
        </p:txBody>
      </p:sp>
      <p:sp>
        <p:nvSpPr>
          <p:cNvPr id="20" name="TextBox 19">
            <a:extLst>
              <a:ext uri="{FF2B5EF4-FFF2-40B4-BE49-F238E27FC236}">
                <a16:creationId xmlns:a16="http://schemas.microsoft.com/office/drawing/2014/main" id="{4F7C8E68-BD17-440D-A3D3-CF2B3379AFBB}"/>
              </a:ext>
            </a:extLst>
          </p:cNvPr>
          <p:cNvSpPr txBox="1"/>
          <p:nvPr/>
        </p:nvSpPr>
        <p:spPr>
          <a:xfrm>
            <a:off x="7514046" y="757615"/>
            <a:ext cx="9612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sp>
        <p:nvSpPr>
          <p:cNvPr id="21" name="TextBox 20">
            <a:extLst>
              <a:ext uri="{FF2B5EF4-FFF2-40B4-BE49-F238E27FC236}">
                <a16:creationId xmlns:a16="http://schemas.microsoft.com/office/drawing/2014/main" id="{79B23F9E-017F-4709-9F42-A3F07F86C300}"/>
              </a:ext>
            </a:extLst>
          </p:cNvPr>
          <p:cNvSpPr txBox="1"/>
          <p:nvPr/>
        </p:nvSpPr>
        <p:spPr>
          <a:xfrm>
            <a:off x="9593480" y="771006"/>
            <a:ext cx="683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Dead</a:t>
            </a:r>
          </a:p>
        </p:txBody>
      </p:sp>
      <p:sp>
        <p:nvSpPr>
          <p:cNvPr id="24" name="TextBox 23">
            <a:extLst>
              <a:ext uri="{FF2B5EF4-FFF2-40B4-BE49-F238E27FC236}">
                <a16:creationId xmlns:a16="http://schemas.microsoft.com/office/drawing/2014/main" id="{302302FB-423B-4D47-B132-5ED0725804BA}"/>
              </a:ext>
            </a:extLst>
          </p:cNvPr>
          <p:cNvSpPr txBox="1"/>
          <p:nvPr/>
        </p:nvSpPr>
        <p:spPr>
          <a:xfrm>
            <a:off x="4925000"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25" name="TextBox 24">
            <a:extLst>
              <a:ext uri="{FF2B5EF4-FFF2-40B4-BE49-F238E27FC236}">
                <a16:creationId xmlns:a16="http://schemas.microsoft.com/office/drawing/2014/main" id="{2AE8ACEB-3D62-47E3-A31E-94BC622FC486}"/>
              </a:ext>
            </a:extLst>
          </p:cNvPr>
          <p:cNvSpPr txBox="1"/>
          <p:nvPr/>
        </p:nvSpPr>
        <p:spPr>
          <a:xfrm>
            <a:off x="6839842"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26" name="TextBox 25">
            <a:extLst>
              <a:ext uri="{FF2B5EF4-FFF2-40B4-BE49-F238E27FC236}">
                <a16:creationId xmlns:a16="http://schemas.microsoft.com/office/drawing/2014/main" id="{D63088A7-7F9C-4C57-BD3B-EA5EAF452BCD}"/>
              </a:ext>
            </a:extLst>
          </p:cNvPr>
          <p:cNvSpPr txBox="1"/>
          <p:nvPr/>
        </p:nvSpPr>
        <p:spPr>
          <a:xfrm>
            <a:off x="4925000" y="4139858"/>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28" name="TextBox 27">
            <a:extLst>
              <a:ext uri="{FF2B5EF4-FFF2-40B4-BE49-F238E27FC236}">
                <a16:creationId xmlns:a16="http://schemas.microsoft.com/office/drawing/2014/main" id="{A2C4D285-5419-4842-81DF-66CBE47CB2A5}"/>
              </a:ext>
            </a:extLst>
          </p:cNvPr>
          <p:cNvSpPr txBox="1"/>
          <p:nvPr/>
        </p:nvSpPr>
        <p:spPr>
          <a:xfrm>
            <a:off x="6839842" y="4139858"/>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33" name="TextBox 32">
            <a:extLst>
              <a:ext uri="{FF2B5EF4-FFF2-40B4-BE49-F238E27FC236}">
                <a16:creationId xmlns:a16="http://schemas.microsoft.com/office/drawing/2014/main" id="{33F67601-F182-4CB3-BE5C-20807FC41A71}"/>
              </a:ext>
            </a:extLst>
          </p:cNvPr>
          <p:cNvSpPr txBox="1"/>
          <p:nvPr/>
        </p:nvSpPr>
        <p:spPr>
          <a:xfrm>
            <a:off x="6839842" y="5844222"/>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34" name="TextBox 33">
            <a:extLst>
              <a:ext uri="{FF2B5EF4-FFF2-40B4-BE49-F238E27FC236}">
                <a16:creationId xmlns:a16="http://schemas.microsoft.com/office/drawing/2014/main" id="{EB378E91-F421-4D06-8D4E-67A9A04EDDEB}"/>
              </a:ext>
            </a:extLst>
          </p:cNvPr>
          <p:cNvSpPr txBox="1"/>
          <p:nvPr/>
        </p:nvSpPr>
        <p:spPr>
          <a:xfrm>
            <a:off x="3010158"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grpSp>
        <p:nvGrpSpPr>
          <p:cNvPr id="6" name="Group 5">
            <a:extLst>
              <a:ext uri="{FF2B5EF4-FFF2-40B4-BE49-F238E27FC236}">
                <a16:creationId xmlns:a16="http://schemas.microsoft.com/office/drawing/2014/main" id="{B124E156-34AF-418F-96C9-817AEFE514E7}"/>
              </a:ext>
            </a:extLst>
          </p:cNvPr>
          <p:cNvGrpSpPr/>
          <p:nvPr/>
        </p:nvGrpSpPr>
        <p:grpSpPr>
          <a:xfrm>
            <a:off x="1947629" y="1015426"/>
            <a:ext cx="184557" cy="5170502"/>
            <a:chOff x="1947629" y="969246"/>
            <a:chExt cx="184557" cy="5170502"/>
          </a:xfrm>
        </p:grpSpPr>
        <p:sp>
          <p:nvSpPr>
            <p:cNvPr id="22" name="Arrow: Down 21">
              <a:extLst>
                <a:ext uri="{FF2B5EF4-FFF2-40B4-BE49-F238E27FC236}">
                  <a16:creationId xmlns:a16="http://schemas.microsoft.com/office/drawing/2014/main" id="{68055556-D431-40FE-AB5E-60C51CDAA482}"/>
                </a:ext>
              </a:extLst>
            </p:cNvPr>
            <p:cNvSpPr/>
            <p:nvPr/>
          </p:nvSpPr>
          <p:spPr>
            <a:xfrm>
              <a:off x="1947629" y="969246"/>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410BDBD6-DAA5-49AF-AE95-5380D37D6AE8}"/>
                </a:ext>
              </a:extLst>
            </p:cNvPr>
            <p:cNvSpPr/>
            <p:nvPr/>
          </p:nvSpPr>
          <p:spPr>
            <a:xfrm>
              <a:off x="1947629" y="2839376"/>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155B68-0903-478D-85D5-8D780126E84A}"/>
                </a:ext>
              </a:extLst>
            </p:cNvPr>
            <p:cNvSpPr/>
            <p:nvPr/>
          </p:nvSpPr>
          <p:spPr>
            <a:xfrm>
              <a:off x="1947629" y="4771748"/>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017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ED1-72C2-49F4-A356-AB26392C057D}"/>
              </a:ext>
            </a:extLst>
          </p:cNvPr>
          <p:cNvSpPr>
            <a:spLocks noGrp="1"/>
          </p:cNvSpPr>
          <p:nvPr>
            <p:ph type="title"/>
          </p:nvPr>
        </p:nvSpPr>
        <p:spPr>
          <a:xfrm>
            <a:off x="838200" y="795338"/>
            <a:ext cx="10515600" cy="2852737"/>
          </a:xfrm>
        </p:spPr>
        <p:txBody>
          <a:bodyPr/>
          <a:lstStyle/>
          <a:p>
            <a:pPr algn="ctr"/>
            <a:r>
              <a:rPr lang="en-GB" dirty="0"/>
              <a:t>Context and real-world grounding</a:t>
            </a:r>
          </a:p>
        </p:txBody>
      </p:sp>
    </p:spTree>
    <p:extLst>
      <p:ext uri="{BB962C8B-B14F-4D97-AF65-F5344CB8AC3E}">
        <p14:creationId xmlns:p14="http://schemas.microsoft.com/office/powerpoint/2010/main" val="3851874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C3C1-B11F-44D3-91E5-50C72DBF61A3}"/>
              </a:ext>
            </a:extLst>
          </p:cNvPr>
          <p:cNvSpPr>
            <a:spLocks noGrp="1"/>
          </p:cNvSpPr>
          <p:nvPr>
            <p:ph type="title"/>
          </p:nvPr>
        </p:nvSpPr>
        <p:spPr/>
        <p:txBody>
          <a:bodyPr/>
          <a:lstStyle/>
          <a:p>
            <a:r>
              <a:rPr lang="en-GB" dirty="0"/>
              <a:t>Neo-natal meningitis data</a:t>
            </a:r>
          </a:p>
        </p:txBody>
      </p:sp>
      <p:sp>
        <p:nvSpPr>
          <p:cNvPr id="3" name="Content Placeholder 2">
            <a:extLst>
              <a:ext uri="{FF2B5EF4-FFF2-40B4-BE49-F238E27FC236}">
                <a16:creationId xmlns:a16="http://schemas.microsoft.com/office/drawing/2014/main" id="{135FE89B-D3AD-4AE4-B566-79F36297E39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9144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7A7E-AA5D-4B77-8C40-D46996620026}"/>
              </a:ext>
            </a:extLst>
          </p:cNvPr>
          <p:cNvSpPr>
            <a:spLocks noGrp="1"/>
          </p:cNvSpPr>
          <p:nvPr>
            <p:ph type="title"/>
          </p:nvPr>
        </p:nvSpPr>
        <p:spPr/>
        <p:txBody>
          <a:bodyPr/>
          <a:lstStyle/>
          <a:p>
            <a:r>
              <a:rPr lang="en-GB" dirty="0"/>
              <a:t>Discussion of the model</a:t>
            </a:r>
          </a:p>
        </p:txBody>
      </p:sp>
      <p:sp>
        <p:nvSpPr>
          <p:cNvPr id="3" name="Content Placeholder 2">
            <a:extLst>
              <a:ext uri="{FF2B5EF4-FFF2-40B4-BE49-F238E27FC236}">
                <a16:creationId xmlns:a16="http://schemas.microsoft.com/office/drawing/2014/main" id="{D3C66037-7596-4AA0-B0E4-22B1238466C2}"/>
              </a:ext>
            </a:extLst>
          </p:cNvPr>
          <p:cNvSpPr>
            <a:spLocks noGrp="1"/>
          </p:cNvSpPr>
          <p:nvPr>
            <p:ph idx="1"/>
          </p:nvPr>
        </p:nvSpPr>
        <p:spPr/>
        <p:txBody>
          <a:bodyPr>
            <a:normAutofit fontScale="92500" lnSpcReduction="10000"/>
          </a:bodyPr>
          <a:lstStyle/>
          <a:p>
            <a:r>
              <a:rPr lang="en-GB" dirty="0"/>
              <a:t>Is the model realistic?</a:t>
            </a:r>
          </a:p>
          <a:p>
            <a:pPr lvl="1"/>
            <a:r>
              <a:rPr lang="en-GB" dirty="0"/>
              <a:t>No, very little about it is realistic. It is a model meant to portray how resistance spreads and is combatted.</a:t>
            </a:r>
          </a:p>
          <a:p>
            <a:r>
              <a:rPr lang="en-GB" dirty="0"/>
              <a:t>Is it useful?</a:t>
            </a:r>
          </a:p>
          <a:p>
            <a:pPr lvl="1"/>
            <a:r>
              <a:rPr lang="en-GB" dirty="0"/>
              <a:t>Yes, because it provides several helpful insights:</a:t>
            </a:r>
          </a:p>
          <a:p>
            <a:pPr marL="1371600" lvl="2" indent="-457200">
              <a:buFont typeface="+mj-lt"/>
              <a:buAutoNum type="arabicPeriod"/>
            </a:pPr>
            <a:r>
              <a:rPr lang="en-GB" dirty="0"/>
              <a:t>The impact our product will have on the spread of resistance just by quickly detecting who to put into isolation.</a:t>
            </a:r>
          </a:p>
          <a:p>
            <a:pPr marL="1371600" lvl="2" indent="-457200">
              <a:buFont typeface="+mj-lt"/>
              <a:buAutoNum type="arabicPeriod"/>
            </a:pPr>
            <a:r>
              <a:rPr lang="en-GB" dirty="0"/>
              <a:t>Whether higher or lower mortality or transmissibility of a disease increase or decrease the effectiveness. </a:t>
            </a:r>
          </a:p>
          <a:p>
            <a:r>
              <a:rPr lang="en-GB" dirty="0"/>
              <a:t>What other potential improvements are there?</a:t>
            </a:r>
          </a:p>
          <a:p>
            <a:pPr lvl="1"/>
            <a:r>
              <a:rPr lang="en-GB" dirty="0"/>
              <a:t>Add special features to make more realistic scenario and results, for example:</a:t>
            </a:r>
          </a:p>
          <a:p>
            <a:pPr lvl="2"/>
            <a:r>
              <a:rPr lang="en-GB" dirty="0"/>
              <a:t>Spatial considerations – e.g. modelling multiple wards with movement between them</a:t>
            </a:r>
          </a:p>
          <a:p>
            <a:pPr lvl="2"/>
            <a:r>
              <a:rPr lang="en-GB" dirty="0"/>
              <a:t>Asymptomatic transmission</a:t>
            </a:r>
          </a:p>
        </p:txBody>
      </p:sp>
    </p:spTree>
    <p:extLst>
      <p:ext uri="{BB962C8B-B14F-4D97-AF65-F5344CB8AC3E}">
        <p14:creationId xmlns:p14="http://schemas.microsoft.com/office/powerpoint/2010/main" val="335028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ED1-72C2-49F4-A356-AB26392C057D}"/>
              </a:ext>
            </a:extLst>
          </p:cNvPr>
          <p:cNvSpPr>
            <a:spLocks noGrp="1"/>
          </p:cNvSpPr>
          <p:nvPr>
            <p:ph type="title"/>
          </p:nvPr>
        </p:nvSpPr>
        <p:spPr>
          <a:xfrm>
            <a:off x="838200" y="795338"/>
            <a:ext cx="10515600" cy="2852737"/>
          </a:xfrm>
        </p:spPr>
        <p:txBody>
          <a:bodyPr/>
          <a:lstStyle/>
          <a:p>
            <a:pPr algn="ctr"/>
            <a:r>
              <a:rPr lang="en-GB" dirty="0"/>
              <a:t>General overview</a:t>
            </a:r>
          </a:p>
        </p:txBody>
      </p:sp>
    </p:spTree>
    <p:extLst>
      <p:ext uri="{BB962C8B-B14F-4D97-AF65-F5344CB8AC3E}">
        <p14:creationId xmlns:p14="http://schemas.microsoft.com/office/powerpoint/2010/main" val="177082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586B-54E1-49A9-AF67-A27C720C50B6}"/>
              </a:ext>
            </a:extLst>
          </p:cNvPr>
          <p:cNvSpPr>
            <a:spLocks noGrp="1"/>
          </p:cNvSpPr>
          <p:nvPr>
            <p:ph type="title"/>
          </p:nvPr>
        </p:nvSpPr>
        <p:spPr/>
        <p:txBody>
          <a:bodyPr/>
          <a:lstStyle/>
          <a:p>
            <a:r>
              <a:rPr lang="en-GB" dirty="0"/>
              <a:t>General overview</a:t>
            </a:r>
          </a:p>
        </p:txBody>
      </p:sp>
      <p:sp>
        <p:nvSpPr>
          <p:cNvPr id="3" name="Content Placeholder 2">
            <a:extLst>
              <a:ext uri="{FF2B5EF4-FFF2-40B4-BE49-F238E27FC236}">
                <a16:creationId xmlns:a16="http://schemas.microsoft.com/office/drawing/2014/main" id="{6545CAFA-ABBB-4E8C-BDBC-C173FDF3856E}"/>
              </a:ext>
            </a:extLst>
          </p:cNvPr>
          <p:cNvSpPr>
            <a:spLocks noGrp="1"/>
          </p:cNvSpPr>
          <p:nvPr>
            <p:ph idx="1"/>
          </p:nvPr>
        </p:nvSpPr>
        <p:spPr/>
        <p:txBody>
          <a:bodyPr/>
          <a:lstStyle/>
          <a:p>
            <a:pPr marL="514350" indent="-514350">
              <a:buFont typeface="+mj-lt"/>
              <a:buAutoNum type="arabicPeriod"/>
            </a:pPr>
            <a:r>
              <a:rPr lang="en-GB" dirty="0"/>
              <a:t>Changes occur in like turns in a board game – granular steps which represent periods of time, such as hours or days</a:t>
            </a:r>
          </a:p>
          <a:p>
            <a:pPr marL="514350" indent="-514350">
              <a:buFont typeface="+mj-lt"/>
              <a:buAutoNum type="arabicPeriod"/>
            </a:pPr>
            <a:r>
              <a:rPr lang="en-GB" dirty="0"/>
              <a:t>The population is fixed size – no one enters or leaves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1138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50C7314-BE4B-475B-B754-2FE9B97AB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1963139"/>
            <a:ext cx="9029700" cy="2931721"/>
          </a:xfrm>
          <a:prstGeom prst="rect">
            <a:avLst/>
          </a:prstGeom>
        </p:spPr>
      </p:pic>
    </p:spTree>
    <p:extLst>
      <p:ext uri="{BB962C8B-B14F-4D97-AF65-F5344CB8AC3E}">
        <p14:creationId xmlns:p14="http://schemas.microsoft.com/office/powerpoint/2010/main" val="298841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586B-54E1-49A9-AF67-A27C720C50B6}"/>
              </a:ext>
            </a:extLst>
          </p:cNvPr>
          <p:cNvSpPr>
            <a:spLocks noGrp="1"/>
          </p:cNvSpPr>
          <p:nvPr>
            <p:ph type="title"/>
          </p:nvPr>
        </p:nvSpPr>
        <p:spPr/>
        <p:txBody>
          <a:bodyPr/>
          <a:lstStyle/>
          <a:p>
            <a:r>
              <a:rPr lang="en-GB" dirty="0"/>
              <a:t>General overview</a:t>
            </a:r>
          </a:p>
        </p:txBody>
      </p:sp>
      <p:sp>
        <p:nvSpPr>
          <p:cNvPr id="3" name="Content Placeholder 2">
            <a:extLst>
              <a:ext uri="{FF2B5EF4-FFF2-40B4-BE49-F238E27FC236}">
                <a16:creationId xmlns:a16="http://schemas.microsoft.com/office/drawing/2014/main" id="{6545CAFA-ABBB-4E8C-BDBC-C173FDF3856E}"/>
              </a:ext>
            </a:extLst>
          </p:cNvPr>
          <p:cNvSpPr>
            <a:spLocks noGrp="1"/>
          </p:cNvSpPr>
          <p:nvPr>
            <p:ph idx="1"/>
          </p:nvPr>
        </p:nvSpPr>
        <p:spPr/>
        <p:txBody>
          <a:bodyPr/>
          <a:lstStyle/>
          <a:p>
            <a:pPr marL="514350" indent="-514350">
              <a:buFont typeface="+mj-lt"/>
              <a:buAutoNum type="arabicPeriod"/>
            </a:pPr>
            <a:r>
              <a:rPr lang="en-GB" dirty="0"/>
              <a:t>Changes occur in like turns in a board game – granular steps which represent periods of time, such as hours or days</a:t>
            </a:r>
          </a:p>
          <a:p>
            <a:pPr marL="514350" indent="-514350">
              <a:buFont typeface="+mj-lt"/>
              <a:buAutoNum type="arabicPeriod"/>
            </a:pPr>
            <a:r>
              <a:rPr lang="en-GB" dirty="0"/>
              <a:t>The population is fixed size – no one enters or leaves</a:t>
            </a:r>
          </a:p>
          <a:p>
            <a:pPr marL="514350" indent="-514350">
              <a:buFont typeface="+mj-lt"/>
              <a:buAutoNum type="arabicPeriod"/>
            </a:pPr>
            <a:r>
              <a:rPr lang="en-GB" dirty="0"/>
              <a:t>The model is stochastic, meaning it is based on random probabilities, rather than a system of equations</a:t>
            </a:r>
          </a:p>
          <a:p>
            <a:pPr lvl="1"/>
            <a:r>
              <a:rPr lang="en-GB" dirty="0"/>
              <a:t>Composed of starting probabilities set at the top as variable parameters</a:t>
            </a:r>
          </a:p>
          <a:p>
            <a:pPr marL="0" indent="0">
              <a:buNone/>
            </a:pPr>
            <a:endParaRPr lang="en-GB" dirty="0"/>
          </a:p>
        </p:txBody>
      </p:sp>
    </p:spTree>
    <p:extLst>
      <p:ext uri="{BB962C8B-B14F-4D97-AF65-F5344CB8AC3E}">
        <p14:creationId xmlns:p14="http://schemas.microsoft.com/office/powerpoint/2010/main" val="211825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2FC3E67-9186-495E-BB70-0622EC509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197" y="767835"/>
            <a:ext cx="7435606" cy="5322329"/>
          </a:xfrm>
          <a:prstGeom prst="rect">
            <a:avLst/>
          </a:prstGeom>
        </p:spPr>
      </p:pic>
    </p:spTree>
    <p:extLst>
      <p:ext uri="{BB962C8B-B14F-4D97-AF65-F5344CB8AC3E}">
        <p14:creationId xmlns:p14="http://schemas.microsoft.com/office/powerpoint/2010/main" val="367365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586B-54E1-49A9-AF67-A27C720C50B6}"/>
              </a:ext>
            </a:extLst>
          </p:cNvPr>
          <p:cNvSpPr>
            <a:spLocks noGrp="1"/>
          </p:cNvSpPr>
          <p:nvPr>
            <p:ph type="title"/>
          </p:nvPr>
        </p:nvSpPr>
        <p:spPr/>
        <p:txBody>
          <a:bodyPr/>
          <a:lstStyle/>
          <a:p>
            <a:r>
              <a:rPr lang="en-GB" dirty="0"/>
              <a:t>General overview</a:t>
            </a:r>
          </a:p>
        </p:txBody>
      </p:sp>
      <p:sp>
        <p:nvSpPr>
          <p:cNvPr id="3" name="Content Placeholder 2">
            <a:extLst>
              <a:ext uri="{FF2B5EF4-FFF2-40B4-BE49-F238E27FC236}">
                <a16:creationId xmlns:a16="http://schemas.microsoft.com/office/drawing/2014/main" id="{6545CAFA-ABBB-4E8C-BDBC-C173FDF3856E}"/>
              </a:ext>
            </a:extLst>
          </p:cNvPr>
          <p:cNvSpPr>
            <a:spLocks noGrp="1"/>
          </p:cNvSpPr>
          <p:nvPr>
            <p:ph idx="1"/>
          </p:nvPr>
        </p:nvSpPr>
        <p:spPr/>
        <p:txBody>
          <a:bodyPr/>
          <a:lstStyle/>
          <a:p>
            <a:pPr marL="514350" indent="-514350">
              <a:buFont typeface="+mj-lt"/>
              <a:buAutoNum type="arabicPeriod"/>
            </a:pPr>
            <a:r>
              <a:rPr lang="en-GB" dirty="0"/>
              <a:t>Changes occur in like turns in a board game – granular steps which represent periods of time, such as hours or days</a:t>
            </a:r>
          </a:p>
          <a:p>
            <a:pPr marL="514350" indent="-514350">
              <a:buFont typeface="+mj-lt"/>
              <a:buAutoNum type="arabicPeriod"/>
            </a:pPr>
            <a:r>
              <a:rPr lang="en-GB" dirty="0"/>
              <a:t>The population is fixed size – no one enters or leaves</a:t>
            </a:r>
          </a:p>
          <a:p>
            <a:pPr marL="514350" indent="-514350">
              <a:buFont typeface="+mj-lt"/>
              <a:buAutoNum type="arabicPeriod"/>
            </a:pPr>
            <a:r>
              <a:rPr lang="en-GB" dirty="0"/>
              <a:t>The model is stochastic, meaning it is based on random probabilities, rather than a system of equations</a:t>
            </a:r>
          </a:p>
          <a:p>
            <a:pPr lvl="1"/>
            <a:r>
              <a:rPr lang="en-GB" dirty="0"/>
              <a:t>Composed of starting probabilities set at the top as variable parameters</a:t>
            </a:r>
          </a:p>
          <a:p>
            <a:pPr lvl="1"/>
            <a:r>
              <a:rPr lang="en-GB" dirty="0"/>
              <a:t>Based on these parameters, people within the population transition between states, such as infected, uninfected, immune, etc.</a:t>
            </a:r>
          </a:p>
          <a:p>
            <a:endParaRPr lang="en-GB" dirty="0"/>
          </a:p>
        </p:txBody>
      </p:sp>
    </p:spTree>
    <p:extLst>
      <p:ext uri="{BB962C8B-B14F-4D97-AF65-F5344CB8AC3E}">
        <p14:creationId xmlns:p14="http://schemas.microsoft.com/office/powerpoint/2010/main" val="34332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FF4DF09-966C-49A5-BEA0-56117AD23982}"/>
              </a:ext>
            </a:extLst>
          </p:cNvPr>
          <p:cNvGrpSpPr/>
          <p:nvPr/>
        </p:nvGrpSpPr>
        <p:grpSpPr>
          <a:xfrm>
            <a:off x="883344" y="554243"/>
            <a:ext cx="10242492" cy="5749514"/>
            <a:chOff x="883344" y="554243"/>
            <a:chExt cx="10242492" cy="5749514"/>
          </a:xfrm>
        </p:grpSpPr>
        <p:sp>
          <p:nvSpPr>
            <p:cNvPr id="4" name="TextBox 3">
              <a:extLst>
                <a:ext uri="{FF2B5EF4-FFF2-40B4-BE49-F238E27FC236}">
                  <a16:creationId xmlns:a16="http://schemas.microsoft.com/office/drawing/2014/main" id="{EF0B7D2A-BC81-4A6F-94A8-13418E0ABDA8}"/>
                </a:ext>
              </a:extLst>
            </p:cNvPr>
            <p:cNvSpPr txBox="1"/>
            <p:nvPr/>
          </p:nvSpPr>
          <p:spPr>
            <a:xfrm>
              <a:off x="883344" y="554243"/>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6" name="TextBox 5">
              <a:extLst>
                <a:ext uri="{FF2B5EF4-FFF2-40B4-BE49-F238E27FC236}">
                  <a16:creationId xmlns:a16="http://schemas.microsoft.com/office/drawing/2014/main" id="{795C96C5-F8B9-46E4-8CD8-B5BEB41FDC2D}"/>
                </a:ext>
              </a:extLst>
            </p:cNvPr>
            <p:cNvSpPr txBox="1"/>
            <p:nvPr/>
          </p:nvSpPr>
          <p:spPr>
            <a:xfrm>
              <a:off x="3811592" y="2072187"/>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 resistance</a:t>
              </a:r>
            </a:p>
          </p:txBody>
        </p:sp>
        <p:sp>
          <p:nvSpPr>
            <p:cNvPr id="7" name="TextBox 6">
              <a:extLst>
                <a:ext uri="{FF2B5EF4-FFF2-40B4-BE49-F238E27FC236}">
                  <a16:creationId xmlns:a16="http://schemas.microsoft.com/office/drawing/2014/main" id="{25F21F26-2F94-470F-B527-F66BEC31BC4C}"/>
                </a:ext>
              </a:extLst>
            </p:cNvPr>
            <p:cNvSpPr txBox="1"/>
            <p:nvPr/>
          </p:nvSpPr>
          <p:spPr>
            <a:xfrm>
              <a:off x="4859832" y="2855202"/>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sp>
          <p:nvSpPr>
            <p:cNvPr id="8" name="TextBox 7">
              <a:extLst>
                <a:ext uri="{FF2B5EF4-FFF2-40B4-BE49-F238E27FC236}">
                  <a16:creationId xmlns:a16="http://schemas.microsoft.com/office/drawing/2014/main" id="{BB3C0686-53CB-4BF3-AEA0-33B593DDA4B1}"/>
                </a:ext>
              </a:extLst>
            </p:cNvPr>
            <p:cNvSpPr txBox="1"/>
            <p:nvPr/>
          </p:nvSpPr>
          <p:spPr>
            <a:xfrm>
              <a:off x="5908072" y="3635841"/>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9" name="TextBox 8">
              <a:extLst>
                <a:ext uri="{FF2B5EF4-FFF2-40B4-BE49-F238E27FC236}">
                  <a16:creationId xmlns:a16="http://schemas.microsoft.com/office/drawing/2014/main" id="{0B3F4F2B-C90F-41F8-A001-D8F0E72D0C10}"/>
                </a:ext>
              </a:extLst>
            </p:cNvPr>
            <p:cNvSpPr txBox="1"/>
            <p:nvPr/>
          </p:nvSpPr>
          <p:spPr>
            <a:xfrm>
              <a:off x="6934705" y="4416480"/>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10" name="TextBox 9">
              <a:extLst>
                <a:ext uri="{FF2B5EF4-FFF2-40B4-BE49-F238E27FC236}">
                  <a16:creationId xmlns:a16="http://schemas.microsoft.com/office/drawing/2014/main" id="{38DEAD9C-32D2-4C9D-AEE4-8FAD830CF25B}"/>
                </a:ext>
              </a:extLst>
            </p:cNvPr>
            <p:cNvSpPr txBox="1"/>
            <p:nvPr/>
          </p:nvSpPr>
          <p:spPr>
            <a:xfrm>
              <a:off x="10371589" y="5934425"/>
              <a:ext cx="7542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Dead</a:t>
              </a:r>
            </a:p>
          </p:txBody>
        </p:sp>
        <p:sp>
          <p:nvSpPr>
            <p:cNvPr id="11" name="TextBox 10">
              <a:extLst>
                <a:ext uri="{FF2B5EF4-FFF2-40B4-BE49-F238E27FC236}">
                  <a16:creationId xmlns:a16="http://schemas.microsoft.com/office/drawing/2014/main" id="{0B77D4A0-3687-4027-9185-89AC630E7D55}"/>
                </a:ext>
              </a:extLst>
            </p:cNvPr>
            <p:cNvSpPr txBox="1"/>
            <p:nvPr/>
          </p:nvSpPr>
          <p:spPr>
            <a:xfrm>
              <a:off x="1066164" y="5934425"/>
              <a:ext cx="980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grpSp>
      <p:grpSp>
        <p:nvGrpSpPr>
          <p:cNvPr id="38" name="Group 37">
            <a:extLst>
              <a:ext uri="{FF2B5EF4-FFF2-40B4-BE49-F238E27FC236}">
                <a16:creationId xmlns:a16="http://schemas.microsoft.com/office/drawing/2014/main" id="{13C1EB13-0AF8-45C9-BD38-58F7BD7CD2C8}"/>
              </a:ext>
            </a:extLst>
          </p:cNvPr>
          <p:cNvGrpSpPr/>
          <p:nvPr/>
        </p:nvGrpSpPr>
        <p:grpSpPr>
          <a:xfrm>
            <a:off x="4938889" y="2441519"/>
            <a:ext cx="2307800" cy="1974961"/>
            <a:chOff x="4938889" y="2441519"/>
            <a:chExt cx="2307800" cy="1974961"/>
          </a:xfrm>
        </p:grpSpPr>
        <p:sp>
          <p:nvSpPr>
            <p:cNvPr id="26" name="Arrow: Down 25">
              <a:extLst>
                <a:ext uri="{FF2B5EF4-FFF2-40B4-BE49-F238E27FC236}">
                  <a16:creationId xmlns:a16="http://schemas.microsoft.com/office/drawing/2014/main" id="{7FF024CE-4BA6-492D-B55F-177FD0E2A84F}"/>
                </a:ext>
              </a:extLst>
            </p:cNvPr>
            <p:cNvSpPr/>
            <p:nvPr/>
          </p:nvSpPr>
          <p:spPr>
            <a:xfrm>
              <a:off x="4938889" y="2441519"/>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2855BC58-6D77-45E7-8B55-E1A5687E0770}"/>
                </a:ext>
              </a:extLst>
            </p:cNvPr>
            <p:cNvSpPr/>
            <p:nvPr/>
          </p:nvSpPr>
          <p:spPr>
            <a:xfrm>
              <a:off x="6003721" y="3219784"/>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1D9FDDB-2621-409C-8C87-99B4DF20848E}"/>
                </a:ext>
              </a:extLst>
            </p:cNvPr>
            <p:cNvSpPr/>
            <p:nvPr/>
          </p:nvSpPr>
          <p:spPr>
            <a:xfrm>
              <a:off x="7062132" y="4002797"/>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965F3A92-6287-4614-90A1-B5D94D9CA698}"/>
              </a:ext>
            </a:extLst>
          </p:cNvPr>
          <p:cNvGrpSpPr/>
          <p:nvPr/>
        </p:nvGrpSpPr>
        <p:grpSpPr>
          <a:xfrm>
            <a:off x="631344" y="612909"/>
            <a:ext cx="9739507" cy="5666903"/>
            <a:chOff x="631344" y="612909"/>
            <a:chExt cx="9739507" cy="5666903"/>
          </a:xfrm>
        </p:grpSpPr>
        <p:sp>
          <p:nvSpPr>
            <p:cNvPr id="52" name="Arrow: Curved Right 51">
              <a:extLst>
                <a:ext uri="{FF2B5EF4-FFF2-40B4-BE49-F238E27FC236}">
                  <a16:creationId xmlns:a16="http://schemas.microsoft.com/office/drawing/2014/main" id="{68ED57C5-53F7-4EE0-859A-8C976533037E}"/>
                </a:ext>
              </a:extLst>
            </p:cNvPr>
            <p:cNvSpPr/>
            <p:nvPr/>
          </p:nvSpPr>
          <p:spPr>
            <a:xfrm>
              <a:off x="631344" y="61290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3" name="Arrow: Curved Right 52">
              <a:extLst>
                <a:ext uri="{FF2B5EF4-FFF2-40B4-BE49-F238E27FC236}">
                  <a16:creationId xmlns:a16="http://schemas.microsoft.com/office/drawing/2014/main" id="{CA397795-A5DB-440E-9A79-C345E0CE9A5F}"/>
                </a:ext>
              </a:extLst>
            </p:cNvPr>
            <p:cNvSpPr/>
            <p:nvPr/>
          </p:nvSpPr>
          <p:spPr>
            <a:xfrm>
              <a:off x="814164" y="5993091"/>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5" name="Arrow: Curved Right 54">
              <a:extLst>
                <a:ext uri="{FF2B5EF4-FFF2-40B4-BE49-F238E27FC236}">
                  <a16:creationId xmlns:a16="http://schemas.microsoft.com/office/drawing/2014/main" id="{FC2D9B6D-C47B-4255-8F4C-52C6123CD321}"/>
                </a:ext>
              </a:extLst>
            </p:cNvPr>
            <p:cNvSpPr/>
            <p:nvPr/>
          </p:nvSpPr>
          <p:spPr>
            <a:xfrm>
              <a:off x="10118851" y="602781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1" name="Group 60">
            <a:extLst>
              <a:ext uri="{FF2B5EF4-FFF2-40B4-BE49-F238E27FC236}">
                <a16:creationId xmlns:a16="http://schemas.microsoft.com/office/drawing/2014/main" id="{1B0A1632-5A5A-4614-A9FF-08C8E0CC0DB2}"/>
              </a:ext>
            </a:extLst>
          </p:cNvPr>
          <p:cNvGrpSpPr/>
          <p:nvPr/>
        </p:nvGrpSpPr>
        <p:grpSpPr>
          <a:xfrm>
            <a:off x="4560479" y="1812525"/>
            <a:ext cx="3455461" cy="2601024"/>
            <a:chOff x="4560479" y="1812525"/>
            <a:chExt cx="3455461" cy="2601024"/>
          </a:xfrm>
        </p:grpSpPr>
        <p:sp>
          <p:nvSpPr>
            <p:cNvPr id="57" name="Arrow: Curved Right 56">
              <a:extLst>
                <a:ext uri="{FF2B5EF4-FFF2-40B4-BE49-F238E27FC236}">
                  <a16:creationId xmlns:a16="http://schemas.microsoft.com/office/drawing/2014/main" id="{4A1F8AB3-ADCC-4902-8DC5-534D05A7F64C}"/>
                </a:ext>
              </a:extLst>
            </p:cNvPr>
            <p:cNvSpPr/>
            <p:nvPr/>
          </p:nvSpPr>
          <p:spPr>
            <a:xfrm rot="5400000">
              <a:off x="7763940" y="416154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8" name="Arrow: Curved Right 57">
              <a:extLst>
                <a:ext uri="{FF2B5EF4-FFF2-40B4-BE49-F238E27FC236}">
                  <a16:creationId xmlns:a16="http://schemas.microsoft.com/office/drawing/2014/main" id="{7E953FA1-EB6D-49D8-8B0C-029A9332A5FF}"/>
                </a:ext>
              </a:extLst>
            </p:cNvPr>
            <p:cNvSpPr/>
            <p:nvPr/>
          </p:nvSpPr>
          <p:spPr>
            <a:xfrm rot="5400000">
              <a:off x="6655385" y="3384738"/>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9" name="Arrow: Curved Right 58">
              <a:extLst>
                <a:ext uri="{FF2B5EF4-FFF2-40B4-BE49-F238E27FC236}">
                  <a16:creationId xmlns:a16="http://schemas.microsoft.com/office/drawing/2014/main" id="{661A2096-D18D-4A81-9E09-265EEF3FFDC6}"/>
                </a:ext>
              </a:extLst>
            </p:cNvPr>
            <p:cNvSpPr/>
            <p:nvPr/>
          </p:nvSpPr>
          <p:spPr>
            <a:xfrm rot="5400000">
              <a:off x="5653747" y="260487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0" name="Arrow: Curved Right 59">
              <a:extLst>
                <a:ext uri="{FF2B5EF4-FFF2-40B4-BE49-F238E27FC236}">
                  <a16:creationId xmlns:a16="http://schemas.microsoft.com/office/drawing/2014/main" id="{32FBB895-CA3A-4BD4-BAA2-3A40FB512073}"/>
                </a:ext>
              </a:extLst>
            </p:cNvPr>
            <p:cNvSpPr/>
            <p:nvPr/>
          </p:nvSpPr>
          <p:spPr>
            <a:xfrm rot="5400000">
              <a:off x="4560479" y="1812525"/>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7" name="Group 66">
            <a:extLst>
              <a:ext uri="{FF2B5EF4-FFF2-40B4-BE49-F238E27FC236}">
                <a16:creationId xmlns:a16="http://schemas.microsoft.com/office/drawing/2014/main" id="{3752D5B3-C447-4934-A4B5-2C9C8C497B2F}"/>
              </a:ext>
            </a:extLst>
          </p:cNvPr>
          <p:cNvGrpSpPr/>
          <p:nvPr/>
        </p:nvGrpSpPr>
        <p:grpSpPr>
          <a:xfrm>
            <a:off x="5278901" y="2164571"/>
            <a:ext cx="5562887" cy="3756995"/>
            <a:chOff x="5278901" y="2164571"/>
            <a:chExt cx="5562887" cy="3756995"/>
          </a:xfrm>
        </p:grpSpPr>
        <p:grpSp>
          <p:nvGrpSpPr>
            <p:cNvPr id="36" name="Group 35">
              <a:extLst>
                <a:ext uri="{FF2B5EF4-FFF2-40B4-BE49-F238E27FC236}">
                  <a16:creationId xmlns:a16="http://schemas.microsoft.com/office/drawing/2014/main" id="{F2D7A559-C4C8-468D-BBE3-89DC1232C59A}"/>
                </a:ext>
              </a:extLst>
            </p:cNvPr>
            <p:cNvGrpSpPr/>
            <p:nvPr/>
          </p:nvGrpSpPr>
          <p:grpSpPr>
            <a:xfrm>
              <a:off x="5278901" y="2201117"/>
              <a:ext cx="5562089" cy="3720449"/>
              <a:chOff x="5278901" y="2201117"/>
              <a:chExt cx="5562089" cy="3720449"/>
            </a:xfrm>
          </p:grpSpPr>
          <p:sp>
            <p:nvSpPr>
              <p:cNvPr id="29" name="Arrow: Down 28">
                <a:extLst>
                  <a:ext uri="{FF2B5EF4-FFF2-40B4-BE49-F238E27FC236}">
                    <a16:creationId xmlns:a16="http://schemas.microsoft.com/office/drawing/2014/main" id="{76A1786D-00D6-47F6-9976-5C188CC068D2}"/>
                  </a:ext>
                </a:extLst>
              </p:cNvPr>
              <p:cNvSpPr/>
              <p:nvPr/>
            </p:nvSpPr>
            <p:spPr>
              <a:xfrm>
                <a:off x="10656433" y="2321566"/>
                <a:ext cx="184557" cy="36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9364B05-C4E8-4D74-AA92-0ED568260922}"/>
                  </a:ext>
                </a:extLst>
              </p:cNvPr>
              <p:cNvSpPr/>
              <p:nvPr/>
            </p:nvSpPr>
            <p:spPr>
              <a:xfrm rot="16200000" flipH="1">
                <a:off x="7977166" y="-497148"/>
                <a:ext cx="111470" cy="550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6FA6BF-1351-40DB-A247-75D03839E060}"/>
                  </a:ext>
                </a:extLst>
              </p:cNvPr>
              <p:cNvSpPr/>
              <p:nvPr/>
            </p:nvSpPr>
            <p:spPr>
              <a:xfrm rot="16200000" flipH="1">
                <a:off x="8503407" y="810667"/>
                <a:ext cx="111470" cy="446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1F1F958-47AA-4482-9CA6-901E7634D5FC}"/>
                  </a:ext>
                </a:extLst>
              </p:cNvPr>
              <p:cNvSpPr/>
              <p:nvPr/>
            </p:nvSpPr>
            <p:spPr>
              <a:xfrm rot="16200000" flipH="1">
                <a:off x="9017040" y="2101507"/>
                <a:ext cx="111470" cy="343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36CA79C-C297-47AE-8B42-3490BF92C2B1}"/>
                  </a:ext>
                </a:extLst>
              </p:cNvPr>
              <p:cNvSpPr/>
              <p:nvPr/>
            </p:nvSpPr>
            <p:spPr>
              <a:xfrm rot="16200000" flipH="1">
                <a:off x="9522101" y="3395146"/>
                <a:ext cx="111470" cy="241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63" name="Oval 62">
              <a:extLst>
                <a:ext uri="{FF2B5EF4-FFF2-40B4-BE49-F238E27FC236}">
                  <a16:creationId xmlns:a16="http://schemas.microsoft.com/office/drawing/2014/main" id="{C60845B3-A1E7-4E75-B479-0649275318D5}"/>
                </a:ext>
              </a:extLst>
            </p:cNvPr>
            <p:cNvSpPr/>
            <p:nvPr/>
          </p:nvSpPr>
          <p:spPr>
            <a:xfrm>
              <a:off x="10656433" y="2164571"/>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647DB37A-2559-4EC2-9ACB-E1F73DBC2B99}"/>
                </a:ext>
              </a:extLst>
            </p:cNvPr>
            <p:cNvSpPr/>
            <p:nvPr/>
          </p:nvSpPr>
          <p:spPr>
            <a:xfrm>
              <a:off x="10656433" y="2945999"/>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86CE48EE-F963-42D4-8457-C7606A7A9251}"/>
                </a:ext>
              </a:extLst>
            </p:cNvPr>
            <p:cNvSpPr/>
            <p:nvPr/>
          </p:nvSpPr>
          <p:spPr>
            <a:xfrm>
              <a:off x="10655074" y="3726638"/>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4066141-6798-43F7-8001-82D9B89B8B63}"/>
                </a:ext>
              </a:extLst>
            </p:cNvPr>
            <p:cNvSpPr/>
            <p:nvPr/>
          </p:nvSpPr>
          <p:spPr>
            <a:xfrm>
              <a:off x="10661788" y="4507020"/>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id="{E2431B87-9E66-4AD4-B4B3-9EEC51B2A366}"/>
              </a:ext>
            </a:extLst>
          </p:cNvPr>
          <p:cNvGrpSpPr/>
          <p:nvPr/>
        </p:nvGrpSpPr>
        <p:grpSpPr>
          <a:xfrm>
            <a:off x="1465402" y="923575"/>
            <a:ext cx="5470316" cy="3772194"/>
            <a:chOff x="1465402" y="923575"/>
            <a:chExt cx="5470316" cy="3772194"/>
          </a:xfrm>
        </p:grpSpPr>
        <p:grpSp>
          <p:nvGrpSpPr>
            <p:cNvPr id="44" name="Group 43">
              <a:extLst>
                <a:ext uri="{FF2B5EF4-FFF2-40B4-BE49-F238E27FC236}">
                  <a16:creationId xmlns:a16="http://schemas.microsoft.com/office/drawing/2014/main" id="{1AD65947-5C39-4130-BEC4-F77F3D2DBC32}"/>
                </a:ext>
              </a:extLst>
            </p:cNvPr>
            <p:cNvGrpSpPr/>
            <p:nvPr/>
          </p:nvGrpSpPr>
          <p:grpSpPr>
            <a:xfrm>
              <a:off x="1499667" y="923575"/>
              <a:ext cx="5436051" cy="3763962"/>
              <a:chOff x="1499667" y="923575"/>
              <a:chExt cx="5436051" cy="3763962"/>
            </a:xfrm>
          </p:grpSpPr>
          <p:sp>
            <p:nvSpPr>
              <p:cNvPr id="39" name="Rectangle 38">
                <a:extLst>
                  <a:ext uri="{FF2B5EF4-FFF2-40B4-BE49-F238E27FC236}">
                    <a16:creationId xmlns:a16="http://schemas.microsoft.com/office/drawing/2014/main" id="{BBBFB6FB-45AE-4E69-8C7C-BB68475542B8}"/>
                  </a:ext>
                </a:extLst>
              </p:cNvPr>
              <p:cNvSpPr/>
              <p:nvPr/>
            </p:nvSpPr>
            <p:spPr>
              <a:xfrm flipH="1">
                <a:off x="1499667" y="923575"/>
                <a:ext cx="111470" cy="372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400BBD02-C94E-4BDC-B0FA-47674A40A4CE}"/>
                  </a:ext>
                </a:extLst>
              </p:cNvPr>
              <p:cNvSpPr/>
              <p:nvPr/>
            </p:nvSpPr>
            <p:spPr>
              <a:xfrm rot="16200000">
                <a:off x="2564399" y="1104850"/>
                <a:ext cx="184557" cy="2304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38AFF814-B0CE-4FB1-A135-0B36D994FFBC}"/>
                  </a:ext>
                </a:extLst>
              </p:cNvPr>
              <p:cNvSpPr/>
              <p:nvPr/>
            </p:nvSpPr>
            <p:spPr>
              <a:xfrm rot="16200000">
                <a:off x="3090935" y="1365868"/>
                <a:ext cx="184557" cy="334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11CE37CC-1FF3-4BAD-B22B-DCF255529BB1}"/>
                  </a:ext>
                </a:extLst>
              </p:cNvPr>
              <p:cNvSpPr/>
              <p:nvPr/>
            </p:nvSpPr>
            <p:spPr>
              <a:xfrm rot="16200000">
                <a:off x="3617468" y="1624506"/>
                <a:ext cx="184557" cy="4392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947E16F1-B5AF-4323-853E-E5ABA00D4199}"/>
                  </a:ext>
                </a:extLst>
              </p:cNvPr>
              <p:cNvSpPr/>
              <p:nvPr/>
            </p:nvSpPr>
            <p:spPr>
              <a:xfrm rot="16200000">
                <a:off x="4125439" y="1877259"/>
                <a:ext cx="184557" cy="5436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grpSp>
        <p:sp>
          <p:nvSpPr>
            <p:cNvPr id="68" name="Oval 67">
              <a:extLst>
                <a:ext uri="{FF2B5EF4-FFF2-40B4-BE49-F238E27FC236}">
                  <a16:creationId xmlns:a16="http://schemas.microsoft.com/office/drawing/2014/main" id="{EC90399D-A752-41DB-997F-7FF2DD65CB5E}"/>
                </a:ext>
              </a:extLst>
            </p:cNvPr>
            <p:cNvSpPr/>
            <p:nvPr/>
          </p:nvSpPr>
          <p:spPr>
            <a:xfrm>
              <a:off x="1465402" y="2172394"/>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9B9E0EF2-2318-4EC0-8E8E-5BB4C940C43C}"/>
                </a:ext>
              </a:extLst>
            </p:cNvPr>
            <p:cNvSpPr/>
            <p:nvPr/>
          </p:nvSpPr>
          <p:spPr>
            <a:xfrm>
              <a:off x="1471897" y="2943143"/>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3C0A96-8C24-477B-9104-3E4255B4B1B4}"/>
                </a:ext>
              </a:extLst>
            </p:cNvPr>
            <p:cNvSpPr/>
            <p:nvPr/>
          </p:nvSpPr>
          <p:spPr>
            <a:xfrm>
              <a:off x="1465402" y="3732231"/>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8A3D4BF8-CA09-4D66-BA41-45AB1F77DEB7}"/>
                </a:ext>
              </a:extLst>
            </p:cNvPr>
            <p:cNvSpPr/>
            <p:nvPr/>
          </p:nvSpPr>
          <p:spPr>
            <a:xfrm>
              <a:off x="1465402" y="4515769"/>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A425204E-1830-40F1-ADCD-C2C38DC681A2}"/>
              </a:ext>
            </a:extLst>
          </p:cNvPr>
          <p:cNvGrpSpPr/>
          <p:nvPr/>
        </p:nvGrpSpPr>
        <p:grpSpPr>
          <a:xfrm>
            <a:off x="2058982" y="2441519"/>
            <a:ext cx="5598574" cy="3766293"/>
            <a:chOff x="2058982" y="2441519"/>
            <a:chExt cx="5598574" cy="3766293"/>
          </a:xfrm>
        </p:grpSpPr>
        <p:grpSp>
          <p:nvGrpSpPr>
            <p:cNvPr id="54" name="Group 53">
              <a:extLst>
                <a:ext uri="{FF2B5EF4-FFF2-40B4-BE49-F238E27FC236}">
                  <a16:creationId xmlns:a16="http://schemas.microsoft.com/office/drawing/2014/main" id="{5956BA97-65B5-4F56-9EE8-4AE0059C2A1D}"/>
                </a:ext>
              </a:extLst>
            </p:cNvPr>
            <p:cNvGrpSpPr/>
            <p:nvPr/>
          </p:nvGrpSpPr>
          <p:grpSpPr>
            <a:xfrm>
              <a:off x="2058982" y="2441519"/>
              <a:ext cx="5560789" cy="3763963"/>
              <a:chOff x="2058982" y="2441519"/>
              <a:chExt cx="5560789" cy="3763963"/>
            </a:xfrm>
          </p:grpSpPr>
          <p:sp>
            <p:nvSpPr>
              <p:cNvPr id="46" name="Arrow: Down 45">
                <a:extLst>
                  <a:ext uri="{FF2B5EF4-FFF2-40B4-BE49-F238E27FC236}">
                    <a16:creationId xmlns:a16="http://schemas.microsoft.com/office/drawing/2014/main" id="{24022525-DBA0-4F0C-93D3-A5038A22A3BE}"/>
                  </a:ext>
                </a:extLst>
              </p:cNvPr>
              <p:cNvSpPr/>
              <p:nvPr/>
            </p:nvSpPr>
            <p:spPr>
              <a:xfrm rot="5400000">
                <a:off x="4738703" y="3341204"/>
                <a:ext cx="184557" cy="5544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24A08E0F-ED29-4829-A790-E1D312432C3D}"/>
                  </a:ext>
                </a:extLst>
              </p:cNvPr>
              <p:cNvSpPr/>
              <p:nvPr/>
            </p:nvSpPr>
            <p:spPr>
              <a:xfrm flipH="1">
                <a:off x="4283027" y="2441519"/>
                <a:ext cx="111470" cy="372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3A26BEAE-AFD5-4036-B926-58B901AAB917}"/>
                  </a:ext>
                </a:extLst>
              </p:cNvPr>
              <p:cNvSpPr/>
              <p:nvPr/>
            </p:nvSpPr>
            <p:spPr>
              <a:xfrm flipH="1">
                <a:off x="5395964" y="3229020"/>
                <a:ext cx="111470" cy="29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D1B3AC9-BD4B-4BA7-A353-237A94EAA4AB}"/>
                  </a:ext>
                </a:extLst>
              </p:cNvPr>
              <p:cNvSpPr/>
              <p:nvPr/>
            </p:nvSpPr>
            <p:spPr>
              <a:xfrm flipH="1">
                <a:off x="6431758" y="4002797"/>
                <a:ext cx="111470" cy="21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DC758B9-2FBF-4915-9589-0BD4FA6EE329}"/>
                  </a:ext>
                </a:extLst>
              </p:cNvPr>
              <p:cNvSpPr/>
              <p:nvPr/>
            </p:nvSpPr>
            <p:spPr>
              <a:xfrm flipH="1">
                <a:off x="7508301" y="4785812"/>
                <a:ext cx="111470" cy="136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73" name="Oval 72">
              <a:extLst>
                <a:ext uri="{FF2B5EF4-FFF2-40B4-BE49-F238E27FC236}">
                  <a16:creationId xmlns:a16="http://schemas.microsoft.com/office/drawing/2014/main" id="{A1929DB8-16B4-4113-8A63-FCCB8807D32A}"/>
                </a:ext>
              </a:extLst>
            </p:cNvPr>
            <p:cNvSpPr/>
            <p:nvPr/>
          </p:nvSpPr>
          <p:spPr>
            <a:xfrm>
              <a:off x="4246210" y="602781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519579B-11D1-4696-ABA0-B4D5D42FEEAD}"/>
                </a:ext>
              </a:extLst>
            </p:cNvPr>
            <p:cNvSpPr/>
            <p:nvPr/>
          </p:nvSpPr>
          <p:spPr>
            <a:xfrm>
              <a:off x="5359570" y="602320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43FF03FF-DC23-4D07-A4E5-CECC16BD6349}"/>
                </a:ext>
              </a:extLst>
            </p:cNvPr>
            <p:cNvSpPr/>
            <p:nvPr/>
          </p:nvSpPr>
          <p:spPr>
            <a:xfrm>
              <a:off x="6391276" y="601859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BA42A20B-2EF8-4AEA-8D39-820A337F4F82}"/>
                </a:ext>
              </a:extLst>
            </p:cNvPr>
            <p:cNvSpPr/>
            <p:nvPr/>
          </p:nvSpPr>
          <p:spPr>
            <a:xfrm>
              <a:off x="7477556" y="601489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D919222-78C2-4A67-A3C2-71CE67F95C03}"/>
              </a:ext>
            </a:extLst>
          </p:cNvPr>
          <p:cNvGrpSpPr/>
          <p:nvPr/>
        </p:nvGrpSpPr>
        <p:grpSpPr>
          <a:xfrm>
            <a:off x="9115593" y="40859"/>
            <a:ext cx="2852407" cy="2031325"/>
            <a:chOff x="9115593" y="40859"/>
            <a:chExt cx="2852407" cy="2031325"/>
          </a:xfrm>
        </p:grpSpPr>
        <p:grpSp>
          <p:nvGrpSpPr>
            <p:cNvPr id="2" name="Group 1">
              <a:extLst>
                <a:ext uri="{FF2B5EF4-FFF2-40B4-BE49-F238E27FC236}">
                  <a16:creationId xmlns:a16="http://schemas.microsoft.com/office/drawing/2014/main" id="{AC148486-A8BE-48DE-A487-69851E88ADE8}"/>
                </a:ext>
              </a:extLst>
            </p:cNvPr>
            <p:cNvGrpSpPr/>
            <p:nvPr/>
          </p:nvGrpSpPr>
          <p:grpSpPr>
            <a:xfrm>
              <a:off x="9115593" y="40859"/>
              <a:ext cx="2852407" cy="2031325"/>
              <a:chOff x="8818647" y="232059"/>
              <a:chExt cx="2852407" cy="2031325"/>
            </a:xfrm>
          </p:grpSpPr>
          <p:grpSp>
            <p:nvGrpSpPr>
              <p:cNvPr id="83" name="Group 82">
                <a:extLst>
                  <a:ext uri="{FF2B5EF4-FFF2-40B4-BE49-F238E27FC236}">
                    <a16:creationId xmlns:a16="http://schemas.microsoft.com/office/drawing/2014/main" id="{A3FAA0ED-FB08-4495-ADBA-EFF812E7F11E}"/>
                  </a:ext>
                </a:extLst>
              </p:cNvPr>
              <p:cNvGrpSpPr/>
              <p:nvPr/>
            </p:nvGrpSpPr>
            <p:grpSpPr>
              <a:xfrm>
                <a:off x="8818647" y="232059"/>
                <a:ext cx="2852407" cy="2031325"/>
                <a:chOff x="7353775" y="157018"/>
                <a:chExt cx="2852407" cy="2031325"/>
              </a:xfrm>
            </p:grpSpPr>
            <p:sp>
              <p:nvSpPr>
                <p:cNvPr id="78" name="TextBox 77">
                  <a:extLst>
                    <a:ext uri="{FF2B5EF4-FFF2-40B4-BE49-F238E27FC236}">
                      <a16:creationId xmlns:a16="http://schemas.microsoft.com/office/drawing/2014/main" id="{D8EC32A6-70C8-4E57-AD4F-BFFAFFADD17D}"/>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79" name="Rectangle 78">
                  <a:extLst>
                    <a:ext uri="{FF2B5EF4-FFF2-40B4-BE49-F238E27FC236}">
                      <a16:creationId xmlns:a16="http://schemas.microsoft.com/office/drawing/2014/main" id="{64DE77D6-4E8F-463F-931A-F7D14808EEEA}"/>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98B002-80C8-424D-90D5-BD7979977AEF}"/>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BC82A7DE-86A2-4F01-9AA8-88BEBD534AEB}"/>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51988EDD-5CBB-48EC-9BC8-60C3D7619AAB}"/>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84" name="Arrow: Curved Right 83">
                <a:extLst>
                  <a:ext uri="{FF2B5EF4-FFF2-40B4-BE49-F238E27FC236}">
                    <a16:creationId xmlns:a16="http://schemas.microsoft.com/office/drawing/2014/main" id="{8A6DCBDE-5063-4B1C-AFDB-ABEEB51C72CB}"/>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85" name="Arrow: Curved Right 84">
              <a:extLst>
                <a:ext uri="{FF2B5EF4-FFF2-40B4-BE49-F238E27FC236}">
                  <a16:creationId xmlns:a16="http://schemas.microsoft.com/office/drawing/2014/main" id="{44B7C320-33A6-465F-B69E-FC6B99645B19}"/>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86" name="Arrow: Curved Right 85">
            <a:extLst>
              <a:ext uri="{FF2B5EF4-FFF2-40B4-BE49-F238E27FC236}">
                <a16:creationId xmlns:a16="http://schemas.microsoft.com/office/drawing/2014/main" id="{4D45007D-9A2C-452B-A150-9B66658044BE}"/>
              </a:ext>
            </a:extLst>
          </p:cNvPr>
          <p:cNvSpPr/>
          <p:nvPr/>
        </p:nvSpPr>
        <p:spPr>
          <a:xfrm rot="5400000">
            <a:off x="6994689" y="337351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
        <p:nvSpPr>
          <p:cNvPr id="87" name="Arrow: Curved Right 86">
            <a:extLst>
              <a:ext uri="{FF2B5EF4-FFF2-40B4-BE49-F238E27FC236}">
                <a16:creationId xmlns:a16="http://schemas.microsoft.com/office/drawing/2014/main" id="{B2CA2BFA-27CC-4715-9114-06B868C21A3C}"/>
              </a:ext>
            </a:extLst>
          </p:cNvPr>
          <p:cNvSpPr/>
          <p:nvPr/>
        </p:nvSpPr>
        <p:spPr>
          <a:xfrm rot="5400000">
            <a:off x="8080752" y="4152313"/>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42022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1348</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Computer modelling of our product</vt:lpstr>
      <vt:lpstr>Introduction</vt:lpstr>
      <vt:lpstr>General overview</vt:lpstr>
      <vt:lpstr>General overview</vt:lpstr>
      <vt:lpstr>PowerPoint Presentation</vt:lpstr>
      <vt:lpstr>General overview</vt:lpstr>
      <vt:lpstr>PowerPoint Presentation</vt:lpstr>
      <vt:lpstr>General overview</vt:lpstr>
      <vt:lpstr>PowerPoint Presentation</vt:lpstr>
      <vt:lpstr>Implementation &amp; features</vt:lpstr>
      <vt:lpstr>Disease and people within the model</vt:lpstr>
      <vt:lpstr>PowerPoint Presentation</vt:lpstr>
      <vt:lpstr>Treatment in the model</vt:lpstr>
      <vt:lpstr>PowerPoint Presentation</vt:lpstr>
      <vt:lpstr>Spread and isolation in the model</vt:lpstr>
      <vt:lpstr>PowerPoint Presentation</vt:lpstr>
      <vt:lpstr>Spread and isolation in the model</vt:lpstr>
      <vt:lpstr>PowerPoint Presentation</vt:lpstr>
      <vt:lpstr>PowerPoint Presentation</vt:lpstr>
      <vt:lpstr>Recovery, mutation, and death</vt:lpstr>
      <vt:lpstr>PowerPoint Presentation</vt:lpstr>
      <vt:lpstr>PowerPoint Presentation</vt:lpstr>
      <vt:lpstr>PowerPoint Presentation</vt:lpstr>
      <vt:lpstr>Context and real-world grounding</vt:lpstr>
      <vt:lpstr>Neo-natal meningitis data</vt:lpstr>
      <vt:lpstr>Discussion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EDMUND (UG)</dc:creator>
  <cp:lastModifiedBy>GOODMAN, EDMUND (UG)</cp:lastModifiedBy>
  <cp:revision>40</cp:revision>
  <dcterms:created xsi:type="dcterms:W3CDTF">2021-08-27T13:52:08Z</dcterms:created>
  <dcterms:modified xsi:type="dcterms:W3CDTF">2021-09-16T14:00:05Z</dcterms:modified>
</cp:coreProperties>
</file>