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109-9F0C-4B0E-9ACD-4D02CFDBF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336909-0698-4641-8CEE-DA9BA8EA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B95499-2AD0-4CD9-A42D-0766C4060365}"/>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B858C25C-B580-4A99-A997-73355874A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3BBE2-39E8-4698-9936-AB7090EA798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2807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342-030C-4157-A036-D8552FDB6D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752E8B-6740-4DA1-807F-1C01AC2C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E52637-EA35-46AB-8FD4-AF567299C23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B181BD3D-87A1-49AD-8ADE-DA425B86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27FA2-95CA-436E-8F11-761B9D6450A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1461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DA991-C78F-4197-B603-0D92BA63E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F25A9-97C6-47C3-A308-71B7BCC23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C2198-5378-46FE-94D4-D5F6CEF6EFE6}"/>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A9877CAA-185B-4A67-A93A-6BAC10662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67924-76F7-46D4-9C02-54D15BA6767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4755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FACC-A7F4-4DEB-BAED-947EC41F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A01EB-377E-46D4-9B7B-4F1680595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3B2D7-0DA1-473F-AF82-FB3C492BE3F4}"/>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C2923BF4-39E2-4627-AC4C-03ED8B436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31562-CD4F-4D3B-B799-DB3A6E87607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5330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6D0-05B5-4671-87C4-AA87B9AD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A1E4BD-0DE1-4128-B1E8-7078E82EC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397B4-87CC-4AA2-8869-1790C940A50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EDF6C3B6-82D1-40E6-B34B-9A9B691E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5A316-55C9-45B8-9413-2578AEFD6E0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7518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FC9-9940-4F3D-A9BC-E75F2A0BC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31EE57-6232-406F-B904-93C88AF98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9BBD0C-13F8-4D18-93BD-ED42C5010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8DC56-9A5D-4D89-9981-2595B4DFB54E}"/>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05F4442E-01D4-44EC-92E8-7EB8EC16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D5C1A-5F03-4886-9C64-A9F771FDDCDE}"/>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0357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E6FA-ECFC-4CAB-9F7D-4642FD48B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A75D7-BF5E-4CF5-B3BC-A46E06EEC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8B20-AC1A-4558-9D3A-8AF58CCF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80596-A55F-4AED-B2F0-67C50A3D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56D2-E527-48C4-9F42-D46E34D74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59DA9D-7084-4BC0-A24C-E2F0C3EE165A}"/>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8" name="Footer Placeholder 7">
            <a:extLst>
              <a:ext uri="{FF2B5EF4-FFF2-40B4-BE49-F238E27FC236}">
                <a16:creationId xmlns:a16="http://schemas.microsoft.com/office/drawing/2014/main" id="{4BD40BA7-40A4-4119-8EE3-5667B32554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739FF7-047E-4AC7-84DA-B2397973B4E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0060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B28B-0CC2-422E-B3B5-73B7059D74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785F0-978C-4AAB-A6EB-EFDF3CE4E209}"/>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4" name="Footer Placeholder 3">
            <a:extLst>
              <a:ext uri="{FF2B5EF4-FFF2-40B4-BE49-F238E27FC236}">
                <a16:creationId xmlns:a16="http://schemas.microsoft.com/office/drawing/2014/main" id="{73842F54-AA6C-40C4-9EB4-6F3A425A8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BA012E-9805-4C0A-A869-659CB2E409E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89620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9CC4B-9032-44F1-BCDE-79703CBDEC20}"/>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3" name="Footer Placeholder 2">
            <a:extLst>
              <a:ext uri="{FF2B5EF4-FFF2-40B4-BE49-F238E27FC236}">
                <a16:creationId xmlns:a16="http://schemas.microsoft.com/office/drawing/2014/main" id="{3CF7EC50-DA75-491C-B7FC-5DF989C2F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B2EE5D-BE3B-4A75-9906-F41D6E98369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254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881-DAB3-44C5-82BA-405CC644C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9AA083-E6B9-4F49-9909-4F8E41E43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6B4835-416D-411C-BA82-3A8163D9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3DE0F-8C0D-4485-811E-996C30CA0F4C}"/>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83FDCDE1-6A85-455E-A223-58D79A8A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5AC797-7DE6-4FAC-AFD8-74C51FBCE741}"/>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5560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7F3-F02B-4F14-AB6C-F1960A9C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A50A046-2960-4F96-BCB0-5AFF4E767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FD3276-61DA-45FF-9A23-B0BF08DA3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09DBE-27F3-4486-AA2D-D27645B98AB4}"/>
              </a:ext>
            </a:extLst>
          </p:cNvPr>
          <p:cNvSpPr>
            <a:spLocks noGrp="1"/>
          </p:cNvSpPr>
          <p:nvPr>
            <p:ph type="dt" sz="half" idx="10"/>
          </p:nvPr>
        </p:nvSpPr>
        <p:spPr/>
        <p:txBody>
          <a:bodyPr/>
          <a:lstStyle/>
          <a:p>
            <a:fld id="{40BAFBEF-7E3E-4FB3-826B-F29C51A86206}" type="datetimeFigureOut">
              <a:rPr lang="en-GB" smtClean="0"/>
              <a:t>22/09/2021</a:t>
            </a:fld>
            <a:endParaRPr lang="en-GB"/>
          </a:p>
        </p:txBody>
      </p:sp>
      <p:sp>
        <p:nvSpPr>
          <p:cNvPr id="6" name="Footer Placeholder 5">
            <a:extLst>
              <a:ext uri="{FF2B5EF4-FFF2-40B4-BE49-F238E27FC236}">
                <a16:creationId xmlns:a16="http://schemas.microsoft.com/office/drawing/2014/main" id="{FABA130E-222C-4389-828E-3129CD4B7E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4E4EB-E0F5-4E50-B055-A1EE7F29A73F}"/>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9267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414B9-6234-429E-B300-BF8711C15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AD8DE9-88F6-44FA-8564-4AB95BAAA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B5E7C-F015-4C3A-9D7D-45DF267B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AFBEF-7E3E-4FB3-826B-F29C51A86206}" type="datetimeFigureOut">
              <a:rPr lang="en-GB" smtClean="0"/>
              <a:t>22/09/2021</a:t>
            </a:fld>
            <a:endParaRPr lang="en-GB"/>
          </a:p>
        </p:txBody>
      </p:sp>
      <p:sp>
        <p:nvSpPr>
          <p:cNvPr id="5" name="Footer Placeholder 4">
            <a:extLst>
              <a:ext uri="{FF2B5EF4-FFF2-40B4-BE49-F238E27FC236}">
                <a16:creationId xmlns:a16="http://schemas.microsoft.com/office/drawing/2014/main" id="{65694C88-8AA8-4E0A-9683-0CC605B6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47018B-B6C9-44F3-B992-6673C6C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B2E0-9AE4-4E57-9EF9-F6471BDD8821}" type="slidenum">
              <a:rPr lang="en-GB" smtClean="0"/>
              <a:t>‹#›</a:t>
            </a:fld>
            <a:endParaRPr lang="en-GB"/>
          </a:p>
        </p:txBody>
      </p:sp>
    </p:spTree>
    <p:extLst>
      <p:ext uri="{BB962C8B-B14F-4D97-AF65-F5344CB8AC3E}">
        <p14:creationId xmlns:p14="http://schemas.microsoft.com/office/powerpoint/2010/main" val="50001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531EB7A5-1B1B-4734-B8D8-471F9A7D8386}"/>
              </a:ext>
            </a:extLst>
          </p:cNvPr>
          <p:cNvSpPr txBox="1"/>
          <p:nvPr/>
        </p:nvSpPr>
        <p:spPr>
          <a:xfrm>
            <a:off x="6800295" y="42417"/>
            <a:ext cx="2202426"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GB" sz="1400" dirty="0"/>
              <a:t>Resistance refers to pathogenic resistance against antibiotics</a:t>
            </a:r>
          </a:p>
          <a:p>
            <a:pPr marL="285750" indent="-285750">
              <a:buFont typeface="Arial" panose="020B0604020202020204" pitchFamily="34" charset="0"/>
              <a:buChar char="•"/>
            </a:pPr>
            <a:r>
              <a:rPr lang="en-GB" sz="1400" dirty="0"/>
              <a:t>Immunity refers to human immunity against pathogens</a:t>
            </a:r>
          </a:p>
        </p:txBody>
      </p:sp>
    </p:spTree>
    <p:extLst>
      <p:ext uri="{BB962C8B-B14F-4D97-AF65-F5344CB8AC3E}">
        <p14:creationId xmlns:p14="http://schemas.microsoft.com/office/powerpoint/2010/main" val="342022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2753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40" name="TextBox 39">
            <a:extLst>
              <a:ext uri="{FF2B5EF4-FFF2-40B4-BE49-F238E27FC236}">
                <a16:creationId xmlns:a16="http://schemas.microsoft.com/office/drawing/2014/main" id="{3D6527B1-926C-47D1-9E83-50A304CF0563}"/>
              </a:ext>
            </a:extLst>
          </p:cNvPr>
          <p:cNvSpPr txBox="1"/>
          <p:nvPr/>
        </p:nvSpPr>
        <p:spPr>
          <a:xfrm>
            <a:off x="68162" y="40859"/>
            <a:ext cx="2142580" cy="1420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GB" sz="1400" dirty="0"/>
              <a:t>Resistance refers to pathogenic resistance against antibiotics</a:t>
            </a:r>
          </a:p>
          <a:p>
            <a:pPr marL="285750" indent="-285750">
              <a:buFont typeface="Arial" panose="020B0604020202020204" pitchFamily="34" charset="0"/>
              <a:buChar char="•"/>
            </a:pPr>
            <a:r>
              <a:rPr lang="en-GB" sz="1400" dirty="0"/>
              <a:t>Immunity refers to human immunity against pathogens</a:t>
            </a:r>
          </a:p>
        </p:txBody>
      </p:sp>
      <p:sp>
        <p:nvSpPr>
          <p:cNvPr id="38" name="Arrow: Down 37">
            <a:extLst>
              <a:ext uri="{FF2B5EF4-FFF2-40B4-BE49-F238E27FC236}">
                <a16:creationId xmlns:a16="http://schemas.microsoft.com/office/drawing/2014/main" id="{70D849C0-BD89-4EBE-BF43-52ACCADFA19B}"/>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row: Curved Right 40">
            <a:extLst>
              <a:ext uri="{FF2B5EF4-FFF2-40B4-BE49-F238E27FC236}">
                <a16:creationId xmlns:a16="http://schemas.microsoft.com/office/drawing/2014/main" id="{6DC8D361-570F-404D-8F5B-A1AA6AA433E6}"/>
              </a:ext>
            </a:extLst>
          </p:cNvPr>
          <p:cNvSpPr/>
          <p:nvPr/>
        </p:nvSpPr>
        <p:spPr>
          <a:xfrm rot="16200000">
            <a:off x="6997771"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42" name="TextBox 41">
            <a:extLst>
              <a:ext uri="{FF2B5EF4-FFF2-40B4-BE49-F238E27FC236}">
                <a16:creationId xmlns:a16="http://schemas.microsoft.com/office/drawing/2014/main" id="{74C5FB50-CC64-4921-B2EC-682CC17AF3CE}"/>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
        <p:nvSpPr>
          <p:cNvPr id="43" name="TextBox 42">
            <a:extLst>
              <a:ext uri="{FF2B5EF4-FFF2-40B4-BE49-F238E27FC236}">
                <a16:creationId xmlns:a16="http://schemas.microsoft.com/office/drawing/2014/main" id="{5A4D4F90-C534-4864-B643-4406E8FF5909}"/>
              </a:ext>
            </a:extLst>
          </p:cNvPr>
          <p:cNvSpPr txBox="1"/>
          <p:nvPr/>
        </p:nvSpPr>
        <p:spPr>
          <a:xfrm>
            <a:off x="7449092" y="4001312"/>
            <a:ext cx="844336"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393467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grpSp>
        <p:nvGrpSpPr>
          <p:cNvPr id="9" name="Group 8">
            <a:extLst>
              <a:ext uri="{FF2B5EF4-FFF2-40B4-BE49-F238E27FC236}">
                <a16:creationId xmlns:a16="http://schemas.microsoft.com/office/drawing/2014/main" id="{2599FE73-81EC-48ED-9E82-E1B2221DDBC0}"/>
              </a:ext>
            </a:extLst>
          </p:cNvPr>
          <p:cNvGrpSpPr/>
          <p:nvPr/>
        </p:nvGrpSpPr>
        <p:grpSpPr>
          <a:xfrm>
            <a:off x="4750584" y="1070566"/>
            <a:ext cx="2710703" cy="4692099"/>
            <a:chOff x="4750584" y="1070566"/>
            <a:chExt cx="2710703" cy="4692099"/>
          </a:xfrm>
        </p:grpSpPr>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7276730"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1" name="TextBox 30">
            <a:extLst>
              <a:ext uri="{FF2B5EF4-FFF2-40B4-BE49-F238E27FC236}">
                <a16:creationId xmlns:a16="http://schemas.microsoft.com/office/drawing/2014/main" id="{C20D2958-1744-4B48-98D9-08EC5942ADE1}"/>
              </a:ext>
            </a:extLst>
          </p:cNvPr>
          <p:cNvSpPr txBox="1"/>
          <p:nvPr/>
        </p:nvSpPr>
        <p:spPr>
          <a:xfrm>
            <a:off x="4009402" y="3989762"/>
            <a:ext cx="3357346" cy="1754326"/>
          </a:xfrm>
          <a:prstGeom prst="rect">
            <a:avLst/>
          </a:prstGeom>
          <a:noFill/>
        </p:spPr>
        <p:txBody>
          <a:bodyPr wrap="square" rtlCol="0">
            <a:spAutoFit/>
          </a:bodyPr>
          <a:lstStyle/>
          <a:p>
            <a:r>
              <a:rPr lang="en-GB" sz="1200" dirty="0"/>
              <a:t>Mutations in the infection lead to a more resistant strain, which when treated with antibiotic #n+1 becomes the dominant strain, making the patient resistant to antibiotic #n+1</a:t>
            </a:r>
          </a:p>
          <a:p>
            <a:endParaRPr lang="en-GB" sz="1200" dirty="0"/>
          </a:p>
          <a:p>
            <a:r>
              <a:rPr lang="en-GB" sz="1200" dirty="0">
                <a:solidFill>
                  <a:srgbClr val="FF0000"/>
                </a:solidFill>
              </a:rPr>
              <a:t>Conditional on patient being treated with antibiotic #n+1 whilst they have an infection (because of tiered approach, this will always be resistant to antibiotic #n)</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7649348" y="3897187"/>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39" name="TextBox 38">
            <a:extLst>
              <a:ext uri="{FF2B5EF4-FFF2-40B4-BE49-F238E27FC236}">
                <a16:creationId xmlns:a16="http://schemas.microsoft.com/office/drawing/2014/main" id="{1CE4F8A4-3193-47B9-88E2-DCD81F6E434F}"/>
              </a:ext>
            </a:extLst>
          </p:cNvPr>
          <p:cNvSpPr txBox="1"/>
          <p:nvPr/>
        </p:nvSpPr>
        <p:spPr>
          <a:xfrm>
            <a:off x="8280641" y="3745597"/>
            <a:ext cx="3357346" cy="2862322"/>
          </a:xfrm>
          <a:prstGeom prst="rect">
            <a:avLst/>
          </a:prstGeom>
          <a:noFill/>
        </p:spPr>
        <p:txBody>
          <a:bodyPr wrap="square" rtlCol="0">
            <a:spAutoFit/>
          </a:bodyPr>
          <a:lstStyle/>
          <a:p>
            <a:r>
              <a:rPr lang="en-GB" sz="1200" dirty="0"/>
              <a:t>A patient can be put into isolation, which doesn’t change their state, but stops them spreading/receiving any infections they have.</a:t>
            </a:r>
          </a:p>
          <a:p>
            <a:endParaRPr lang="en-GB" sz="1200" dirty="0">
              <a:solidFill>
                <a:srgbClr val="FF0000"/>
              </a:solidFill>
            </a:endParaRPr>
          </a:p>
          <a:p>
            <a:r>
              <a:rPr lang="en-GB" sz="1200" dirty="0">
                <a:solidFill>
                  <a:schemeClr val="accent5"/>
                </a:solidFill>
              </a:rPr>
              <a:t>Without the product, it takes a set lag period, then a random chance each time on top of that, and for the current drug to be insufficient (this models tests with long lag times) to increase the treatment, then when the treatment exceeds a threshold, they will be isolated</a:t>
            </a:r>
          </a:p>
          <a:p>
            <a:endParaRPr lang="en-GB" sz="1200" dirty="0">
              <a:solidFill>
                <a:schemeClr val="accent5"/>
              </a:solidFill>
            </a:endParaRPr>
          </a:p>
          <a:p>
            <a:r>
              <a:rPr lang="en-GB" sz="1200" dirty="0">
                <a:solidFill>
                  <a:schemeClr val="accent6"/>
                </a:solidFill>
              </a:rPr>
              <a:t>With the product, patients are instantly isolated when their infection exceeds the threshold, since our product allows very fast testing – modelled as shorter than one timestep</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2753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40" name="TextBox 39">
            <a:extLst>
              <a:ext uri="{FF2B5EF4-FFF2-40B4-BE49-F238E27FC236}">
                <a16:creationId xmlns:a16="http://schemas.microsoft.com/office/drawing/2014/main" id="{3D6527B1-926C-47D1-9E83-50A304CF0563}"/>
              </a:ext>
            </a:extLst>
          </p:cNvPr>
          <p:cNvSpPr txBox="1"/>
          <p:nvPr/>
        </p:nvSpPr>
        <p:spPr>
          <a:xfrm>
            <a:off x="68162" y="40859"/>
            <a:ext cx="2142580" cy="1420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GB" sz="1400" dirty="0"/>
              <a:t>Resistance refers to pathogenic resistance against antibiotics</a:t>
            </a:r>
          </a:p>
          <a:p>
            <a:pPr marL="285750" indent="-285750">
              <a:buFont typeface="Arial" panose="020B0604020202020204" pitchFamily="34" charset="0"/>
              <a:buChar char="•"/>
            </a:pPr>
            <a:r>
              <a:rPr lang="en-GB" sz="1400" dirty="0"/>
              <a:t>Immunity refers to human immunity against pathogens</a:t>
            </a:r>
          </a:p>
        </p:txBody>
      </p:sp>
    </p:spTree>
    <p:extLst>
      <p:ext uri="{BB962C8B-B14F-4D97-AF65-F5344CB8AC3E}">
        <p14:creationId xmlns:p14="http://schemas.microsoft.com/office/powerpoint/2010/main" val="280416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A28E3-FE67-4ED9-8C09-74055CB3C2B9}"/>
              </a:ext>
            </a:extLst>
          </p:cNvPr>
          <p:cNvSpPr txBox="1"/>
          <p:nvPr/>
        </p:nvSpPr>
        <p:spPr>
          <a:xfrm>
            <a:off x="286626" y="209725"/>
            <a:ext cx="1476462" cy="369332"/>
          </a:xfrm>
          <a:prstGeom prst="rect">
            <a:avLst/>
          </a:prstGeom>
          <a:noFill/>
        </p:spPr>
        <p:txBody>
          <a:bodyPr wrap="square" rtlCol="0">
            <a:spAutoFit/>
          </a:bodyPr>
          <a:lstStyle/>
          <a:p>
            <a:r>
              <a:rPr lang="en-GB" dirty="0"/>
              <a:t>No treatment</a:t>
            </a:r>
          </a:p>
        </p:txBody>
      </p:sp>
      <p:sp>
        <p:nvSpPr>
          <p:cNvPr id="3" name="TextBox 2">
            <a:extLst>
              <a:ext uri="{FF2B5EF4-FFF2-40B4-BE49-F238E27FC236}">
                <a16:creationId xmlns:a16="http://schemas.microsoft.com/office/drawing/2014/main" id="{5A4DDDD9-1040-47F1-8557-B1270481944F}"/>
              </a:ext>
            </a:extLst>
          </p:cNvPr>
          <p:cNvSpPr txBox="1"/>
          <p:nvPr/>
        </p:nvSpPr>
        <p:spPr>
          <a:xfrm>
            <a:off x="286626" y="1770076"/>
            <a:ext cx="1476462" cy="369332"/>
          </a:xfrm>
          <a:prstGeom prst="rect">
            <a:avLst/>
          </a:prstGeom>
          <a:noFill/>
        </p:spPr>
        <p:txBody>
          <a:bodyPr wrap="square" rtlCol="0">
            <a:spAutoFit/>
          </a:bodyPr>
          <a:lstStyle/>
          <a:p>
            <a:r>
              <a:rPr lang="en-GB" dirty="0"/>
              <a:t>Treatment #1</a:t>
            </a:r>
          </a:p>
        </p:txBody>
      </p:sp>
      <p:sp>
        <p:nvSpPr>
          <p:cNvPr id="4" name="TextBox 3">
            <a:extLst>
              <a:ext uri="{FF2B5EF4-FFF2-40B4-BE49-F238E27FC236}">
                <a16:creationId xmlns:a16="http://schemas.microsoft.com/office/drawing/2014/main" id="{50D67546-AD62-486C-815A-D7476CDB37F2}"/>
              </a:ext>
            </a:extLst>
          </p:cNvPr>
          <p:cNvSpPr txBox="1"/>
          <p:nvPr/>
        </p:nvSpPr>
        <p:spPr>
          <a:xfrm>
            <a:off x="286626" y="3523376"/>
            <a:ext cx="1476462" cy="369332"/>
          </a:xfrm>
          <a:prstGeom prst="rect">
            <a:avLst/>
          </a:prstGeom>
          <a:noFill/>
        </p:spPr>
        <p:txBody>
          <a:bodyPr wrap="square" rtlCol="0">
            <a:spAutoFit/>
          </a:bodyPr>
          <a:lstStyle/>
          <a:p>
            <a:r>
              <a:rPr lang="en-GB" dirty="0"/>
              <a:t>Treatment #2</a:t>
            </a:r>
          </a:p>
        </p:txBody>
      </p:sp>
      <p:sp>
        <p:nvSpPr>
          <p:cNvPr id="5" name="TextBox 4">
            <a:extLst>
              <a:ext uri="{FF2B5EF4-FFF2-40B4-BE49-F238E27FC236}">
                <a16:creationId xmlns:a16="http://schemas.microsoft.com/office/drawing/2014/main" id="{19D7719A-B1D8-480E-8667-D0780DC5160D}"/>
              </a:ext>
            </a:extLst>
          </p:cNvPr>
          <p:cNvSpPr txBox="1"/>
          <p:nvPr/>
        </p:nvSpPr>
        <p:spPr>
          <a:xfrm>
            <a:off x="286626" y="5271082"/>
            <a:ext cx="1476462" cy="369332"/>
          </a:xfrm>
          <a:prstGeom prst="rect">
            <a:avLst/>
          </a:prstGeom>
          <a:noFill/>
        </p:spPr>
        <p:txBody>
          <a:bodyPr wrap="square" rtlCol="0">
            <a:spAutoFit/>
          </a:bodyPr>
          <a:lstStyle/>
          <a:p>
            <a:r>
              <a:rPr lang="en-GB" dirty="0"/>
              <a:t>Treatment #3</a:t>
            </a:r>
          </a:p>
        </p:txBody>
      </p:sp>
      <p:cxnSp>
        <p:nvCxnSpPr>
          <p:cNvPr id="7" name="Straight Connector 6">
            <a:extLst>
              <a:ext uri="{FF2B5EF4-FFF2-40B4-BE49-F238E27FC236}">
                <a16:creationId xmlns:a16="http://schemas.microsoft.com/office/drawing/2014/main" id="{7E341164-FF5B-4B31-A20D-17B90789557E}"/>
              </a:ext>
            </a:extLst>
          </p:cNvPr>
          <p:cNvCxnSpPr>
            <a:cxnSpLocks/>
          </p:cNvCxnSpPr>
          <p:nvPr/>
        </p:nvCxnSpPr>
        <p:spPr>
          <a:xfrm>
            <a:off x="176169" y="209725"/>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19279-1F33-4661-B482-EDBBFA33CDFB}"/>
              </a:ext>
            </a:extLst>
          </p:cNvPr>
          <p:cNvCxnSpPr>
            <a:cxnSpLocks/>
          </p:cNvCxnSpPr>
          <p:nvPr/>
        </p:nvCxnSpPr>
        <p:spPr>
          <a:xfrm>
            <a:off x="176169" y="1770076"/>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FEE9D4-27E2-4DCD-8F2A-2939E4FD33BA}"/>
              </a:ext>
            </a:extLst>
          </p:cNvPr>
          <p:cNvCxnSpPr>
            <a:cxnSpLocks/>
          </p:cNvCxnSpPr>
          <p:nvPr/>
        </p:nvCxnSpPr>
        <p:spPr>
          <a:xfrm>
            <a:off x="265651" y="3491217"/>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D8DCF07-0E6E-4E84-AC81-6BEA33E217F7}"/>
              </a:ext>
            </a:extLst>
          </p:cNvPr>
          <p:cNvCxnSpPr>
            <a:cxnSpLocks/>
          </p:cNvCxnSpPr>
          <p:nvPr/>
        </p:nvCxnSpPr>
        <p:spPr>
          <a:xfrm>
            <a:off x="265650" y="5271082"/>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6541F2A-C13C-46C2-8D7E-FC0235D60111}"/>
              </a:ext>
            </a:extLst>
          </p:cNvPr>
          <p:cNvCxnSpPr>
            <a:cxnSpLocks/>
          </p:cNvCxnSpPr>
          <p:nvPr/>
        </p:nvCxnSpPr>
        <p:spPr>
          <a:xfrm flipH="1">
            <a:off x="1763088" y="77598"/>
            <a:ext cx="32165" cy="6709096"/>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B929D5B-1B68-49FB-8E25-7B1B64B786E7}"/>
              </a:ext>
            </a:extLst>
          </p:cNvPr>
          <p:cNvSpPr txBox="1"/>
          <p:nvPr/>
        </p:nvSpPr>
        <p:spPr>
          <a:xfrm>
            <a:off x="2409434" y="805127"/>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19" name="TextBox 18">
            <a:extLst>
              <a:ext uri="{FF2B5EF4-FFF2-40B4-BE49-F238E27FC236}">
                <a16:creationId xmlns:a16="http://schemas.microsoft.com/office/drawing/2014/main" id="{00A5EB57-E76A-4BE1-A280-00C15006FB71}"/>
              </a:ext>
            </a:extLst>
          </p:cNvPr>
          <p:cNvSpPr txBox="1"/>
          <p:nvPr/>
        </p:nvSpPr>
        <p:spPr>
          <a:xfrm>
            <a:off x="4874001" y="632507"/>
            <a:ext cx="152186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Infected with any resistance</a:t>
            </a:r>
          </a:p>
        </p:txBody>
      </p:sp>
      <p:sp>
        <p:nvSpPr>
          <p:cNvPr id="20" name="TextBox 19">
            <a:extLst>
              <a:ext uri="{FF2B5EF4-FFF2-40B4-BE49-F238E27FC236}">
                <a16:creationId xmlns:a16="http://schemas.microsoft.com/office/drawing/2014/main" id="{4F7C8E68-BD17-440D-A3D3-CF2B3379AFBB}"/>
              </a:ext>
            </a:extLst>
          </p:cNvPr>
          <p:cNvSpPr txBox="1"/>
          <p:nvPr/>
        </p:nvSpPr>
        <p:spPr>
          <a:xfrm>
            <a:off x="7514046" y="757615"/>
            <a:ext cx="9612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sp>
        <p:nvSpPr>
          <p:cNvPr id="21" name="TextBox 20">
            <a:extLst>
              <a:ext uri="{FF2B5EF4-FFF2-40B4-BE49-F238E27FC236}">
                <a16:creationId xmlns:a16="http://schemas.microsoft.com/office/drawing/2014/main" id="{79B23F9E-017F-4709-9F42-A3F07F86C300}"/>
              </a:ext>
            </a:extLst>
          </p:cNvPr>
          <p:cNvSpPr txBox="1"/>
          <p:nvPr/>
        </p:nvSpPr>
        <p:spPr>
          <a:xfrm>
            <a:off x="9593480" y="771006"/>
            <a:ext cx="683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Dead</a:t>
            </a:r>
          </a:p>
        </p:txBody>
      </p:sp>
      <p:sp>
        <p:nvSpPr>
          <p:cNvPr id="24" name="TextBox 23">
            <a:extLst>
              <a:ext uri="{FF2B5EF4-FFF2-40B4-BE49-F238E27FC236}">
                <a16:creationId xmlns:a16="http://schemas.microsoft.com/office/drawing/2014/main" id="{302302FB-423B-4D47-B132-5ED0725804BA}"/>
              </a:ext>
            </a:extLst>
          </p:cNvPr>
          <p:cNvSpPr txBox="1"/>
          <p:nvPr/>
        </p:nvSpPr>
        <p:spPr>
          <a:xfrm>
            <a:off x="4925000"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5" name="TextBox 24">
            <a:extLst>
              <a:ext uri="{FF2B5EF4-FFF2-40B4-BE49-F238E27FC236}">
                <a16:creationId xmlns:a16="http://schemas.microsoft.com/office/drawing/2014/main" id="{2AE8ACEB-3D62-47E3-A31E-94BC622FC486}"/>
              </a:ext>
            </a:extLst>
          </p:cNvPr>
          <p:cNvSpPr txBox="1"/>
          <p:nvPr/>
        </p:nvSpPr>
        <p:spPr>
          <a:xfrm>
            <a:off x="6839842"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26" name="TextBox 25">
            <a:extLst>
              <a:ext uri="{FF2B5EF4-FFF2-40B4-BE49-F238E27FC236}">
                <a16:creationId xmlns:a16="http://schemas.microsoft.com/office/drawing/2014/main" id="{D63088A7-7F9C-4C57-BD3B-EA5EAF452BCD}"/>
              </a:ext>
            </a:extLst>
          </p:cNvPr>
          <p:cNvSpPr txBox="1"/>
          <p:nvPr/>
        </p:nvSpPr>
        <p:spPr>
          <a:xfrm>
            <a:off x="4925000" y="4139858"/>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8" name="TextBox 27">
            <a:extLst>
              <a:ext uri="{FF2B5EF4-FFF2-40B4-BE49-F238E27FC236}">
                <a16:creationId xmlns:a16="http://schemas.microsoft.com/office/drawing/2014/main" id="{A2C4D285-5419-4842-81DF-66CBE47CB2A5}"/>
              </a:ext>
            </a:extLst>
          </p:cNvPr>
          <p:cNvSpPr txBox="1"/>
          <p:nvPr/>
        </p:nvSpPr>
        <p:spPr>
          <a:xfrm>
            <a:off x="6839842" y="4139858"/>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3" name="TextBox 32">
            <a:extLst>
              <a:ext uri="{FF2B5EF4-FFF2-40B4-BE49-F238E27FC236}">
                <a16:creationId xmlns:a16="http://schemas.microsoft.com/office/drawing/2014/main" id="{33F67601-F182-4CB3-BE5C-20807FC41A71}"/>
              </a:ext>
            </a:extLst>
          </p:cNvPr>
          <p:cNvSpPr txBox="1"/>
          <p:nvPr/>
        </p:nvSpPr>
        <p:spPr>
          <a:xfrm>
            <a:off x="6839842" y="5844222"/>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4" name="TextBox 33">
            <a:extLst>
              <a:ext uri="{FF2B5EF4-FFF2-40B4-BE49-F238E27FC236}">
                <a16:creationId xmlns:a16="http://schemas.microsoft.com/office/drawing/2014/main" id="{EB378E91-F421-4D06-8D4E-67A9A04EDDEB}"/>
              </a:ext>
            </a:extLst>
          </p:cNvPr>
          <p:cNvSpPr txBox="1"/>
          <p:nvPr/>
        </p:nvSpPr>
        <p:spPr>
          <a:xfrm>
            <a:off x="3010158"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grpSp>
        <p:nvGrpSpPr>
          <p:cNvPr id="6" name="Group 5">
            <a:extLst>
              <a:ext uri="{FF2B5EF4-FFF2-40B4-BE49-F238E27FC236}">
                <a16:creationId xmlns:a16="http://schemas.microsoft.com/office/drawing/2014/main" id="{B124E156-34AF-418F-96C9-817AEFE514E7}"/>
              </a:ext>
            </a:extLst>
          </p:cNvPr>
          <p:cNvGrpSpPr/>
          <p:nvPr/>
        </p:nvGrpSpPr>
        <p:grpSpPr>
          <a:xfrm>
            <a:off x="1947629" y="1015426"/>
            <a:ext cx="184557" cy="5170502"/>
            <a:chOff x="1947629" y="969246"/>
            <a:chExt cx="184557" cy="5170502"/>
          </a:xfrm>
        </p:grpSpPr>
        <p:sp>
          <p:nvSpPr>
            <p:cNvPr id="22" name="Arrow: Down 21">
              <a:extLst>
                <a:ext uri="{FF2B5EF4-FFF2-40B4-BE49-F238E27FC236}">
                  <a16:creationId xmlns:a16="http://schemas.microsoft.com/office/drawing/2014/main" id="{68055556-D431-40FE-AB5E-60C51CDAA482}"/>
                </a:ext>
              </a:extLst>
            </p:cNvPr>
            <p:cNvSpPr/>
            <p:nvPr/>
          </p:nvSpPr>
          <p:spPr>
            <a:xfrm>
              <a:off x="1947629" y="96924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410BDBD6-DAA5-49AF-AE95-5380D37D6AE8}"/>
                </a:ext>
              </a:extLst>
            </p:cNvPr>
            <p:cNvSpPr/>
            <p:nvPr/>
          </p:nvSpPr>
          <p:spPr>
            <a:xfrm>
              <a:off x="1947629" y="283937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155B68-0903-478D-85D5-8D780126E84A}"/>
                </a:ext>
              </a:extLst>
            </p:cNvPr>
            <p:cNvSpPr/>
            <p:nvPr/>
          </p:nvSpPr>
          <p:spPr>
            <a:xfrm>
              <a:off x="1947629" y="4771748"/>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017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385</Words>
  <Application>Microsoft Office PowerPoint</Application>
  <PresentationFormat>Widescreen</PresentationFormat>
  <Paragraphs>82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EDMUND (UG)</dc:creator>
  <cp:lastModifiedBy>GOODMAN, EDMUND (UG)</cp:lastModifiedBy>
  <cp:revision>29</cp:revision>
  <dcterms:created xsi:type="dcterms:W3CDTF">2021-08-27T13:52:08Z</dcterms:created>
  <dcterms:modified xsi:type="dcterms:W3CDTF">2021-09-22T16:07:08Z</dcterms:modified>
</cp:coreProperties>
</file>