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523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015.igem.org/Team:BABS_UNSW_Australia/Protocols" TargetMode="External"/><Relationship Id="rId4" Type="http://schemas.openxmlformats.org/officeDocument/2006/relationships/hyperlink" Target="http://thehackernews.com/2017/02/cloudflare-vulnerability.html" TargetMode="External"/><Relationship Id="rId5" Type="http://schemas.openxmlformats.org/officeDocument/2006/relationships/hyperlink" Target="https://www.healthcare-informatics.com/article/cybersecurity/breaking-wanna-decryptor-20-spreads-damage-globally-washington-post-reports" TargetMode="External"/><Relationship Id="rId6" Type="http://schemas.openxmlformats.org/officeDocument/2006/relationships/hyperlink" Target="http://www.klynch.com/archives/000025.html" TargetMode="External"/><Relationship Id="rId7" Type="http://schemas.openxmlformats.org/officeDocument/2006/relationships/hyperlink" Target="http://store.steampowered.com/app/497350/Conclusion/" TargetMode="External"/><Relationship Id="rId8" Type="http://schemas.openxmlformats.org/officeDocument/2006/relationships/hyperlink" Target="https://www.dentalelite.co.uk/dental-practice-sale-journey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What are computer protocols, how are they verified against attacks, and how is this relevant to people today?</a:t>
            </a:r>
            <a:endParaRPr sz="2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Edmund Goodman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Research Journey</a:t>
            </a:r>
            <a:endParaRPr/>
          </a:p>
        </p:txBody>
      </p:sp>
      <p:pic>
        <p:nvPicPr>
          <p:cNvPr id="122" name="Shape 122" descr="Journe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50" y="1185325"/>
            <a:ext cx="5195974" cy="34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Attributions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http://2015.igem.org/Team:BABS_UNSW_Australia/Protocols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http://thehackernews.com/2017/02/cloudflare-vulnerability.html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https://www.healthcare-informatics.com/article/cybersecurity/breaking-wanna-decryptor-20-spreads-damage-globally-washington-post-reports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http://www.klynch.com/archives/000025.html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http://store.steampowered.com/app/497350/Conclusion/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https://www.dentalelite.co.uk/dental-practice-sale-journey/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computer protocols?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protocol is defined as: a set of rules or procedures for transmitting data between electronic devices (</a:t>
            </a:r>
            <a:r>
              <a:rPr lang="en-GB" dirty="0" err="1"/>
              <a:t>Encyclopedia</a:t>
            </a:r>
            <a:r>
              <a:rPr lang="en-GB" dirty="0"/>
              <a:t> Britannica).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There are a multitude of varieties of computer protocols</a:t>
            </a:r>
            <a:endParaRPr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smtClean="0"/>
              <a:t>- Transport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dirty="0" smtClean="0"/>
              <a:t>- Consensus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dirty="0" smtClean="0"/>
              <a:t>- Cryptographic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dirty="0" smtClean="0"/>
              <a:t>- Authentication</a:t>
            </a:r>
            <a:endParaRPr dirty="0"/>
          </a:p>
        </p:txBody>
      </p:sp>
      <p:pic>
        <p:nvPicPr>
          <p:cNvPr id="70" name="Shape 70" descr="BABS_UNSW_Australia_header_protoco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50" y="3037850"/>
            <a:ext cx="6300072" cy="1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Example - Authentication protocols - Notation</a:t>
            </a:r>
            <a:endParaRPr sz="3200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protocols, we use notation to denote messages. For example: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>
                <a:latin typeface="Arimo"/>
                <a:ea typeface="Arimo"/>
                <a:cs typeface="Arimo"/>
                <a:sym typeface="Arimo"/>
              </a:rPr>
              <a:t>A → AS: A, B, I</a:t>
            </a:r>
            <a:r>
              <a:rPr lang="en-GB" baseline="-25000">
                <a:latin typeface="Arial"/>
                <a:ea typeface="Arial"/>
                <a:cs typeface="Arial"/>
                <a:sym typeface="Arial"/>
              </a:rPr>
              <a:t>A1</a:t>
            </a:r>
            <a:r>
              <a:rPr lang="en-GB">
                <a:latin typeface="Arimo"/>
                <a:ea typeface="Arimo"/>
                <a:cs typeface="Arimo"/>
                <a:sym typeface="Arimo"/>
              </a:rPr>
              <a:t> 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>
                <a:latin typeface="Arimo"/>
                <a:ea typeface="Arimo"/>
                <a:cs typeface="Arimo"/>
                <a:sym typeface="Arimo"/>
              </a:rPr>
              <a:t>A → B: {CK, A}</a:t>
            </a:r>
            <a:r>
              <a:rPr lang="en-GB" baseline="30000">
                <a:latin typeface="Arial"/>
                <a:ea typeface="Arial"/>
                <a:cs typeface="Arial"/>
                <a:sym typeface="Arial"/>
              </a:rPr>
              <a:t>KB</a:t>
            </a:r>
            <a:r>
              <a:rPr lang="en-GB">
                <a:latin typeface="Arimo"/>
                <a:ea typeface="Arimo"/>
                <a:cs typeface="Arimo"/>
                <a:sym typeface="Arimo"/>
              </a:rPr>
              <a:t> 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>
                <a:latin typeface="Arimo"/>
                <a:ea typeface="Arimo"/>
                <a:cs typeface="Arimo"/>
                <a:sym typeface="Arimo"/>
              </a:rPr>
              <a:t>A → B: {I</a:t>
            </a:r>
            <a:r>
              <a:rPr lang="en-GB" baseline="-25000"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- 1}</a:t>
            </a:r>
            <a:r>
              <a:rPr lang="en-GB" baseline="30000">
                <a:latin typeface="Arial"/>
                <a:ea typeface="Arial"/>
                <a:cs typeface="Arial"/>
                <a:sym typeface="Arial"/>
              </a:rPr>
              <a:t>CK</a:t>
            </a:r>
            <a:r>
              <a:rPr lang="en-GB">
                <a:latin typeface="Arimo"/>
                <a:ea typeface="Arimo"/>
                <a:cs typeface="Arimo"/>
                <a:sym typeface="Arimo"/>
              </a:rPr>
              <a:t> </a:t>
            </a:r>
            <a:endParaRPr baseline="-2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Example - Authentication protocols - Protocols</a:t>
            </a:r>
            <a:endParaRPr sz="3200" dirty="0"/>
          </a:p>
        </p:txBody>
      </p:sp>
      <p:pic>
        <p:nvPicPr>
          <p:cNvPr id="82" name="Shape 82" descr="Macintosh HD:Users:edmund:Desktop:NeedhamSchroeder.png"/>
          <p:cNvPicPr preferRelativeResize="0"/>
          <p:nvPr/>
        </p:nvPicPr>
        <p:blipFill rotWithShape="1">
          <a:blip r:embed="rId3">
            <a:alphaModFix/>
          </a:blip>
          <a:srcRect l="6463"/>
          <a:stretch/>
        </p:blipFill>
        <p:spPr>
          <a:xfrm>
            <a:off x="2732863" y="1184833"/>
            <a:ext cx="4678634" cy="369147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3" name="Shape 83"/>
          <p:cNvSpPr txBox="1"/>
          <p:nvPr/>
        </p:nvSpPr>
        <p:spPr>
          <a:xfrm>
            <a:off x="199975" y="1244200"/>
            <a:ext cx="2399455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Economica"/>
                <a:ea typeface="Economica"/>
                <a:cs typeface="Economica"/>
                <a:sym typeface="Economica"/>
              </a:rPr>
              <a:t>Needham-</a:t>
            </a:r>
            <a:r>
              <a:rPr lang="en-GB" sz="1800" dirty="0" smtClean="0">
                <a:latin typeface="Economica"/>
                <a:ea typeface="Economica"/>
                <a:cs typeface="Economica"/>
                <a:sym typeface="Economica"/>
              </a:rPr>
              <a:t>Schroeder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latin typeface="Economica"/>
                <a:ea typeface="Economica"/>
                <a:cs typeface="Economica"/>
                <a:sym typeface="Economica"/>
              </a:rPr>
              <a:t>protocol</a:t>
            </a:r>
            <a:r>
              <a:rPr lang="en-GB" sz="1800" dirty="0">
                <a:latin typeface="Economica"/>
                <a:ea typeface="Economica"/>
                <a:cs typeface="Economica"/>
                <a:sym typeface="Economica"/>
              </a:rPr>
              <a:t>:</a:t>
            </a:r>
            <a:endParaRPr sz="18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Protocol Emulator Code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wrote an emulator for computer protocols in Python 2.7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160750"/>
            <a:ext cx="57340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32845"/>
            <a:ext cx="8520600" cy="99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Glossary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42146"/>
            <a:ext cx="8520600" cy="400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-Trust: </a:t>
            </a:r>
            <a:r>
              <a:rPr lang="en-GB" dirty="0">
                <a:highlight>
                  <a:srgbClr val="FFFFFF"/>
                </a:highlight>
              </a:rPr>
              <a:t>Whether it is reasonable for a principal to assume something is true</a:t>
            </a: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-Tabula rasa: Literally “A blank slate” - a computer that is wiped after use</a:t>
            </a: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-WAN/LAN: Wide/Local area network - basis of the internet</a:t>
            </a: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-Nonce: </a:t>
            </a:r>
            <a:r>
              <a:rPr lang="en-GB" b="1" dirty="0">
                <a:highlight>
                  <a:srgbClr val="FFFFFF"/>
                </a:highlight>
              </a:rPr>
              <a:t>N</a:t>
            </a:r>
            <a:r>
              <a:rPr lang="en-GB" dirty="0">
                <a:highlight>
                  <a:srgbClr val="FFFFFF"/>
                </a:highlight>
              </a:rPr>
              <a:t>umber used only </a:t>
            </a:r>
            <a:r>
              <a:rPr lang="en-GB" b="1" dirty="0">
                <a:highlight>
                  <a:srgbClr val="FFFFFF"/>
                </a:highlight>
              </a:rPr>
              <a:t>ONCE</a:t>
            </a: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-Principal(s): Parties participating in the protocol</a:t>
            </a: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-Freshness: Whether or not something has been used before (in the protocol)</a:t>
            </a:r>
            <a:endParaRPr dirty="0"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highlight>
                  <a:srgbClr val="FFFFFF"/>
                </a:highlight>
              </a:rPr>
              <a:t>-Replay attack: </a:t>
            </a:r>
            <a:r>
              <a:rPr lang="en-GB" dirty="0"/>
              <a:t>The re-use of an old run of a protocol to impersonate a principal without knowledge of their key, that should be required.</a:t>
            </a: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How are they verified against attacks - Techniques</a:t>
            </a:r>
            <a:endParaRPr sz="28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Formality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/>
              <a:t>-</a:t>
            </a:r>
            <a:r>
              <a:rPr lang="en-GB" dirty="0"/>
              <a:t>Ban logic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smtClean="0"/>
              <a:t>-</a:t>
            </a:r>
            <a:r>
              <a:rPr lang="en-GB" dirty="0"/>
              <a:t>Burrows-</a:t>
            </a:r>
            <a:r>
              <a:rPr lang="en-GB" dirty="0" err="1"/>
              <a:t>Abadi</a:t>
            </a:r>
            <a:r>
              <a:rPr lang="en-GB" dirty="0"/>
              <a:t>-Needham logic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-</a:t>
            </a:r>
            <a:r>
              <a:rPr lang="en-GB" dirty="0"/>
              <a:t>Uses special </a:t>
            </a:r>
            <a:r>
              <a:rPr lang="en-GB" dirty="0" smtClean="0"/>
              <a:t>typesetting</a:t>
            </a: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        -</a:t>
            </a:r>
            <a:r>
              <a:rPr lang="en-GB" dirty="0"/>
              <a:t>Allows for formalisation and </a:t>
            </a:r>
            <a:r>
              <a:rPr lang="en-GB" dirty="0" smtClean="0"/>
              <a:t>checking </a:t>
            </a:r>
            <a:r>
              <a:rPr lang="en-GB" dirty="0"/>
              <a:t>of computer protocols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4294967295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Informality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/>
              <a:t>-</a:t>
            </a:r>
            <a:r>
              <a:rPr lang="en-GB" dirty="0"/>
              <a:t>Informal principles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smtClean="0"/>
              <a:t>-</a:t>
            </a:r>
            <a:r>
              <a:rPr lang="en-GB" dirty="0"/>
              <a:t>Good practices of design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smtClean="0"/>
              <a:t>-</a:t>
            </a:r>
            <a:r>
              <a:rPr lang="en-GB" dirty="0"/>
              <a:t>Explanation of errors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smtClean="0"/>
              <a:t>-</a:t>
            </a:r>
            <a:r>
              <a:rPr lang="en-GB" dirty="0"/>
              <a:t>How to avoid them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Why is this relevant to us today?</a:t>
            </a:r>
            <a:endParaRPr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25" y="1219400"/>
            <a:ext cx="3136226" cy="16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708" y="3066700"/>
            <a:ext cx="3532318" cy="16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WannaDecryptorSMALLER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14" y="1219400"/>
            <a:ext cx="3275950" cy="24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head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25" y="957870"/>
            <a:ext cx="6905950" cy="3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407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Economica</vt:lpstr>
      <vt:lpstr>Arimo</vt:lpstr>
      <vt:lpstr>Open Sans</vt:lpstr>
      <vt:lpstr>Luxe</vt:lpstr>
      <vt:lpstr>What are computer protocols, how are they verified against attacks, and how is this relevant to people today?</vt:lpstr>
      <vt:lpstr>What are computer protocols?</vt:lpstr>
      <vt:lpstr>Example - Authentication protocols - Notation</vt:lpstr>
      <vt:lpstr>Example - Authentication protocols - Protocols</vt:lpstr>
      <vt:lpstr>Protocol Emulator Code</vt:lpstr>
      <vt:lpstr>Glossary</vt:lpstr>
      <vt:lpstr>How are they verified against attacks - Techniques</vt:lpstr>
      <vt:lpstr>Why is this relevant to us today?</vt:lpstr>
      <vt:lpstr>PowerPoint Presentation</vt:lpstr>
      <vt:lpstr>My Research Journey</vt:lpstr>
      <vt:lpstr>Any Questions?</vt:lpstr>
      <vt:lpstr>Image Attributions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computer protocols, how are they verified against attacks, and how is this relevant to people today?</dc:title>
  <cp:lastModifiedBy>Edmund</cp:lastModifiedBy>
  <cp:revision>3</cp:revision>
  <dcterms:modified xsi:type="dcterms:W3CDTF">2018-03-02T21:22:56Z</dcterms:modified>
</cp:coreProperties>
</file>