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6" r:id="rId5"/>
    <p:sldId id="260" r:id="rId6"/>
    <p:sldId id="261" r:id="rId7"/>
    <p:sldId id="262" r:id="rId8"/>
    <p:sldId id="267" r:id="rId9"/>
    <p:sldId id="269" r:id="rId10"/>
    <p:sldId id="263" r:id="rId11"/>
    <p:sldId id="264" r:id="rId12"/>
    <p:sldId id="270"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3/14/2021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es-MX" sz="8000" dirty="0" err="1"/>
              <a:t>The</a:t>
            </a:r>
            <a:r>
              <a:rPr lang="es-MX" sz="8000" dirty="0"/>
              <a:t> Friedman </a:t>
            </a:r>
            <a:br>
              <a:rPr lang="es-MX" sz="8000" dirty="0"/>
            </a:br>
            <a:r>
              <a:rPr lang="es-MX" sz="8000" dirty="0"/>
              <a:t>test</a:t>
            </a:r>
          </a:p>
        </p:txBody>
      </p:sp>
      <p:pic>
        <p:nvPicPr>
          <p:cNvPr id="4" name="Imagen 3"/>
          <p:cNvPicPr>
            <a:picLocks noChangeAspect="1"/>
          </p:cNvPicPr>
          <p:nvPr/>
        </p:nvPicPr>
        <p:blipFill>
          <a:blip r:embed="rId2"/>
          <a:stretch>
            <a:fillRect/>
          </a:stretch>
        </p:blipFill>
        <p:spPr>
          <a:xfrm>
            <a:off x="4876100" y="3391497"/>
            <a:ext cx="2439800" cy="3047961"/>
          </a:xfrm>
          <a:prstGeom prst="rect">
            <a:avLst/>
          </a:prstGeom>
        </p:spPr>
      </p:pic>
    </p:spTree>
    <p:extLst>
      <p:ext uri="{BB962C8B-B14F-4D97-AF65-F5344CB8AC3E}">
        <p14:creationId xmlns:p14="http://schemas.microsoft.com/office/powerpoint/2010/main" val="290554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Frecuencia de las letras</a:t>
            </a:r>
          </a:p>
        </p:txBody>
      </p:sp>
      <p:pic>
        <p:nvPicPr>
          <p:cNvPr id="3" name="Imagen 2"/>
          <p:cNvPicPr>
            <a:picLocks noChangeAspect="1"/>
          </p:cNvPicPr>
          <p:nvPr/>
        </p:nvPicPr>
        <p:blipFill rotWithShape="1">
          <a:blip r:embed="rId2"/>
          <a:srcRect b="51420"/>
          <a:stretch/>
        </p:blipFill>
        <p:spPr>
          <a:xfrm>
            <a:off x="402806" y="1935921"/>
            <a:ext cx="5293306" cy="3792350"/>
          </a:xfrm>
          <a:prstGeom prst="rect">
            <a:avLst/>
          </a:prstGeom>
        </p:spPr>
      </p:pic>
      <p:pic>
        <p:nvPicPr>
          <p:cNvPr id="5" name="Imagen 4"/>
          <p:cNvPicPr>
            <a:picLocks noChangeAspect="1"/>
          </p:cNvPicPr>
          <p:nvPr/>
        </p:nvPicPr>
        <p:blipFill rotWithShape="1">
          <a:blip r:embed="rId2"/>
          <a:srcRect l="-838" t="48580" r="838" b="284"/>
          <a:stretch/>
        </p:blipFill>
        <p:spPr>
          <a:xfrm>
            <a:off x="5991948" y="1935920"/>
            <a:ext cx="5207215" cy="3926997"/>
          </a:xfrm>
          <a:prstGeom prst="rect">
            <a:avLst/>
          </a:prstGeom>
        </p:spPr>
      </p:pic>
    </p:spTree>
    <p:extLst>
      <p:ext uri="{BB962C8B-B14F-4D97-AF65-F5344CB8AC3E}">
        <p14:creationId xmlns:p14="http://schemas.microsoft.com/office/powerpoint/2010/main" val="1728499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Frecuencia de las letras</a:t>
            </a:r>
          </a:p>
        </p:txBody>
      </p:sp>
      <p:pic>
        <p:nvPicPr>
          <p:cNvPr id="4" name="Imagen 3"/>
          <p:cNvPicPr>
            <a:picLocks noChangeAspect="1"/>
          </p:cNvPicPr>
          <p:nvPr/>
        </p:nvPicPr>
        <p:blipFill>
          <a:blip r:embed="rId2"/>
          <a:stretch>
            <a:fillRect/>
          </a:stretch>
        </p:blipFill>
        <p:spPr>
          <a:xfrm>
            <a:off x="328611" y="1935920"/>
            <a:ext cx="5346854" cy="3805974"/>
          </a:xfrm>
          <a:prstGeom prst="rect">
            <a:avLst/>
          </a:prstGeom>
        </p:spPr>
      </p:pic>
      <p:pic>
        <p:nvPicPr>
          <p:cNvPr id="6" name="Imagen 5"/>
          <p:cNvPicPr>
            <a:picLocks noChangeAspect="1"/>
          </p:cNvPicPr>
          <p:nvPr/>
        </p:nvPicPr>
        <p:blipFill>
          <a:blip r:embed="rId3"/>
          <a:stretch>
            <a:fillRect/>
          </a:stretch>
        </p:blipFill>
        <p:spPr>
          <a:xfrm>
            <a:off x="6200215" y="2682174"/>
            <a:ext cx="5390072" cy="2121954"/>
          </a:xfrm>
          <a:prstGeom prst="rect">
            <a:avLst/>
          </a:prstGeom>
        </p:spPr>
      </p:pic>
    </p:spTree>
    <p:extLst>
      <p:ext uri="{BB962C8B-B14F-4D97-AF65-F5344CB8AC3E}">
        <p14:creationId xmlns:p14="http://schemas.microsoft.com/office/powerpoint/2010/main" val="148751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DE68A86-4C4C-4B79-B477-49DDA867B152}"/>
              </a:ext>
            </a:extLst>
          </p:cNvPr>
          <p:cNvPicPr>
            <a:picLocks noChangeAspect="1"/>
          </p:cNvPicPr>
          <p:nvPr/>
        </p:nvPicPr>
        <p:blipFill>
          <a:blip r:embed="rId2"/>
          <a:stretch>
            <a:fillRect/>
          </a:stretch>
        </p:blipFill>
        <p:spPr>
          <a:xfrm>
            <a:off x="1395809" y="1888126"/>
            <a:ext cx="1616409" cy="5388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5" name="Rectángulo 4">
            <a:extLst>
              <a:ext uri="{FF2B5EF4-FFF2-40B4-BE49-F238E27FC236}">
                <a16:creationId xmlns:a16="http://schemas.microsoft.com/office/drawing/2014/main" id="{A6E76812-FF1A-4F0F-9FDE-AC4D616D6654}"/>
              </a:ext>
            </a:extLst>
          </p:cNvPr>
          <p:cNvSpPr/>
          <p:nvPr/>
        </p:nvSpPr>
        <p:spPr>
          <a:xfrm>
            <a:off x="1395809" y="927848"/>
            <a:ext cx="1795226" cy="42335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KEYWORD</a:t>
            </a:r>
          </a:p>
        </p:txBody>
      </p:sp>
      <p:sp>
        <p:nvSpPr>
          <p:cNvPr id="6" name="Flecha: hacia abajo 5">
            <a:extLst>
              <a:ext uri="{FF2B5EF4-FFF2-40B4-BE49-F238E27FC236}">
                <a16:creationId xmlns:a16="http://schemas.microsoft.com/office/drawing/2014/main" id="{33BB2772-D29D-4155-A2AF-303A68D85F2D}"/>
              </a:ext>
            </a:extLst>
          </p:cNvPr>
          <p:cNvSpPr/>
          <p:nvPr/>
        </p:nvSpPr>
        <p:spPr>
          <a:xfrm>
            <a:off x="1868453" y="2753686"/>
            <a:ext cx="671119" cy="1350627"/>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2B67E01B-1310-4FE6-97D6-0C42AAC6D5A4}"/>
              </a:ext>
            </a:extLst>
          </p:cNvPr>
          <p:cNvSpPr txBox="1"/>
          <p:nvPr/>
        </p:nvSpPr>
        <p:spPr>
          <a:xfrm>
            <a:off x="1182848" y="4563611"/>
            <a:ext cx="2008187" cy="369332"/>
          </a:xfrm>
          <a:prstGeom prst="rect">
            <a:avLst/>
          </a:prstGeom>
          <a:noFill/>
        </p:spPr>
        <p:txBody>
          <a:bodyPr wrap="square" rtlCol="0">
            <a:spAutoFit/>
          </a:bodyPr>
          <a:lstStyle/>
          <a:p>
            <a:r>
              <a:rPr lang="es-MX" dirty="0"/>
              <a:t>-k=</a:t>
            </a:r>
            <a:r>
              <a:rPr lang="es-MX" dirty="0" err="1"/>
              <a:t>jsfwihn</a:t>
            </a:r>
            <a:endParaRPr lang="es-MX" dirty="0"/>
          </a:p>
        </p:txBody>
      </p:sp>
      <p:pic>
        <p:nvPicPr>
          <p:cNvPr id="9" name="Imagen 8">
            <a:extLst>
              <a:ext uri="{FF2B5EF4-FFF2-40B4-BE49-F238E27FC236}">
                <a16:creationId xmlns:a16="http://schemas.microsoft.com/office/drawing/2014/main" id="{B5AC4688-433F-41A4-89CE-93356E0EAB73}"/>
              </a:ext>
            </a:extLst>
          </p:cNvPr>
          <p:cNvPicPr>
            <a:picLocks noChangeAspect="1"/>
          </p:cNvPicPr>
          <p:nvPr/>
        </p:nvPicPr>
        <p:blipFill>
          <a:blip r:embed="rId3"/>
          <a:stretch>
            <a:fillRect/>
          </a:stretch>
        </p:blipFill>
        <p:spPr>
          <a:xfrm>
            <a:off x="5080172" y="1722284"/>
            <a:ext cx="5108710" cy="3252605"/>
          </a:xfrm>
          <a:prstGeom prst="rect">
            <a:avLst/>
          </a:prstGeom>
        </p:spPr>
      </p:pic>
    </p:spTree>
    <p:extLst>
      <p:ext uri="{BB962C8B-B14F-4D97-AF65-F5344CB8AC3E}">
        <p14:creationId xmlns:p14="http://schemas.microsoft.com/office/powerpoint/2010/main" val="322965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013" y="239028"/>
            <a:ext cx="10353761" cy="604662"/>
          </a:xfrm>
        </p:spPr>
        <p:txBody>
          <a:bodyPr/>
          <a:lstStyle/>
          <a:p>
            <a:r>
              <a:rPr lang="es-MX" dirty="0"/>
              <a:t>resultado</a:t>
            </a:r>
          </a:p>
        </p:txBody>
      </p:sp>
      <p:pic>
        <p:nvPicPr>
          <p:cNvPr id="4" name="Imagen 3"/>
          <p:cNvPicPr>
            <a:picLocks noChangeAspect="1"/>
          </p:cNvPicPr>
          <p:nvPr/>
        </p:nvPicPr>
        <p:blipFill>
          <a:blip r:embed="rId2"/>
          <a:stretch>
            <a:fillRect/>
          </a:stretch>
        </p:blipFill>
        <p:spPr>
          <a:xfrm>
            <a:off x="10302048" y="3565923"/>
            <a:ext cx="1616409" cy="5388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5" name="Imagen 4"/>
          <p:cNvPicPr>
            <a:picLocks noChangeAspect="1"/>
          </p:cNvPicPr>
          <p:nvPr/>
        </p:nvPicPr>
        <p:blipFill>
          <a:blip r:embed="rId3"/>
          <a:stretch>
            <a:fillRect/>
          </a:stretch>
        </p:blipFill>
        <p:spPr>
          <a:xfrm>
            <a:off x="487550" y="1545501"/>
            <a:ext cx="9464689" cy="4866376"/>
          </a:xfrm>
          <a:prstGeom prst="rect">
            <a:avLst/>
          </a:prstGeom>
        </p:spPr>
      </p:pic>
      <p:sp>
        <p:nvSpPr>
          <p:cNvPr id="6" name="Rectángulo 5"/>
          <p:cNvSpPr/>
          <p:nvPr/>
        </p:nvSpPr>
        <p:spPr>
          <a:xfrm>
            <a:off x="1438835" y="940839"/>
            <a:ext cx="2474259" cy="41036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CIFRADO</a:t>
            </a:r>
          </a:p>
        </p:txBody>
      </p:sp>
      <p:sp>
        <p:nvSpPr>
          <p:cNvPr id="7" name="Rectángulo 6"/>
          <p:cNvSpPr/>
          <p:nvPr/>
        </p:nvSpPr>
        <p:spPr>
          <a:xfrm>
            <a:off x="6405282" y="943859"/>
            <a:ext cx="2474259" cy="41036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DECIFRADO</a:t>
            </a:r>
          </a:p>
        </p:txBody>
      </p:sp>
      <p:sp>
        <p:nvSpPr>
          <p:cNvPr id="8" name="Rectángulo 7"/>
          <p:cNvSpPr/>
          <p:nvPr/>
        </p:nvSpPr>
        <p:spPr>
          <a:xfrm>
            <a:off x="10212639" y="927847"/>
            <a:ext cx="1795226" cy="42335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KEYWORD</a:t>
            </a:r>
          </a:p>
        </p:txBody>
      </p:sp>
    </p:spTree>
    <p:extLst>
      <p:ext uri="{BB962C8B-B14F-4D97-AF65-F5344CB8AC3E}">
        <p14:creationId xmlns:p14="http://schemas.microsoft.com/office/powerpoint/2010/main" val="91454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A3968D7-EBBC-42E0-BE81-D9DBCE247889}"/>
              </a:ext>
            </a:extLst>
          </p:cNvPr>
          <p:cNvSpPr>
            <a:spLocks noGrp="1"/>
          </p:cNvSpPr>
          <p:nvPr>
            <p:ph idx="1"/>
          </p:nvPr>
        </p:nvSpPr>
        <p:spPr>
          <a:xfrm>
            <a:off x="919119" y="1402467"/>
            <a:ext cx="10353762" cy="4053066"/>
          </a:xfrm>
        </p:spPr>
        <p:txBody>
          <a:bodyPr>
            <a:normAutofit fontScale="92500" lnSpcReduction="10000"/>
          </a:bodyPr>
          <a:lstStyle/>
          <a:p>
            <a:pPr marL="0" indent="0">
              <a:buNone/>
            </a:pPr>
            <a:r>
              <a:rPr lang="es-MX" sz="3000" b="1" dirty="0"/>
              <a:t>Referencias:</a:t>
            </a:r>
          </a:p>
          <a:p>
            <a:pPr algn="just"/>
            <a:r>
              <a:rPr lang="en-US" dirty="0"/>
              <a:t>University of Rhode Island. Classical Cryptography. [online] Available at: https://www.cs.uri.edu/cryptography/classicalvigenerecryptdemo.htm [Accessed 15 March 2021].</a:t>
            </a:r>
          </a:p>
          <a:p>
            <a:pPr algn="just"/>
            <a:r>
              <a:rPr lang="en-US" dirty="0"/>
              <a:t>Christensen, C., 2015. Cryptanalysis of the Vigenère Cipher: The Friedman Test. [</a:t>
            </a:r>
            <a:r>
              <a:rPr lang="en-US" dirty="0" err="1"/>
              <a:t>ebook</a:t>
            </a:r>
            <a:r>
              <a:rPr lang="en-US" dirty="0"/>
              <a:t>] Available at: https://www.nku.edu/~christensen/1402%20Friedman%20test%202.pdf [Accessed 15 March 2021].</a:t>
            </a:r>
          </a:p>
          <a:p>
            <a:pPr algn="just"/>
            <a:r>
              <a:rPr lang="en-US" dirty="0"/>
              <a:t>Mabey, M., 2014. Lecture 3: Cryptography 1. [</a:t>
            </a:r>
            <a:r>
              <a:rPr lang="en-US" dirty="0" err="1"/>
              <a:t>ebook</a:t>
            </a:r>
            <a:r>
              <a:rPr lang="en-US" dirty="0"/>
              <a:t>] Available at: https://docs.google.com/presentation/d/12nESJSKTn0oAFJ0C17oIMZcywgnpL7cCeLxsmn6fZro/pub?start=false&amp;slide=id.g389dd64f1_0104 [Accessed 15 March 2021].</a:t>
            </a:r>
            <a:endParaRPr lang="es-MX" dirty="0"/>
          </a:p>
          <a:p>
            <a:endParaRPr lang="es-MX" dirty="0"/>
          </a:p>
        </p:txBody>
      </p:sp>
    </p:spTree>
    <p:extLst>
      <p:ext uri="{BB962C8B-B14F-4D97-AF65-F5344CB8AC3E}">
        <p14:creationId xmlns:p14="http://schemas.microsoft.com/office/powerpoint/2010/main" val="249596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WILLIAM FRIEDMAN</a:t>
            </a:r>
          </a:p>
        </p:txBody>
      </p:sp>
      <p:sp>
        <p:nvSpPr>
          <p:cNvPr id="3" name="Marcador de contenido 2"/>
          <p:cNvSpPr>
            <a:spLocks noGrp="1"/>
          </p:cNvSpPr>
          <p:nvPr>
            <p:ph idx="1"/>
          </p:nvPr>
        </p:nvSpPr>
        <p:spPr/>
        <p:txBody>
          <a:bodyPr>
            <a:normAutofit/>
          </a:bodyPr>
          <a:lstStyle/>
          <a:p>
            <a:r>
              <a:rPr lang="es-MX" dirty="0"/>
              <a:t>La prueba de Friedman es una prueba estadística basada en la frecuencia. Un cálculo es determinar el índice de coincidencia I. ( Debido a que Friedman denotó este número con la letra griega kappa κ, a veces se le llama prueba Kappa). </a:t>
            </a:r>
          </a:p>
          <a:p>
            <a:r>
              <a:rPr lang="es-MX" dirty="0"/>
              <a:t>I varía entre aproximadamente 0,038 y 0,065. Un valor de I cerca de 0.065 indicaría que se utilizó un cifrado </a:t>
            </a:r>
            <a:r>
              <a:rPr lang="es-MX" dirty="0" err="1"/>
              <a:t>monoalfabético</a:t>
            </a:r>
            <a:r>
              <a:rPr lang="es-MX" dirty="0"/>
              <a:t>, y un valor de I cerca de 0,038 indicaría que se utilizó un cifrado </a:t>
            </a:r>
            <a:r>
              <a:rPr lang="es-MX" dirty="0" err="1"/>
              <a:t>polialfabético</a:t>
            </a:r>
            <a:r>
              <a:rPr lang="es-MX" dirty="0"/>
              <a:t> (como el cifrado de </a:t>
            </a:r>
            <a:r>
              <a:rPr lang="es-MX" dirty="0" err="1"/>
              <a:t>Vigenère</a:t>
            </a:r>
            <a:r>
              <a:rPr lang="es-MX" dirty="0"/>
              <a:t>).</a:t>
            </a:r>
          </a:p>
        </p:txBody>
      </p:sp>
    </p:spTree>
    <p:extLst>
      <p:ext uri="{BB962C8B-B14F-4D97-AF65-F5344CB8AC3E}">
        <p14:creationId xmlns:p14="http://schemas.microsoft.com/office/powerpoint/2010/main" val="413585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Índice de repetición (kappa)</a:t>
            </a:r>
          </a:p>
        </p:txBody>
      </p:sp>
      <p:sp>
        <p:nvSpPr>
          <p:cNvPr id="3" name="Marcador de contenido 2"/>
          <p:cNvSpPr>
            <a:spLocks noGrp="1"/>
          </p:cNvSpPr>
          <p:nvPr>
            <p:ph idx="1"/>
          </p:nvPr>
        </p:nvSpPr>
        <p:spPr/>
        <p:txBody>
          <a:bodyPr>
            <a:normAutofit/>
          </a:bodyPr>
          <a:lstStyle/>
          <a:p>
            <a:r>
              <a:rPr lang="es-MX" dirty="0"/>
              <a:t>El índice de coincidencia a veces se denomina tasa de repetición. Friedman había notado que cuando se dibujan dos letras de texto cifrado al azar, la probabilidad de obtener "dobles", es decir, las dos letras son iguales, es mayor si las letras se extraen del mismo alfabeto que de diferentes alfabetos.</a:t>
            </a:r>
          </a:p>
          <a:p>
            <a:r>
              <a:rPr lang="es-MX" dirty="0">
                <a:effectLst/>
              </a:rPr>
              <a:t>Siendo N el número total de caracteres en un texto, c los caracteres que conforman el alfabeto (26 o 27), y n</a:t>
            </a:r>
            <a:r>
              <a:rPr lang="es-MX" baseline="-25000" dirty="0">
                <a:effectLst/>
              </a:rPr>
              <a:t>i</a:t>
            </a:r>
            <a:r>
              <a:rPr lang="es-MX" dirty="0">
                <a:effectLst/>
              </a:rPr>
              <a:t> las veces que aparece cada letra</a:t>
            </a:r>
            <a:endParaRPr lang="es-MX" dirty="0"/>
          </a:p>
          <a:p>
            <a:endParaRPr lang="es-MX" dirty="0"/>
          </a:p>
          <a:p>
            <a:endParaRPr lang="es-MX" dirty="0"/>
          </a:p>
        </p:txBody>
      </p:sp>
      <p:pic>
        <p:nvPicPr>
          <p:cNvPr id="5" name="Imagen 4"/>
          <p:cNvPicPr>
            <a:picLocks noChangeAspect="1"/>
          </p:cNvPicPr>
          <p:nvPr/>
        </p:nvPicPr>
        <p:blipFill>
          <a:blip r:embed="rId2"/>
          <a:stretch>
            <a:fillRect/>
          </a:stretch>
        </p:blipFill>
        <p:spPr>
          <a:xfrm>
            <a:off x="1319491" y="4610809"/>
            <a:ext cx="4005543" cy="2026334"/>
          </a:xfrm>
          <a:prstGeom prst="rect">
            <a:avLst/>
          </a:prstGeom>
        </p:spPr>
      </p:pic>
      <p:pic>
        <p:nvPicPr>
          <p:cNvPr id="6" name="Imagen 5"/>
          <p:cNvPicPr>
            <a:picLocks noChangeAspect="1"/>
          </p:cNvPicPr>
          <p:nvPr/>
        </p:nvPicPr>
        <p:blipFill>
          <a:blip r:embed="rId3"/>
          <a:stretch>
            <a:fillRect/>
          </a:stretch>
        </p:blipFill>
        <p:spPr>
          <a:xfrm>
            <a:off x="5730730" y="4788857"/>
            <a:ext cx="5484697" cy="1670237"/>
          </a:xfrm>
          <a:prstGeom prst="rect">
            <a:avLst/>
          </a:prstGeom>
        </p:spPr>
      </p:pic>
    </p:spTree>
    <p:extLst>
      <p:ext uri="{BB962C8B-B14F-4D97-AF65-F5344CB8AC3E}">
        <p14:creationId xmlns:p14="http://schemas.microsoft.com/office/powerpoint/2010/main" val="92817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CIFRADO PROPUESTO</a:t>
            </a:r>
          </a:p>
        </p:txBody>
      </p:sp>
      <p:pic>
        <p:nvPicPr>
          <p:cNvPr id="4" name="Imagen 3"/>
          <p:cNvPicPr>
            <a:picLocks noChangeAspect="1"/>
          </p:cNvPicPr>
          <p:nvPr/>
        </p:nvPicPr>
        <p:blipFill>
          <a:blip r:embed="rId2"/>
          <a:stretch>
            <a:fillRect/>
          </a:stretch>
        </p:blipFill>
        <p:spPr>
          <a:xfrm>
            <a:off x="432267" y="2555782"/>
            <a:ext cx="11578094" cy="2258266"/>
          </a:xfrm>
          <a:prstGeom prst="rect">
            <a:avLst/>
          </a:prstGeom>
        </p:spPr>
      </p:pic>
    </p:spTree>
    <p:extLst>
      <p:ext uri="{BB962C8B-B14F-4D97-AF65-F5344CB8AC3E}">
        <p14:creationId xmlns:p14="http://schemas.microsoft.com/office/powerpoint/2010/main" val="247190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Índice de coincidencia (kappa)</a:t>
            </a:r>
          </a:p>
        </p:txBody>
      </p:sp>
      <p:sp>
        <p:nvSpPr>
          <p:cNvPr id="3" name="Marcador de contenido 2"/>
          <p:cNvSpPr>
            <a:spLocks noGrp="1"/>
          </p:cNvSpPr>
          <p:nvPr>
            <p:ph idx="1"/>
          </p:nvPr>
        </p:nvSpPr>
        <p:spPr/>
        <p:txBody>
          <a:bodyPr>
            <a:normAutofit/>
          </a:bodyPr>
          <a:lstStyle/>
          <a:p>
            <a:r>
              <a:rPr lang="es-MX" dirty="0"/>
              <a:t>Este número se denota I y llamado índice de coincidencia del texto cifrado. </a:t>
            </a:r>
          </a:p>
          <a:p>
            <a:r>
              <a:rPr lang="es-MX" dirty="0"/>
              <a:t>Debido a que Friedman denotó este número con la letra griega kappa κ, a veces se le llama prueba de Kappa.</a:t>
            </a:r>
          </a:p>
        </p:txBody>
      </p:sp>
      <p:pic>
        <p:nvPicPr>
          <p:cNvPr id="6" name="Imagen 5"/>
          <p:cNvPicPr>
            <a:picLocks noChangeAspect="1"/>
          </p:cNvPicPr>
          <p:nvPr/>
        </p:nvPicPr>
        <p:blipFill>
          <a:blip r:embed="rId2"/>
          <a:stretch>
            <a:fillRect/>
          </a:stretch>
        </p:blipFill>
        <p:spPr>
          <a:xfrm>
            <a:off x="1501308" y="3425918"/>
            <a:ext cx="3971925" cy="3152775"/>
          </a:xfrm>
          <a:prstGeom prst="rect">
            <a:avLst/>
          </a:prstGeom>
        </p:spPr>
      </p:pic>
      <p:pic>
        <p:nvPicPr>
          <p:cNvPr id="7" name="Imagen 6"/>
          <p:cNvPicPr>
            <a:picLocks noChangeAspect="1"/>
          </p:cNvPicPr>
          <p:nvPr/>
        </p:nvPicPr>
        <p:blipFill>
          <a:blip r:embed="rId3"/>
          <a:stretch>
            <a:fillRect/>
          </a:stretch>
        </p:blipFill>
        <p:spPr>
          <a:xfrm>
            <a:off x="6666099" y="3041136"/>
            <a:ext cx="3930184" cy="3637391"/>
          </a:xfrm>
          <a:prstGeom prst="rect">
            <a:avLst/>
          </a:prstGeom>
        </p:spPr>
      </p:pic>
    </p:spTree>
    <p:extLst>
      <p:ext uri="{BB962C8B-B14F-4D97-AF65-F5344CB8AC3E}">
        <p14:creationId xmlns:p14="http://schemas.microsoft.com/office/powerpoint/2010/main" val="376433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Índice de coincidencia (kappa)</a:t>
            </a:r>
          </a:p>
        </p:txBody>
      </p:sp>
      <p:sp>
        <p:nvSpPr>
          <p:cNvPr id="3" name="Marcador de contenido 2"/>
          <p:cNvSpPr>
            <a:spLocks noGrp="1"/>
          </p:cNvSpPr>
          <p:nvPr>
            <p:ph idx="1"/>
          </p:nvPr>
        </p:nvSpPr>
        <p:spPr/>
        <p:txBody>
          <a:bodyPr>
            <a:normAutofit/>
          </a:bodyPr>
          <a:lstStyle/>
          <a:p>
            <a:r>
              <a:rPr lang="es-MX" dirty="0"/>
              <a:t>Si el texto cifrado fue generado por un cifrado </a:t>
            </a:r>
            <a:r>
              <a:rPr lang="es-MX" dirty="0" err="1"/>
              <a:t>monoalfabético</a:t>
            </a:r>
            <a:r>
              <a:rPr lang="es-MX" dirty="0"/>
              <a:t>, deberíamos determinar I estar cerca de 0.065 porque un cifrado </a:t>
            </a:r>
            <a:r>
              <a:rPr lang="es-MX" dirty="0" err="1"/>
              <a:t>monoalfabético</a:t>
            </a:r>
            <a:r>
              <a:rPr lang="es-MX" dirty="0"/>
              <a:t> es solo una permutación de las letras de un solo alfabeto. Las frecuencias de las letras del alfabeto de texto cifrado deberían ser casi las mismas que las del inglés, pero en un orden diferente.</a:t>
            </a:r>
          </a:p>
        </p:txBody>
      </p:sp>
    </p:spTree>
    <p:extLst>
      <p:ext uri="{BB962C8B-B14F-4D97-AF65-F5344CB8AC3E}">
        <p14:creationId xmlns:p14="http://schemas.microsoft.com/office/powerpoint/2010/main" val="61038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División en columnas</a:t>
            </a:r>
          </a:p>
        </p:txBody>
      </p:sp>
      <p:pic>
        <p:nvPicPr>
          <p:cNvPr id="4" name="Imagen 3"/>
          <p:cNvPicPr>
            <a:picLocks noChangeAspect="1"/>
          </p:cNvPicPr>
          <p:nvPr/>
        </p:nvPicPr>
        <p:blipFill>
          <a:blip r:embed="rId2"/>
          <a:stretch>
            <a:fillRect/>
          </a:stretch>
        </p:blipFill>
        <p:spPr>
          <a:xfrm>
            <a:off x="508467" y="1805547"/>
            <a:ext cx="5361870" cy="4568359"/>
          </a:xfrm>
          <a:prstGeom prst="rect">
            <a:avLst/>
          </a:prstGeom>
        </p:spPr>
      </p:pic>
      <p:pic>
        <p:nvPicPr>
          <p:cNvPr id="6" name="Imagen 5"/>
          <p:cNvPicPr>
            <a:picLocks noChangeAspect="1"/>
          </p:cNvPicPr>
          <p:nvPr/>
        </p:nvPicPr>
        <p:blipFill>
          <a:blip r:embed="rId3"/>
          <a:stretch>
            <a:fillRect/>
          </a:stretch>
        </p:blipFill>
        <p:spPr>
          <a:xfrm>
            <a:off x="6090675" y="2227081"/>
            <a:ext cx="5734692" cy="3855665"/>
          </a:xfrm>
          <a:prstGeom prst="rect">
            <a:avLst/>
          </a:prstGeom>
        </p:spPr>
      </p:pic>
    </p:spTree>
    <p:extLst>
      <p:ext uri="{BB962C8B-B14F-4D97-AF65-F5344CB8AC3E}">
        <p14:creationId xmlns:p14="http://schemas.microsoft.com/office/powerpoint/2010/main" val="197084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Correspondencia por columna</a:t>
            </a:r>
          </a:p>
        </p:txBody>
      </p:sp>
      <p:pic>
        <p:nvPicPr>
          <p:cNvPr id="4" name="Imagen 3"/>
          <p:cNvPicPr>
            <a:picLocks noChangeAspect="1"/>
          </p:cNvPicPr>
          <p:nvPr/>
        </p:nvPicPr>
        <p:blipFill>
          <a:blip r:embed="rId2"/>
          <a:stretch>
            <a:fillRect/>
          </a:stretch>
        </p:blipFill>
        <p:spPr>
          <a:xfrm>
            <a:off x="980937" y="2568668"/>
            <a:ext cx="10286619" cy="2810155"/>
          </a:xfrm>
          <a:prstGeom prst="rect">
            <a:avLst/>
          </a:prstGeom>
        </p:spPr>
      </p:pic>
    </p:spTree>
    <p:extLst>
      <p:ext uri="{BB962C8B-B14F-4D97-AF65-F5344CB8AC3E}">
        <p14:creationId xmlns:p14="http://schemas.microsoft.com/office/powerpoint/2010/main" val="285664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8E67E46-BC08-4C9B-A816-8A24AB81566D}"/>
              </a:ext>
            </a:extLst>
          </p:cNvPr>
          <p:cNvPicPr>
            <a:picLocks noChangeAspect="1"/>
          </p:cNvPicPr>
          <p:nvPr/>
        </p:nvPicPr>
        <p:blipFill rotWithShape="1">
          <a:blip r:embed="rId2"/>
          <a:srcRect l="12028" t="10235" r="16985" b="11515"/>
          <a:stretch/>
        </p:blipFill>
        <p:spPr>
          <a:xfrm>
            <a:off x="1921164" y="701964"/>
            <a:ext cx="7804727" cy="5366327"/>
          </a:xfrm>
          <a:prstGeom prst="rect">
            <a:avLst/>
          </a:prstGeom>
        </p:spPr>
      </p:pic>
    </p:spTree>
    <p:extLst>
      <p:ext uri="{BB962C8B-B14F-4D97-AF65-F5344CB8AC3E}">
        <p14:creationId xmlns:p14="http://schemas.microsoft.com/office/powerpoint/2010/main" val="2967004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373</TotalTime>
  <Words>458</Words>
  <Application>Microsoft Office PowerPoint</Application>
  <PresentationFormat>Panorámica</PresentationFormat>
  <Paragraphs>27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Bookman Old Style</vt:lpstr>
      <vt:lpstr>Rockwell</vt:lpstr>
      <vt:lpstr>Damask</vt:lpstr>
      <vt:lpstr>The Friedman  test</vt:lpstr>
      <vt:lpstr>WILLIAM FRIEDMAN</vt:lpstr>
      <vt:lpstr>Índice de repetición (kappa)</vt:lpstr>
      <vt:lpstr>TEXTO CIFRADO PROPUESTO</vt:lpstr>
      <vt:lpstr>Índice de coincidencia (kappa)</vt:lpstr>
      <vt:lpstr>Índice de coincidencia (kappa)</vt:lpstr>
      <vt:lpstr>División en columnas</vt:lpstr>
      <vt:lpstr>Correspondencia por columna</vt:lpstr>
      <vt:lpstr>Presentación de PowerPoint</vt:lpstr>
      <vt:lpstr>Frecuencia de las letras</vt:lpstr>
      <vt:lpstr>Frecuencia de las letras</vt:lpstr>
      <vt:lpstr>Presentación de PowerPoint</vt:lpstr>
      <vt:lpstr>resultado</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Friedman  test</dc:title>
  <dc:creator>Chacón James</dc:creator>
  <cp:lastModifiedBy>edmundo sanchez mendez</cp:lastModifiedBy>
  <cp:revision>16</cp:revision>
  <dcterms:created xsi:type="dcterms:W3CDTF">2021-03-12T21:01:30Z</dcterms:created>
  <dcterms:modified xsi:type="dcterms:W3CDTF">2021-03-15T04:55:15Z</dcterms:modified>
</cp:coreProperties>
</file>