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Alfa Slab One" pitchFamily="2" charset="77"/>
      <p:regular r:id="rId11"/>
    </p:embeddedFont>
    <p:embeddedFont>
      <p:font typeface="Proxima Nova" panose="02000506030000020004" pitchFamily="2" charset="0"/>
      <p:regular r:id="rId12"/>
      <p:bold r:id="rId13"/>
      <p:italic r:id="rId14"/>
      <p:boldItalic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0"/>
  </p:normalViewPr>
  <p:slideViewPr>
    <p:cSldViewPr snapToGrid="0">
      <p:cViewPr varScale="1">
        <p:scale>
          <a:sx n="145" d="100"/>
          <a:sy n="145" d="100"/>
        </p:scale>
        <p:origin x="68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Chris</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Hi - welcome to the final ENGS 27 project presentation of the group ChaEdJasProChris, representing Charlie, Edmund, Jasper, Prosper, and myself.</a:t>
            </a:r>
            <a:endParaRPr/>
          </a:p>
          <a:p>
            <a:pPr marL="457200" lvl="0" indent="-298450" algn="l" rtl="0">
              <a:spcBef>
                <a:spcPts val="0"/>
              </a:spcBef>
              <a:spcAft>
                <a:spcPts val="0"/>
              </a:spcAft>
              <a:buSzPts val="1100"/>
              <a:buChar char="-"/>
            </a:pPr>
            <a:r>
              <a:rPr lang="en"/>
              <a:t>Our final project involves modelling the spread of national protest movements via Markov Chains</a:t>
            </a:r>
            <a:endParaRPr/>
          </a:p>
          <a:p>
            <a:pPr marL="457200" lvl="0" indent="-298450" algn="l" rtl="0">
              <a:spcBef>
                <a:spcPts val="0"/>
              </a:spcBef>
              <a:spcAft>
                <a:spcPts val="0"/>
              </a:spcAft>
              <a:buSzPts val="1100"/>
              <a:buChar char="-"/>
            </a:pPr>
            <a:r>
              <a:rPr lang="en"/>
              <a:t>We're really excited to share both our approach and results with you</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a87841551a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a87841551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a:latin typeface="Roboto"/>
                <a:ea typeface="Roboto"/>
                <a:cs typeface="Roboto"/>
                <a:sym typeface="Roboto"/>
              </a:rPr>
              <a:t>Chris</a:t>
            </a:r>
            <a:endParaRPr sz="1000">
              <a:latin typeface="Roboto"/>
              <a:ea typeface="Roboto"/>
              <a:cs typeface="Roboto"/>
              <a:sym typeface="Roboto"/>
            </a:endParaRPr>
          </a:p>
          <a:p>
            <a:pPr marL="0" lvl="0" indent="0" algn="l" rtl="0">
              <a:lnSpc>
                <a:spcPct val="115000"/>
              </a:lnSpc>
              <a:spcBef>
                <a:spcPts val="1600"/>
              </a:spcBef>
              <a:spcAft>
                <a:spcPts val="0"/>
              </a:spcAft>
              <a:buNone/>
            </a:pPr>
            <a:r>
              <a:rPr lang="en" sz="1000">
                <a:latin typeface="Roboto"/>
                <a:ea typeface="Roboto"/>
                <a:cs typeface="Roboto"/>
                <a:sym typeface="Roboto"/>
              </a:rPr>
              <a:t>When deciding our project topic, our inspiration was two-fold:</a:t>
            </a:r>
            <a:endParaRPr sz="1000">
              <a:latin typeface="Roboto"/>
              <a:ea typeface="Roboto"/>
              <a:cs typeface="Roboto"/>
              <a:sym typeface="Roboto"/>
            </a:endParaRPr>
          </a:p>
          <a:p>
            <a:pPr marL="457200" lvl="0" indent="-292100" algn="l" rtl="0">
              <a:lnSpc>
                <a:spcPct val="115000"/>
              </a:lnSpc>
              <a:spcBef>
                <a:spcPts val="1600"/>
              </a:spcBef>
              <a:spcAft>
                <a:spcPts val="0"/>
              </a:spcAft>
              <a:buSzPts val="1000"/>
              <a:buFont typeface="Roboto"/>
              <a:buChar char="-"/>
            </a:pPr>
            <a:r>
              <a:rPr lang="en" sz="1000">
                <a:latin typeface="Roboto"/>
                <a:ea typeface="Roboto"/>
                <a:cs typeface="Roboto"/>
                <a:sym typeface="Roboto"/>
              </a:rPr>
              <a:t>First, we were inspired by the widespread protests earlier this year.</a:t>
            </a:r>
            <a:endParaRPr sz="1000">
              <a:latin typeface="Roboto"/>
              <a:ea typeface="Roboto"/>
              <a:cs typeface="Roboto"/>
              <a:sym typeface="Roboto"/>
            </a:endParaRPr>
          </a:p>
          <a:p>
            <a:pPr marL="914400" lvl="1" indent="-292100" algn="l" rtl="0">
              <a:lnSpc>
                <a:spcPct val="115000"/>
              </a:lnSpc>
              <a:spcBef>
                <a:spcPts val="0"/>
              </a:spcBef>
              <a:spcAft>
                <a:spcPts val="0"/>
              </a:spcAft>
              <a:buSzPts val="1000"/>
              <a:buFont typeface="Roboto"/>
              <a:buChar char="-"/>
            </a:pPr>
            <a:r>
              <a:rPr lang="en" sz="1000">
                <a:latin typeface="Roboto"/>
                <a:ea typeface="Roboto"/>
                <a:cs typeface="Roboto"/>
                <a:sym typeface="Roboto"/>
              </a:rPr>
              <a:t>As you may know, protests took the country and the world by storm this past June, in response to George Floyd's murder at the hands of Minneapolis police officers on May 25th, 2020.</a:t>
            </a:r>
            <a:endParaRPr sz="1000">
              <a:latin typeface="Roboto"/>
              <a:ea typeface="Roboto"/>
              <a:cs typeface="Roboto"/>
              <a:sym typeface="Roboto"/>
            </a:endParaRPr>
          </a:p>
          <a:p>
            <a:pPr marL="914400" lvl="1" indent="-292100" algn="l" rtl="0">
              <a:lnSpc>
                <a:spcPct val="115000"/>
              </a:lnSpc>
              <a:spcBef>
                <a:spcPts val="0"/>
              </a:spcBef>
              <a:spcAft>
                <a:spcPts val="0"/>
              </a:spcAft>
              <a:buSzPts val="1000"/>
              <a:buFont typeface="Roboto"/>
              <a:buChar char="-"/>
            </a:pPr>
            <a:r>
              <a:rPr lang="en" sz="1000">
                <a:latin typeface="Roboto"/>
                <a:ea typeface="Roboto"/>
                <a:cs typeface="Roboto"/>
                <a:sym typeface="Roboto"/>
              </a:rPr>
              <a:t>Multiple witnesses took videos of the incident, and they quickly spread across the internet.</a:t>
            </a:r>
            <a:endParaRPr sz="1000">
              <a:latin typeface="Roboto"/>
              <a:ea typeface="Roboto"/>
              <a:cs typeface="Roboto"/>
              <a:sym typeface="Roboto"/>
            </a:endParaRPr>
          </a:p>
          <a:p>
            <a:pPr marL="914400" lvl="1" indent="-292100" algn="l" rtl="0">
              <a:lnSpc>
                <a:spcPct val="115000"/>
              </a:lnSpc>
              <a:spcBef>
                <a:spcPts val="0"/>
              </a:spcBef>
              <a:spcAft>
                <a:spcPts val="0"/>
              </a:spcAft>
              <a:buSzPts val="1000"/>
              <a:buFont typeface="Roboto"/>
              <a:buChar char="-"/>
            </a:pPr>
            <a:r>
              <a:rPr lang="en" sz="1000">
                <a:latin typeface="Roboto"/>
                <a:ea typeface="Roboto"/>
                <a:cs typeface="Roboto"/>
                <a:sym typeface="Roboto"/>
              </a:rPr>
              <a:t>This immediately sparked protests, first in Minneapolis and soon after across the entire country, associated with the Black Lives Matter movement.</a:t>
            </a:r>
            <a:endParaRPr sz="1000">
              <a:latin typeface="Roboto"/>
              <a:ea typeface="Roboto"/>
              <a:cs typeface="Roboto"/>
              <a:sym typeface="Roboto"/>
            </a:endParaRPr>
          </a:p>
          <a:p>
            <a:pPr marL="457200" lvl="0" indent="-292100" algn="l" rtl="0">
              <a:lnSpc>
                <a:spcPct val="115000"/>
              </a:lnSpc>
              <a:spcBef>
                <a:spcPts val="0"/>
              </a:spcBef>
              <a:spcAft>
                <a:spcPts val="0"/>
              </a:spcAft>
              <a:buSzPts val="1000"/>
              <a:buFont typeface="Roboto"/>
              <a:buChar char="-"/>
            </a:pPr>
            <a:r>
              <a:rPr lang="en" sz="1000">
                <a:latin typeface="Roboto"/>
                <a:ea typeface="Roboto"/>
                <a:cs typeface="Roboto"/>
                <a:sym typeface="Roboto"/>
              </a:rPr>
              <a:t>As a quick disclaimer, we are not interested in making a political statement with this project; instead, we are only interested in understanding the reaction of a country to a seminal event, and looked to use Markov Chains to understand protest spread.</a:t>
            </a:r>
            <a:br>
              <a:rPr lang="en" sz="1000">
                <a:latin typeface="Roboto"/>
                <a:ea typeface="Roboto"/>
                <a:cs typeface="Roboto"/>
                <a:sym typeface="Roboto"/>
              </a:rPr>
            </a:br>
            <a:endParaRPr sz="1000">
              <a:latin typeface="Roboto"/>
              <a:ea typeface="Roboto"/>
              <a:cs typeface="Roboto"/>
              <a:sym typeface="Roboto"/>
            </a:endParaRPr>
          </a:p>
          <a:p>
            <a:pPr marL="457200" lvl="0" indent="-292100" algn="l" rtl="0">
              <a:lnSpc>
                <a:spcPct val="115000"/>
              </a:lnSpc>
              <a:spcBef>
                <a:spcPts val="0"/>
              </a:spcBef>
              <a:spcAft>
                <a:spcPts val="0"/>
              </a:spcAft>
              <a:buClr>
                <a:srgbClr val="000000"/>
              </a:buClr>
              <a:buSzPts val="1000"/>
              <a:buFont typeface="Roboto"/>
              <a:buChar char="-"/>
            </a:pPr>
            <a:r>
              <a:rPr lang="en" sz="1000">
                <a:latin typeface="Roboto"/>
                <a:ea typeface="Roboto"/>
                <a:cs typeface="Roboto"/>
                <a:sym typeface="Roboto"/>
              </a:rPr>
              <a:t>The second part of our inspiration was a 2018 paper by Ardianto and Chhetri, two Australian researchers, which was focused on modelling the risk of urban residential fires based on previous fire history in Melbourne, Australia via Markov Chains.</a:t>
            </a:r>
            <a:endParaRPr sz="1000">
              <a:latin typeface="Roboto"/>
              <a:ea typeface="Roboto"/>
              <a:cs typeface="Roboto"/>
              <a:sym typeface="Roboto"/>
            </a:endParaRPr>
          </a:p>
          <a:p>
            <a:pPr marL="457200" lvl="0" indent="-292100" algn="l" rtl="0">
              <a:lnSpc>
                <a:spcPct val="115000"/>
              </a:lnSpc>
              <a:spcBef>
                <a:spcPts val="0"/>
              </a:spcBef>
              <a:spcAft>
                <a:spcPts val="0"/>
              </a:spcAft>
              <a:buClr>
                <a:srgbClr val="000000"/>
              </a:buClr>
              <a:buSzPts val="1000"/>
              <a:buFont typeface="Roboto"/>
              <a:buChar char="-"/>
            </a:pPr>
            <a:r>
              <a:rPr lang="en" sz="1000">
                <a:latin typeface="Roboto"/>
                <a:ea typeface="Roboto"/>
                <a:cs typeface="Roboto"/>
                <a:sym typeface="Roboto"/>
              </a:rPr>
              <a:t>We used a similar approach to that paper, as we drew parallels between the spread of fire and protests, given that both are influenced by spatial-temporal proximity to similar incidents.</a:t>
            </a:r>
            <a:endParaRPr sz="1000">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a87841551a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a87841551a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rgbClr val="434343"/>
                </a:solidFill>
                <a:latin typeface="Roboto"/>
                <a:ea typeface="Roboto"/>
                <a:cs typeface="Roboto"/>
                <a:sym typeface="Roboto"/>
              </a:rPr>
              <a:t>Jasper</a:t>
            </a:r>
            <a:endParaRPr>
              <a:solidFill>
                <a:srgbClr val="434343"/>
              </a:solidFill>
              <a:latin typeface="Roboto"/>
              <a:ea typeface="Roboto"/>
              <a:cs typeface="Roboto"/>
              <a:sym typeface="Roboto"/>
            </a:endParaRPr>
          </a:p>
          <a:p>
            <a:pPr marL="0" lvl="0" indent="0" algn="l" rtl="0">
              <a:lnSpc>
                <a:spcPct val="115000"/>
              </a:lnSpc>
              <a:spcBef>
                <a:spcPts val="1600"/>
              </a:spcBef>
              <a:spcAft>
                <a:spcPts val="1600"/>
              </a:spcAft>
              <a:buClr>
                <a:schemeClr val="dk1"/>
              </a:buClr>
              <a:buSzPts val="1100"/>
              <a:buFont typeface="Arial"/>
              <a:buNone/>
            </a:pPr>
            <a:r>
              <a:rPr lang="en">
                <a:solidFill>
                  <a:srgbClr val="434343"/>
                </a:solidFill>
                <a:latin typeface="Roboto"/>
                <a:ea typeface="Roboto"/>
                <a:cs typeface="Roboto"/>
                <a:sym typeface="Roboto"/>
              </a:rPr>
              <a:t>We employed a Markov Chain, using transition matrices to represent the probability of riots occuring in specific locations after X number of months after George Floyds . States will allow us to parametrize the probability with respect to spatial and temporal coordinates.</a:t>
            </a:r>
            <a:endParaRPr sz="4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a87841551a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a87841551a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Charlie</a:t>
            </a:r>
            <a:endParaRPr sz="1500"/>
          </a:p>
          <a:p>
            <a:pPr marL="0" lvl="0" indent="0" algn="l" rtl="0">
              <a:spcBef>
                <a:spcPts val="0"/>
              </a:spcBef>
              <a:spcAft>
                <a:spcPts val="0"/>
              </a:spcAft>
              <a:buClr>
                <a:schemeClr val="dk1"/>
              </a:buClr>
              <a:buSzPts val="1100"/>
              <a:buFont typeface="Arial"/>
              <a:buNone/>
            </a:pPr>
            <a:r>
              <a:rPr lang="en" sz="1700">
                <a:solidFill>
                  <a:schemeClr val="dk1"/>
                </a:solidFill>
              </a:rPr>
              <a:t>In order to inform our model, we accessed data from the Armed Conflict Location and Event Data Project to collect the geographical coordinates and the dates of protests across the contiguous United States. We sifted through this data to extract events strictly pertaining to the BLM movement, up to 164 days after the murder of George Floyd.</a:t>
            </a:r>
            <a:endParaRPr sz="1500"/>
          </a:p>
          <a:p>
            <a:pPr marL="0" lvl="0" indent="0" algn="l" rtl="0">
              <a:spcBef>
                <a:spcPts val="0"/>
              </a:spcBef>
              <a:spcAft>
                <a:spcPts val="0"/>
              </a:spcAft>
              <a:buClr>
                <a:schemeClr val="dk1"/>
              </a:buClr>
              <a:buSzPts val="1100"/>
              <a:buFont typeface="Arial"/>
              <a:buNone/>
            </a:pPr>
            <a:r>
              <a:rPr lang="en" sz="1800">
                <a:solidFill>
                  <a:schemeClr val="dk1"/>
                </a:solidFill>
                <a:latin typeface="Proxima Nova"/>
                <a:ea typeface="Proxima Nova"/>
                <a:cs typeface="Proxima Nova"/>
                <a:sym typeface="Proxima Nova"/>
              </a:rPr>
              <a:t>The protest data is sorted into histogram bins based on the latitude and longitude coordinates of each event.</a:t>
            </a:r>
            <a:endParaRPr sz="1800">
              <a:solidFill>
                <a:schemeClr val="dk1"/>
              </a:solidFill>
              <a:latin typeface="Proxima Nova"/>
              <a:ea typeface="Proxima Nova"/>
              <a:cs typeface="Proxima Nova"/>
              <a:sym typeface="Proxima Nova"/>
            </a:endParaRPr>
          </a:p>
          <a:p>
            <a:pPr marL="0" lvl="0" indent="0" algn="l" rtl="0">
              <a:spcBef>
                <a:spcPts val="0"/>
              </a:spcBef>
              <a:spcAft>
                <a:spcPts val="0"/>
              </a:spcAft>
              <a:buNone/>
            </a:pPr>
            <a:r>
              <a:rPr lang="en" sz="1800">
                <a:solidFill>
                  <a:schemeClr val="dk1"/>
                </a:solidFill>
                <a:latin typeface="Proxima Nova"/>
                <a:ea typeface="Proxima Nova"/>
                <a:cs typeface="Proxima Nova"/>
                <a:sym typeface="Proxima Nova"/>
              </a:rPr>
              <a:t>Within each bin, we separated events by day. Pictured to the left, we can see a geospatial heat map visualizing the first 20 of 164 days of protests across the united states. Using these 164 matrices, we are able to develop a model that computes a transition matrix based on the interactions between regions. Before we go into further details, however, we must address the geometry of the contiguous United States. Because it is not a perfect square, we had to adapt our approach. We had to devise an algorithm that would exclude the shaded regions from our computations, since these regions are either outside of the us or are in the ocean. Implementing this algorithm allows us to use a square transition matrix without having the shaded regions contribute noise. </a:t>
            </a:r>
            <a:endParaRPr sz="15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a87841551a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a87841551a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Prosper</a:t>
            </a:r>
            <a:endParaRPr/>
          </a:p>
          <a:p>
            <a:pPr marL="0" lvl="0" indent="0" algn="l" rtl="0">
              <a:spcBef>
                <a:spcPts val="0"/>
              </a:spcBef>
              <a:spcAft>
                <a:spcPts val="0"/>
              </a:spcAft>
              <a:buClr>
                <a:schemeClr val="dk1"/>
              </a:buClr>
              <a:buSzPts val="1100"/>
              <a:buFont typeface="Arial"/>
              <a:buNone/>
            </a:pPr>
            <a:r>
              <a:rPr lang="en"/>
              <a:t>What the matrix is comprised of:</a:t>
            </a:r>
            <a:endParaRPr/>
          </a:p>
          <a:p>
            <a:pPr marL="0" lvl="0" indent="0" algn="l" rtl="0">
              <a:spcBef>
                <a:spcPts val="0"/>
              </a:spcBef>
              <a:spcAft>
                <a:spcPts val="0"/>
              </a:spcAft>
              <a:buClr>
                <a:schemeClr val="dk1"/>
              </a:buClr>
              <a:buSzPts val="1100"/>
              <a:buFont typeface="Arial"/>
              <a:buNone/>
            </a:pPr>
            <a:r>
              <a:rPr lang="en"/>
              <a:t>The interaction between states (across space and time).</a:t>
            </a:r>
            <a:endParaRPr/>
          </a:p>
          <a:p>
            <a:pPr marL="0" lvl="0" indent="0" algn="l" rtl="0">
              <a:spcBef>
                <a:spcPts val="0"/>
              </a:spcBef>
              <a:spcAft>
                <a:spcPts val="0"/>
              </a:spcAft>
              <a:buClr>
                <a:schemeClr val="dk1"/>
              </a:buClr>
              <a:buSzPts val="1100"/>
              <a:buFont typeface="Arial"/>
              <a:buNone/>
            </a:pPr>
            <a:r>
              <a:rPr lang="en"/>
              <a:t>For each one of them we explain how that is built into the transition model.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ac5589075a_6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ac5589075a_6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a87841551a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a87841551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Edmund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a87841551a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a87841551a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Jasper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400"/>
              <a:buNone/>
              <a:defRPr sz="5400"/>
            </a:lvl1pPr>
            <a:lvl2pPr lvl="1" algn="ctr" rtl="0">
              <a:spcBef>
                <a:spcPts val="0"/>
              </a:spcBef>
              <a:spcAft>
                <a:spcPts val="0"/>
              </a:spcAft>
              <a:buSzPts val="5400"/>
              <a:buNone/>
              <a:defRPr sz="5400"/>
            </a:lvl2pPr>
            <a:lvl3pPr lvl="2" algn="ctr" rtl="0">
              <a:spcBef>
                <a:spcPts val="0"/>
              </a:spcBef>
              <a:spcAft>
                <a:spcPts val="0"/>
              </a:spcAft>
              <a:buSzPts val="5400"/>
              <a:buNone/>
              <a:defRPr sz="5400"/>
            </a:lvl3pPr>
            <a:lvl4pPr lvl="3" algn="ctr" rtl="0">
              <a:spcBef>
                <a:spcPts val="0"/>
              </a:spcBef>
              <a:spcAft>
                <a:spcPts val="0"/>
              </a:spcAft>
              <a:buSzPts val="5400"/>
              <a:buNone/>
              <a:defRPr sz="5400"/>
            </a:lvl4pPr>
            <a:lvl5pPr lvl="4" algn="ctr" rtl="0">
              <a:spcBef>
                <a:spcPts val="0"/>
              </a:spcBef>
              <a:spcAft>
                <a:spcPts val="0"/>
              </a:spcAft>
              <a:buSzPts val="5400"/>
              <a:buNone/>
              <a:defRPr sz="5400"/>
            </a:lvl5pPr>
            <a:lvl6pPr lvl="5" algn="ctr" rtl="0">
              <a:spcBef>
                <a:spcPts val="0"/>
              </a:spcBef>
              <a:spcAft>
                <a:spcPts val="0"/>
              </a:spcAft>
              <a:buSzPts val="5400"/>
              <a:buNone/>
              <a:defRPr sz="5400"/>
            </a:lvl6pPr>
            <a:lvl7pPr lvl="6" algn="ctr" rtl="0">
              <a:spcBef>
                <a:spcPts val="0"/>
              </a:spcBef>
              <a:spcAft>
                <a:spcPts val="0"/>
              </a:spcAft>
              <a:buSzPts val="5400"/>
              <a:buNone/>
              <a:defRPr sz="5400"/>
            </a:lvl7pPr>
            <a:lvl8pPr lvl="7" algn="ctr" rtl="0">
              <a:spcBef>
                <a:spcPts val="0"/>
              </a:spcBef>
              <a:spcAft>
                <a:spcPts val="0"/>
              </a:spcAft>
              <a:buSzPts val="5400"/>
              <a:buNone/>
              <a:defRPr sz="5400"/>
            </a:lvl8pPr>
            <a:lvl9pPr lvl="8" algn="ctr" rtl="0">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1000"/>
              <a:buNone/>
              <a:defRPr sz="11000">
                <a:solidFill>
                  <a:schemeClr val="dk1"/>
                </a:solidFill>
              </a:defRPr>
            </a:lvl1pPr>
            <a:lvl2pPr lvl="1" algn="ctr" rtl="0">
              <a:spcBef>
                <a:spcPts val="0"/>
              </a:spcBef>
              <a:spcAft>
                <a:spcPts val="0"/>
              </a:spcAft>
              <a:buClr>
                <a:schemeClr val="dk1"/>
              </a:buClr>
              <a:buSzPts val="11000"/>
              <a:buNone/>
              <a:defRPr sz="11000">
                <a:solidFill>
                  <a:schemeClr val="dk1"/>
                </a:solidFill>
              </a:defRPr>
            </a:lvl2pPr>
            <a:lvl3pPr lvl="2" algn="ctr" rtl="0">
              <a:spcBef>
                <a:spcPts val="0"/>
              </a:spcBef>
              <a:spcAft>
                <a:spcPts val="0"/>
              </a:spcAft>
              <a:buClr>
                <a:schemeClr val="dk1"/>
              </a:buClr>
              <a:buSzPts val="11000"/>
              <a:buNone/>
              <a:defRPr sz="11000">
                <a:solidFill>
                  <a:schemeClr val="dk1"/>
                </a:solidFill>
              </a:defRPr>
            </a:lvl3pPr>
            <a:lvl4pPr lvl="3" algn="ctr" rtl="0">
              <a:spcBef>
                <a:spcPts val="0"/>
              </a:spcBef>
              <a:spcAft>
                <a:spcPts val="0"/>
              </a:spcAft>
              <a:buClr>
                <a:schemeClr val="dk1"/>
              </a:buClr>
              <a:buSzPts val="11000"/>
              <a:buNone/>
              <a:defRPr sz="11000">
                <a:solidFill>
                  <a:schemeClr val="dk1"/>
                </a:solidFill>
              </a:defRPr>
            </a:lvl4pPr>
            <a:lvl5pPr lvl="4" algn="ctr" rtl="0">
              <a:spcBef>
                <a:spcPts val="0"/>
              </a:spcBef>
              <a:spcAft>
                <a:spcPts val="0"/>
              </a:spcAft>
              <a:buClr>
                <a:schemeClr val="dk1"/>
              </a:buClr>
              <a:buSzPts val="11000"/>
              <a:buNone/>
              <a:defRPr sz="11000">
                <a:solidFill>
                  <a:schemeClr val="dk1"/>
                </a:solidFill>
              </a:defRPr>
            </a:lvl5pPr>
            <a:lvl6pPr lvl="5" algn="ctr" rtl="0">
              <a:spcBef>
                <a:spcPts val="0"/>
              </a:spcBef>
              <a:spcAft>
                <a:spcPts val="0"/>
              </a:spcAft>
              <a:buClr>
                <a:schemeClr val="dk1"/>
              </a:buClr>
              <a:buSzPts val="11000"/>
              <a:buNone/>
              <a:defRPr sz="11000">
                <a:solidFill>
                  <a:schemeClr val="dk1"/>
                </a:solidFill>
              </a:defRPr>
            </a:lvl6pPr>
            <a:lvl7pPr lvl="6" algn="ctr" rtl="0">
              <a:spcBef>
                <a:spcPts val="0"/>
              </a:spcBef>
              <a:spcAft>
                <a:spcPts val="0"/>
              </a:spcAft>
              <a:buClr>
                <a:schemeClr val="dk1"/>
              </a:buClr>
              <a:buSzPts val="11000"/>
              <a:buNone/>
              <a:defRPr sz="11000">
                <a:solidFill>
                  <a:schemeClr val="dk1"/>
                </a:solidFill>
              </a:defRPr>
            </a:lvl7pPr>
            <a:lvl8pPr lvl="7" algn="ctr" rtl="0">
              <a:spcBef>
                <a:spcPts val="0"/>
              </a:spcBef>
              <a:spcAft>
                <a:spcPts val="0"/>
              </a:spcAft>
              <a:buClr>
                <a:schemeClr val="dk1"/>
              </a:buClr>
              <a:buSzPts val="11000"/>
              <a:buNone/>
              <a:defRPr sz="11000">
                <a:solidFill>
                  <a:schemeClr val="dk1"/>
                </a:solidFill>
              </a:defRPr>
            </a:lvl8pPr>
            <a:lvl9pPr lvl="8" algn="ctr" rtl="0">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6800"/>
              <a:buNone/>
              <a:defRPr sz="6800">
                <a:solidFill>
                  <a:schemeClr val="lt1"/>
                </a:solidFill>
              </a:defRPr>
            </a:lvl1pPr>
            <a:lvl2pPr lvl="1" rtl="0">
              <a:spcBef>
                <a:spcPts val="0"/>
              </a:spcBef>
              <a:spcAft>
                <a:spcPts val="0"/>
              </a:spcAft>
              <a:buClr>
                <a:schemeClr val="lt1"/>
              </a:buClr>
              <a:buSzPts val="6800"/>
              <a:buNone/>
              <a:defRPr sz="6800">
                <a:solidFill>
                  <a:schemeClr val="lt1"/>
                </a:solidFill>
              </a:defRPr>
            </a:lvl2pPr>
            <a:lvl3pPr lvl="2" rtl="0">
              <a:spcBef>
                <a:spcPts val="0"/>
              </a:spcBef>
              <a:spcAft>
                <a:spcPts val="0"/>
              </a:spcAft>
              <a:buClr>
                <a:schemeClr val="lt1"/>
              </a:buClr>
              <a:buSzPts val="6800"/>
              <a:buNone/>
              <a:defRPr sz="6800">
                <a:solidFill>
                  <a:schemeClr val="lt1"/>
                </a:solidFill>
              </a:defRPr>
            </a:lvl3pPr>
            <a:lvl4pPr lvl="3" rtl="0">
              <a:spcBef>
                <a:spcPts val="0"/>
              </a:spcBef>
              <a:spcAft>
                <a:spcPts val="0"/>
              </a:spcAft>
              <a:buClr>
                <a:schemeClr val="lt1"/>
              </a:buClr>
              <a:buSzPts val="6800"/>
              <a:buNone/>
              <a:defRPr sz="6800">
                <a:solidFill>
                  <a:schemeClr val="lt1"/>
                </a:solidFill>
              </a:defRPr>
            </a:lvl4pPr>
            <a:lvl5pPr lvl="4" rtl="0">
              <a:spcBef>
                <a:spcPts val="0"/>
              </a:spcBef>
              <a:spcAft>
                <a:spcPts val="0"/>
              </a:spcAft>
              <a:buClr>
                <a:schemeClr val="lt1"/>
              </a:buClr>
              <a:buSzPts val="6800"/>
              <a:buNone/>
              <a:defRPr sz="6800">
                <a:solidFill>
                  <a:schemeClr val="lt1"/>
                </a:solidFill>
              </a:defRPr>
            </a:lvl5pPr>
            <a:lvl6pPr lvl="5" rtl="0">
              <a:spcBef>
                <a:spcPts val="0"/>
              </a:spcBef>
              <a:spcAft>
                <a:spcPts val="0"/>
              </a:spcAft>
              <a:buClr>
                <a:schemeClr val="lt1"/>
              </a:buClr>
              <a:buSzPts val="6800"/>
              <a:buNone/>
              <a:defRPr sz="6800">
                <a:solidFill>
                  <a:schemeClr val="lt1"/>
                </a:solidFill>
              </a:defRPr>
            </a:lvl6pPr>
            <a:lvl7pPr lvl="6" rtl="0">
              <a:spcBef>
                <a:spcPts val="0"/>
              </a:spcBef>
              <a:spcAft>
                <a:spcPts val="0"/>
              </a:spcAft>
              <a:buClr>
                <a:schemeClr val="lt1"/>
              </a:buClr>
              <a:buSzPts val="6800"/>
              <a:buNone/>
              <a:defRPr sz="6800">
                <a:solidFill>
                  <a:schemeClr val="lt1"/>
                </a:solidFill>
              </a:defRPr>
            </a:lvl7pPr>
            <a:lvl8pPr lvl="7" rtl="0">
              <a:spcBef>
                <a:spcPts val="0"/>
              </a:spcBef>
              <a:spcAft>
                <a:spcPts val="0"/>
              </a:spcAft>
              <a:buClr>
                <a:schemeClr val="lt1"/>
              </a:buClr>
              <a:buSzPts val="6800"/>
              <a:buNone/>
              <a:defRPr sz="6800">
                <a:solidFill>
                  <a:schemeClr val="lt1"/>
                </a:solidFill>
              </a:defRPr>
            </a:lvl8pPr>
            <a:lvl9pPr lvl="8" rtl="0">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Proxima Nova"/>
                <a:ea typeface="Proxima Nova"/>
                <a:cs typeface="Proxima Nova"/>
                <a:sym typeface="Proxima Nova"/>
              </a:defRPr>
            </a:lvl1pPr>
            <a:lvl2pPr lvl="1" algn="r" rtl="0">
              <a:buNone/>
              <a:defRPr sz="1000">
                <a:solidFill>
                  <a:schemeClr val="dk2"/>
                </a:solidFill>
                <a:latin typeface="Proxima Nova"/>
                <a:ea typeface="Proxima Nova"/>
                <a:cs typeface="Proxima Nova"/>
                <a:sym typeface="Proxima Nova"/>
              </a:defRPr>
            </a:lvl2pPr>
            <a:lvl3pPr lvl="2" algn="r" rtl="0">
              <a:buNone/>
              <a:defRPr sz="1000">
                <a:solidFill>
                  <a:schemeClr val="dk2"/>
                </a:solidFill>
                <a:latin typeface="Proxima Nova"/>
                <a:ea typeface="Proxima Nova"/>
                <a:cs typeface="Proxima Nova"/>
                <a:sym typeface="Proxima Nova"/>
              </a:defRPr>
            </a:lvl3pPr>
            <a:lvl4pPr lvl="3" algn="r" rtl="0">
              <a:buNone/>
              <a:defRPr sz="1000">
                <a:solidFill>
                  <a:schemeClr val="dk2"/>
                </a:solidFill>
                <a:latin typeface="Proxima Nova"/>
                <a:ea typeface="Proxima Nova"/>
                <a:cs typeface="Proxima Nova"/>
                <a:sym typeface="Proxima Nova"/>
              </a:defRPr>
            </a:lvl4pPr>
            <a:lvl5pPr lvl="4" algn="r" rtl="0">
              <a:buNone/>
              <a:defRPr sz="1000">
                <a:solidFill>
                  <a:schemeClr val="dk2"/>
                </a:solidFill>
                <a:latin typeface="Proxima Nova"/>
                <a:ea typeface="Proxima Nova"/>
                <a:cs typeface="Proxima Nova"/>
                <a:sym typeface="Proxima Nova"/>
              </a:defRPr>
            </a:lvl5pPr>
            <a:lvl6pPr lvl="5" algn="r" rtl="0">
              <a:buNone/>
              <a:defRPr sz="1000">
                <a:solidFill>
                  <a:schemeClr val="dk2"/>
                </a:solidFill>
                <a:latin typeface="Proxima Nova"/>
                <a:ea typeface="Proxima Nova"/>
                <a:cs typeface="Proxima Nova"/>
                <a:sym typeface="Proxima Nova"/>
              </a:defRPr>
            </a:lvl6pPr>
            <a:lvl7pPr lvl="6" algn="r" rtl="0">
              <a:buNone/>
              <a:defRPr sz="1000">
                <a:solidFill>
                  <a:schemeClr val="dk2"/>
                </a:solidFill>
                <a:latin typeface="Proxima Nova"/>
                <a:ea typeface="Proxima Nova"/>
                <a:cs typeface="Proxima Nova"/>
                <a:sym typeface="Proxima Nova"/>
              </a:defRPr>
            </a:lvl7pPr>
            <a:lvl8pPr lvl="7" algn="r" rtl="0">
              <a:buNone/>
              <a:defRPr sz="1000">
                <a:solidFill>
                  <a:schemeClr val="dk2"/>
                </a:solidFill>
                <a:latin typeface="Proxima Nova"/>
                <a:ea typeface="Proxima Nova"/>
                <a:cs typeface="Proxima Nova"/>
                <a:sym typeface="Proxima Nova"/>
              </a:defRPr>
            </a:lvl8pPr>
            <a:lvl9pPr lvl="8" algn="r" rtl="0">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598100" y="820099"/>
            <a:ext cx="8222100" cy="179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300"/>
              <a:t>Modelling the Spread of National Protest Movements via Markov Chains</a:t>
            </a:r>
            <a:endParaRPr sz="3300"/>
          </a:p>
        </p:txBody>
      </p:sp>
      <p:sp>
        <p:nvSpPr>
          <p:cNvPr id="57" name="Google Shape;57;p13"/>
          <p:cNvSpPr txBox="1">
            <a:spLocks noGrp="1"/>
          </p:cNvSpPr>
          <p:nvPr>
            <p:ph type="subTitle" idx="1"/>
          </p:nvPr>
        </p:nvSpPr>
        <p:spPr>
          <a:xfrm>
            <a:off x="598100" y="2980125"/>
            <a:ext cx="8222100" cy="153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b="1" dirty="0">
                <a:solidFill>
                  <a:srgbClr val="000000"/>
                </a:solidFill>
              </a:rPr>
              <a:t>Authors:</a:t>
            </a:r>
            <a:r>
              <a:rPr lang="en" sz="2200" dirty="0">
                <a:solidFill>
                  <a:srgbClr val="000000"/>
                </a:solidFill>
              </a:rPr>
              <a:t>	</a:t>
            </a:r>
          </a:p>
          <a:p>
            <a:pPr marL="0" lvl="0" indent="0"/>
            <a:r>
              <a:rPr lang="en-US" sz="2200" dirty="0">
                <a:solidFill>
                  <a:srgbClr val="000000"/>
                </a:solidFill>
              </a:rPr>
              <a:t>Edmund Aduse Poku, </a:t>
            </a:r>
            <a:r>
              <a:rPr lang="en" sz="2200" dirty="0">
                <a:solidFill>
                  <a:srgbClr val="000000"/>
                </a:solidFill>
              </a:rPr>
              <a:t>Charlie Reeder, </a:t>
            </a:r>
            <a:r>
              <a:rPr lang="en-US" sz="2200" dirty="0">
                <a:solidFill>
                  <a:srgbClr val="000000"/>
                </a:solidFill>
              </a:rPr>
              <a:t>Chris </a:t>
            </a:r>
            <a:r>
              <a:rPr lang="en-US" sz="2200" dirty="0" err="1">
                <a:solidFill>
                  <a:srgbClr val="000000"/>
                </a:solidFill>
              </a:rPr>
              <a:t>Kartsonis</a:t>
            </a:r>
            <a:r>
              <a:rPr lang="en-US" sz="2200" dirty="0">
                <a:solidFill>
                  <a:srgbClr val="000000"/>
                </a:solidFill>
              </a:rPr>
              <a:t>,, Chikezie Prosper Onungwa, and Jasper White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Background &amp; Inspiration</a:t>
            </a:r>
            <a:endParaRPr/>
          </a:p>
        </p:txBody>
      </p:sp>
      <p:sp>
        <p:nvSpPr>
          <p:cNvPr id="63" name="Google Shape;63;p14"/>
          <p:cNvSpPr txBox="1">
            <a:spLocks noGrp="1"/>
          </p:cNvSpPr>
          <p:nvPr>
            <p:ph type="body" idx="1"/>
          </p:nvPr>
        </p:nvSpPr>
        <p:spPr>
          <a:xfrm>
            <a:off x="545400" y="3774875"/>
            <a:ext cx="8053200" cy="800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a:solidFill>
                  <a:srgbClr val="000000"/>
                </a:solidFill>
              </a:rPr>
              <a:t>We draw </a:t>
            </a:r>
            <a:r>
              <a:rPr lang="en" sz="2000" b="1">
                <a:solidFill>
                  <a:srgbClr val="000000"/>
                </a:solidFill>
              </a:rPr>
              <a:t>parallels between the spread of fire and protests</a:t>
            </a:r>
            <a:r>
              <a:rPr lang="en" sz="2000">
                <a:solidFill>
                  <a:srgbClr val="000000"/>
                </a:solidFill>
              </a:rPr>
              <a:t>, as both are influenced by spatial-temporal proximity to prior incidents.</a:t>
            </a:r>
            <a:endParaRPr sz="2000">
              <a:solidFill>
                <a:srgbClr val="000000"/>
              </a:solidFill>
            </a:endParaRPr>
          </a:p>
        </p:txBody>
      </p:sp>
      <p:pic>
        <p:nvPicPr>
          <p:cNvPr id="64" name="Google Shape;64;p14" descr="Black Lives Matter protests planned this weekend in Maine |  newscentermaine.com"/>
          <p:cNvPicPr preferRelativeResize="0"/>
          <p:nvPr/>
        </p:nvPicPr>
        <p:blipFill>
          <a:blip r:embed="rId3">
            <a:alphaModFix/>
          </a:blip>
          <a:stretch>
            <a:fillRect/>
          </a:stretch>
        </p:blipFill>
        <p:spPr>
          <a:xfrm>
            <a:off x="2719812" y="1354450"/>
            <a:ext cx="3704369" cy="2083699"/>
          </a:xfrm>
          <a:prstGeom prst="rect">
            <a:avLst/>
          </a:prstGeom>
          <a:noFill/>
          <a:ln w="9525" cap="flat" cmpd="sng">
            <a:solidFill>
              <a:schemeClr val="accent3"/>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Approach: Overview</a:t>
            </a:r>
            <a:endParaRPr/>
          </a:p>
        </p:txBody>
      </p:sp>
      <p:sp>
        <p:nvSpPr>
          <p:cNvPr id="70" name="Google Shape;70;p15"/>
          <p:cNvSpPr txBox="1">
            <a:spLocks noGrp="1"/>
          </p:cNvSpPr>
          <p:nvPr>
            <p:ph type="body" idx="1"/>
          </p:nvPr>
        </p:nvSpPr>
        <p:spPr>
          <a:xfrm>
            <a:off x="413950" y="1157000"/>
            <a:ext cx="4894200" cy="3499500"/>
          </a:xfrm>
          <a:prstGeom prst="rect">
            <a:avLst/>
          </a:prstGeom>
        </p:spPr>
        <p:txBody>
          <a:bodyPr spcFirstLastPara="1" wrap="square" lIns="91425" tIns="91425" rIns="91425" bIns="91425" anchor="ctr" anchorCtr="0">
            <a:noAutofit/>
          </a:bodyPr>
          <a:lstStyle/>
          <a:p>
            <a:pPr marL="457200" lvl="0" indent="-330200" algn="l" rtl="0">
              <a:lnSpc>
                <a:spcPct val="100000"/>
              </a:lnSpc>
              <a:spcBef>
                <a:spcPts val="0"/>
              </a:spcBef>
              <a:spcAft>
                <a:spcPts val="0"/>
              </a:spcAft>
              <a:buClr>
                <a:srgbClr val="000000"/>
              </a:buClr>
              <a:buSzPts val="1600"/>
              <a:buChar char="●"/>
            </a:pPr>
            <a:r>
              <a:rPr lang="en" sz="1600" b="1">
                <a:solidFill>
                  <a:srgbClr val="000000"/>
                </a:solidFill>
              </a:rPr>
              <a:t>Find data </a:t>
            </a:r>
            <a:r>
              <a:rPr lang="en" sz="1600">
                <a:solidFill>
                  <a:srgbClr val="000000"/>
                </a:solidFill>
              </a:rPr>
              <a:t>(both spatial and temporal) of the protests after George Floyd's murder on May 25, 2020</a:t>
            </a:r>
            <a:endParaRPr sz="1600">
              <a:solidFill>
                <a:srgbClr val="000000"/>
              </a:solidFill>
            </a:endParaRPr>
          </a:p>
          <a:p>
            <a:pPr marL="914400" lvl="1" indent="-330200" algn="l" rtl="0">
              <a:lnSpc>
                <a:spcPct val="100000"/>
              </a:lnSpc>
              <a:spcBef>
                <a:spcPts val="800"/>
              </a:spcBef>
              <a:spcAft>
                <a:spcPts val="0"/>
              </a:spcAft>
              <a:buClr>
                <a:srgbClr val="000000"/>
              </a:buClr>
              <a:buSzPts val="1600"/>
              <a:buChar char="○"/>
            </a:pPr>
            <a:r>
              <a:rPr lang="en" sz="1100">
                <a:solidFill>
                  <a:srgbClr val="000000"/>
                </a:solidFill>
              </a:rPr>
              <a:t>Source: </a:t>
            </a:r>
            <a:r>
              <a:rPr lang="en" sz="1100" b="1">
                <a:solidFill>
                  <a:srgbClr val="000000"/>
                </a:solidFill>
              </a:rPr>
              <a:t>The Armed Conflict Location &amp; Event Data Project (ACLED)</a:t>
            </a:r>
            <a:r>
              <a:rPr lang="en" sz="1100">
                <a:solidFill>
                  <a:srgbClr val="000000"/>
                </a:solidFill>
              </a:rPr>
              <a:t> of Bridging Divides Institute at Princeton University</a:t>
            </a:r>
            <a:endParaRPr sz="1600">
              <a:solidFill>
                <a:srgbClr val="000000"/>
              </a:solidFill>
            </a:endParaRPr>
          </a:p>
          <a:p>
            <a:pPr marL="457200" lvl="0" indent="-330200" algn="l" rtl="0">
              <a:lnSpc>
                <a:spcPct val="100000"/>
              </a:lnSpc>
              <a:spcBef>
                <a:spcPts val="800"/>
              </a:spcBef>
              <a:spcAft>
                <a:spcPts val="0"/>
              </a:spcAft>
              <a:buClr>
                <a:srgbClr val="000000"/>
              </a:buClr>
              <a:buSzPts val="1600"/>
              <a:buChar char="●"/>
            </a:pPr>
            <a:r>
              <a:rPr lang="en" sz="1600" b="1">
                <a:solidFill>
                  <a:srgbClr val="000000"/>
                </a:solidFill>
              </a:rPr>
              <a:t>Utilize Ardianto and Chhetri's "neighborhood approach"</a:t>
            </a:r>
            <a:r>
              <a:rPr lang="en" sz="1600">
                <a:solidFill>
                  <a:srgbClr val="000000"/>
                </a:solidFill>
              </a:rPr>
              <a:t> to develop regions across the United States in establishing Markov matrix</a:t>
            </a:r>
            <a:endParaRPr sz="1600" b="1">
              <a:solidFill>
                <a:srgbClr val="000000"/>
              </a:solidFill>
            </a:endParaRPr>
          </a:p>
          <a:p>
            <a:pPr marL="457200" lvl="0" indent="-330200" algn="l" rtl="0">
              <a:lnSpc>
                <a:spcPct val="100000"/>
              </a:lnSpc>
              <a:spcBef>
                <a:spcPts val="800"/>
              </a:spcBef>
              <a:spcAft>
                <a:spcPts val="0"/>
              </a:spcAft>
              <a:buClr>
                <a:srgbClr val="000000"/>
              </a:buClr>
              <a:buSzPts val="1600"/>
              <a:buChar char="●"/>
            </a:pPr>
            <a:r>
              <a:rPr lang="en" sz="1600" b="1">
                <a:solidFill>
                  <a:srgbClr val="000000"/>
                </a:solidFill>
              </a:rPr>
              <a:t>Develop Markov Chain state transition matrix </a:t>
            </a:r>
            <a:r>
              <a:rPr lang="en" sz="1600">
                <a:solidFill>
                  <a:srgbClr val="000000"/>
                </a:solidFill>
              </a:rPr>
              <a:t>informed by existing data</a:t>
            </a:r>
            <a:endParaRPr sz="1600">
              <a:solidFill>
                <a:srgbClr val="000000"/>
              </a:solidFill>
            </a:endParaRPr>
          </a:p>
          <a:p>
            <a:pPr marL="457200" lvl="0" indent="-330200" algn="l" rtl="0">
              <a:lnSpc>
                <a:spcPct val="100000"/>
              </a:lnSpc>
              <a:spcBef>
                <a:spcPts val="800"/>
              </a:spcBef>
              <a:spcAft>
                <a:spcPts val="800"/>
              </a:spcAft>
              <a:buClr>
                <a:srgbClr val="000000"/>
              </a:buClr>
              <a:buSzPts val="1600"/>
              <a:buChar char="●"/>
            </a:pPr>
            <a:r>
              <a:rPr lang="en" sz="1600" b="1">
                <a:solidFill>
                  <a:srgbClr val="000000"/>
                </a:solidFill>
              </a:rPr>
              <a:t>Visualize protest probability</a:t>
            </a:r>
            <a:r>
              <a:rPr lang="en" sz="1600">
                <a:solidFill>
                  <a:srgbClr val="000000"/>
                </a:solidFill>
              </a:rPr>
              <a:t> using heat maps</a:t>
            </a:r>
            <a:endParaRPr sz="1000">
              <a:solidFill>
                <a:srgbClr val="000000"/>
              </a:solidFill>
            </a:endParaRPr>
          </a:p>
        </p:txBody>
      </p:sp>
      <p:pic>
        <p:nvPicPr>
          <p:cNvPr id="71" name="Google Shape;71;p15"/>
          <p:cNvPicPr preferRelativeResize="0"/>
          <p:nvPr/>
        </p:nvPicPr>
        <p:blipFill>
          <a:blip r:embed="rId3">
            <a:alphaModFix/>
          </a:blip>
          <a:stretch>
            <a:fillRect/>
          </a:stretch>
        </p:blipFill>
        <p:spPr>
          <a:xfrm>
            <a:off x="5565513" y="1729025"/>
            <a:ext cx="3123275" cy="1929075"/>
          </a:xfrm>
          <a:prstGeom prst="rect">
            <a:avLst/>
          </a:prstGeom>
          <a:noFill/>
          <a:ln>
            <a:noFill/>
          </a:ln>
        </p:spPr>
      </p:pic>
      <p:sp>
        <p:nvSpPr>
          <p:cNvPr id="72" name="Google Shape;72;p15"/>
          <p:cNvSpPr txBox="1"/>
          <p:nvPr/>
        </p:nvSpPr>
        <p:spPr>
          <a:xfrm>
            <a:off x="5627150" y="3752288"/>
            <a:ext cx="3000000" cy="904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i="1">
                <a:latin typeface="Proxima Nova"/>
                <a:ea typeface="Proxima Nova"/>
                <a:cs typeface="Proxima Nova"/>
                <a:sym typeface="Proxima Nova"/>
              </a:rPr>
              <a:t>Fig. </a:t>
            </a:r>
            <a:r>
              <a:rPr lang="en" i="1">
                <a:latin typeface="Proxima Nova"/>
                <a:ea typeface="Proxima Nova"/>
                <a:cs typeface="Proxima Nova"/>
                <a:sym typeface="Proxima Nova"/>
              </a:rPr>
              <a:t>Modeling neighborhood in three-dimensional space and time relationships to determine fire risk</a:t>
            </a:r>
            <a:endParaRPr i="1">
              <a:latin typeface="Proxima Nova"/>
              <a:ea typeface="Proxima Nova"/>
              <a:cs typeface="Proxima Nova"/>
              <a:sym typeface="Proxima Nova"/>
            </a:endParaRPr>
          </a:p>
        </p:txBody>
      </p:sp>
      <p:sp>
        <p:nvSpPr>
          <p:cNvPr id="73" name="Google Shape;73;p15"/>
          <p:cNvSpPr txBox="1"/>
          <p:nvPr/>
        </p:nvSpPr>
        <p:spPr>
          <a:xfrm>
            <a:off x="5565500" y="1233763"/>
            <a:ext cx="3123300" cy="40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From Ardianto &amp; Chhetri (2018):</a:t>
            </a:r>
            <a:endParaRPr/>
          </a:p>
        </p:txBody>
      </p:sp>
      <p:sp>
        <p:nvSpPr>
          <p:cNvPr id="74" name="Google Shape;74;p15"/>
          <p:cNvSpPr txBox="1"/>
          <p:nvPr/>
        </p:nvSpPr>
        <p:spPr>
          <a:xfrm>
            <a:off x="603600" y="4795775"/>
            <a:ext cx="8228700" cy="29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a:solidFill>
                  <a:srgbClr val="333333"/>
                </a:solidFill>
                <a:highlight>
                  <a:srgbClr val="FCFCFC"/>
                </a:highlight>
                <a:latin typeface="Roboto"/>
                <a:ea typeface="Roboto"/>
                <a:cs typeface="Roboto"/>
                <a:sym typeface="Roboto"/>
              </a:rPr>
              <a:t>Ardianto, R., Chhetri, P. Modeling Spatial–Temporal Dynamics of Urban Residential Fire Risk Using a Markov Chain Technique. </a:t>
            </a:r>
            <a:r>
              <a:rPr lang="en" sz="800" i="1">
                <a:solidFill>
                  <a:srgbClr val="333333"/>
                </a:solidFill>
                <a:highlight>
                  <a:srgbClr val="FCFCFC"/>
                </a:highlight>
                <a:latin typeface="Roboto"/>
                <a:ea typeface="Roboto"/>
                <a:cs typeface="Roboto"/>
                <a:sym typeface="Roboto"/>
              </a:rPr>
              <a:t>Int J Disaster Risk Sci.</a:t>
            </a:r>
            <a:r>
              <a:rPr lang="en" sz="800">
                <a:solidFill>
                  <a:srgbClr val="333333"/>
                </a:solidFill>
                <a:highlight>
                  <a:srgbClr val="FCFCFC"/>
                </a:highlight>
                <a:latin typeface="Roboto"/>
                <a:ea typeface="Roboto"/>
                <a:cs typeface="Roboto"/>
                <a:sym typeface="Roboto"/>
              </a:rPr>
              <a:t> 10, 57–73 (2019).</a:t>
            </a:r>
            <a:endParaRPr sz="800">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p:nvPr/>
        </p:nvSpPr>
        <p:spPr>
          <a:xfrm>
            <a:off x="4822675" y="3490850"/>
            <a:ext cx="3729900" cy="1460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Proxima Nova"/>
                <a:ea typeface="Proxima Nova"/>
                <a:cs typeface="Proxima Nova"/>
                <a:sym typeface="Proxima Nova"/>
              </a:rPr>
              <a:t>Our 7x7 square-grid  "spatial neighborhood" regions across the US, overlain over map with protest occurrences (red dots)</a:t>
            </a:r>
            <a:endParaRPr sz="1200">
              <a:latin typeface="Proxima Nova"/>
              <a:ea typeface="Proxima Nova"/>
              <a:cs typeface="Proxima Nova"/>
              <a:sym typeface="Proxima Nova"/>
            </a:endParaRPr>
          </a:p>
          <a:p>
            <a:pPr marL="0" lvl="0" indent="0" algn="ctr" rtl="0">
              <a:spcBef>
                <a:spcPts val="0"/>
              </a:spcBef>
              <a:spcAft>
                <a:spcPts val="0"/>
              </a:spcAft>
              <a:buNone/>
            </a:pPr>
            <a:endParaRPr sz="1200">
              <a:latin typeface="Proxima Nova"/>
              <a:ea typeface="Proxima Nova"/>
              <a:cs typeface="Proxima Nova"/>
              <a:sym typeface="Proxima Nova"/>
            </a:endParaRPr>
          </a:p>
          <a:p>
            <a:pPr marL="0" lvl="0" indent="0" algn="ctr" rtl="0">
              <a:spcBef>
                <a:spcPts val="0"/>
              </a:spcBef>
              <a:spcAft>
                <a:spcPts val="0"/>
              </a:spcAft>
              <a:buNone/>
            </a:pPr>
            <a:r>
              <a:rPr lang="en" sz="1200" u="sng">
                <a:latin typeface="Proxima Nova"/>
                <a:ea typeface="Proxima Nova"/>
                <a:cs typeface="Proxima Nova"/>
                <a:sym typeface="Proxima Nova"/>
              </a:rPr>
              <a:t>Note</a:t>
            </a:r>
            <a:r>
              <a:rPr lang="en" sz="1200">
                <a:latin typeface="Proxima Nova"/>
                <a:ea typeface="Proxima Nova"/>
                <a:cs typeface="Proxima Nova"/>
                <a:sym typeface="Proxima Nova"/>
              </a:rPr>
              <a:t>: since contiguous US does not conform to a square, we adjusted our model to ignore the shaded regions (covered by ocean or another country)</a:t>
            </a:r>
            <a:endParaRPr sz="1200">
              <a:latin typeface="Proxima Nova"/>
              <a:ea typeface="Proxima Nova"/>
              <a:cs typeface="Proxima Nova"/>
              <a:sym typeface="Proxima Nova"/>
            </a:endParaRPr>
          </a:p>
        </p:txBody>
      </p:sp>
      <p:grpSp>
        <p:nvGrpSpPr>
          <p:cNvPr id="80" name="Google Shape;80;p16"/>
          <p:cNvGrpSpPr/>
          <p:nvPr/>
        </p:nvGrpSpPr>
        <p:grpSpPr>
          <a:xfrm>
            <a:off x="4937050" y="1127313"/>
            <a:ext cx="3501149" cy="2272199"/>
            <a:chOff x="4937050" y="1127313"/>
            <a:chExt cx="3501149" cy="2272199"/>
          </a:xfrm>
        </p:grpSpPr>
        <p:pic>
          <p:nvPicPr>
            <p:cNvPr id="81" name="Google Shape;81;p16"/>
            <p:cNvPicPr preferRelativeResize="0"/>
            <p:nvPr/>
          </p:nvPicPr>
          <p:blipFill>
            <a:blip r:embed="rId3">
              <a:alphaModFix/>
            </a:blip>
            <a:stretch>
              <a:fillRect/>
            </a:stretch>
          </p:blipFill>
          <p:spPr>
            <a:xfrm>
              <a:off x="4937050" y="1127313"/>
              <a:ext cx="3501149" cy="2272199"/>
            </a:xfrm>
            <a:prstGeom prst="rect">
              <a:avLst/>
            </a:prstGeom>
            <a:noFill/>
            <a:ln w="9525" cap="flat" cmpd="sng">
              <a:solidFill>
                <a:schemeClr val="dk2"/>
              </a:solidFill>
              <a:prstDash val="solid"/>
              <a:round/>
              <a:headEnd type="none" w="sm" len="sm"/>
              <a:tailEnd type="none" w="sm" len="sm"/>
            </a:ln>
          </p:spPr>
        </p:pic>
        <p:grpSp>
          <p:nvGrpSpPr>
            <p:cNvPr id="82" name="Google Shape;82;p16"/>
            <p:cNvGrpSpPr/>
            <p:nvPr/>
          </p:nvGrpSpPr>
          <p:grpSpPr>
            <a:xfrm>
              <a:off x="5071626" y="1382390"/>
              <a:ext cx="3231994" cy="1771589"/>
              <a:chOff x="875688" y="1118397"/>
              <a:chExt cx="5677137" cy="3018553"/>
            </a:xfrm>
          </p:grpSpPr>
          <p:sp>
            <p:nvSpPr>
              <p:cNvPr id="83" name="Google Shape;83;p16"/>
              <p:cNvSpPr/>
              <p:nvPr/>
            </p:nvSpPr>
            <p:spPr>
              <a:xfrm>
                <a:off x="875688" y="3776027"/>
                <a:ext cx="2424600" cy="360900"/>
              </a:xfrm>
              <a:prstGeom prst="rect">
                <a:avLst/>
              </a:prstGeom>
              <a:solidFill>
                <a:srgbClr val="C9DAF8">
                  <a:alpha val="4190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6"/>
              <p:cNvSpPr/>
              <p:nvPr/>
            </p:nvSpPr>
            <p:spPr>
              <a:xfrm>
                <a:off x="875700" y="3371950"/>
                <a:ext cx="1620600" cy="404100"/>
              </a:xfrm>
              <a:prstGeom prst="rect">
                <a:avLst/>
              </a:prstGeom>
              <a:solidFill>
                <a:srgbClr val="C9DAF8">
                  <a:alpha val="4190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6"/>
              <p:cNvSpPr/>
              <p:nvPr/>
            </p:nvSpPr>
            <p:spPr>
              <a:xfrm>
                <a:off x="5777625" y="2511550"/>
                <a:ext cx="775200" cy="1625400"/>
              </a:xfrm>
              <a:prstGeom prst="rect">
                <a:avLst/>
              </a:prstGeom>
              <a:solidFill>
                <a:srgbClr val="C9DAF8">
                  <a:alpha val="4190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6"/>
              <p:cNvSpPr/>
              <p:nvPr/>
            </p:nvSpPr>
            <p:spPr>
              <a:xfrm>
                <a:off x="4962720" y="1118397"/>
                <a:ext cx="825300" cy="483300"/>
              </a:xfrm>
              <a:prstGeom prst="rect">
                <a:avLst/>
              </a:prstGeom>
              <a:solidFill>
                <a:srgbClr val="C9DAF8">
                  <a:alpha val="4190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7" name="Google Shape;87;p16"/>
          <p:cNvSpPr/>
          <p:nvPr/>
        </p:nvSpPr>
        <p:spPr>
          <a:xfrm>
            <a:off x="6947075" y="2900975"/>
            <a:ext cx="470400" cy="252900"/>
          </a:xfrm>
          <a:prstGeom prst="rect">
            <a:avLst/>
          </a:prstGeom>
          <a:solidFill>
            <a:srgbClr val="C9DAF8">
              <a:alpha val="4190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6"/>
          <p:cNvSpPr txBox="1"/>
          <p:nvPr/>
        </p:nvSpPr>
        <p:spPr>
          <a:xfrm>
            <a:off x="430575" y="3514600"/>
            <a:ext cx="4239300" cy="146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latin typeface="Proxima Nova"/>
                <a:ea typeface="Proxima Nova"/>
                <a:cs typeface="Proxima Nova"/>
                <a:sym typeface="Proxima Nova"/>
              </a:rPr>
              <a:t>The protest data is sorted into histogram bins based on the latitude and longitude coordinates of each event.</a:t>
            </a:r>
            <a:endParaRPr>
              <a:latin typeface="Proxima Nova"/>
              <a:ea typeface="Proxima Nova"/>
              <a:cs typeface="Proxima Nova"/>
              <a:sym typeface="Proxima Nova"/>
            </a:endParaRPr>
          </a:p>
          <a:p>
            <a:pPr marL="0" lvl="0" indent="0" algn="l" rtl="0">
              <a:spcBef>
                <a:spcPts val="1600"/>
              </a:spcBef>
              <a:spcAft>
                <a:spcPts val="0"/>
              </a:spcAft>
              <a:buNone/>
            </a:pPr>
            <a:r>
              <a:rPr lang="en">
                <a:latin typeface="Proxima Nova"/>
                <a:ea typeface="Proxima Nova"/>
                <a:cs typeface="Proxima Nova"/>
                <a:sym typeface="Proxima Nova"/>
              </a:rPr>
              <a:t>Within each bin, we stratified the events by date of occurence. </a:t>
            </a:r>
            <a:endParaRPr>
              <a:latin typeface="Proxima Nova"/>
              <a:ea typeface="Proxima Nova"/>
              <a:cs typeface="Proxima Nova"/>
              <a:sym typeface="Proxima Nova"/>
            </a:endParaRPr>
          </a:p>
        </p:txBody>
      </p:sp>
      <p:pic>
        <p:nvPicPr>
          <p:cNvPr id="89" name="Google Shape;89;p16"/>
          <p:cNvPicPr preferRelativeResize="0"/>
          <p:nvPr/>
        </p:nvPicPr>
        <p:blipFill>
          <a:blip r:embed="rId4">
            <a:alphaModFix/>
          </a:blip>
          <a:stretch>
            <a:fillRect/>
          </a:stretch>
        </p:blipFill>
        <p:spPr>
          <a:xfrm>
            <a:off x="430538" y="1130063"/>
            <a:ext cx="4239373" cy="2272176"/>
          </a:xfrm>
          <a:prstGeom prst="rect">
            <a:avLst/>
          </a:prstGeom>
          <a:noFill/>
          <a:ln w="9525" cap="flat" cmpd="sng">
            <a:solidFill>
              <a:schemeClr val="dk2"/>
            </a:solidFill>
            <a:prstDash val="solid"/>
            <a:round/>
            <a:headEnd type="none" w="sm" len="sm"/>
            <a:tailEnd type="none" w="sm" len="sm"/>
          </a:ln>
        </p:spPr>
      </p:pic>
      <p:sp>
        <p:nvSpPr>
          <p:cNvPr id="90" name="Google Shape;90;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Approach: Informing our Model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Approach: Transition Matrix </a:t>
            </a:r>
            <a:endParaRPr/>
          </a:p>
        </p:txBody>
      </p:sp>
      <p:sp>
        <p:nvSpPr>
          <p:cNvPr id="96" name="Google Shape;96;p17"/>
          <p:cNvSpPr txBox="1">
            <a:spLocks noGrp="1"/>
          </p:cNvSpPr>
          <p:nvPr>
            <p:ph type="body" idx="1"/>
          </p:nvPr>
        </p:nvSpPr>
        <p:spPr>
          <a:xfrm>
            <a:off x="311700" y="1152475"/>
            <a:ext cx="5566500" cy="3633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a:solidFill>
                  <a:srgbClr val="000000"/>
                </a:solidFill>
              </a:rPr>
              <a:t>For each region, we built a transition matrix with two states denoting the occurrence of a protest (=1) and the absence of one (=0)</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A region’s transition between states is influenced by the states of its geographic neighbors</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By making state transitions a spatial dependency, we model factors like information diffusion and local communication networks</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Computing each region’s transition matrix per time step lets us model its reaction rate and activism levels</a:t>
            </a:r>
            <a:endParaRPr>
              <a:solidFill>
                <a:srgbClr val="000000"/>
              </a:solidFill>
            </a:endParaRPr>
          </a:p>
        </p:txBody>
      </p:sp>
      <p:grpSp>
        <p:nvGrpSpPr>
          <p:cNvPr id="97" name="Google Shape;97;p17"/>
          <p:cNvGrpSpPr/>
          <p:nvPr/>
        </p:nvGrpSpPr>
        <p:grpSpPr>
          <a:xfrm>
            <a:off x="6035750" y="1581025"/>
            <a:ext cx="2796550" cy="2776500"/>
            <a:chOff x="6035750" y="1422175"/>
            <a:chExt cx="2796550" cy="2776500"/>
          </a:xfrm>
        </p:grpSpPr>
        <p:grpSp>
          <p:nvGrpSpPr>
            <p:cNvPr id="98" name="Google Shape;98;p17"/>
            <p:cNvGrpSpPr/>
            <p:nvPr/>
          </p:nvGrpSpPr>
          <p:grpSpPr>
            <a:xfrm>
              <a:off x="6582094" y="2176428"/>
              <a:ext cx="1819775" cy="1585682"/>
              <a:chOff x="6161791" y="2231894"/>
              <a:chExt cx="2267350" cy="1867925"/>
            </a:xfrm>
          </p:grpSpPr>
          <p:sp>
            <p:nvSpPr>
              <p:cNvPr id="99" name="Google Shape;99;p17"/>
              <p:cNvSpPr/>
              <p:nvPr/>
            </p:nvSpPr>
            <p:spPr>
              <a:xfrm>
                <a:off x="6573941" y="2652845"/>
                <a:ext cx="578400" cy="532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0</a:t>
                </a:r>
                <a:endParaRPr b="1"/>
              </a:p>
            </p:txBody>
          </p:sp>
          <p:sp>
            <p:nvSpPr>
              <p:cNvPr id="100" name="Google Shape;100;p17"/>
              <p:cNvSpPr/>
              <p:nvPr/>
            </p:nvSpPr>
            <p:spPr>
              <a:xfrm>
                <a:off x="7399691" y="3185345"/>
                <a:ext cx="578400" cy="532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1</a:t>
                </a:r>
                <a:endParaRPr b="1"/>
              </a:p>
            </p:txBody>
          </p:sp>
          <p:sp>
            <p:nvSpPr>
              <p:cNvPr id="101" name="Google Shape;101;p17"/>
              <p:cNvSpPr/>
              <p:nvPr/>
            </p:nvSpPr>
            <p:spPr>
              <a:xfrm rot="2095497">
                <a:off x="7090468" y="2543581"/>
                <a:ext cx="1196850" cy="344127"/>
              </a:xfrm>
              <a:prstGeom prst="uturnArrow">
                <a:avLst>
                  <a:gd name="adj1" fmla="val 25000"/>
                  <a:gd name="adj2" fmla="val 25000"/>
                  <a:gd name="adj3" fmla="val 25000"/>
                  <a:gd name="adj4" fmla="val 43750"/>
                  <a:gd name="adj5" fmla="val 7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2" name="Google Shape;102;p17"/>
              <p:cNvSpPr/>
              <p:nvPr/>
            </p:nvSpPr>
            <p:spPr>
              <a:xfrm rot="-8544269">
                <a:off x="6348722" y="3459067"/>
                <a:ext cx="1089687" cy="344005"/>
              </a:xfrm>
              <a:prstGeom prst="uturnArrow">
                <a:avLst>
                  <a:gd name="adj1" fmla="val 25000"/>
                  <a:gd name="adj2" fmla="val 25000"/>
                  <a:gd name="adj3" fmla="val 25000"/>
                  <a:gd name="adj4" fmla="val 43750"/>
                  <a:gd name="adj5" fmla="val 7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3" name="Google Shape;103;p17"/>
              <p:cNvSpPr/>
              <p:nvPr/>
            </p:nvSpPr>
            <p:spPr>
              <a:xfrm rot="7757142">
                <a:off x="8029756" y="3596720"/>
                <a:ext cx="325970" cy="344101"/>
              </a:xfrm>
              <a:prstGeom prst="uturnArrow">
                <a:avLst>
                  <a:gd name="adj1" fmla="val 25000"/>
                  <a:gd name="adj2" fmla="val 25000"/>
                  <a:gd name="adj3" fmla="val 25000"/>
                  <a:gd name="adj4" fmla="val 43750"/>
                  <a:gd name="adj5" fmla="val 7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4" name="Google Shape;104;p17"/>
              <p:cNvSpPr/>
              <p:nvPr/>
            </p:nvSpPr>
            <p:spPr>
              <a:xfrm rot="-2934848">
                <a:off x="6236144" y="2387168"/>
                <a:ext cx="323195" cy="344051"/>
              </a:xfrm>
              <a:prstGeom prst="uturnArrow">
                <a:avLst>
                  <a:gd name="adj1" fmla="val 25000"/>
                  <a:gd name="adj2" fmla="val 25000"/>
                  <a:gd name="adj3" fmla="val 25000"/>
                  <a:gd name="adj4" fmla="val 43750"/>
                  <a:gd name="adj5" fmla="val 7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05" name="Google Shape;105;p17"/>
            <p:cNvSpPr txBox="1"/>
            <p:nvPr/>
          </p:nvSpPr>
          <p:spPr>
            <a:xfrm>
              <a:off x="7117800" y="3848875"/>
              <a:ext cx="17145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i="1">
                  <a:latin typeface="Proxima Nova"/>
                  <a:ea typeface="Proxima Nova"/>
                  <a:cs typeface="Proxima Nova"/>
                  <a:sym typeface="Proxima Nova"/>
                </a:rPr>
                <a:t>Protest Occurred</a:t>
              </a:r>
              <a:endParaRPr i="1">
                <a:latin typeface="Proxima Nova"/>
                <a:ea typeface="Proxima Nova"/>
                <a:cs typeface="Proxima Nova"/>
                <a:sym typeface="Proxima Nova"/>
              </a:endParaRPr>
            </a:p>
          </p:txBody>
        </p:sp>
        <p:sp>
          <p:nvSpPr>
            <p:cNvPr id="106" name="Google Shape;106;p17"/>
            <p:cNvSpPr txBox="1"/>
            <p:nvPr/>
          </p:nvSpPr>
          <p:spPr>
            <a:xfrm>
              <a:off x="6035750" y="1826625"/>
              <a:ext cx="19869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i="1">
                  <a:latin typeface="Proxima Nova"/>
                  <a:ea typeface="Proxima Nova"/>
                  <a:cs typeface="Proxima Nova"/>
                  <a:sym typeface="Proxima Nova"/>
                </a:rPr>
                <a:t>Protest Did Not Occur</a:t>
              </a:r>
              <a:endParaRPr i="1">
                <a:latin typeface="Proxima Nova"/>
                <a:ea typeface="Proxima Nova"/>
                <a:cs typeface="Proxima Nova"/>
                <a:sym typeface="Proxima Nova"/>
              </a:endParaRPr>
            </a:p>
          </p:txBody>
        </p:sp>
        <p:sp>
          <p:nvSpPr>
            <p:cNvPr id="107" name="Google Shape;107;p17"/>
            <p:cNvSpPr txBox="1"/>
            <p:nvPr/>
          </p:nvSpPr>
          <p:spPr>
            <a:xfrm>
              <a:off x="6288837" y="1422175"/>
              <a:ext cx="24063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For any region on any day:</a:t>
              </a:r>
              <a:endParaRPr>
                <a:latin typeface="Proxima Nova"/>
                <a:ea typeface="Proxima Nova"/>
                <a:cs typeface="Proxima Nova"/>
                <a:sym typeface="Proxima Nova"/>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Approach: Maximum Likelihood Estimation (MLE)</a:t>
            </a:r>
            <a:endParaRPr/>
          </a:p>
        </p:txBody>
      </p:sp>
      <p:pic>
        <p:nvPicPr>
          <p:cNvPr id="113" name="Google Shape;113;p18"/>
          <p:cNvPicPr preferRelativeResize="0"/>
          <p:nvPr/>
        </p:nvPicPr>
        <p:blipFill>
          <a:blip r:embed="rId3">
            <a:alphaModFix/>
          </a:blip>
          <a:stretch>
            <a:fillRect/>
          </a:stretch>
        </p:blipFill>
        <p:spPr>
          <a:xfrm>
            <a:off x="350613" y="2510238"/>
            <a:ext cx="4132250" cy="1766425"/>
          </a:xfrm>
          <a:prstGeom prst="rect">
            <a:avLst/>
          </a:prstGeom>
          <a:noFill/>
          <a:ln>
            <a:noFill/>
          </a:ln>
        </p:spPr>
      </p:pic>
      <p:sp>
        <p:nvSpPr>
          <p:cNvPr id="114" name="Google Shape;114;p18"/>
          <p:cNvSpPr txBox="1"/>
          <p:nvPr/>
        </p:nvSpPr>
        <p:spPr>
          <a:xfrm>
            <a:off x="2915400" y="1794125"/>
            <a:ext cx="3313200" cy="42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From Ardianto &amp; Chhetri (2018):</a:t>
            </a:r>
            <a:endParaRPr/>
          </a:p>
        </p:txBody>
      </p:sp>
      <p:pic>
        <p:nvPicPr>
          <p:cNvPr id="115" name="Google Shape;115;p18"/>
          <p:cNvPicPr preferRelativeResize="0"/>
          <p:nvPr/>
        </p:nvPicPr>
        <p:blipFill>
          <a:blip r:embed="rId4">
            <a:alphaModFix/>
          </a:blip>
          <a:stretch>
            <a:fillRect/>
          </a:stretch>
        </p:blipFill>
        <p:spPr>
          <a:xfrm>
            <a:off x="4812287" y="2457763"/>
            <a:ext cx="3981099" cy="1871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 &amp; Discussion</a:t>
            </a:r>
            <a:endParaRPr/>
          </a:p>
        </p:txBody>
      </p:sp>
      <p:pic>
        <p:nvPicPr>
          <p:cNvPr id="121" name="Google Shape;121;p19"/>
          <p:cNvPicPr preferRelativeResize="0"/>
          <p:nvPr/>
        </p:nvPicPr>
        <p:blipFill>
          <a:blip r:embed="rId3">
            <a:alphaModFix/>
          </a:blip>
          <a:stretch>
            <a:fillRect/>
          </a:stretch>
        </p:blipFill>
        <p:spPr>
          <a:xfrm>
            <a:off x="1752750" y="1044350"/>
            <a:ext cx="5638502" cy="3663048"/>
          </a:xfrm>
          <a:prstGeom prst="rect">
            <a:avLst/>
          </a:prstGeom>
          <a:noFill/>
          <a:ln w="9525" cap="flat" cmpd="sng">
            <a:solidFill>
              <a:schemeClr val="accent3"/>
            </a:solidFill>
            <a:prstDash val="solid"/>
            <a:round/>
            <a:headEnd type="none" w="sm" len="sm"/>
            <a:tailEnd type="none" w="sm" len="sm"/>
          </a:ln>
        </p:spPr>
      </p:pic>
      <p:sp>
        <p:nvSpPr>
          <p:cNvPr id="122" name="Google Shape;122;p19"/>
          <p:cNvSpPr txBox="1"/>
          <p:nvPr/>
        </p:nvSpPr>
        <p:spPr>
          <a:xfrm>
            <a:off x="1752750" y="4707400"/>
            <a:ext cx="5638500" cy="35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Proxima Nova"/>
                <a:ea typeface="Proxima Nova"/>
                <a:cs typeface="Proxima Nova"/>
                <a:sym typeface="Proxima Nova"/>
              </a:rPr>
              <a:t>Transition Matrix for Each Region in the US</a:t>
            </a:r>
            <a:endParaRPr sz="900" b="1">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body" idx="1"/>
          </p:nvPr>
        </p:nvSpPr>
        <p:spPr>
          <a:xfrm>
            <a:off x="593875" y="1246275"/>
            <a:ext cx="83655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000000"/>
              </a:buClr>
              <a:buSzPts val="2400"/>
              <a:buChar char="●"/>
            </a:pPr>
            <a:r>
              <a:rPr lang="en" sz="2400">
                <a:solidFill>
                  <a:srgbClr val="000000"/>
                </a:solidFill>
              </a:rPr>
              <a:t>Create Markov Chain model with three or more states (rather than two) to quantify protest density (e.g. 0, 1, and 2+ protests)</a:t>
            </a:r>
            <a:endParaRPr sz="2400">
              <a:solidFill>
                <a:srgbClr val="000000"/>
              </a:solidFill>
            </a:endParaRPr>
          </a:p>
          <a:p>
            <a:pPr marL="457200" lvl="0" indent="-381000" algn="l" rtl="0">
              <a:spcBef>
                <a:spcPts val="0"/>
              </a:spcBef>
              <a:spcAft>
                <a:spcPts val="0"/>
              </a:spcAft>
              <a:buClr>
                <a:srgbClr val="000000"/>
              </a:buClr>
              <a:buSzPts val="2400"/>
              <a:buChar char="●"/>
            </a:pPr>
            <a:r>
              <a:rPr lang="en" sz="2400">
                <a:solidFill>
                  <a:srgbClr val="000000"/>
                </a:solidFill>
              </a:rPr>
              <a:t>Increasing the resolution of our model</a:t>
            </a:r>
            <a:endParaRPr sz="2400">
              <a:solidFill>
                <a:srgbClr val="000000"/>
              </a:solidFill>
            </a:endParaRPr>
          </a:p>
          <a:p>
            <a:pPr marL="457200" lvl="0" indent="-381000" algn="l" rtl="0">
              <a:spcBef>
                <a:spcPts val="0"/>
              </a:spcBef>
              <a:spcAft>
                <a:spcPts val="0"/>
              </a:spcAft>
              <a:buClr>
                <a:srgbClr val="000000"/>
              </a:buClr>
              <a:buSzPts val="2400"/>
              <a:buChar char="●"/>
            </a:pPr>
            <a:r>
              <a:rPr lang="en" sz="2400">
                <a:solidFill>
                  <a:srgbClr val="000000"/>
                </a:solidFill>
              </a:rPr>
              <a:t>Create 3D representation of probability to capture spatial and temporal elements together</a:t>
            </a:r>
            <a:endParaRPr sz="2400">
              <a:solidFill>
                <a:srgbClr val="000000"/>
              </a:solidFill>
            </a:endParaRPr>
          </a:p>
          <a:p>
            <a:pPr marL="457200" lvl="0" indent="-381000" algn="l" rtl="0">
              <a:spcBef>
                <a:spcPts val="0"/>
              </a:spcBef>
              <a:spcAft>
                <a:spcPts val="0"/>
              </a:spcAft>
              <a:buClr>
                <a:srgbClr val="000000"/>
              </a:buClr>
              <a:buSzPts val="2400"/>
              <a:buChar char="●"/>
            </a:pPr>
            <a:r>
              <a:rPr lang="en" sz="2400">
                <a:solidFill>
                  <a:srgbClr val="000000"/>
                </a:solidFill>
              </a:rPr>
              <a:t>Expansion of model to cover other seminal events that led to national, widespread protesting</a:t>
            </a:r>
            <a:endParaRPr sz="2400">
              <a:solidFill>
                <a:srgbClr val="000000"/>
              </a:solidFill>
            </a:endParaRPr>
          </a:p>
        </p:txBody>
      </p:sp>
      <p:sp>
        <p:nvSpPr>
          <p:cNvPr id="128" name="Google Shape;12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Steps</a:t>
            </a:r>
            <a:endParaRPr/>
          </a:p>
        </p:txBody>
      </p:sp>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1055</Words>
  <Application>Microsoft Macintosh PowerPoint</Application>
  <PresentationFormat>On-screen Show (16:9)</PresentationFormat>
  <Paragraphs>65</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Alfa Slab One</vt:lpstr>
      <vt:lpstr>Arial</vt:lpstr>
      <vt:lpstr>Proxima Nova</vt:lpstr>
      <vt:lpstr>Roboto</vt:lpstr>
      <vt:lpstr>Gameday</vt:lpstr>
      <vt:lpstr>Modelling the Spread of National Protest Movements via Markov Chains</vt:lpstr>
      <vt:lpstr>Background &amp; Inspiration</vt:lpstr>
      <vt:lpstr>Approach: Overview</vt:lpstr>
      <vt:lpstr>Approach: Informing our Model</vt:lpstr>
      <vt:lpstr>Approach: Transition Matrix </vt:lpstr>
      <vt:lpstr>Approach: Maximum Likelihood Estimation (MLE)</vt:lpstr>
      <vt:lpstr>Results &amp; Discussion</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Modelling the Spread of National Protest Movements via Markov Chains</dc:title>
  <cp:lastModifiedBy>Edmund Aduse Poku</cp:lastModifiedBy>
  <cp:revision>1</cp:revision>
  <dcterms:modified xsi:type="dcterms:W3CDTF">2020-12-01T07:59:24Z</dcterms:modified>
</cp:coreProperties>
</file>