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63" r:id="rId8"/>
    <p:sldId id="2464" r:id="rId9"/>
    <p:sldId id="2465" r:id="rId10"/>
    <p:sldId id="2468" r:id="rId11"/>
    <p:sldId id="2453" r:id="rId12"/>
    <p:sldId id="2466" r:id="rId13"/>
    <p:sldId id="2467" r:id="rId14"/>
    <p:sldId id="2469" r:id="rId15"/>
    <p:sldId id="2470" r:id="rId16"/>
    <p:sldId id="24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55" d="100"/>
          <a:sy n="55" d="100"/>
        </p:scale>
        <p:origin x="108" y="12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5/23/2023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5194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20031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CHICAGO CAR CRASH PROJECT - ML</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MODELLING: </a:t>
            </a:r>
            <a:r>
              <a:rPr lang="en-US" dirty="0" err="1"/>
              <a:t>KNN:GridSearch</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10</a:t>
            </a:fld>
            <a:endParaRPr lang="en-US" dirty="0"/>
          </a:p>
        </p:txBody>
      </p:sp>
      <p:pic>
        <p:nvPicPr>
          <p:cNvPr id="3" name="Picture 2">
            <a:extLst>
              <a:ext uri="{FF2B5EF4-FFF2-40B4-BE49-F238E27FC236}">
                <a16:creationId xmlns:a16="http://schemas.microsoft.com/office/drawing/2014/main" id="{F8C6FD09-7297-495E-A9ED-BA40777BF678}"/>
              </a:ext>
            </a:extLst>
          </p:cNvPr>
          <p:cNvPicPr>
            <a:picLocks noChangeAspect="1"/>
          </p:cNvPicPr>
          <p:nvPr/>
        </p:nvPicPr>
        <p:blipFill>
          <a:blip r:embed="rId2"/>
          <a:stretch>
            <a:fillRect/>
          </a:stretch>
        </p:blipFill>
        <p:spPr>
          <a:xfrm>
            <a:off x="724124" y="2978940"/>
            <a:ext cx="7297168" cy="1381318"/>
          </a:xfrm>
          <a:prstGeom prst="rect">
            <a:avLst/>
          </a:prstGeom>
        </p:spPr>
      </p:pic>
      <p:sp>
        <p:nvSpPr>
          <p:cNvPr id="7" name="TextBox 6">
            <a:extLst>
              <a:ext uri="{FF2B5EF4-FFF2-40B4-BE49-F238E27FC236}">
                <a16:creationId xmlns:a16="http://schemas.microsoft.com/office/drawing/2014/main" id="{A85484B1-0AE3-4022-915F-5A999B095DFA}"/>
              </a:ext>
            </a:extLst>
          </p:cNvPr>
          <p:cNvSpPr txBox="1"/>
          <p:nvPr/>
        </p:nvSpPr>
        <p:spPr>
          <a:xfrm>
            <a:off x="365919" y="1301262"/>
            <a:ext cx="8232958" cy="1200329"/>
          </a:xfrm>
          <a:prstGeom prst="rect">
            <a:avLst/>
          </a:prstGeom>
          <a:noFill/>
        </p:spPr>
        <p:txBody>
          <a:bodyPr wrap="square" rtlCol="0">
            <a:spAutoFit/>
          </a:bodyPr>
          <a:lstStyle/>
          <a:p>
            <a:r>
              <a:rPr lang="en-US" dirty="0"/>
              <a:t>- The accuracy score represents the proportion of correctly classified instances out of the total number of instances in the test set. In this case, the best KNN model achieved an accuracy score of approximately 0.9805, which means that it correctly predicted the class labels for approximately 98.05% of the instances in the test data.</a:t>
            </a:r>
          </a:p>
        </p:txBody>
      </p:sp>
    </p:spTree>
    <p:extLst>
      <p:ext uri="{BB962C8B-B14F-4D97-AF65-F5344CB8AC3E}">
        <p14:creationId xmlns:p14="http://schemas.microsoft.com/office/powerpoint/2010/main" val="20592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Classification report</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11</a:t>
            </a:fld>
            <a:endParaRPr lang="en-US" dirty="0"/>
          </a:p>
        </p:txBody>
      </p:sp>
      <p:pic>
        <p:nvPicPr>
          <p:cNvPr id="5" name="Picture 4">
            <a:extLst>
              <a:ext uri="{FF2B5EF4-FFF2-40B4-BE49-F238E27FC236}">
                <a16:creationId xmlns:a16="http://schemas.microsoft.com/office/drawing/2014/main" id="{FB525049-3C5C-4F0E-89A5-49AD778313D1}"/>
              </a:ext>
            </a:extLst>
          </p:cNvPr>
          <p:cNvPicPr>
            <a:picLocks noChangeAspect="1"/>
          </p:cNvPicPr>
          <p:nvPr/>
        </p:nvPicPr>
        <p:blipFill>
          <a:blip r:embed="rId2"/>
          <a:stretch>
            <a:fillRect/>
          </a:stretch>
        </p:blipFill>
        <p:spPr>
          <a:xfrm>
            <a:off x="0" y="823913"/>
            <a:ext cx="6717323" cy="6009515"/>
          </a:xfrm>
          <a:prstGeom prst="rect">
            <a:avLst/>
          </a:prstGeom>
        </p:spPr>
      </p:pic>
      <p:pic>
        <p:nvPicPr>
          <p:cNvPr id="9" name="Picture 8">
            <a:extLst>
              <a:ext uri="{FF2B5EF4-FFF2-40B4-BE49-F238E27FC236}">
                <a16:creationId xmlns:a16="http://schemas.microsoft.com/office/drawing/2014/main" id="{EC5D9274-1B77-40A2-82D1-AFD52FE27B91}"/>
              </a:ext>
            </a:extLst>
          </p:cNvPr>
          <p:cNvPicPr>
            <a:picLocks noChangeAspect="1"/>
          </p:cNvPicPr>
          <p:nvPr/>
        </p:nvPicPr>
        <p:blipFill>
          <a:blip r:embed="rId3"/>
          <a:stretch>
            <a:fillRect/>
          </a:stretch>
        </p:blipFill>
        <p:spPr>
          <a:xfrm>
            <a:off x="6717323" y="823912"/>
            <a:ext cx="5516805" cy="6034087"/>
          </a:xfrm>
          <a:prstGeom prst="rect">
            <a:avLst/>
          </a:prstGeom>
        </p:spPr>
      </p:pic>
    </p:spTree>
    <p:extLst>
      <p:ext uri="{BB962C8B-B14F-4D97-AF65-F5344CB8AC3E}">
        <p14:creationId xmlns:p14="http://schemas.microsoft.com/office/powerpoint/2010/main" val="148819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Conclusion</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12</a:t>
            </a:fld>
            <a:endParaRPr lang="en-US" dirty="0"/>
          </a:p>
        </p:txBody>
      </p:sp>
      <p:sp>
        <p:nvSpPr>
          <p:cNvPr id="7" name="TextBox 6">
            <a:extLst>
              <a:ext uri="{FF2B5EF4-FFF2-40B4-BE49-F238E27FC236}">
                <a16:creationId xmlns:a16="http://schemas.microsoft.com/office/drawing/2014/main" id="{A85484B1-0AE3-4022-915F-5A999B095DFA}"/>
              </a:ext>
            </a:extLst>
          </p:cNvPr>
          <p:cNvSpPr txBox="1"/>
          <p:nvPr/>
        </p:nvSpPr>
        <p:spPr>
          <a:xfrm>
            <a:off x="6095999" y="1397675"/>
            <a:ext cx="5897217" cy="2862322"/>
          </a:xfrm>
          <a:prstGeom prst="rect">
            <a:avLst/>
          </a:prstGeom>
          <a:noFill/>
        </p:spPr>
        <p:txBody>
          <a:bodyPr wrap="square" rtlCol="0">
            <a:spAutoFit/>
          </a:bodyPr>
          <a:lstStyle/>
          <a:p>
            <a:pPr marL="285750" indent="-285750">
              <a:buFontTx/>
              <a:buChar char="-"/>
            </a:pPr>
            <a:r>
              <a:rPr lang="en-US" dirty="0"/>
              <a:t>Based on the different models conducted and the analysis of their results, one of the primary causes for car accidents in Chicago could be identified as the "Driver's Behavior."- Several factors related to driver behavior, such as speeding, reckless driving, distracted driving, and impaired driving, consistently appeared as significant features in the models and had a strong impact on crash outcomes. </a:t>
            </a:r>
          </a:p>
          <a:p>
            <a:pPr marL="285750" indent="-285750">
              <a:buFontTx/>
              <a:buChar char="-"/>
            </a:pPr>
            <a:r>
              <a:rPr lang="en-US" dirty="0"/>
              <a:t>These findings suggest that driver-related factors play a crucial role in contributing to car accidents in Chicago..</a:t>
            </a:r>
          </a:p>
        </p:txBody>
      </p:sp>
      <p:pic>
        <p:nvPicPr>
          <p:cNvPr id="5" name="Picture 4">
            <a:extLst>
              <a:ext uri="{FF2B5EF4-FFF2-40B4-BE49-F238E27FC236}">
                <a16:creationId xmlns:a16="http://schemas.microsoft.com/office/drawing/2014/main" id="{B9DD7097-FC51-4AEF-A84C-C36380222CDA}"/>
              </a:ext>
            </a:extLst>
          </p:cNvPr>
          <p:cNvPicPr>
            <a:picLocks noChangeAspect="1"/>
          </p:cNvPicPr>
          <p:nvPr/>
        </p:nvPicPr>
        <p:blipFill>
          <a:blip r:embed="rId2"/>
          <a:stretch>
            <a:fillRect/>
          </a:stretch>
        </p:blipFill>
        <p:spPr>
          <a:xfrm>
            <a:off x="198784" y="1397675"/>
            <a:ext cx="5626893" cy="4328379"/>
          </a:xfrm>
          <a:prstGeom prst="rect">
            <a:avLst/>
          </a:prstGeom>
        </p:spPr>
      </p:pic>
    </p:spTree>
    <p:extLst>
      <p:ext uri="{BB962C8B-B14F-4D97-AF65-F5344CB8AC3E}">
        <p14:creationId xmlns:p14="http://schemas.microsoft.com/office/powerpoint/2010/main" val="275133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6294782" y="203271"/>
            <a:ext cx="5897218" cy="884238"/>
          </a:xfrm>
        </p:spPr>
        <p:txBody>
          <a:bodyPr/>
          <a:lstStyle/>
          <a:p>
            <a:r>
              <a:rPr lang="en-US" dirty="0"/>
              <a:t>RECOMMENDATION</a:t>
            </a:r>
          </a:p>
        </p:txBody>
      </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5416550" y="876492"/>
            <a:ext cx="6400312" cy="5453969"/>
          </a:xfrm>
        </p:spPr>
        <p:txBody>
          <a:bodyPr>
            <a:normAutofit/>
          </a:bodyPr>
          <a:lstStyle/>
          <a:p>
            <a:r>
              <a:rPr lang="en-US" dirty="0"/>
              <a:t>- By analyzing the models' feature importance and coefficients, it can be inferred that addressing driver behavior through targeted interventions, awareness campaigns, and stricter enforcement of traffic regulations could potentially help mitigate the occurrence of car accidents in Chicago.</a:t>
            </a:r>
          </a:p>
          <a:p>
            <a:endParaRPr lang="en-US" dirty="0"/>
          </a:p>
          <a:p>
            <a:r>
              <a:rPr lang="en-US" dirty="0"/>
              <a:t>- However, it's important to note that the primary cause of accidents can vary based on various factors such as the dataset used, the modeling techniques employed, and the specific context of the analysis.</a:t>
            </a:r>
          </a:p>
          <a:p>
            <a:r>
              <a:rPr lang="en-US" dirty="0"/>
              <a:t>- It is recommended to consider a comprehensive approach that takes into account multiple factors, including road infrastructure, weather conditions, and other external influences, to gain a holistic understanding of the primary causes of car accidents in Chicago.</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13</a:t>
            </a:fld>
            <a:endParaRPr lang="en-US" dirty="0"/>
          </a:p>
        </p:txBody>
      </p:sp>
      <p:pic>
        <p:nvPicPr>
          <p:cNvPr id="7" name="Picture Placeholder 6">
            <a:extLst>
              <a:ext uri="{FF2B5EF4-FFF2-40B4-BE49-F238E27FC236}">
                <a16:creationId xmlns:a16="http://schemas.microsoft.com/office/drawing/2014/main" id="{8264608C-EBAA-43BA-812C-1DA6102242CA}"/>
              </a:ext>
            </a:extLst>
          </p:cNvPr>
          <p:cNvPicPr>
            <a:picLocks noGrp="1" noChangeAspect="1"/>
          </p:cNvPicPr>
          <p:nvPr>
            <p:ph type="pic" sz="quarter" idx="14"/>
          </p:nvPr>
        </p:nvPicPr>
        <p:blipFill>
          <a:blip r:embed="rId3"/>
          <a:srcRect l="17801" r="17801"/>
          <a:stretch/>
        </p:blipFill>
        <p:spPr>
          <a:xfrm>
            <a:off x="0" y="0"/>
            <a:ext cx="5416550" cy="6858000"/>
          </a:xfrm>
        </p:spPr>
      </p:pic>
    </p:spTree>
    <p:extLst>
      <p:ext uri="{BB962C8B-B14F-4D97-AF65-F5344CB8AC3E}">
        <p14:creationId xmlns:p14="http://schemas.microsoft.com/office/powerpoint/2010/main" val="351689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598465" y="0"/>
            <a:ext cx="2633869" cy="1055078"/>
          </a:xfrm>
        </p:spPr>
        <p:txBody>
          <a:bodyPr/>
          <a:lstStyle/>
          <a:p>
            <a:r>
              <a:rPr lang="en-US" sz="4400" dirty="0"/>
              <a:t>Agenda</a:t>
            </a:r>
          </a:p>
        </p:txBody>
      </p:sp>
      <p:pic>
        <p:nvPicPr>
          <p:cNvPr id="8" name="Picture Placeholder 7">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a:blip r:embed="rId2"/>
          <a:srcRect l="25018" r="25018"/>
          <a:stretch/>
        </p:blipFill>
        <p:spPr>
          <a:xfrm>
            <a:off x="0" y="0"/>
            <a:ext cx="7420706"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420707" y="914399"/>
            <a:ext cx="4128561" cy="6084277"/>
          </a:xfrm>
        </p:spPr>
        <p:txBody>
          <a:bodyPr/>
          <a:lstStyle/>
          <a:p>
            <a:r>
              <a:rPr lang="en-US" sz="1800" dirty="0"/>
              <a:t>INTRODUCTION</a:t>
            </a:r>
          </a:p>
          <a:p>
            <a:r>
              <a:rPr lang="en-US" sz="1800" dirty="0"/>
              <a:t>SUMMARY</a:t>
            </a:r>
          </a:p>
          <a:p>
            <a:r>
              <a:rPr lang="en-US" sz="1800" dirty="0"/>
              <a:t>OUTLINE</a:t>
            </a:r>
          </a:p>
          <a:p>
            <a:r>
              <a:rPr lang="en-US" sz="1800" dirty="0"/>
              <a:t>BUSINESS PROBLEM</a:t>
            </a:r>
          </a:p>
          <a:p>
            <a:r>
              <a:rPr lang="en-US" sz="1800" dirty="0"/>
              <a:t>DATA</a:t>
            </a:r>
          </a:p>
          <a:p>
            <a:r>
              <a:rPr lang="en-US" sz="1800" dirty="0"/>
              <a:t>TECHNIQUES</a:t>
            </a:r>
          </a:p>
          <a:p>
            <a:r>
              <a:rPr lang="en-US" sz="1800" dirty="0"/>
              <a:t>RESULTS AND FINDIGS</a:t>
            </a:r>
          </a:p>
          <a:p>
            <a:r>
              <a:rPr lang="en-US" sz="1800" dirty="0"/>
              <a:t>RECOMMENDATION</a:t>
            </a:r>
          </a:p>
          <a:p>
            <a:r>
              <a:rPr lang="en-US" dirty="0"/>
              <a:t>MODELLING</a:t>
            </a:r>
            <a:endParaRPr lang="en-US" sz="1800" dirty="0"/>
          </a:p>
          <a:p>
            <a:r>
              <a:rPr lang="en-US" sz="1800" dirty="0"/>
              <a:t>REMARKS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5522154" y="-1"/>
            <a:ext cx="4114215" cy="1096609"/>
          </a:xfrm>
        </p:spPr>
        <p:txBody>
          <a:bodyPr/>
          <a:lstStyle/>
          <a:p>
            <a:r>
              <a:rPr lang="en-US" sz="2000" dirty="0"/>
              <a:t>PROBLEM STATEMENT</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256138" y="1323935"/>
            <a:ext cx="4646246" cy="4883433"/>
          </a:xfrm>
        </p:spPr>
        <p:txBody>
          <a:bodyPr>
            <a:normAutofit/>
          </a:bodyPr>
          <a:lstStyle/>
          <a:p>
            <a:pPr marL="0" indent="0">
              <a:buNone/>
            </a:pPr>
            <a:r>
              <a:rPr lang="en-US" dirty="0"/>
              <a:t>- The primary objective of this study is to identify and understand the main contributing factors to car accidents in Chicago, with a specific focus on driver behavior. </a:t>
            </a:r>
          </a:p>
          <a:p>
            <a:pPr marL="0" indent="0">
              <a:buNone/>
            </a:pPr>
            <a:r>
              <a:rPr lang="en-US" dirty="0"/>
              <a:t>- By analyzing various modeling techniques and their results, the aim is to determine the primary causes of car accidents and provide insights that can contribute to the development of effective strategies for accident prevention and road safety improvement.</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16" name="Picture Placeholder 15">
            <a:extLst>
              <a:ext uri="{FF2B5EF4-FFF2-40B4-BE49-F238E27FC236}">
                <a16:creationId xmlns:a16="http://schemas.microsoft.com/office/drawing/2014/main" id="{14C40007-F938-45AD-BE07-72B465A8737E}"/>
              </a:ext>
            </a:extLst>
          </p:cNvPr>
          <p:cNvPicPr>
            <a:picLocks noGrp="1" noChangeAspect="1"/>
          </p:cNvPicPr>
          <p:nvPr>
            <p:ph type="pic" sz="quarter" idx="14"/>
          </p:nvPr>
        </p:nvPicPr>
        <p:blipFill>
          <a:blip r:embed="rId3"/>
          <a:srcRect l="7711" r="7711"/>
          <a:stretch>
            <a:fillRect/>
          </a:stretch>
        </p:blipFill>
        <p:spPr>
          <a:xfrm>
            <a:off x="0" y="548304"/>
            <a:ext cx="3938954" cy="4979138"/>
          </a:xfrm>
        </p:spPr>
      </p:pic>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a:blip r:embed="rId3"/>
          <a:srcRect l="7380" r="7380"/>
          <a:stretch/>
        </p:blipFill>
        <p:spPr>
          <a:xfrm>
            <a:off x="0" y="0"/>
            <a:ext cx="5416550" cy="6846932"/>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8" y="914400"/>
            <a:ext cx="4114215" cy="1096609"/>
          </a:xfrm>
        </p:spPr>
        <p:txBody>
          <a:bodyPr/>
          <a:lstStyle/>
          <a:p>
            <a:r>
              <a:rPr lang="en-US" sz="4400" dirty="0"/>
              <a:t>DATA</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p:txBody>
          <a:bodyPr>
            <a:normAutofit/>
          </a:bodyPr>
          <a:lstStyle/>
          <a:p>
            <a:pPr marL="0" indent="0">
              <a:lnSpc>
                <a:spcPct val="100000"/>
              </a:lnSpc>
              <a:buNone/>
            </a:pPr>
            <a:r>
              <a:rPr lang="en-US" sz="1600" dirty="0">
                <a:cs typeface="Biome Light" panose="020B0303030204020804" pitchFamily="34" charset="0"/>
              </a:rPr>
              <a:t>Data in this case is obtained </a:t>
            </a:r>
            <a:r>
              <a:rPr lang="en-US" dirty="0">
                <a:cs typeface="Biome Light" panose="020B0303030204020804" pitchFamily="34" charset="0"/>
              </a:rPr>
              <a:t>from  https://data.cityofchicago.org/Transportation/Traffic-Crashes-Crashes/85ca-t3if</a:t>
            </a:r>
            <a:endParaRPr lang="en-US" sz="1600" dirty="0">
              <a:cs typeface="Biome Light" panose="020B03030302040208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58740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a:blip r:embed="rId3"/>
          <a:srcRect l="27767" r="27767"/>
          <a:stretch/>
        </p:blipFill>
        <p:spPr>
          <a:xfrm>
            <a:off x="0" y="0"/>
            <a:ext cx="5416550" cy="6846932"/>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628031" y="140677"/>
            <a:ext cx="4114215" cy="1096609"/>
          </a:xfrm>
        </p:spPr>
        <p:txBody>
          <a:bodyPr/>
          <a:lstStyle/>
          <a:p>
            <a:r>
              <a:rPr lang="en-US" sz="4400" dirty="0"/>
              <a:t>TECHNQUES</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362015" y="1410433"/>
            <a:ext cx="4646246" cy="5183798"/>
          </a:xfrm>
        </p:spPr>
        <p:txBody>
          <a:bodyPr>
            <a:normAutofit/>
          </a:bodyPr>
          <a:lstStyle/>
          <a:p>
            <a:pPr marL="0" indent="0">
              <a:buNone/>
            </a:pPr>
            <a:r>
              <a:rPr lang="en-US" dirty="0"/>
              <a:t>Data Collection</a:t>
            </a:r>
          </a:p>
          <a:p>
            <a:pPr marL="0" indent="0">
              <a:buNone/>
            </a:pPr>
            <a:r>
              <a:rPr lang="en-US" b="0" i="0" dirty="0">
                <a:effectLst/>
                <a:latin typeface="Söhne"/>
              </a:rPr>
              <a:t>Data Preprocessing:</a:t>
            </a:r>
          </a:p>
          <a:p>
            <a:pPr marL="0" indent="0">
              <a:buNone/>
            </a:pPr>
            <a:r>
              <a:rPr lang="en-US" b="0" i="0" dirty="0">
                <a:effectLst/>
                <a:latin typeface="Söhne"/>
              </a:rPr>
              <a:t>Exploratory Data Analysis</a:t>
            </a:r>
            <a:endParaRPr lang="en-US" dirty="0">
              <a:latin typeface="Söhne"/>
            </a:endParaRPr>
          </a:p>
          <a:p>
            <a:pPr marL="0" indent="0">
              <a:buNone/>
            </a:pPr>
            <a:r>
              <a:rPr lang="en-US" b="0" i="0" dirty="0">
                <a:effectLst/>
                <a:latin typeface="Söhne"/>
              </a:rPr>
              <a:t>Feature Selection</a:t>
            </a:r>
          </a:p>
          <a:p>
            <a:pPr marL="0" indent="0">
              <a:buNone/>
            </a:pPr>
            <a:r>
              <a:rPr lang="en-US" b="0" i="0" dirty="0">
                <a:effectLst/>
                <a:latin typeface="Söhne"/>
              </a:rPr>
              <a:t>Modeling Techniques:</a:t>
            </a:r>
          </a:p>
          <a:p>
            <a:pPr marL="0" indent="0">
              <a:buNone/>
            </a:pPr>
            <a:r>
              <a:rPr lang="en-US" b="0" i="0" dirty="0">
                <a:effectLst/>
                <a:latin typeface="Söhne"/>
              </a:rPr>
              <a:t>Regression Analysis:</a:t>
            </a:r>
          </a:p>
          <a:p>
            <a:pPr marL="0" indent="0">
              <a:buNone/>
            </a:pPr>
            <a:r>
              <a:rPr lang="en-US" b="0" i="0" dirty="0">
                <a:effectLst/>
                <a:latin typeface="Söhne"/>
              </a:rPr>
              <a:t>Classification Analysis:</a:t>
            </a:r>
            <a:endParaRPr lang="en-US" dirty="0">
              <a:latin typeface="Söhne"/>
            </a:endParaRPr>
          </a:p>
          <a:p>
            <a:pPr marL="0" indent="0">
              <a:buNone/>
            </a:pPr>
            <a:r>
              <a:rPr lang="en-US" b="0" i="0" dirty="0">
                <a:effectLst/>
                <a:latin typeface="Söhne"/>
              </a:rPr>
              <a:t>Clustering Analysis</a:t>
            </a:r>
          </a:p>
          <a:p>
            <a:pPr marL="0" indent="0">
              <a:buNone/>
            </a:pPr>
            <a:r>
              <a:rPr lang="en-US" b="0" i="0" dirty="0">
                <a:effectLst/>
                <a:latin typeface="Söhne"/>
              </a:rPr>
              <a:t>Model Evaluation</a:t>
            </a:r>
            <a:endParaRPr lang="en-US" dirty="0">
              <a:latin typeface="Söhne"/>
            </a:endParaRPr>
          </a:p>
          <a:p>
            <a:pPr marL="0" indent="0">
              <a:buNone/>
            </a:pPr>
            <a:r>
              <a:rPr lang="en-US" dirty="0"/>
              <a:t>Interpretation and Recommendations</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Tree>
    <p:extLst>
      <p:ext uri="{BB962C8B-B14F-4D97-AF65-F5344CB8AC3E}">
        <p14:creationId xmlns:p14="http://schemas.microsoft.com/office/powerpoint/2010/main" val="333135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7598465" y="0"/>
            <a:ext cx="2633869" cy="1055078"/>
          </a:xfrm>
        </p:spPr>
        <p:txBody>
          <a:bodyPr/>
          <a:lstStyle/>
          <a:p>
            <a:r>
              <a:rPr lang="en-US" sz="4400" dirty="0"/>
              <a:t>RESULTS</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7420707" y="914399"/>
            <a:ext cx="4128561" cy="6084277"/>
          </a:xfrm>
        </p:spPr>
        <p:txBody>
          <a:bodyPr/>
          <a:lstStyle/>
          <a:p>
            <a:r>
              <a:rPr lang="en-US" sz="1800" dirty="0"/>
              <a:t>INTRODUCTION</a:t>
            </a:r>
          </a:p>
          <a:p>
            <a:r>
              <a:rPr lang="en-US" sz="1800" dirty="0"/>
              <a:t>SUMMARY</a:t>
            </a:r>
          </a:p>
          <a:p>
            <a:r>
              <a:rPr lang="en-US" sz="1800" dirty="0"/>
              <a:t>OUTLINE</a:t>
            </a:r>
          </a:p>
          <a:p>
            <a:r>
              <a:rPr lang="en-US" sz="1800" dirty="0"/>
              <a:t>BUSINESS PROBLEM</a:t>
            </a:r>
          </a:p>
          <a:p>
            <a:r>
              <a:rPr lang="en-US" sz="1800" dirty="0"/>
              <a:t>DATA</a:t>
            </a:r>
          </a:p>
          <a:p>
            <a:r>
              <a:rPr lang="en-US" sz="1800" dirty="0"/>
              <a:t>TECHNIQUES</a:t>
            </a:r>
          </a:p>
          <a:p>
            <a:r>
              <a:rPr lang="en-US" sz="1800" dirty="0"/>
              <a:t>RESULTS AND FINDIGS</a:t>
            </a:r>
          </a:p>
          <a:p>
            <a:r>
              <a:rPr lang="en-US" sz="1800" dirty="0"/>
              <a:t>RECOMMENDATION</a:t>
            </a:r>
          </a:p>
          <a:p>
            <a:r>
              <a:rPr lang="en-US" dirty="0"/>
              <a:t>MODELLING</a:t>
            </a:r>
            <a:endParaRPr lang="en-US" sz="1800" dirty="0"/>
          </a:p>
          <a:p>
            <a:r>
              <a:rPr lang="en-US" sz="1800" dirty="0"/>
              <a:t>REMARKS</a:t>
            </a:r>
          </a:p>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6</a:t>
            </a:fld>
            <a:endParaRPr lang="en-US" dirty="0"/>
          </a:p>
        </p:txBody>
      </p:sp>
      <p:pic>
        <p:nvPicPr>
          <p:cNvPr id="9" name="Picture Placeholder 8">
            <a:extLst>
              <a:ext uri="{FF2B5EF4-FFF2-40B4-BE49-F238E27FC236}">
                <a16:creationId xmlns:a16="http://schemas.microsoft.com/office/drawing/2014/main" id="{19A88FD1-5FEA-41CA-AA87-ADD61E5EAF72}"/>
              </a:ext>
            </a:extLst>
          </p:cNvPr>
          <p:cNvPicPr>
            <a:picLocks noGrp="1" noChangeAspect="1"/>
          </p:cNvPicPr>
          <p:nvPr>
            <p:ph type="pic" sz="quarter" idx="13"/>
          </p:nvPr>
        </p:nvPicPr>
        <p:blipFill>
          <a:blip r:embed="rId2"/>
          <a:srcRect l="5556" r="5556"/>
          <a:stretch/>
        </p:blipFill>
        <p:spPr>
          <a:xfrm>
            <a:off x="0" y="0"/>
            <a:ext cx="6096000" cy="6858000"/>
          </a:xfrm>
        </p:spPr>
      </p:pic>
    </p:spTree>
    <p:extLst>
      <p:ext uri="{BB962C8B-B14F-4D97-AF65-F5344CB8AC3E}">
        <p14:creationId xmlns:p14="http://schemas.microsoft.com/office/powerpoint/2010/main" val="370601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VISUALISATIONS</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7</a:t>
            </a:fld>
            <a:endParaRPr lang="en-US" dirty="0"/>
          </a:p>
        </p:txBody>
      </p:sp>
      <p:sp>
        <p:nvSpPr>
          <p:cNvPr id="5" name="TextBox 4">
            <a:extLst>
              <a:ext uri="{FF2B5EF4-FFF2-40B4-BE49-F238E27FC236}">
                <a16:creationId xmlns:a16="http://schemas.microsoft.com/office/drawing/2014/main" id="{8D307755-E368-4E16-BDD4-AE3CB388F6FF}"/>
              </a:ext>
            </a:extLst>
          </p:cNvPr>
          <p:cNvSpPr txBox="1"/>
          <p:nvPr/>
        </p:nvSpPr>
        <p:spPr>
          <a:xfrm>
            <a:off x="365919" y="1041628"/>
            <a:ext cx="11002962" cy="369332"/>
          </a:xfrm>
          <a:prstGeom prst="rect">
            <a:avLst/>
          </a:prstGeom>
          <a:noFill/>
        </p:spPr>
        <p:txBody>
          <a:bodyPr wrap="square" rtlCol="0">
            <a:spAutoFit/>
          </a:bodyPr>
          <a:lstStyle/>
          <a:p>
            <a:r>
              <a:rPr lang="en-US" dirty="0"/>
              <a:t>Some of the visualizations done</a:t>
            </a:r>
          </a:p>
        </p:txBody>
      </p:sp>
      <p:pic>
        <p:nvPicPr>
          <p:cNvPr id="3" name="Picture 2">
            <a:extLst>
              <a:ext uri="{FF2B5EF4-FFF2-40B4-BE49-F238E27FC236}">
                <a16:creationId xmlns:a16="http://schemas.microsoft.com/office/drawing/2014/main" id="{B02F026D-EFFD-4C39-BD46-395680DEB7B0}"/>
              </a:ext>
            </a:extLst>
          </p:cNvPr>
          <p:cNvPicPr>
            <a:picLocks noChangeAspect="1"/>
          </p:cNvPicPr>
          <p:nvPr/>
        </p:nvPicPr>
        <p:blipFill>
          <a:blip r:embed="rId2"/>
          <a:stretch>
            <a:fillRect/>
          </a:stretch>
        </p:blipFill>
        <p:spPr>
          <a:xfrm>
            <a:off x="1318847" y="1410960"/>
            <a:ext cx="8946036" cy="5447040"/>
          </a:xfrm>
          <a:prstGeom prst="rect">
            <a:avLst/>
          </a:prstGeom>
        </p:spPr>
      </p:pic>
    </p:spTree>
    <p:extLst>
      <p:ext uri="{BB962C8B-B14F-4D97-AF65-F5344CB8AC3E}">
        <p14:creationId xmlns:p14="http://schemas.microsoft.com/office/powerpoint/2010/main" val="414804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MODELLING: </a:t>
            </a:r>
            <a:r>
              <a:rPr lang="en-US" dirty="0" err="1"/>
              <a:t>RandomClassifer</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5" name="TextBox 4">
            <a:extLst>
              <a:ext uri="{FF2B5EF4-FFF2-40B4-BE49-F238E27FC236}">
                <a16:creationId xmlns:a16="http://schemas.microsoft.com/office/drawing/2014/main" id="{8D307755-E368-4E16-BDD4-AE3CB388F6FF}"/>
              </a:ext>
            </a:extLst>
          </p:cNvPr>
          <p:cNvSpPr txBox="1"/>
          <p:nvPr/>
        </p:nvSpPr>
        <p:spPr>
          <a:xfrm>
            <a:off x="365919" y="1041628"/>
            <a:ext cx="11002962" cy="1754326"/>
          </a:xfrm>
          <a:prstGeom prst="rect">
            <a:avLst/>
          </a:prstGeom>
          <a:noFill/>
        </p:spPr>
        <p:txBody>
          <a:bodyPr wrap="square" rtlCol="0">
            <a:spAutoFit/>
          </a:bodyPr>
          <a:lstStyle/>
          <a:p>
            <a:r>
              <a:rPr lang="en-US" dirty="0" err="1"/>
              <a:t>RandomClassifer</a:t>
            </a:r>
            <a:r>
              <a:rPr lang="en-US" dirty="0"/>
              <a:t> has been used to train and test</a:t>
            </a:r>
          </a:p>
          <a:p>
            <a:r>
              <a:rPr lang="en-US" dirty="0"/>
              <a:t>Train Accuracy:  0.9907520128378939</a:t>
            </a:r>
          </a:p>
          <a:p>
            <a:r>
              <a:rPr lang="en-US" dirty="0"/>
              <a:t>Test Accuracy : 0.9907520128378939</a:t>
            </a:r>
            <a:br>
              <a:rPr lang="en-US" dirty="0"/>
            </a:br>
            <a:r>
              <a:rPr lang="en-US" dirty="0"/>
              <a:t>ROC Curve:  0.8871933925078359</a:t>
            </a:r>
            <a:br>
              <a:rPr lang="en-US" dirty="0"/>
            </a:br>
            <a:endParaRPr lang="en-US" dirty="0"/>
          </a:p>
          <a:p>
            <a:r>
              <a:rPr lang="en-US" dirty="0" err="1"/>
              <a:t>RandomClassifier</a:t>
            </a:r>
            <a:r>
              <a:rPr lang="en-US" dirty="0"/>
              <a:t> Model Bar Graph</a:t>
            </a:r>
          </a:p>
        </p:txBody>
      </p:sp>
      <p:pic>
        <p:nvPicPr>
          <p:cNvPr id="10" name="Picture 9">
            <a:extLst>
              <a:ext uri="{FF2B5EF4-FFF2-40B4-BE49-F238E27FC236}">
                <a16:creationId xmlns:a16="http://schemas.microsoft.com/office/drawing/2014/main" id="{3B4B8B60-AB41-4BD1-9AB9-7DA54B040064}"/>
              </a:ext>
            </a:extLst>
          </p:cNvPr>
          <p:cNvPicPr>
            <a:picLocks noChangeAspect="1"/>
          </p:cNvPicPr>
          <p:nvPr/>
        </p:nvPicPr>
        <p:blipFill>
          <a:blip r:embed="rId2"/>
          <a:stretch>
            <a:fillRect/>
          </a:stretch>
        </p:blipFill>
        <p:spPr>
          <a:xfrm>
            <a:off x="1149083" y="2923262"/>
            <a:ext cx="6318517" cy="3934738"/>
          </a:xfrm>
          <a:prstGeom prst="rect">
            <a:avLst/>
          </a:prstGeom>
        </p:spPr>
      </p:pic>
    </p:spTree>
    <p:extLst>
      <p:ext uri="{BB962C8B-B14F-4D97-AF65-F5344CB8AC3E}">
        <p14:creationId xmlns:p14="http://schemas.microsoft.com/office/powerpoint/2010/main" val="212910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365919" y="0"/>
            <a:ext cx="11002962" cy="823913"/>
          </a:xfrm>
        </p:spPr>
        <p:txBody>
          <a:bodyPr>
            <a:normAutofit/>
          </a:bodyPr>
          <a:lstStyle/>
          <a:p>
            <a:r>
              <a:rPr lang="en-US" dirty="0"/>
              <a:t>MODELLING:KNN XGBOOST</a:t>
            </a:r>
            <a:endParaRPr lang="en-US" sz="4800" dirty="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9</a:t>
            </a:fld>
            <a:endParaRPr lang="en-US" dirty="0"/>
          </a:p>
        </p:txBody>
      </p:sp>
      <p:sp>
        <p:nvSpPr>
          <p:cNvPr id="5" name="TextBox 4">
            <a:extLst>
              <a:ext uri="{FF2B5EF4-FFF2-40B4-BE49-F238E27FC236}">
                <a16:creationId xmlns:a16="http://schemas.microsoft.com/office/drawing/2014/main" id="{8D307755-E368-4E16-BDD4-AE3CB388F6FF}"/>
              </a:ext>
            </a:extLst>
          </p:cNvPr>
          <p:cNvSpPr txBox="1"/>
          <p:nvPr/>
        </p:nvSpPr>
        <p:spPr>
          <a:xfrm>
            <a:off x="365919" y="1041628"/>
            <a:ext cx="11002962" cy="646331"/>
          </a:xfrm>
          <a:prstGeom prst="rect">
            <a:avLst/>
          </a:prstGeom>
          <a:noFill/>
        </p:spPr>
        <p:txBody>
          <a:bodyPr wrap="square" rtlCol="0">
            <a:spAutoFit/>
          </a:bodyPr>
          <a:lstStyle/>
          <a:p>
            <a:r>
              <a:rPr lang="en-US" dirty="0"/>
              <a:t>Produces the poorest model results </a:t>
            </a:r>
          </a:p>
          <a:p>
            <a:endParaRPr lang="en-US" dirty="0"/>
          </a:p>
        </p:txBody>
      </p:sp>
      <p:pic>
        <p:nvPicPr>
          <p:cNvPr id="3" name="Picture 2">
            <a:extLst>
              <a:ext uri="{FF2B5EF4-FFF2-40B4-BE49-F238E27FC236}">
                <a16:creationId xmlns:a16="http://schemas.microsoft.com/office/drawing/2014/main" id="{580B44DD-1C1E-42AE-98FC-85B6F73C3B28}"/>
              </a:ext>
            </a:extLst>
          </p:cNvPr>
          <p:cNvPicPr>
            <a:picLocks noChangeAspect="1"/>
          </p:cNvPicPr>
          <p:nvPr/>
        </p:nvPicPr>
        <p:blipFill>
          <a:blip r:embed="rId2"/>
          <a:stretch>
            <a:fillRect/>
          </a:stretch>
        </p:blipFill>
        <p:spPr>
          <a:xfrm>
            <a:off x="128433" y="3006105"/>
            <a:ext cx="7468642" cy="2810267"/>
          </a:xfrm>
          <a:prstGeom prst="rect">
            <a:avLst/>
          </a:prstGeom>
        </p:spPr>
      </p:pic>
    </p:spTree>
    <p:extLst>
      <p:ext uri="{BB962C8B-B14F-4D97-AF65-F5344CB8AC3E}">
        <p14:creationId xmlns:p14="http://schemas.microsoft.com/office/powerpoint/2010/main" val="1224912666"/>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292</TotalTime>
  <Words>497</Words>
  <Application>Microsoft Office PowerPoint</Application>
  <PresentationFormat>Widescreen</PresentationFormat>
  <Paragraphs>75</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Office Theme</vt:lpstr>
      <vt:lpstr>CHICAGO CAR CRASH PROJECT - ML</vt:lpstr>
      <vt:lpstr>Agenda</vt:lpstr>
      <vt:lpstr>PowerPoint Presentation</vt:lpstr>
      <vt:lpstr>PowerPoint Presentation</vt:lpstr>
      <vt:lpstr>PowerPoint Presentation</vt:lpstr>
      <vt:lpstr>RESULTS</vt:lpstr>
      <vt:lpstr>VISUALISATIONS</vt:lpstr>
      <vt:lpstr>MODELLING: RandomClassifer</vt:lpstr>
      <vt:lpstr>MODELLING:KNN XGBOOST</vt:lpstr>
      <vt:lpstr>MODELLING: KNN:GridSearch</vt:lpstr>
      <vt:lpstr>Classification report</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CAR CRASH PROJECT - ML</dc:title>
  <dc:creator>edna wanjiku</dc:creator>
  <cp:lastModifiedBy>edna wanjiku</cp:lastModifiedBy>
  <cp:revision>10</cp:revision>
  <dcterms:created xsi:type="dcterms:W3CDTF">2023-05-23T20:04:28Z</dcterms:created>
  <dcterms:modified xsi:type="dcterms:W3CDTF">2023-05-24T00:56:52Z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