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6"/>
  </p:notes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70" d="100"/>
          <a:sy n="70" d="100"/>
        </p:scale>
        <p:origin x="13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F5923-8902-46A6-AB1E-DCF766842FCA}" type="datetimeFigureOut">
              <a:rPr lang="en-US" smtClean="0"/>
              <a:t>10/3/2020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F1181A-BE7B-47A2-A40A-C71E6B4EF80A}" type="slidenum">
              <a:rPr lang="en-US" smtClean="0"/>
              <a:t>‹#›</a:t>
            </a:fld>
            <a:endParaRPr lang="en-US"/>
          </a:p>
        </p:txBody>
      </p:sp>
    </p:spTree>
    <p:extLst>
      <p:ext uri="{BB962C8B-B14F-4D97-AF65-F5344CB8AC3E}">
        <p14:creationId xmlns:p14="http://schemas.microsoft.com/office/powerpoint/2010/main" val="349351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DCB03E-276E-4C5E-BED2-B78C368DA654}" type="slidenum">
              <a:rPr lang="en-US" smtClean="0"/>
              <a:t>2</a:t>
            </a:fld>
            <a:endParaRPr lang="en-US"/>
          </a:p>
        </p:txBody>
      </p:sp>
    </p:spTree>
    <p:extLst>
      <p:ext uri="{BB962C8B-B14F-4D97-AF65-F5344CB8AC3E}">
        <p14:creationId xmlns:p14="http://schemas.microsoft.com/office/powerpoint/2010/main" val="2985901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241EB5C9-1307-BA42-ABA2-0BC069CD8E7F}" type="datetimeFigureOut">
              <a:rPr lang="en-US" smtClean="0"/>
              <a:t>10/3/2020</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911428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10/3/2020</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11764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628690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2046928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3680099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1EB5C9-1307-BA42-ABA2-0BC069CD8E7F}" type="datetimeFigureOut">
              <a:rPr lang="en-US" smtClean="0"/>
              <a:t>10/3/2020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192853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1EB5C9-1307-BA42-ABA2-0BC069CD8E7F}" type="datetimeFigureOut">
              <a:rPr lang="en-US" smtClean="0"/>
              <a:t>10/3/2020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1618058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241EB5C9-1307-BA42-ABA2-0BC069CD8E7F}" type="datetimeFigureOut">
              <a:rPr lang="en-US" smtClean="0"/>
              <a:t>10/3/2020</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2182431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10/3/2020</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207432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1421152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512612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10/3/2020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2450660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10/3/2020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1029350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10/3/2020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1207111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241EB5C9-1307-BA42-ABA2-0BC069CD8E7F}" type="datetimeFigureOut">
              <a:rPr lang="en-US" smtClean="0"/>
              <a:t>10/3/2020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4027216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10/3/2020</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177614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10/3/2020</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20645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241EB5C9-1307-BA42-ABA2-0BC069CD8E7F}" type="datetimeFigureOut">
              <a:rPr lang="en-US" smtClean="0"/>
              <a:t>10/3/2020</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9495983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hyperlink" Target="http://rmarkdown.rstudio.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hyperlink" Target="https://www.r-project.org" TargetMode="External"/><Relationship Id="rId1" Type="http://schemas.openxmlformats.org/officeDocument/2006/relationships/slideLayout" Target="../slideLayouts/slideLayout2.xml"/><Relationship Id="rId5" Type="http://schemas.openxmlformats.org/officeDocument/2006/relationships/hyperlink" Target="https://yihui.name/tinytex/" TargetMode="External"/><Relationship Id="rId4" Type="http://schemas.openxmlformats.org/officeDocument/2006/relationships/hyperlink" Target="http://pandoc.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rPr/>
              <a:t>MaRvelous MaRkdown; A seRies</a:t>
            </a:r>
          </a:p>
        </p:txBody>
      </p:sp>
      <p:sp>
        <p:nvSpPr>
          <p:cNvPr id="3" name="Subtitle 2"/>
          <p:cNvSpPr>
            <a:spLocks noGrp="1"/>
          </p:cNvSpPr>
          <p:nvPr>
            <p:ph type="subTitle" idx="1"/>
          </p:nvPr>
        </p:nvSpPr>
        <p:spPr/>
        <p:txBody>
          <a:bodyPr>
            <a:normAutofit lnSpcReduction="10000"/>
          </a:bodyPr>
          <a:lstStyle/>
          <a:p>
            <a:pPr marL="0" lvl="0" indent="0">
              <a:buNone/>
            </a:pPr>
            <a:r>
              <a:t/>
            </a:r>
            <a:br/>
            <a:r>
              <a:t/>
            </a:r>
            <a:br/>
            <a:r>
              <a:rPr/>
              <a:t>EDNA MWENDA</a:t>
            </a:r>
          </a:p>
        </p:txBody>
      </p:sp>
      <p:sp>
        <p:nvSpPr>
          <p:cNvPr id="4" name="Date Placeholder 3"/>
          <p:cNvSpPr>
            <a:spLocks noGrp="1"/>
          </p:cNvSpPr>
          <p:nvPr>
            <p:ph type="dt" sz="half" idx="10"/>
          </p:nvPr>
        </p:nvSpPr>
        <p:spPr/>
        <p:txBody>
          <a:bodyPr/>
          <a:lstStyle/>
          <a:p>
            <a:pPr marL="0" lvl="0" indent="0">
              <a:buNone/>
            </a:pPr>
            <a:r>
              <a:rPr/>
              <a:t>9/24/2020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a:t>Applications of R Markdown in Real life</a:t>
            </a:r>
          </a:p>
        </p:txBody>
      </p:sp>
      <p:sp>
        <p:nvSpPr>
          <p:cNvPr id="3" name="Content Placeholder 2"/>
          <p:cNvSpPr>
            <a:spLocks noGrp="1"/>
          </p:cNvSpPr>
          <p:nvPr>
            <p:ph idx="1"/>
          </p:nvPr>
        </p:nvSpPr>
        <p:spPr/>
        <p:txBody>
          <a:bodyPr>
            <a:normAutofit/>
          </a:bodyPr>
          <a:lstStyle/>
          <a:p>
            <a:pPr lvl="1"/>
            <a:r>
              <a:rPr/>
              <a:t>Airbnb uses R Markdown to document all their analyses in R, so they can combine code and data visualizations in a single report. Eventually all reports are carefully peer-reviewed and published to a company knowledge repository, so that anyone in the company can easily find analyses relevant to their team.</a:t>
            </a:r>
          </a:p>
          <a:p>
            <a:pPr lvl="1"/>
            <a:r>
              <a:rPr/>
              <a:t>R Markdown is used at eelloo to design and generate research reports.</a:t>
            </a:r>
          </a:p>
          <a:p>
            <a:pPr lvl="1"/>
            <a:r>
              <a:rPr/>
              <a:t>Used to build general-purpose websites (including blogs and personal websites) based on R Markdown.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Not just for R!</a:t>
            </a:r>
          </a:p>
        </p:txBody>
      </p:sp>
      <p:sp>
        <p:nvSpPr>
          <p:cNvPr id="3" name="Content Placeholder 2"/>
          <p:cNvSpPr>
            <a:spLocks noGrp="1"/>
          </p:cNvSpPr>
          <p:nvPr>
            <p:ph idx="1"/>
          </p:nvPr>
        </p:nvSpPr>
        <p:spPr/>
        <p:txBody>
          <a:bodyPr/>
          <a:lstStyle/>
          <a:p>
            <a:pPr lvl="1"/>
            <a:r>
              <a:rPr/>
              <a:t>Python</a:t>
            </a:r>
          </a:p>
          <a:p>
            <a:pPr marL="0" lvl="0" indent="0">
              <a:buNone/>
            </a:pPr>
            <a:r>
              <a:rPr/>
              <a:t>-CSS, Javascript</a:t>
            </a:r>
          </a:p>
          <a:p>
            <a:pPr marL="0" lvl="0" indent="0">
              <a:buNone/>
            </a:pPr>
            <a:r>
              <a:rPr/>
              <a:t>-Bash, Stan</a:t>
            </a:r>
          </a:p>
          <a:p>
            <a:pPr lvl="1"/>
            <a:r>
              <a:rPr/>
              <a:t>SQL</a:t>
            </a:r>
          </a:p>
          <a:p>
            <a:pPr marL="0" lvl="0" indent="0">
              <a:buNone/>
            </a:pPr>
            <a:r>
              <a:rPr/>
              <a:t>A total of 52 langauge engines from </a:t>
            </a:r>
            <a:r>
              <a:rPr sz="1800">
                <a:latin typeface="Courier"/>
              </a:rPr>
              <a:t>knitr</a:t>
            </a:r>
            <a:r>
              <a:rPr/>
              <a:t>, wooooow!!!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Inline Code</a:t>
            </a:r>
          </a:p>
        </p:txBody>
      </p:sp>
      <p:sp>
        <p:nvSpPr>
          <p:cNvPr id="3" name="Content Placeholder 2"/>
          <p:cNvSpPr>
            <a:spLocks noGrp="1"/>
          </p:cNvSpPr>
          <p:nvPr>
            <p:ph idx="1"/>
          </p:nvPr>
        </p:nvSpPr>
        <p:spPr/>
        <p:txBody>
          <a:bodyPr/>
          <a:lstStyle/>
          <a:p>
            <a:pPr marL="0" lvl="0" indent="0">
              <a:buNone/>
            </a:pPr>
            <a:r>
              <a:rPr/>
              <a:t>Code results can be inserted directly into the text of a .Rmd file by enclosing the code with </a:t>
            </a:r>
            <a:r>
              <a:rPr sz="1800">
                <a:latin typeface="Courier"/>
              </a:rPr>
              <a:t>r</a:t>
            </a:r>
            <a:r>
              <a:rPr/>
              <a:t>. Using </a:t>
            </a:r>
            <a:r>
              <a:rPr sz="1800">
                <a:latin typeface="Courier"/>
              </a:rPr>
              <a:t>r</a:t>
            </a:r>
            <a:r>
              <a:rPr/>
              <a:t> makes it easy to update the report to refer to another function.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Flexdashboards:</a:t>
            </a:r>
          </a:p>
        </p:txBody>
      </p:sp>
      <p:sp>
        <p:nvSpPr>
          <p:cNvPr id="3" name="Content Placeholder 2"/>
          <p:cNvSpPr>
            <a:spLocks noGrp="1"/>
          </p:cNvSpPr>
          <p:nvPr>
            <p:ph idx="1"/>
          </p:nvPr>
        </p:nvSpPr>
        <p:spPr/>
        <p:txBody>
          <a:bodyPr>
            <a:normAutofit fontScale="62500" lnSpcReduction="20000"/>
          </a:bodyPr>
          <a:lstStyle/>
          <a:p>
            <a:pPr marL="0" lvl="0" indent="0">
              <a:buNone/>
            </a:pPr>
            <a:r>
              <a:rPr/>
              <a:t>Easy interactive dashboards for R</a:t>
            </a:r>
          </a:p>
          <a:p>
            <a:pPr marL="0" lvl="0" indent="0">
              <a:buNone/>
            </a:pPr>
            <a:r>
              <a:rPr/>
              <a:t>First you install the </a:t>
            </a:r>
            <a:r>
              <a:rPr sz="1800">
                <a:latin typeface="Courier"/>
              </a:rPr>
              <a:t>flexdashboard</a:t>
            </a:r>
            <a:r>
              <a:rPr/>
              <a:t> package from CRAN as follows:</a:t>
            </a:r>
          </a:p>
          <a:p>
            <a:pPr marL="1270000" lvl="0" indent="0">
              <a:buNone/>
            </a:pPr>
            <a:r>
              <a:rPr sz="1800">
                <a:latin typeface="Courier"/>
              </a:rPr>
              <a:t>## Warning: package 'flexdashboard' was built under R version 4.0.2</a:t>
            </a:r>
          </a:p>
          <a:p>
            <a:pPr marL="0" lvl="0" indent="0">
              <a:buNone/>
            </a:pPr>
            <a:r>
              <a:rPr/>
              <a:t>To author a flexdashboard you create an R Markdown document with the flexdashboard:: flex_dashboard output format as show in next(flexdashboard) document.</a:t>
            </a:r>
          </a:p>
          <a:p>
            <a:pPr marL="0" lvl="0" indent="0">
              <a:buNone/>
            </a:pPr>
            <a:r>
              <a:rPr/>
              <a:t>** Layout Single column (Fill)</a:t>
            </a:r>
          </a:p>
          <a:p>
            <a:pPr marL="0" lvl="0" indent="0">
              <a:buNone/>
            </a:pPr>
            <a:r>
              <a:rPr/>
              <a:t>Dashboards are divided into columns, and rows, with output components delineated using level 3 markdown headers(###)</a:t>
            </a:r>
          </a:p>
          <a:p>
            <a:pPr marL="0" lvl="0" indent="0">
              <a:buNone/>
            </a:pPr>
            <a:r>
              <a:rPr/>
              <a:t>Key is to play around with the </a:t>
            </a:r>
            <a:r>
              <a:rPr sz="1800">
                <a:latin typeface="Courier"/>
              </a:rPr>
              <a:t>vertical_layout</a:t>
            </a:r>
            <a:r>
              <a:rPr/>
              <a:t> function on YAML.</a:t>
            </a:r>
          </a:p>
          <a:p>
            <a:pPr marL="0" lvl="0" indent="0">
              <a:buNone/>
            </a:pPr>
            <a:r>
              <a:rPr/>
              <a:t>For multiple columns you introduce a level 2 markdown header(—–) for each column.</a:t>
            </a:r>
          </a:p>
          <a:p>
            <a:pPr marL="0" lvl="0" indent="0">
              <a:buNone/>
            </a:pPr>
            <a:r>
              <a:rPr/>
              <a:t>** Row Orientation</a:t>
            </a:r>
          </a:p>
          <a:p>
            <a:pPr marL="0" lvl="0" indent="0">
              <a:buNone/>
            </a:pPr>
            <a:r>
              <a:rPr/>
              <a:t>You can also choose to orient dashboards row-wise rather than column-wise by specifying the </a:t>
            </a:r>
            <a:r>
              <a:rPr sz="1800">
                <a:latin typeface="Courier"/>
              </a:rPr>
              <a:t>orientation::rows</a:t>
            </a:r>
            <a:r>
              <a:rPr/>
              <a:t> option.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Pandoc Markdown</a:t>
            </a:r>
          </a:p>
        </p:txBody>
      </p:sp>
      <p:sp>
        <p:nvSpPr>
          <p:cNvPr id="3" name="Content Placeholder 2"/>
          <p:cNvSpPr>
            <a:spLocks noGrp="1"/>
          </p:cNvSpPr>
          <p:nvPr>
            <p:ph idx="1"/>
          </p:nvPr>
        </p:nvSpPr>
        <p:spPr/>
        <p:txBody>
          <a:bodyPr>
            <a:normAutofit fontScale="85000" lnSpcReduction="20000"/>
          </a:bodyPr>
          <a:lstStyle/>
          <a:p>
            <a:pPr marL="0" lvl="0" indent="0">
              <a:buNone/>
            </a:pPr>
            <a:r>
              <a:rPr/>
              <a:t>Pandoc understands an extended and slightly revised version of John Gruber’s Markdown syntax. Markdown is designed to be easy to write, and, even more importantly, easy to read:</a:t>
            </a:r>
          </a:p>
          <a:p>
            <a:pPr marL="1270000" lvl="0" indent="0">
              <a:buNone/>
            </a:pPr>
            <a:r>
              <a:rPr sz="1800">
                <a:latin typeface="Courier"/>
              </a:rPr>
              <a:t>A Markdown-formatted document should be publishable as-is, as plain text, without
looking like it’s been marked up with tags or formatting instructions. – John Gruber</a:t>
            </a:r>
          </a:p>
          <a:p>
            <a:pPr marL="0" lvl="0" indent="0">
              <a:buNone/>
            </a:pPr>
            <a:r>
              <a:rPr/>
              <a:t>This principle has guided pandoc’s decisions in finding syntax for tables, footnotes, and other extensions.</a:t>
            </a:r>
          </a:p>
          <a:p>
            <a:pPr marL="0" lvl="0" indent="0">
              <a:buNone/>
            </a:pPr>
            <a:r>
              <a:rPr/>
              <a:t>There is, however, one respect in which pandoc’s aims are different from the original aims of Markdown. Whereas Markdown was originally designed with HTML generation in mind, pandoc is designed for multiple output formats. Thus, while pandoc allows the embedding of raw HTML, it discourages it, and provides other, non-HTMLish ways of representing important document elements like definition lists, tables, mathematics, and footnotes.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3732727" y="1078900"/>
            <a:ext cx="4263402" cy="1594403"/>
          </a:xfrm>
        </p:spPr>
        <p:txBody>
          <a:bodyPr>
            <a:normAutofit fontScale="90000"/>
          </a:bodyPr>
          <a:lstStyle/>
          <a:p>
            <a:r>
              <a:rPr lang="en-US" sz="2700" b="1" dirty="0">
                <a:solidFill>
                  <a:schemeClr val="accent6">
                    <a:lumMod val="75000"/>
                  </a:schemeClr>
                </a:solidFill>
              </a:rPr>
              <a:t>MaRvelous MaRkdowwn : A series:</a:t>
            </a:r>
            <a:r>
              <a:rPr lang="en-US" sz="2700" b="1" dirty="0"/>
              <a:t/>
            </a:r>
            <a:br>
              <a:rPr lang="en-US" sz="2700" b="1" dirty="0"/>
            </a:br>
            <a:r>
              <a:rPr lang="en-US" sz="2700" b="1" dirty="0"/>
              <a:t>Dynamic documentation  with R and knitr</a:t>
            </a:r>
            <a:endParaRPr lang="en-US" sz="2700" b="1" dirty="0"/>
          </a:p>
        </p:txBody>
      </p:sp>
      <p:sp>
        <p:nvSpPr>
          <p:cNvPr id="3" name="Subtitle 2"/>
          <p:cNvSpPr>
            <a:spLocks noGrp="1"/>
          </p:cNvSpPr>
          <p:nvPr>
            <p:ph type="subTitle" idx="1"/>
          </p:nvPr>
        </p:nvSpPr>
        <p:spPr>
          <a:xfrm rot="20659011">
            <a:off x="4812209" y="3103588"/>
            <a:ext cx="3419125" cy="1059050"/>
          </a:xfrm>
        </p:spPr>
        <p:txBody>
          <a:bodyPr>
            <a:normAutofit/>
          </a:bodyPr>
          <a:lstStyle/>
          <a:p>
            <a:r>
              <a:rPr lang="en-US" dirty="0" smtClean="0">
                <a:solidFill>
                  <a:schemeClr val="tx1"/>
                </a:solidFill>
              </a:rPr>
              <a:t>Saturday 3</a:t>
            </a:r>
            <a:r>
              <a:rPr lang="en-US" baseline="30000" dirty="0" smtClean="0">
                <a:solidFill>
                  <a:schemeClr val="tx1"/>
                </a:solidFill>
              </a:rPr>
              <a:t>rd</a:t>
            </a:r>
            <a:r>
              <a:rPr lang="en-US" dirty="0" smtClean="0">
                <a:solidFill>
                  <a:schemeClr val="tx1"/>
                </a:solidFill>
              </a:rPr>
              <a:t> October, 2020</a:t>
            </a:r>
          </a:p>
          <a:p>
            <a:r>
              <a:rPr lang="en-US" dirty="0" smtClean="0">
                <a:solidFill>
                  <a:schemeClr val="tx1"/>
                </a:solidFill>
              </a:rPr>
              <a:t>Time 4:00 PM Kenyan time</a:t>
            </a:r>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09" y="1163223"/>
            <a:ext cx="3053361" cy="3467401"/>
          </a:xfrm>
          <a:prstGeom prst="rect">
            <a:avLst/>
          </a:prstGeom>
        </p:spPr>
      </p:pic>
      <p:sp>
        <p:nvSpPr>
          <p:cNvPr id="7" name="TextBox 6"/>
          <p:cNvSpPr txBox="1"/>
          <p:nvPr/>
        </p:nvSpPr>
        <p:spPr>
          <a:xfrm>
            <a:off x="4663441" y="4866542"/>
            <a:ext cx="184731" cy="300082"/>
          </a:xfrm>
          <a:prstGeom prst="rect">
            <a:avLst/>
          </a:prstGeom>
          <a:noFill/>
        </p:spPr>
        <p:txBody>
          <a:bodyPr wrap="none" rtlCol="0">
            <a:spAutoFit/>
          </a:bodyPr>
          <a:lstStyle/>
          <a:p>
            <a:endParaRPr lang="en-US" sz="135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0668" y="4191285"/>
            <a:ext cx="1459358" cy="1043689"/>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6870" y="2450833"/>
            <a:ext cx="1905094" cy="843645"/>
          </a:xfrm>
          <a:prstGeom prst="rect">
            <a:avLst/>
          </a:prstGeom>
        </p:spPr>
      </p:pic>
      <p:sp>
        <p:nvSpPr>
          <p:cNvPr id="12" name="TextBox 11"/>
          <p:cNvSpPr txBox="1"/>
          <p:nvPr/>
        </p:nvSpPr>
        <p:spPr>
          <a:xfrm>
            <a:off x="699868" y="4630624"/>
            <a:ext cx="951511" cy="300082"/>
          </a:xfrm>
          <a:prstGeom prst="rect">
            <a:avLst/>
          </a:prstGeom>
          <a:noFill/>
        </p:spPr>
        <p:txBody>
          <a:bodyPr wrap="square" rtlCol="0">
            <a:spAutoFit/>
          </a:bodyPr>
          <a:lstStyle/>
          <a:p>
            <a:r>
              <a:rPr lang="en-US" sz="1350" dirty="0"/>
              <a:t>Edna</a:t>
            </a:r>
          </a:p>
        </p:txBody>
      </p:sp>
      <p:sp>
        <p:nvSpPr>
          <p:cNvPr id="13" name="TextBox 12"/>
          <p:cNvSpPr txBox="1"/>
          <p:nvPr/>
        </p:nvSpPr>
        <p:spPr>
          <a:xfrm>
            <a:off x="2525240" y="1796268"/>
            <a:ext cx="892787" cy="300082"/>
          </a:xfrm>
          <a:prstGeom prst="rect">
            <a:avLst/>
          </a:prstGeom>
          <a:noFill/>
        </p:spPr>
        <p:txBody>
          <a:bodyPr wrap="square" rtlCol="0">
            <a:spAutoFit/>
          </a:bodyPr>
          <a:lstStyle/>
          <a:p>
            <a:r>
              <a:rPr lang="en-US" sz="1350" dirty="0"/>
              <a:t>@Jeieddy</a:t>
            </a:r>
          </a:p>
        </p:txBody>
      </p:sp>
    </p:spTree>
    <p:extLst>
      <p:ext uri="{BB962C8B-B14F-4D97-AF65-F5344CB8AC3E}">
        <p14:creationId xmlns:p14="http://schemas.microsoft.com/office/powerpoint/2010/main" val="391703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R Markdown</a:t>
            </a:r>
          </a:p>
        </p:txBody>
      </p:sp>
      <p:sp>
        <p:nvSpPr>
          <p:cNvPr id="3" name="Content Placeholder 2"/>
          <p:cNvSpPr>
            <a:spLocks noGrp="1"/>
          </p:cNvSpPr>
          <p:nvPr>
            <p:ph idx="1"/>
          </p:nvPr>
        </p:nvSpPr>
        <p:spPr/>
        <p:txBody>
          <a:bodyPr>
            <a:normAutofit/>
          </a:bodyPr>
          <a:lstStyle/>
          <a:p>
            <a:pPr marL="0" lvl="0" indent="0">
              <a:buNone/>
            </a:pPr>
            <a:r>
              <a:rPr/>
              <a:t>This is an R Markdown presentation. Markdown is a simple formatting syntax for authoring HTML, PDF, and MS Word documents. For more details on using R Markdown see </a:t>
            </a:r>
            <a:r>
              <a:rPr>
                <a:hlinkClick r:id="rId2"/>
              </a:rPr>
              <a:t>http://rmarkdown.rstudio.com</a:t>
            </a:r>
            <a:r>
              <a:rPr/>
              <a:t>. R Markdown is a file format for making dynamic documents with R. An R Markdown document is written in markdown (an easy-to-write plain text format) and contains chunks of embedded R code.</a:t>
            </a:r>
          </a:p>
          <a:p>
            <a:pPr marL="0" lvl="0" indent="0">
              <a:buNone/>
            </a:pPr>
            <a:r>
              <a:rPr/>
              <a:t>When you click the </a:t>
            </a:r>
            <a:r>
              <a:rPr b="1"/>
              <a:t>Knit</a:t>
            </a:r>
            <a:r>
              <a:rPr/>
              <a:t> button a document will be generated that includes both content as well as the output of any embedded R code chunks within the document.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Slide with Bullets</a:t>
            </a:r>
          </a:p>
        </p:txBody>
      </p:sp>
      <p:sp>
        <p:nvSpPr>
          <p:cNvPr id="3" name="Content Placeholder 2"/>
          <p:cNvSpPr>
            <a:spLocks noGrp="1"/>
          </p:cNvSpPr>
          <p:nvPr>
            <p:ph idx="1"/>
          </p:nvPr>
        </p:nvSpPr>
        <p:spPr/>
        <p:txBody>
          <a:bodyPr/>
          <a:lstStyle/>
          <a:p>
            <a:pPr lvl="1"/>
            <a:r>
              <a:rPr/>
              <a:t>Bullet 1</a:t>
            </a:r>
          </a:p>
          <a:p>
            <a:pPr lvl="1"/>
            <a:r>
              <a:rPr/>
              <a:t>Bullet 2</a:t>
            </a:r>
          </a:p>
          <a:p>
            <a:pPr lvl="1"/>
            <a:r>
              <a:rPr/>
              <a:t>Bullet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Slide with R Output</a:t>
            </a:r>
          </a:p>
        </p:txBody>
      </p:sp>
      <p:sp>
        <p:nvSpPr>
          <p:cNvPr id="3" name="Content Placeholder 2"/>
          <p:cNvSpPr>
            <a:spLocks noGrp="1"/>
          </p:cNvSpPr>
          <p:nvPr>
            <p:ph idx="1"/>
          </p:nvPr>
        </p:nvSpPr>
        <p:spPr/>
        <p:txBody>
          <a:bodyPr/>
          <a:lstStyle/>
          <a:p>
            <a:pPr marL="1270000" lvl="0" indent="0">
              <a:buNone/>
            </a:pPr>
            <a:r>
              <a:rPr sz="1800" b="1">
                <a:solidFill>
                  <a:srgbClr val="007020"/>
                </a:solidFill>
                <a:latin typeface="Courier"/>
              </a:rPr>
              <a:t>summary</a:t>
            </a:r>
            <a:r>
              <a:rPr sz="1800">
                <a:latin typeface="Courier"/>
              </a:rPr>
              <a:t>(cars)</a:t>
            </a:r>
          </a:p>
          <a:p>
            <a:pPr marL="1270000" lvl="0" indent="0">
              <a:buNone/>
            </a:pPr>
            <a:r>
              <a:rPr sz="1800">
                <a:latin typeface="Courier"/>
              </a:rPr>
              <a:t>##      speed           dist       
##  Min.   : 4.0   Min.   :  2.00  
##  1st Qu.:12.0   1st Qu.: 26.00  
##  Median :15.0   Median : 36.00  
##  Mean   :15.4   Mean   : 42.98  
##  3rd Qu.:19.0   3rd Qu.: 56.00  
##  Max.   :25.0   Max.   :120.00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Let’s get started!!</a:t>
            </a:r>
          </a:p>
        </p:txBody>
      </p:sp>
      <p:sp>
        <p:nvSpPr>
          <p:cNvPr id="3" name="Content Placeholder 2"/>
          <p:cNvSpPr>
            <a:spLocks noGrp="1"/>
          </p:cNvSpPr>
          <p:nvPr>
            <p:ph idx="1"/>
          </p:nvPr>
        </p:nvSpPr>
        <p:spPr/>
        <p:txBody>
          <a:bodyPr>
            <a:normAutofit/>
          </a:bodyPr>
          <a:lstStyle/>
          <a:p>
            <a:pPr marL="0" lvl="0" indent="0">
              <a:buNone/>
            </a:pPr>
            <a:r>
              <a:rPr/>
              <a:t>R Markdown supports dozens of static and dynamic output formats including HTML, PDF, MS Word, Beamer, HTML5 slides, Tufte-style handouts, books, dashboards, shiny applications, scientific articles, websites, and more.</a:t>
            </a:r>
          </a:p>
          <a:p>
            <a:pPr marL="0" lvl="0" indent="0">
              <a:buNone/>
            </a:pPr>
            <a:r>
              <a:rPr/>
              <a:t>You can use a single R Markdown file to both</a:t>
            </a:r>
          </a:p>
          <a:p>
            <a:pPr lvl="1"/>
            <a:r>
              <a:rPr/>
              <a:t>save and execute code</a:t>
            </a:r>
          </a:p>
          <a:p>
            <a:pPr lvl="1"/>
            <a:r>
              <a:rPr/>
              <a:t>generate high quality reports that can be shared with an audience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How it works</a:t>
            </a:r>
          </a:p>
        </p:txBody>
      </p:sp>
      <p:sp>
        <p:nvSpPr>
          <p:cNvPr id="3" name="Content Placeholder 2"/>
          <p:cNvSpPr>
            <a:spLocks noGrp="1"/>
          </p:cNvSpPr>
          <p:nvPr>
            <p:ph idx="1"/>
          </p:nvPr>
        </p:nvSpPr>
        <p:spPr/>
        <p:txBody>
          <a:bodyPr>
            <a:normAutofit/>
          </a:bodyPr>
          <a:lstStyle/>
          <a:p>
            <a:pPr marL="0" lvl="0" indent="0">
              <a:buNone/>
            </a:pPr>
            <a:r>
              <a:rPr/>
              <a:t>When you run </a:t>
            </a:r>
            <a:r>
              <a:rPr sz="1800">
                <a:latin typeface="Courier"/>
              </a:rPr>
              <a:t>render</a:t>
            </a:r>
            <a:r>
              <a:rPr/>
              <a:t> , R Markdown feeds the .Rmd file to knitr, which executes all of the code chunks and creates a new markdown (.md) document which includes the code and its output.</a:t>
            </a:r>
          </a:p>
          <a:p>
            <a:pPr marL="0" lvl="0" indent="0">
              <a:buNone/>
            </a:pPr>
            <a:r>
              <a:rPr/>
              <a:t>The markdown file generated by knitr is then processed by pandoc which is responsible for creating the finished format.</a:t>
            </a:r>
          </a:p>
          <a:p>
            <a:pPr marL="0" lvl="0" indent="0">
              <a:buNone/>
            </a:pPr>
            <a:r>
              <a:rPr/>
              <a:t>This may sound complicated, but R Markdown makes it extremely simple by encapsulating all of the above processing into a single render function.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Installation</a:t>
            </a:r>
          </a:p>
        </p:txBody>
      </p:sp>
      <p:sp>
        <p:nvSpPr>
          <p:cNvPr id="3" name="Content Placeholder 2"/>
          <p:cNvSpPr>
            <a:spLocks noGrp="1"/>
          </p:cNvSpPr>
          <p:nvPr>
            <p:ph idx="1"/>
          </p:nvPr>
        </p:nvSpPr>
        <p:spPr/>
        <p:txBody>
          <a:bodyPr>
            <a:normAutofit fontScale="92500" lnSpcReduction="20000"/>
          </a:bodyPr>
          <a:lstStyle/>
          <a:p>
            <a:pPr marL="0" lvl="0" indent="0">
              <a:buNone/>
            </a:pPr>
            <a:r>
              <a:rPr dirty="0"/>
              <a:t>I assume you have already installed R (</a:t>
            </a:r>
            <a:r>
              <a:rPr dirty="0">
                <a:hlinkClick r:id="rId2"/>
              </a:rPr>
              <a:t>https://www.r-project.org</a:t>
            </a:r>
            <a:r>
              <a:rPr dirty="0"/>
              <a:t>) (R Core Team 2020) and the </a:t>
            </a:r>
            <a:r>
              <a:rPr dirty="0" err="1"/>
              <a:t>RStudio</a:t>
            </a:r>
            <a:r>
              <a:rPr dirty="0"/>
              <a:t> IDE (</a:t>
            </a:r>
            <a:r>
              <a:rPr dirty="0">
                <a:hlinkClick r:id="rId3"/>
              </a:rPr>
              <a:t>https://www.rstudio.com</a:t>
            </a:r>
            <a:r>
              <a:rPr dirty="0" smtClean="0"/>
              <a:t>).</a:t>
            </a:r>
            <a:endParaRPr lang="en-US" dirty="0" smtClean="0"/>
          </a:p>
          <a:p>
            <a:pPr marL="0" lvl="0" indent="0">
              <a:buNone/>
            </a:pPr>
            <a:r>
              <a:rPr dirty="0" smtClean="0"/>
              <a:t> </a:t>
            </a:r>
            <a:r>
              <a:rPr dirty="0" err="1"/>
              <a:t>RStudio</a:t>
            </a:r>
            <a:r>
              <a:rPr dirty="0"/>
              <a:t> is not required but recommended, because it makes it easier for an average user to work with R Markdown. If you do not have </a:t>
            </a:r>
            <a:r>
              <a:rPr dirty="0" err="1"/>
              <a:t>RStudio</a:t>
            </a:r>
            <a:r>
              <a:rPr dirty="0"/>
              <a:t> IDE installed, you will have to install </a:t>
            </a:r>
            <a:r>
              <a:rPr dirty="0" err="1"/>
              <a:t>Pandoc</a:t>
            </a:r>
            <a:r>
              <a:rPr dirty="0"/>
              <a:t> (</a:t>
            </a:r>
            <a:r>
              <a:rPr dirty="0">
                <a:hlinkClick r:id="rId4"/>
              </a:rPr>
              <a:t>http://pandoc.org</a:t>
            </a:r>
            <a:r>
              <a:rPr dirty="0"/>
              <a:t>), otherwise there is no need to install </a:t>
            </a:r>
            <a:r>
              <a:rPr dirty="0" err="1"/>
              <a:t>Pandoc</a:t>
            </a:r>
            <a:r>
              <a:rPr dirty="0"/>
              <a:t> separately because </a:t>
            </a:r>
            <a:r>
              <a:rPr dirty="0" err="1"/>
              <a:t>RStudio</a:t>
            </a:r>
            <a:r>
              <a:rPr dirty="0"/>
              <a:t> has bundled it. Next you can install the </a:t>
            </a:r>
            <a:r>
              <a:rPr sz="1800" dirty="0" err="1">
                <a:latin typeface="Courier"/>
              </a:rPr>
              <a:t>rmarkdown</a:t>
            </a:r>
            <a:r>
              <a:rPr dirty="0"/>
              <a:t> package in R:</a:t>
            </a:r>
          </a:p>
          <a:p>
            <a:pPr marL="0" lvl="0" indent="0">
              <a:buNone/>
            </a:pPr>
            <a:r>
              <a:rPr dirty="0"/>
              <a:t>If you want to generate PDF output, you will need to install </a:t>
            </a:r>
            <a:r>
              <a:rPr dirty="0" err="1"/>
              <a:t>LaTeX</a:t>
            </a:r>
            <a:r>
              <a:rPr dirty="0"/>
              <a:t>. For R Markdown users who have not installed </a:t>
            </a:r>
            <a:r>
              <a:rPr dirty="0" err="1"/>
              <a:t>LaTeX</a:t>
            </a:r>
            <a:r>
              <a:rPr dirty="0"/>
              <a:t> before, I recommend that you install </a:t>
            </a:r>
            <a:r>
              <a:rPr dirty="0" err="1"/>
              <a:t>TinyTeX</a:t>
            </a:r>
            <a:r>
              <a:rPr dirty="0"/>
              <a:t> (</a:t>
            </a:r>
            <a:r>
              <a:rPr dirty="0">
                <a:hlinkClick r:id="rId5"/>
              </a:rPr>
              <a:t>https://yihui.name/tinytex/</a:t>
            </a:r>
            <a:r>
              <a:rPr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TinyTex/ PDF format</a:t>
            </a:r>
          </a:p>
        </p:txBody>
      </p:sp>
      <p:sp>
        <p:nvSpPr>
          <p:cNvPr id="3" name="Content Placeholder 2"/>
          <p:cNvSpPr>
            <a:spLocks noGrp="1"/>
          </p:cNvSpPr>
          <p:nvPr>
            <p:ph idx="1"/>
          </p:nvPr>
        </p:nvSpPr>
        <p:spPr/>
        <p:txBody>
          <a:bodyPr>
            <a:normAutofit/>
          </a:bodyPr>
          <a:lstStyle/>
          <a:p>
            <a:pPr marL="0" lvl="0" indent="0">
              <a:buNone/>
            </a:pPr>
            <a:r>
              <a:rPr/>
              <a:t>TinyTeX is a lightweight, portable, cross-platform, and easy-to-maintain LaTeX distribution.</a:t>
            </a:r>
          </a:p>
          <a:p>
            <a:pPr marL="0" lvl="0" indent="0">
              <a:buNone/>
            </a:pPr>
            <a:r>
              <a:rPr/>
              <a:t>The R companion package tinytex (Xie 2020e) can help you automatically install missing LaTeX packages when compiling LaTeX or R Markdown documents to PDF, and also ensures a LaTeX document is compiled for the correct number of times to resolve all cross-references.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TotalTime>
  <Words>834</Words>
  <Application>Microsoft Office PowerPoint</Application>
  <PresentationFormat>On-screen Show (4:3)</PresentationFormat>
  <Paragraphs>63</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Courier</vt:lpstr>
      <vt:lpstr>Wingdings 3</vt:lpstr>
      <vt:lpstr>Ion Boardroom</vt:lpstr>
      <vt:lpstr>MaRvelous MaRkdown; A seRies</vt:lpstr>
      <vt:lpstr>MaRvelous MaRkdowwn : A series: Dynamic documentation  with R and knitr</vt:lpstr>
      <vt:lpstr>R Markdown</vt:lpstr>
      <vt:lpstr>Slide with Bullets</vt:lpstr>
      <vt:lpstr>Slide with R Output</vt:lpstr>
      <vt:lpstr>Let’s get started!!</vt:lpstr>
      <vt:lpstr>How it works</vt:lpstr>
      <vt:lpstr>Installation</vt:lpstr>
      <vt:lpstr>TinyTex/ PDF format</vt:lpstr>
      <vt:lpstr>Applications of R Markdown in Real life</vt:lpstr>
      <vt:lpstr>Not just for R!</vt:lpstr>
      <vt:lpstr>Inline Code</vt:lpstr>
      <vt:lpstr>Flexdashboards:</vt:lpstr>
      <vt:lpstr>Pandoc Markdown</vt:lpstr>
    </vt:vector>
  </TitlesOfParts>
  <LinksUpToDate>false</LinksUpToDate>
  <SharedDoc>false</SharedDoc>
  <HyperlinksChanged>false</HyperlinksChanged>
  <AppVersion>15.0000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MaRvelous MaRkdown; A seRies</dc:title>
  <dc:creator>EDNA MWENDA</dc:creator>
  <cp:keywords/>
  <cp:lastModifiedBy>Mwenda</cp:lastModifiedBy>
  <cp:revision>1</cp:revision>
  <dcterms:created xsi:type="dcterms:W3CDTF">2020-10-03T12:30:32Z</dcterms:created>
  <dcterms:modified xsi:type="dcterms:W3CDTF">2020-10-03T12:53:51Z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9/24/2020</vt:lpwstr>
  </property>
  <property fmtid="{D5CDD505-2E9C-101B-9397-08002B2CF9AE}" pid="3" name="output">
    <vt:lpwstr>powerpoint_presentation</vt:lpwstr>
  </property>
</Properties>
</file>