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3" r:id="rId15"/>
    <p:sldId id="281" r:id="rId16"/>
    <p:sldId id="276" r:id="rId17"/>
    <p:sldId id="279" r:id="rId18"/>
    <p:sldId id="282" r:id="rId19"/>
    <p:sldId id="274" r:id="rId20"/>
    <p:sldId id="275" r:id="rId21"/>
  </p:sldIdLst>
  <p:sldSz cx="121920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8" autoAdjust="0"/>
    <p:restoredTop sz="94711" autoAdjust="0"/>
  </p:normalViewPr>
  <p:slideViewPr>
    <p:cSldViewPr snapToGrid="0" snapToObjects="1">
      <p:cViewPr varScale="1">
        <p:scale>
          <a:sx n="59" d="100"/>
          <a:sy n="59" d="100"/>
        </p:scale>
        <p:origin x="558" y="66"/>
      </p:cViewPr>
      <p:guideLst>
        <p:guide orient="horz" pos="2593"/>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2117" y="0"/>
            <a:ext cx="12194117" cy="823295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155254" y="2671804"/>
            <a:ext cx="7890239" cy="3061052"/>
          </a:xfrm>
        </p:spPr>
        <p:txBody>
          <a:bodyPr anchor="b"/>
          <a:lstStyle>
            <a:lvl1pPr>
              <a:defRPr sz="5760"/>
            </a:lvl1pPr>
          </a:lstStyle>
          <a:p>
            <a:r>
              <a:rPr lang="en-US" smtClean="0"/>
              <a:t>Click to edit Master title style</a:t>
            </a:r>
            <a:endParaRPr lang="en-US" dirty="0"/>
          </a:p>
        </p:txBody>
      </p:sp>
      <p:sp>
        <p:nvSpPr>
          <p:cNvPr id="3" name="Subtitle 2"/>
          <p:cNvSpPr>
            <a:spLocks noGrp="1"/>
          </p:cNvSpPr>
          <p:nvPr>
            <p:ph type="subTitle" idx="1"/>
          </p:nvPr>
        </p:nvSpPr>
        <p:spPr>
          <a:xfrm>
            <a:off x="1155254" y="5732856"/>
            <a:ext cx="7890239" cy="1033704"/>
          </a:xfrm>
        </p:spPr>
        <p:txBody>
          <a:bodyPr anchor="t"/>
          <a:lstStyle>
            <a:lvl1pPr marL="0" indent="0" algn="l">
              <a:buNone/>
              <a:defRPr cap="all">
                <a:solidFill>
                  <a:schemeClr val="accent1">
                    <a:lumMod val="60000"/>
                    <a:lumOff val="4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063481" y="2179317"/>
            <a:ext cx="1188719" cy="304879"/>
          </a:xfrm>
        </p:spPr>
        <p:txBody>
          <a:bodyPr anchor="t"/>
          <a:lstStyle>
            <a:lvl1pPr algn="l">
              <a:defRPr b="0" i="0">
                <a:solidFill>
                  <a:schemeClr val="bg1">
                    <a:alpha val="60000"/>
                  </a:schemeClr>
                </a:solidFill>
              </a:defRPr>
            </a:lvl1pPr>
          </a:lstStyle>
          <a:p>
            <a:fld id="{241EB5C9-1307-BA42-ABA2-0BC069CD8E7F}" type="datetimeFigureOut">
              <a:rPr lang="en-US" smtClean="0"/>
              <a:t>8/19/2020</a:t>
            </a:fld>
            <a:endParaRPr lang="en-US"/>
          </a:p>
        </p:txBody>
      </p:sp>
      <p:sp>
        <p:nvSpPr>
          <p:cNvPr id="5" name="Footer Placeholder 4"/>
          <p:cNvSpPr>
            <a:spLocks noGrp="1"/>
          </p:cNvSpPr>
          <p:nvPr>
            <p:ph type="ftr" sz="quarter" idx="11"/>
          </p:nvPr>
        </p:nvSpPr>
        <p:spPr bwMode="gray">
          <a:xfrm rot="5400000">
            <a:off x="8572264" y="3902046"/>
            <a:ext cx="4631754" cy="304880"/>
          </a:xfrm>
        </p:spPr>
        <p:txBody>
          <a:bodyPr/>
          <a:lstStyle>
            <a:lvl1pPr>
              <a:defRPr b="0" i="0">
                <a:solidFill>
                  <a:schemeClr val="bg1">
                    <a:alpha val="60000"/>
                  </a:schemeClr>
                </a:solidFill>
              </a:defRPr>
            </a:lvl1pPr>
          </a:lstStyle>
          <a:p>
            <a:endParaRPr lang="en-US"/>
          </a:p>
        </p:txBody>
      </p:sp>
      <p:sp>
        <p:nvSpPr>
          <p:cNvPr id="11" name="Rectangle 10"/>
          <p:cNvSpPr/>
          <p:nvPr/>
        </p:nvSpPr>
        <p:spPr>
          <a:xfrm>
            <a:off x="10327525" y="0"/>
            <a:ext cx="914400" cy="13193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10238155" y="354877"/>
            <a:ext cx="1055077" cy="921224"/>
          </a:xfrm>
          <a:prstGeom prst="rect">
            <a:avLst/>
          </a:prstGeom>
        </p:spPr>
        <p:txBody>
          <a:bodyPr anchor="b"/>
          <a:lstStyle>
            <a:lvl1pPr algn="ctr">
              <a:defRPr sz="3360"/>
            </a:lvl1pPr>
          </a:lstStyle>
          <a:p>
            <a:fld id="{C5EF2332-01BF-834F-8236-50238282D533}" type="slidenum">
              <a:rPr lang="en-US" smtClean="0"/>
              <a:t>‹#›</a:t>
            </a:fld>
            <a:endParaRPr lang="en-US"/>
          </a:p>
        </p:txBody>
      </p:sp>
    </p:spTree>
    <p:extLst>
      <p:ext uri="{BB962C8B-B14F-4D97-AF65-F5344CB8AC3E}">
        <p14:creationId xmlns:p14="http://schemas.microsoft.com/office/powerpoint/2010/main" val="153170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2117" y="0"/>
            <a:ext cx="12194117" cy="823295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1155255" y="5953745"/>
            <a:ext cx="8562672" cy="680086"/>
          </a:xfrm>
        </p:spPr>
        <p:txBody>
          <a:bodyPr anchor="b">
            <a:normAutofit/>
          </a:bodyPr>
          <a:lstStyle>
            <a:lvl1pPr algn="l">
              <a:defRPr sz="288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5255" y="822960"/>
            <a:ext cx="8562672" cy="4114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5253" y="6633831"/>
            <a:ext cx="8562672" cy="592454"/>
          </a:xfrm>
        </p:spPr>
        <p:txBody>
          <a:bodyPr>
            <a:normAutofit/>
          </a:bodyPr>
          <a:lstStyle>
            <a:lvl1pPr marL="0" indent="0">
              <a:buNone/>
              <a:defRPr sz="1440">
                <a:solidFill>
                  <a:schemeClr val="accent1">
                    <a:lumMod val="60000"/>
                    <a:lumOff val="4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10327525" y="0"/>
            <a:ext cx="914400" cy="13193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10238155" y="354877"/>
            <a:ext cx="1055077" cy="921224"/>
          </a:xfrm>
          <a:prstGeom prst="rect">
            <a:avLst/>
          </a:prstGeom>
        </p:spPr>
        <p:txBody>
          <a:bodyPr/>
          <a:lstStyle>
            <a:lvl1pPr algn="ctr">
              <a:defRPr sz="3360"/>
            </a:lvl1pPr>
          </a:lstStyle>
          <a:p>
            <a:fld id="{C5EF2332-01BF-834F-8236-50238282D533}" type="slidenum">
              <a:rPr lang="en-US" smtClean="0"/>
              <a:t>‹#›</a:t>
            </a:fld>
            <a:endParaRPr lang="en-US"/>
          </a:p>
        </p:txBody>
      </p:sp>
    </p:spTree>
    <p:extLst>
      <p:ext uri="{BB962C8B-B14F-4D97-AF65-F5344CB8AC3E}">
        <p14:creationId xmlns:p14="http://schemas.microsoft.com/office/powerpoint/2010/main" val="1039690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2117" y="0"/>
            <a:ext cx="12194117" cy="823295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1155254" y="1112520"/>
            <a:ext cx="8562673" cy="2031264"/>
          </a:xfrm>
        </p:spPr>
        <p:txBody>
          <a:bodyPr/>
          <a:lstStyle>
            <a:lvl1pPr>
              <a:defRPr sz="4320"/>
            </a:lvl1pPr>
          </a:lstStyle>
          <a:p>
            <a:r>
              <a:rPr lang="en-US" smtClean="0"/>
              <a:t>Click to edit Master title style</a:t>
            </a:r>
            <a:endParaRPr lang="en-US" dirty="0"/>
          </a:p>
        </p:txBody>
      </p:sp>
      <p:sp>
        <p:nvSpPr>
          <p:cNvPr id="13" name="Text Placeholder 3"/>
          <p:cNvSpPr>
            <a:spLocks noGrp="1"/>
          </p:cNvSpPr>
          <p:nvPr>
            <p:ph type="body" sz="half" idx="2"/>
          </p:nvPr>
        </p:nvSpPr>
        <p:spPr>
          <a:xfrm>
            <a:off x="1155254" y="4185628"/>
            <a:ext cx="8562673" cy="3044228"/>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10327525" y="0"/>
            <a:ext cx="914400" cy="13193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238155" y="354877"/>
            <a:ext cx="1055077" cy="921224"/>
          </a:xfrm>
          <a:prstGeom prst="rect">
            <a:avLst/>
          </a:prstGeom>
        </p:spPr>
        <p:txBody>
          <a:bodyPr/>
          <a:lstStyle>
            <a:lvl1pPr algn="ctr">
              <a:defRPr sz="3360"/>
            </a:lvl1pPr>
          </a:lstStyle>
          <a:p>
            <a:fld id="{C5EF2332-01BF-834F-8236-50238282D533}" type="slidenum">
              <a:rPr lang="en-US" smtClean="0"/>
              <a:t>‹#›</a:t>
            </a:fld>
            <a:endParaRPr lang="en-US"/>
          </a:p>
        </p:txBody>
      </p:sp>
    </p:spTree>
    <p:extLst>
      <p:ext uri="{BB962C8B-B14F-4D97-AF65-F5344CB8AC3E}">
        <p14:creationId xmlns:p14="http://schemas.microsoft.com/office/powerpoint/2010/main" val="355215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2117" y="0"/>
            <a:ext cx="12194117" cy="823295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863241" y="782028"/>
            <a:ext cx="802121"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4" name="TextBox 13"/>
          <p:cNvSpPr txBox="1"/>
          <p:nvPr/>
        </p:nvSpPr>
        <p:spPr bwMode="gray">
          <a:xfrm>
            <a:off x="9425892" y="3480350"/>
            <a:ext cx="825417"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04081" y="1112519"/>
            <a:ext cx="8213847" cy="3458615"/>
          </a:xfrm>
        </p:spPr>
        <p:txBody>
          <a:bodyPr anchor="ctr"/>
          <a:lstStyle>
            <a:lvl1pPr>
              <a:defRPr sz="432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849705" y="4571134"/>
            <a:ext cx="7528191" cy="399736"/>
          </a:xfrm>
        </p:spPr>
        <p:txBody>
          <a:bodyPr>
            <a:normAutofit/>
          </a:bodyPr>
          <a:lstStyle>
            <a:lvl1pPr marL="0" indent="0">
              <a:buNone/>
              <a:defRPr lang="en-US" sz="1680" b="0" i="0" kern="1200" cap="small" dirty="0">
                <a:solidFill>
                  <a:schemeClr val="accent1">
                    <a:lumMod val="60000"/>
                    <a:lumOff val="40000"/>
                  </a:schemeClr>
                </a:solidFill>
                <a:latin typeface="+mn-lt"/>
                <a:ea typeface="+mn-ea"/>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16" name="Text Placeholder 3"/>
          <p:cNvSpPr>
            <a:spLocks noGrp="1"/>
          </p:cNvSpPr>
          <p:nvPr>
            <p:ph type="body" sz="half" idx="2"/>
          </p:nvPr>
        </p:nvSpPr>
        <p:spPr>
          <a:xfrm>
            <a:off x="1155254" y="6000980"/>
            <a:ext cx="8458231" cy="1212743"/>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10327525" y="0"/>
            <a:ext cx="914400" cy="13193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238155" y="354877"/>
            <a:ext cx="1055077" cy="921224"/>
          </a:xfrm>
          <a:prstGeom prst="rect">
            <a:avLst/>
          </a:prstGeom>
        </p:spPr>
        <p:txBody>
          <a:bodyPr/>
          <a:lstStyle>
            <a:lvl1pPr algn="ctr">
              <a:defRPr sz="3360"/>
            </a:lvl1pPr>
          </a:lstStyle>
          <a:p>
            <a:fld id="{C5EF2332-01BF-834F-8236-50238282D533}" type="slidenum">
              <a:rPr lang="en-US" smtClean="0"/>
              <a:t>‹#›</a:t>
            </a:fld>
            <a:endParaRPr lang="en-US"/>
          </a:p>
        </p:txBody>
      </p:sp>
    </p:spTree>
    <p:extLst>
      <p:ext uri="{BB962C8B-B14F-4D97-AF65-F5344CB8AC3E}">
        <p14:creationId xmlns:p14="http://schemas.microsoft.com/office/powerpoint/2010/main" val="2210645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2117" y="0"/>
            <a:ext cx="12194117" cy="823295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1155254" y="2468880"/>
            <a:ext cx="8562673" cy="2514600"/>
          </a:xfrm>
        </p:spPr>
        <p:txBody>
          <a:bodyPr anchor="b"/>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5255" y="6029890"/>
            <a:ext cx="8562672" cy="1193869"/>
          </a:xfrm>
        </p:spPr>
        <p:txBody>
          <a:bodyPr anchor="t"/>
          <a:lstStyle>
            <a:lvl1pPr marL="0" indent="0" algn="l">
              <a:buNone/>
              <a:defRPr sz="2400" cap="none">
                <a:solidFill>
                  <a:schemeClr val="accent1">
                    <a:lumMod val="60000"/>
                    <a:lumOff val="4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10327525" y="0"/>
            <a:ext cx="914400" cy="13193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238155" y="354877"/>
            <a:ext cx="1055077" cy="921224"/>
          </a:xfrm>
          <a:prstGeom prst="rect">
            <a:avLst/>
          </a:prstGeom>
        </p:spPr>
        <p:txBody>
          <a:bodyPr/>
          <a:lstStyle>
            <a:lvl1pPr algn="ctr">
              <a:defRPr sz="3360"/>
            </a:lvl1pPr>
          </a:lstStyle>
          <a:p>
            <a:fld id="{C5EF2332-01BF-834F-8236-50238282D533}" type="slidenum">
              <a:rPr lang="en-US" smtClean="0"/>
              <a:t>‹#›</a:t>
            </a:fld>
            <a:endParaRPr lang="en-US"/>
          </a:p>
        </p:txBody>
      </p:sp>
    </p:spTree>
    <p:extLst>
      <p:ext uri="{BB962C8B-B14F-4D97-AF65-F5344CB8AC3E}">
        <p14:creationId xmlns:p14="http://schemas.microsoft.com/office/powerpoint/2010/main" val="1584600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5254" y="1112520"/>
            <a:ext cx="8564791" cy="851837"/>
          </a:xfrm>
        </p:spPr>
        <p:txBody>
          <a:bodyPr/>
          <a:lstStyle>
            <a:lvl1pPr>
              <a:defRPr sz="3840"/>
            </a:lvl1pPr>
          </a:lstStyle>
          <a:p>
            <a:r>
              <a:rPr lang="en-US" smtClean="0"/>
              <a:t>Click to edit Master title style</a:t>
            </a:r>
            <a:endParaRPr lang="en-US" dirty="0"/>
          </a:p>
        </p:txBody>
      </p:sp>
      <p:sp>
        <p:nvSpPr>
          <p:cNvPr id="3" name="Text Placeholder 2"/>
          <p:cNvSpPr>
            <a:spLocks noGrp="1"/>
          </p:cNvSpPr>
          <p:nvPr>
            <p:ph type="body" idx="1"/>
          </p:nvPr>
        </p:nvSpPr>
        <p:spPr>
          <a:xfrm>
            <a:off x="1155253" y="2987040"/>
            <a:ext cx="3084576" cy="789554"/>
          </a:xfrm>
        </p:spPr>
        <p:txBody>
          <a:bodyPr anchor="b">
            <a:noAutofit/>
          </a:bodyPr>
          <a:lstStyle>
            <a:lvl1pPr marL="0" indent="0">
              <a:buNone/>
              <a:defRPr sz="240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22" name="Text Placeholder 3"/>
          <p:cNvSpPr>
            <a:spLocks noGrp="1"/>
          </p:cNvSpPr>
          <p:nvPr>
            <p:ph type="body" sz="half" idx="15"/>
          </p:nvPr>
        </p:nvSpPr>
        <p:spPr>
          <a:xfrm>
            <a:off x="1155253" y="3776597"/>
            <a:ext cx="3084576" cy="3466039"/>
          </a:xfrm>
        </p:spPr>
        <p:txBody>
          <a:bodyPr anchor="t">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5" name="Text Placeholder 4"/>
          <p:cNvSpPr>
            <a:spLocks noGrp="1"/>
          </p:cNvSpPr>
          <p:nvPr>
            <p:ph type="body" sz="quarter" idx="3"/>
          </p:nvPr>
        </p:nvSpPr>
        <p:spPr>
          <a:xfrm>
            <a:off x="4540819" y="2987040"/>
            <a:ext cx="3091891" cy="789554"/>
          </a:xfrm>
        </p:spPr>
        <p:txBody>
          <a:bodyPr anchor="b">
            <a:noAutofit/>
          </a:bodyPr>
          <a:lstStyle>
            <a:lvl1pPr marL="0" indent="0">
              <a:buNone/>
              <a:defRPr sz="240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23" name="Text Placeholder 3"/>
          <p:cNvSpPr>
            <a:spLocks noGrp="1"/>
          </p:cNvSpPr>
          <p:nvPr>
            <p:ph type="body" sz="half" idx="16"/>
          </p:nvPr>
        </p:nvSpPr>
        <p:spPr>
          <a:xfrm>
            <a:off x="4544628" y="3776597"/>
            <a:ext cx="3091891" cy="3466039"/>
          </a:xfrm>
        </p:spPr>
        <p:txBody>
          <a:bodyPr anchor="t">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14" name="Text Placeholder 4"/>
          <p:cNvSpPr>
            <a:spLocks noGrp="1"/>
          </p:cNvSpPr>
          <p:nvPr>
            <p:ph type="body" sz="quarter" idx="13"/>
          </p:nvPr>
        </p:nvSpPr>
        <p:spPr>
          <a:xfrm>
            <a:off x="7944856" y="2987040"/>
            <a:ext cx="3091891" cy="789554"/>
          </a:xfrm>
        </p:spPr>
        <p:txBody>
          <a:bodyPr anchor="b">
            <a:noAutofit/>
          </a:bodyPr>
          <a:lstStyle>
            <a:lvl1pPr marL="0" indent="0">
              <a:buNone/>
              <a:defRPr sz="240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24" name="Text Placeholder 3"/>
          <p:cNvSpPr>
            <a:spLocks noGrp="1"/>
          </p:cNvSpPr>
          <p:nvPr>
            <p:ph type="body" sz="half" idx="17"/>
          </p:nvPr>
        </p:nvSpPr>
        <p:spPr>
          <a:xfrm>
            <a:off x="7947914" y="3776597"/>
            <a:ext cx="3088833" cy="3466039"/>
          </a:xfrm>
        </p:spPr>
        <p:txBody>
          <a:bodyPr anchor="t">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cxnSp>
        <p:nvCxnSpPr>
          <p:cNvPr id="17" name="Straight Connector 16"/>
          <p:cNvCxnSpPr/>
          <p:nvPr/>
        </p:nvCxnSpPr>
        <p:spPr>
          <a:xfrm>
            <a:off x="4392707" y="2987041"/>
            <a:ext cx="0" cy="4255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99361" y="2987041"/>
            <a:ext cx="0" cy="4255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1EB5C9-1307-BA42-ABA2-0BC069CD8E7F}" type="datetimeFigureOut">
              <a:rPr lang="en-US" smtClean="0"/>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10238155" y="354877"/>
            <a:ext cx="1055077" cy="921224"/>
          </a:xfrm>
          <a:prstGeom prst="rect">
            <a:avLst/>
          </a:prstGeom>
        </p:spPr>
        <p:txBody>
          <a:bodyPr/>
          <a:lstStyle>
            <a:lvl1pPr algn="ctr">
              <a:defRPr sz="3360"/>
            </a:lvl1pPr>
          </a:lstStyle>
          <a:p>
            <a:fld id="{C5EF2332-01BF-834F-8236-50238282D533}" type="slidenum">
              <a:rPr lang="en-US" smtClean="0"/>
              <a:t>‹#›</a:t>
            </a:fld>
            <a:endParaRPr lang="en-US"/>
          </a:p>
        </p:txBody>
      </p:sp>
    </p:spTree>
    <p:extLst>
      <p:ext uri="{BB962C8B-B14F-4D97-AF65-F5344CB8AC3E}">
        <p14:creationId xmlns:p14="http://schemas.microsoft.com/office/powerpoint/2010/main" val="3628911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5253" y="1112520"/>
            <a:ext cx="8460347" cy="851837"/>
          </a:xfrm>
        </p:spPr>
        <p:txBody>
          <a:bodyPr/>
          <a:lstStyle>
            <a:lvl1pPr>
              <a:defRPr sz="3840"/>
            </a:lvl1pPr>
          </a:lstStyle>
          <a:p>
            <a:r>
              <a:rPr lang="en-US" smtClean="0"/>
              <a:t>Click to edit Master title style</a:t>
            </a:r>
            <a:endParaRPr lang="en-US" dirty="0"/>
          </a:p>
        </p:txBody>
      </p:sp>
      <p:sp>
        <p:nvSpPr>
          <p:cNvPr id="3" name="Text Placeholder 2"/>
          <p:cNvSpPr>
            <a:spLocks noGrp="1"/>
          </p:cNvSpPr>
          <p:nvPr>
            <p:ph type="body" idx="1"/>
          </p:nvPr>
        </p:nvSpPr>
        <p:spPr>
          <a:xfrm>
            <a:off x="1155253" y="5015515"/>
            <a:ext cx="3084576" cy="789554"/>
          </a:xfrm>
        </p:spPr>
        <p:txBody>
          <a:bodyPr anchor="b">
            <a:noAutofit/>
          </a:bodyPr>
          <a:lstStyle>
            <a:lvl1pPr marL="0" indent="0">
              <a:buNone/>
              <a:defRPr sz="240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22" name="Picture Placeholder 2"/>
          <p:cNvSpPr>
            <a:spLocks noGrp="1" noChangeAspect="1"/>
          </p:cNvSpPr>
          <p:nvPr>
            <p:ph type="pic" idx="15"/>
          </p:nvPr>
        </p:nvSpPr>
        <p:spPr>
          <a:xfrm>
            <a:off x="1358740" y="2987040"/>
            <a:ext cx="2686859" cy="17368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smtClean="0"/>
              <a:t>Click icon to add picture</a:t>
            </a:r>
            <a:endParaRPr lang="en-US" dirty="0"/>
          </a:p>
        </p:txBody>
      </p:sp>
      <p:sp>
        <p:nvSpPr>
          <p:cNvPr id="23" name="Text Placeholder 3"/>
          <p:cNvSpPr>
            <a:spLocks noGrp="1"/>
          </p:cNvSpPr>
          <p:nvPr>
            <p:ph type="body" sz="half" idx="18"/>
          </p:nvPr>
        </p:nvSpPr>
        <p:spPr>
          <a:xfrm>
            <a:off x="1155252" y="5805070"/>
            <a:ext cx="3084576" cy="1424785"/>
          </a:xfrm>
        </p:spPr>
        <p:txBody>
          <a:bodyPr anchor="t">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5" name="Text Placeholder 4"/>
          <p:cNvSpPr>
            <a:spLocks noGrp="1"/>
          </p:cNvSpPr>
          <p:nvPr>
            <p:ph type="body" sz="quarter" idx="3"/>
          </p:nvPr>
        </p:nvSpPr>
        <p:spPr>
          <a:xfrm>
            <a:off x="4548167" y="5015514"/>
            <a:ext cx="3091891" cy="789554"/>
          </a:xfrm>
        </p:spPr>
        <p:txBody>
          <a:bodyPr anchor="b">
            <a:noAutofit/>
          </a:bodyPr>
          <a:lstStyle>
            <a:lvl1pPr marL="0" indent="0">
              <a:buNone/>
              <a:defRPr sz="240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38" name="Picture Placeholder 2"/>
          <p:cNvSpPr>
            <a:spLocks noGrp="1" noChangeAspect="1"/>
          </p:cNvSpPr>
          <p:nvPr>
            <p:ph type="pic" idx="21"/>
          </p:nvPr>
        </p:nvSpPr>
        <p:spPr>
          <a:xfrm>
            <a:off x="4737585" y="2987040"/>
            <a:ext cx="2686859" cy="17368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smtClean="0"/>
              <a:t>Click icon to add picture</a:t>
            </a:r>
            <a:endParaRPr lang="en-US" dirty="0"/>
          </a:p>
        </p:txBody>
      </p:sp>
      <p:sp>
        <p:nvSpPr>
          <p:cNvPr id="24" name="Text Placeholder 3"/>
          <p:cNvSpPr>
            <a:spLocks noGrp="1"/>
          </p:cNvSpPr>
          <p:nvPr>
            <p:ph type="body" sz="half" idx="19"/>
          </p:nvPr>
        </p:nvSpPr>
        <p:spPr>
          <a:xfrm>
            <a:off x="4548167" y="5817850"/>
            <a:ext cx="3091891" cy="1424785"/>
          </a:xfrm>
        </p:spPr>
        <p:txBody>
          <a:bodyPr anchor="t">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14" name="Text Placeholder 4"/>
          <p:cNvSpPr>
            <a:spLocks noGrp="1"/>
          </p:cNvSpPr>
          <p:nvPr>
            <p:ph type="body" sz="quarter" idx="13"/>
          </p:nvPr>
        </p:nvSpPr>
        <p:spPr>
          <a:xfrm>
            <a:off x="7944856" y="5015515"/>
            <a:ext cx="3091891" cy="789554"/>
          </a:xfrm>
        </p:spPr>
        <p:txBody>
          <a:bodyPr anchor="b">
            <a:noAutofit/>
          </a:bodyPr>
          <a:lstStyle>
            <a:lvl1pPr marL="0" indent="0">
              <a:buNone/>
              <a:defRPr sz="240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39" name="Picture Placeholder 2"/>
          <p:cNvSpPr>
            <a:spLocks noGrp="1" noChangeAspect="1"/>
          </p:cNvSpPr>
          <p:nvPr>
            <p:ph type="pic" idx="22"/>
          </p:nvPr>
        </p:nvSpPr>
        <p:spPr>
          <a:xfrm>
            <a:off x="8144855" y="2987040"/>
            <a:ext cx="2686859" cy="17368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smtClean="0"/>
              <a:t>Click icon to add picture</a:t>
            </a:r>
            <a:endParaRPr lang="en-US" dirty="0"/>
          </a:p>
        </p:txBody>
      </p:sp>
      <p:sp>
        <p:nvSpPr>
          <p:cNvPr id="27" name="Text Placeholder 3"/>
          <p:cNvSpPr>
            <a:spLocks noGrp="1"/>
          </p:cNvSpPr>
          <p:nvPr>
            <p:ph type="body" sz="half" idx="20"/>
          </p:nvPr>
        </p:nvSpPr>
        <p:spPr>
          <a:xfrm>
            <a:off x="7944856" y="5805070"/>
            <a:ext cx="3091891" cy="1424785"/>
          </a:xfrm>
        </p:spPr>
        <p:txBody>
          <a:bodyPr anchor="t">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cxnSp>
        <p:nvCxnSpPr>
          <p:cNvPr id="40" name="Straight Connector 39"/>
          <p:cNvCxnSpPr/>
          <p:nvPr/>
        </p:nvCxnSpPr>
        <p:spPr>
          <a:xfrm>
            <a:off x="4386692" y="2987041"/>
            <a:ext cx="0" cy="4255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7799361" y="2987041"/>
            <a:ext cx="0" cy="4255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1EB5C9-1307-BA42-ABA2-0BC069CD8E7F}" type="datetimeFigureOut">
              <a:rPr lang="en-US" smtClean="0"/>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10238155" y="354877"/>
            <a:ext cx="1055077" cy="921224"/>
          </a:xfrm>
          <a:prstGeom prst="rect">
            <a:avLst/>
          </a:prstGeom>
        </p:spPr>
        <p:txBody>
          <a:bodyPr/>
          <a:lstStyle>
            <a:lvl1pPr algn="ctr">
              <a:defRPr sz="3360"/>
            </a:lvl1pPr>
          </a:lstStyle>
          <a:p>
            <a:fld id="{C5EF2332-01BF-834F-8236-50238282D533}" type="slidenum">
              <a:rPr lang="en-US" smtClean="0"/>
              <a:t>‹#›</a:t>
            </a:fld>
            <a:endParaRPr lang="en-US"/>
          </a:p>
        </p:txBody>
      </p:sp>
    </p:spTree>
    <p:extLst>
      <p:ext uri="{BB962C8B-B14F-4D97-AF65-F5344CB8AC3E}">
        <p14:creationId xmlns:p14="http://schemas.microsoft.com/office/powerpoint/2010/main" val="1525223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161735" y="7665493"/>
            <a:ext cx="1320799" cy="274391"/>
          </a:xfrm>
        </p:spPr>
        <p:txBody>
          <a:bodyPr/>
          <a:lstStyle/>
          <a:p>
            <a:fld id="{241EB5C9-1307-BA42-ABA2-0BC069CD8E7F}" type="datetimeFigureOut">
              <a:rPr lang="en-US" smtClean="0"/>
              <a:t>8/19/2020</a:t>
            </a:fld>
            <a:endParaRPr lang="en-US"/>
          </a:p>
        </p:txBody>
      </p:sp>
      <p:sp>
        <p:nvSpPr>
          <p:cNvPr id="5" name="Footer Placeholder 4"/>
          <p:cNvSpPr>
            <a:spLocks noGrp="1"/>
          </p:cNvSpPr>
          <p:nvPr>
            <p:ph type="ftr" sz="quarter" idx="11"/>
          </p:nvPr>
        </p:nvSpPr>
        <p:spPr>
          <a:xfrm>
            <a:off x="688178" y="7665492"/>
            <a:ext cx="5146393" cy="274392"/>
          </a:xfrm>
        </p:spPr>
        <p:txBody>
          <a:bodyPr/>
          <a:lstStyle/>
          <a:p>
            <a:endParaRPr lang="en-US"/>
          </a:p>
        </p:txBody>
      </p:sp>
      <p:sp>
        <p:nvSpPr>
          <p:cNvPr id="6" name="Slide Number Placeholder 5"/>
          <p:cNvSpPr>
            <a:spLocks noGrp="1"/>
          </p:cNvSpPr>
          <p:nvPr>
            <p:ph type="sldNum" sz="quarter" idx="12"/>
          </p:nvPr>
        </p:nvSpPr>
        <p:spPr>
          <a:xfrm>
            <a:off x="10238155" y="354877"/>
            <a:ext cx="1055077" cy="921224"/>
          </a:xfrm>
          <a:prstGeom prst="rect">
            <a:avLst/>
          </a:prstGeom>
        </p:spPr>
        <p:txBody>
          <a:bodyPr/>
          <a:lstStyle>
            <a:lvl1pPr algn="ctr">
              <a:defRPr sz="3360"/>
            </a:lvl1pPr>
          </a:lstStyle>
          <a:p>
            <a:fld id="{C5EF2332-01BF-834F-8236-50238282D533}" type="slidenum">
              <a:rPr lang="en-US" smtClean="0"/>
              <a:t>‹#›</a:t>
            </a:fld>
            <a:endParaRPr lang="en-US"/>
          </a:p>
        </p:txBody>
      </p:sp>
    </p:spTree>
    <p:extLst>
      <p:ext uri="{BB962C8B-B14F-4D97-AF65-F5344CB8AC3E}">
        <p14:creationId xmlns:p14="http://schemas.microsoft.com/office/powerpoint/2010/main" val="3726715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2117" y="0"/>
            <a:ext cx="12160560" cy="823295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553157" y="482598"/>
            <a:ext cx="6147420" cy="72644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2132145" y="1896929"/>
            <a:ext cx="7195192" cy="4435745"/>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12192000" cy="82296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8233237" y="1737360"/>
            <a:ext cx="1484688" cy="54864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5651" y="1737360"/>
            <a:ext cx="5889248" cy="54864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8/19/2020</a:t>
            </a:fld>
            <a:endParaRPr lang="en-US"/>
          </a:p>
        </p:txBody>
      </p:sp>
      <p:sp>
        <p:nvSpPr>
          <p:cNvPr id="5" name="Footer Placeholder 4"/>
          <p:cNvSpPr>
            <a:spLocks noGrp="1"/>
          </p:cNvSpPr>
          <p:nvPr>
            <p:ph type="ftr" sz="quarter" idx="11"/>
          </p:nvPr>
        </p:nvSpPr>
        <p:spPr>
          <a:xfrm>
            <a:off x="718062" y="7638598"/>
            <a:ext cx="5146393" cy="274392"/>
          </a:xfrm>
        </p:spPr>
        <p:txBody>
          <a:bodyPr/>
          <a:lstStyle/>
          <a:p>
            <a:endParaRPr lang="en-US"/>
          </a:p>
        </p:txBody>
      </p:sp>
      <p:sp>
        <p:nvSpPr>
          <p:cNvPr id="9" name="Rectangle 8"/>
          <p:cNvSpPr/>
          <p:nvPr/>
        </p:nvSpPr>
        <p:spPr>
          <a:xfrm>
            <a:off x="10327525" y="0"/>
            <a:ext cx="914400" cy="13193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238155" y="354877"/>
            <a:ext cx="1055077" cy="921224"/>
          </a:xfrm>
          <a:prstGeom prst="rect">
            <a:avLst/>
          </a:prstGeom>
        </p:spPr>
        <p:txBody>
          <a:bodyPr/>
          <a:lstStyle>
            <a:lvl1pPr algn="ctr">
              <a:defRPr sz="3360"/>
            </a:lvl1pPr>
          </a:lstStyle>
          <a:p>
            <a:fld id="{C5EF2332-01BF-834F-8236-50238282D533}" type="slidenum">
              <a:rPr lang="en-US" smtClean="0"/>
              <a:t>‹#›</a:t>
            </a:fld>
            <a:endParaRPr lang="en-US"/>
          </a:p>
        </p:txBody>
      </p:sp>
    </p:spTree>
    <p:extLst>
      <p:ext uri="{BB962C8B-B14F-4D97-AF65-F5344CB8AC3E}">
        <p14:creationId xmlns:p14="http://schemas.microsoft.com/office/powerpoint/2010/main" val="52001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627" y="1112518"/>
            <a:ext cx="8458229" cy="851838"/>
          </a:xfrm>
        </p:spPr>
        <p:txBody>
          <a:bodyPr anchor="ctr"/>
          <a:lstStyle>
            <a:lvl1pPr>
              <a:defRPr sz="384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238155" y="354877"/>
            <a:ext cx="1055077" cy="921224"/>
          </a:xfrm>
          <a:prstGeom prst="rect">
            <a:avLst/>
          </a:prstGeom>
        </p:spPr>
        <p:txBody>
          <a:bodyPr anchor="b"/>
          <a:lstStyle>
            <a:lvl1pPr algn="ctr">
              <a:defRPr sz="3360"/>
            </a:lvl1pPr>
          </a:lstStyle>
          <a:p>
            <a:fld id="{C5EF2332-01BF-834F-8236-50238282D533}" type="slidenum">
              <a:rPr lang="en-US" smtClean="0"/>
              <a:t>‹#›</a:t>
            </a:fld>
            <a:endParaRPr lang="en-US"/>
          </a:p>
        </p:txBody>
      </p:sp>
    </p:spTree>
    <p:extLst>
      <p:ext uri="{BB962C8B-B14F-4D97-AF65-F5344CB8AC3E}">
        <p14:creationId xmlns:p14="http://schemas.microsoft.com/office/powerpoint/2010/main" val="2303640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2117" y="0"/>
            <a:ext cx="12194117" cy="823295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1170045" y="2709106"/>
            <a:ext cx="4120896" cy="3624413"/>
          </a:xfrm>
        </p:spPr>
        <p:txBody>
          <a:bodyPr anchor="ctr"/>
          <a:lstStyle>
            <a:lvl1pPr algn="l">
              <a:defRPr sz="384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25682" y="2709106"/>
            <a:ext cx="4110021" cy="3624413"/>
          </a:xfrm>
        </p:spPr>
        <p:txBody>
          <a:bodyPr anchor="ctr"/>
          <a:lstStyle>
            <a:lvl1pPr marL="0" indent="0" algn="l">
              <a:buNone/>
              <a:defRPr sz="2400" cap="all">
                <a:solidFill>
                  <a:schemeClr val="accent1">
                    <a:lumMod val="60000"/>
                    <a:lumOff val="4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10327525" y="0"/>
            <a:ext cx="914400" cy="13193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238155" y="354877"/>
            <a:ext cx="1055077" cy="921224"/>
          </a:xfrm>
          <a:prstGeom prst="rect">
            <a:avLst/>
          </a:prstGeom>
        </p:spPr>
        <p:txBody>
          <a:bodyPr anchor="b"/>
          <a:lstStyle>
            <a:lvl1pPr algn="ctr">
              <a:defRPr sz="3360"/>
            </a:lvl1pPr>
          </a:lstStyle>
          <a:p>
            <a:fld id="{C5EF2332-01BF-834F-8236-50238282D533}" type="slidenum">
              <a:rPr lang="en-US" smtClean="0"/>
              <a:t>‹#›</a:t>
            </a:fld>
            <a:endParaRPr lang="en-US"/>
          </a:p>
        </p:txBody>
      </p:sp>
    </p:spTree>
    <p:extLst>
      <p:ext uri="{BB962C8B-B14F-4D97-AF65-F5344CB8AC3E}">
        <p14:creationId xmlns:p14="http://schemas.microsoft.com/office/powerpoint/2010/main" val="247111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1155253" y="2987040"/>
            <a:ext cx="4849307" cy="42367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41" y="2987044"/>
            <a:ext cx="4849307" cy="423672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238155" y="354877"/>
            <a:ext cx="1055077" cy="921224"/>
          </a:xfrm>
          <a:prstGeom prst="rect">
            <a:avLst/>
          </a:prstGeom>
        </p:spPr>
        <p:txBody>
          <a:bodyPr anchor="b"/>
          <a:lstStyle>
            <a:lvl1pPr algn="ctr">
              <a:defRPr sz="3360"/>
            </a:lvl1pPr>
          </a:lstStyle>
          <a:p>
            <a:fld id="{C5EF2332-01BF-834F-8236-50238282D533}" type="slidenum">
              <a:rPr lang="en-US" smtClean="0"/>
              <a:t>‹#›</a:t>
            </a:fld>
            <a:endParaRPr lang="en-US"/>
          </a:p>
        </p:txBody>
      </p:sp>
    </p:spTree>
    <p:extLst>
      <p:ext uri="{BB962C8B-B14F-4D97-AF65-F5344CB8AC3E}">
        <p14:creationId xmlns:p14="http://schemas.microsoft.com/office/powerpoint/2010/main" val="264034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9891" y="2987040"/>
            <a:ext cx="4844669" cy="911148"/>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4" name="Content Placeholder 3"/>
          <p:cNvSpPr>
            <a:spLocks noGrp="1"/>
          </p:cNvSpPr>
          <p:nvPr>
            <p:ph sz="half" idx="2"/>
          </p:nvPr>
        </p:nvSpPr>
        <p:spPr>
          <a:xfrm>
            <a:off x="1155253" y="3898189"/>
            <a:ext cx="4849307" cy="332557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42" y="2987041"/>
            <a:ext cx="4849305" cy="907962"/>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6" name="Content Placeholder 5"/>
          <p:cNvSpPr>
            <a:spLocks noGrp="1"/>
          </p:cNvSpPr>
          <p:nvPr>
            <p:ph sz="quarter" idx="4"/>
          </p:nvPr>
        </p:nvSpPr>
        <p:spPr>
          <a:xfrm>
            <a:off x="6187441" y="3895003"/>
            <a:ext cx="4849307" cy="33287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10238155" y="354877"/>
            <a:ext cx="1055077" cy="921224"/>
          </a:xfrm>
          <a:prstGeom prst="rect">
            <a:avLst/>
          </a:prstGeom>
        </p:spPr>
        <p:txBody>
          <a:bodyPr anchor="b"/>
          <a:lstStyle>
            <a:lvl1pPr algn="ctr">
              <a:defRPr sz="3360"/>
            </a:lvl1pPr>
          </a:lstStyle>
          <a:p>
            <a:fld id="{C5EF2332-01BF-834F-8236-50238282D533}" type="slidenum">
              <a:rPr lang="en-US" smtClean="0"/>
              <a:t>‹#›</a:t>
            </a:fld>
            <a:endParaRPr lang="en-US"/>
          </a:p>
        </p:txBody>
      </p:sp>
    </p:spTree>
    <p:extLst>
      <p:ext uri="{BB962C8B-B14F-4D97-AF65-F5344CB8AC3E}">
        <p14:creationId xmlns:p14="http://schemas.microsoft.com/office/powerpoint/2010/main" val="276767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8/19/2020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0238155" y="354877"/>
            <a:ext cx="1055077" cy="921224"/>
          </a:xfrm>
          <a:prstGeom prst="rect">
            <a:avLst/>
          </a:prstGeom>
        </p:spPr>
        <p:txBody>
          <a:bodyPr anchor="b"/>
          <a:lstStyle>
            <a:lvl1pPr algn="ctr">
              <a:defRPr sz="3360"/>
            </a:lvl1pPr>
          </a:lstStyle>
          <a:p>
            <a:fld id="{C5EF2332-01BF-834F-8236-50238282D533}" type="slidenum">
              <a:rPr lang="en-US" smtClean="0"/>
              <a:t>‹#›</a:t>
            </a:fld>
            <a:endParaRPr lang="en-US"/>
          </a:p>
        </p:txBody>
      </p:sp>
    </p:spTree>
    <p:extLst>
      <p:ext uri="{BB962C8B-B14F-4D97-AF65-F5344CB8AC3E}">
        <p14:creationId xmlns:p14="http://schemas.microsoft.com/office/powerpoint/2010/main" val="340988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327525" y="0"/>
            <a:ext cx="914400" cy="13193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241EB5C9-1307-BA42-ABA2-0BC069CD8E7F}" type="datetimeFigureOut">
              <a:rPr lang="en-US" smtClean="0"/>
              <a:t>8/19/2020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0238155" y="354877"/>
            <a:ext cx="1055077" cy="921224"/>
          </a:xfrm>
          <a:prstGeom prst="rect">
            <a:avLst/>
          </a:prstGeom>
        </p:spPr>
        <p:txBody>
          <a:bodyPr/>
          <a:lstStyle>
            <a:lvl1pPr algn="ctr">
              <a:defRPr sz="3360"/>
            </a:lvl1pPr>
          </a:lstStyle>
          <a:p>
            <a:fld id="{C5EF2332-01BF-834F-8236-50238282D533}" type="slidenum">
              <a:rPr lang="en-US" smtClean="0"/>
              <a:t>‹#›</a:t>
            </a:fld>
            <a:endParaRPr lang="en-US"/>
          </a:p>
        </p:txBody>
      </p:sp>
    </p:spTree>
    <p:extLst>
      <p:ext uri="{BB962C8B-B14F-4D97-AF65-F5344CB8AC3E}">
        <p14:creationId xmlns:p14="http://schemas.microsoft.com/office/powerpoint/2010/main" val="2286233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2117" y="0"/>
            <a:ext cx="12194117" cy="823295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1155253" y="1737360"/>
            <a:ext cx="3616787" cy="1794706"/>
          </a:xfrm>
        </p:spPr>
        <p:txBody>
          <a:bodyPr anchor="b"/>
          <a:lstStyle>
            <a:lvl1pPr algn="l">
              <a:defRPr sz="2880" b="0"/>
            </a:lvl1pPr>
          </a:lstStyle>
          <a:p>
            <a:r>
              <a:rPr lang="en-US" smtClean="0"/>
              <a:t>Click to edit Master title style</a:t>
            </a:r>
            <a:endParaRPr lang="en-US" dirty="0"/>
          </a:p>
        </p:txBody>
      </p:sp>
      <p:sp>
        <p:nvSpPr>
          <p:cNvPr id="3" name="Content Placeholder 2"/>
          <p:cNvSpPr>
            <a:spLocks noGrp="1"/>
          </p:cNvSpPr>
          <p:nvPr>
            <p:ph idx="1"/>
          </p:nvPr>
        </p:nvSpPr>
        <p:spPr>
          <a:xfrm>
            <a:off x="6091903" y="1737360"/>
            <a:ext cx="4843800" cy="54864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5256" y="3704215"/>
            <a:ext cx="3616785" cy="3520441"/>
          </a:xfrm>
        </p:spPr>
        <p:txBody>
          <a:bodyPr/>
          <a:lstStyle>
            <a:lvl1pPr marL="0" indent="0">
              <a:buNone/>
              <a:defRPr sz="1680">
                <a:solidFill>
                  <a:schemeClr val="accent1">
                    <a:lumMod val="60000"/>
                    <a:lumOff val="4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10327525" y="0"/>
            <a:ext cx="914400" cy="13193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10238155" y="354877"/>
            <a:ext cx="1055077" cy="921224"/>
          </a:xfrm>
          <a:prstGeom prst="rect">
            <a:avLst/>
          </a:prstGeom>
        </p:spPr>
        <p:txBody>
          <a:bodyPr/>
          <a:lstStyle>
            <a:lvl1pPr algn="ctr">
              <a:defRPr sz="3360"/>
            </a:lvl1pPr>
          </a:lstStyle>
          <a:p>
            <a:fld id="{C5EF2332-01BF-834F-8236-50238282D533}" type="slidenum">
              <a:rPr lang="en-US" smtClean="0"/>
              <a:t>‹#›</a:t>
            </a:fld>
            <a:endParaRPr lang="en-US"/>
          </a:p>
        </p:txBody>
      </p:sp>
    </p:spTree>
    <p:extLst>
      <p:ext uri="{BB962C8B-B14F-4D97-AF65-F5344CB8AC3E}">
        <p14:creationId xmlns:p14="http://schemas.microsoft.com/office/powerpoint/2010/main" val="1635574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2117" y="0"/>
            <a:ext cx="12194117" cy="823295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1155254" y="1657668"/>
            <a:ext cx="3982785" cy="1889770"/>
          </a:xfrm>
        </p:spPr>
        <p:txBody>
          <a:bodyPr anchor="b">
            <a:normAutofit/>
          </a:bodyPr>
          <a:lstStyle>
            <a:lvl1pPr algn="l">
              <a:defRPr sz="288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97212" y="1584960"/>
            <a:ext cx="3721469" cy="505968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smtClean="0"/>
              <a:t>Click icon to add picture</a:t>
            </a:r>
            <a:endParaRPr lang="en-US" dirty="0"/>
          </a:p>
        </p:txBody>
      </p:sp>
      <p:sp>
        <p:nvSpPr>
          <p:cNvPr id="4" name="Text Placeholder 3"/>
          <p:cNvSpPr>
            <a:spLocks noGrp="1"/>
          </p:cNvSpPr>
          <p:nvPr>
            <p:ph type="body" sz="half" idx="2"/>
          </p:nvPr>
        </p:nvSpPr>
        <p:spPr>
          <a:xfrm>
            <a:off x="1155254" y="3703320"/>
            <a:ext cx="3982785" cy="2941320"/>
          </a:xfrm>
        </p:spPr>
        <p:txBody>
          <a:bodyPr>
            <a:normAutofit/>
          </a:bodyPr>
          <a:lstStyle>
            <a:lvl1pPr marL="0" indent="0">
              <a:buNone/>
              <a:defRPr sz="1680">
                <a:solidFill>
                  <a:schemeClr val="accent1">
                    <a:lumMod val="60000"/>
                    <a:lumOff val="4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10327525" y="0"/>
            <a:ext cx="914400" cy="13193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10238155" y="354877"/>
            <a:ext cx="1055077" cy="921224"/>
          </a:xfrm>
          <a:prstGeom prst="rect">
            <a:avLst/>
          </a:prstGeom>
        </p:spPr>
        <p:txBody>
          <a:bodyPr/>
          <a:lstStyle>
            <a:lvl1pPr algn="ctr">
              <a:defRPr sz="3360"/>
            </a:lvl1pPr>
          </a:lstStyle>
          <a:p>
            <a:fld id="{C5EF2332-01BF-834F-8236-50238282D533}" type="slidenum">
              <a:rPr lang="en-US" smtClean="0"/>
              <a:t>‹#›</a:t>
            </a:fld>
            <a:endParaRPr lang="en-US"/>
          </a:p>
        </p:txBody>
      </p:sp>
    </p:spTree>
    <p:extLst>
      <p:ext uri="{BB962C8B-B14F-4D97-AF65-F5344CB8AC3E}">
        <p14:creationId xmlns:p14="http://schemas.microsoft.com/office/powerpoint/2010/main" val="46978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2117" y="0"/>
            <a:ext cx="12194117" cy="823295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1155253" y="1112519"/>
            <a:ext cx="8460347" cy="851838"/>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2509" y="2987040"/>
            <a:ext cx="8460347" cy="4236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099258" y="7638598"/>
            <a:ext cx="1320799" cy="274391"/>
          </a:xfrm>
          <a:prstGeom prst="rect">
            <a:avLst/>
          </a:prstGeom>
        </p:spPr>
        <p:txBody>
          <a:bodyPr vert="horz" lIns="91440" tIns="45720" rIns="91440" bIns="45720" rtlCol="0" anchor="b"/>
          <a:lstStyle>
            <a:lvl1pPr algn="r">
              <a:defRPr sz="1080" b="1" i="0">
                <a:solidFill>
                  <a:schemeClr val="accent1"/>
                </a:solidFill>
              </a:defRPr>
            </a:lvl1pPr>
          </a:lstStyle>
          <a:p>
            <a:fld id="{241EB5C9-1307-BA42-ABA2-0BC069CD8E7F}" type="datetimeFigureOut">
              <a:rPr lang="en-US" smtClean="0"/>
              <a:t>8/19/2020</a:t>
            </a:fld>
            <a:endParaRPr lang="en-US"/>
          </a:p>
        </p:txBody>
      </p:sp>
      <p:sp>
        <p:nvSpPr>
          <p:cNvPr id="5" name="Footer Placeholder 4"/>
          <p:cNvSpPr>
            <a:spLocks noGrp="1"/>
          </p:cNvSpPr>
          <p:nvPr>
            <p:ph type="ftr" sz="quarter" idx="3"/>
          </p:nvPr>
        </p:nvSpPr>
        <p:spPr>
          <a:xfrm>
            <a:off x="787792" y="7638596"/>
            <a:ext cx="5146393" cy="274392"/>
          </a:xfrm>
          <a:prstGeom prst="rect">
            <a:avLst/>
          </a:prstGeom>
        </p:spPr>
        <p:txBody>
          <a:bodyPr vert="horz" lIns="91440" tIns="45720" rIns="91440" bIns="45720" rtlCol="0" anchor="b"/>
          <a:lstStyle>
            <a:lvl1pPr algn="l">
              <a:defRPr sz="1080" b="1" i="0">
                <a:solidFill>
                  <a:schemeClr val="accent1"/>
                </a:solidFill>
              </a:defRPr>
            </a:lvl1pPr>
          </a:lstStyle>
          <a:p>
            <a:endParaRPr lang="en-US"/>
          </a:p>
        </p:txBody>
      </p:sp>
      <p:sp>
        <p:nvSpPr>
          <p:cNvPr id="26" name="Rectangle 25"/>
          <p:cNvSpPr/>
          <p:nvPr/>
        </p:nvSpPr>
        <p:spPr>
          <a:xfrm>
            <a:off x="10327525" y="0"/>
            <a:ext cx="914400" cy="13193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10238155" y="354877"/>
            <a:ext cx="1055077" cy="921224"/>
          </a:xfrm>
          <a:prstGeom prst="rect">
            <a:avLst/>
          </a:prstGeom>
        </p:spPr>
        <p:txBody>
          <a:bodyPr anchor="b"/>
          <a:lstStyle>
            <a:lvl1pPr algn="ctr">
              <a:defRPr sz="3360">
                <a:solidFill>
                  <a:schemeClr val="bg1"/>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136212104"/>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l" defTabSz="548640" rtl="0" eaLnBrk="1" latinLnBrk="0" hangingPunct="1">
        <a:spcBef>
          <a:spcPct val="0"/>
        </a:spcBef>
        <a:buNone/>
        <a:defRPr sz="384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b="0" i="0" kern="1200">
          <a:solidFill>
            <a:schemeClr val="tx1">
              <a:lumMod val="75000"/>
              <a:lumOff val="25000"/>
            </a:schemeClr>
          </a:solidFill>
          <a:latin typeface="+mn-lt"/>
          <a:ea typeface="+mn-ea"/>
          <a:cs typeface="+mn-cs"/>
        </a:defRPr>
      </a:lvl1pPr>
      <a:lvl2pPr marL="822960" indent="-340157" algn="l" defTabSz="548640" rtl="0" eaLnBrk="1" latinLnBrk="0" hangingPunct="1">
        <a:spcBef>
          <a:spcPts val="1200"/>
        </a:spcBef>
        <a:spcAft>
          <a:spcPts val="0"/>
        </a:spcAft>
        <a:buClr>
          <a:schemeClr val="accent1"/>
        </a:buClr>
        <a:buSzPct val="80000"/>
        <a:buFont typeface="Wingdings 3" charset="2"/>
        <a:buChar char=""/>
        <a:defRPr sz="1920" b="0" i="0" kern="1200">
          <a:solidFill>
            <a:schemeClr val="tx1">
              <a:lumMod val="75000"/>
              <a:lumOff val="25000"/>
            </a:schemeClr>
          </a:solidFill>
          <a:latin typeface="+mn-lt"/>
          <a:ea typeface="+mn-ea"/>
          <a:cs typeface="+mn-cs"/>
        </a:defRPr>
      </a:lvl2pPr>
      <a:lvl3pPr marL="1152144" indent="-274320" algn="l" defTabSz="548640" rtl="0" eaLnBrk="1" latinLnBrk="0" hangingPunct="1">
        <a:spcBef>
          <a:spcPts val="1200"/>
        </a:spcBef>
        <a:spcAft>
          <a:spcPts val="0"/>
        </a:spcAft>
        <a:buClr>
          <a:schemeClr val="accent1"/>
        </a:buClr>
        <a:buSzPct val="80000"/>
        <a:buFont typeface="Wingdings 3" charset="2"/>
        <a:buChar char=""/>
        <a:defRPr sz="1680" b="0" i="0" kern="1200">
          <a:solidFill>
            <a:schemeClr val="tx1">
              <a:lumMod val="75000"/>
              <a:lumOff val="25000"/>
            </a:schemeClr>
          </a:solidFill>
          <a:latin typeface="+mn-lt"/>
          <a:ea typeface="+mn-ea"/>
          <a:cs typeface="+mn-cs"/>
        </a:defRPr>
      </a:lvl3pPr>
      <a:lvl4pPr marL="1481328"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4pPr>
      <a:lvl5pPr marL="1810512"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5pPr>
      <a:lvl6pPr marL="217752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6pPr>
      <a:lvl7pPr marL="248616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7pPr>
      <a:lvl8pPr marL="271080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8pPr>
      <a:lvl9pPr marL="298344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ncbi.nlm.nih.gov/pmc/articles/PMC3059453/" TargetMode="External"/><Relationship Id="rId2" Type="http://schemas.openxmlformats.org/officeDocument/2006/relationships/hyperlink" Target="https://www.analyticsvidhya.com/blog/2014/04/solving-survival-model/" TargetMode="External"/><Relationship Id="rId1" Type="http://schemas.openxmlformats.org/officeDocument/2006/relationships/slideLayout" Target="../slideLayouts/slideLayout2.xml"/><Relationship Id="rId5" Type="http://schemas.openxmlformats.org/officeDocument/2006/relationships/hyperlink" Target="https://stat.ethz.ch/R-manual/R-patched/library/survival/html/ovarian.html" TargetMode="External"/><Relationship Id="rId4" Type="http://schemas.openxmlformats.org/officeDocument/2006/relationships/hyperlink" Target="https://rviews.rstudio.com/2017/09/25/survival-analysis-with-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8750" y="2268529"/>
            <a:ext cx="7977000" cy="2397511"/>
          </a:xfrm>
        </p:spPr>
        <p:txBody>
          <a:bodyPr/>
          <a:lstStyle/>
          <a:p>
            <a:r>
              <a:rPr dirty="0"/>
              <a:t>Applied </a:t>
            </a:r>
            <a:r>
              <a:rPr dirty="0" smtClean="0"/>
              <a:t>Survival</a:t>
            </a:r>
            <a:r>
              <a:rPr lang="en-US" dirty="0"/>
              <a:t> </a:t>
            </a:r>
            <a:r>
              <a:rPr dirty="0" smtClean="0"/>
              <a:t>Analysis </a:t>
            </a:r>
            <a:r>
              <a:rPr dirty="0"/>
              <a:t>in R</a:t>
            </a:r>
          </a:p>
        </p:txBody>
      </p:sp>
      <p:sp>
        <p:nvSpPr>
          <p:cNvPr id="3" name="Subtitle 2"/>
          <p:cNvSpPr>
            <a:spLocks noGrp="1"/>
          </p:cNvSpPr>
          <p:nvPr>
            <p:ph type="subTitle" idx="1"/>
          </p:nvPr>
        </p:nvSpPr>
        <p:spPr>
          <a:xfrm>
            <a:off x="2237172" y="4815113"/>
            <a:ext cx="3783929" cy="771463"/>
          </a:xfrm>
        </p:spPr>
        <p:txBody>
          <a:bodyPr>
            <a:normAutofit fontScale="77500" lnSpcReduction="20000"/>
          </a:bodyPr>
          <a:lstStyle/>
          <a:p>
            <a:r>
              <a:rPr dirty="0"/>
              <a:t/>
            </a:r>
            <a:br>
              <a:rPr dirty="0"/>
            </a:br>
            <a:r>
              <a:rPr sz="2085" dirty="0"/>
              <a:t/>
            </a:r>
            <a:br>
              <a:rPr sz="2085" dirty="0"/>
            </a:br>
            <a:r>
              <a:rPr sz="2634" b="1" dirty="0"/>
              <a:t>EDNA MWENDA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2460" y="5129688"/>
            <a:ext cx="1752646" cy="190317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Case study | Methodology</a:t>
            </a:r>
          </a:p>
        </p:txBody>
      </p:sp>
      <p:sp>
        <p:nvSpPr>
          <p:cNvPr id="3" name="Content Placeholder 2"/>
          <p:cNvSpPr>
            <a:spLocks noGrp="1"/>
          </p:cNvSpPr>
          <p:nvPr>
            <p:ph idx="1"/>
          </p:nvPr>
        </p:nvSpPr>
        <p:spPr/>
        <p:txBody>
          <a:bodyPr>
            <a:normAutofit/>
          </a:bodyPr>
          <a:lstStyle/>
          <a:p>
            <a:pPr marL="0" indent="0">
              <a:buNone/>
            </a:pPr>
            <a:r>
              <a:rPr lang="en-US" dirty="0"/>
              <a:t>Consider the (Ovarian cancer) dataset in the package ‘survival’.</a:t>
            </a:r>
          </a:p>
          <a:p>
            <a:pPr marL="1393952" indent="0">
              <a:buNone/>
            </a:pPr>
            <a:r>
              <a:rPr lang="en-US" dirty="0">
                <a:latin typeface="Courier"/>
              </a:rPr>
              <a:t>##  [1]   59   115   156   421+  431   448+  464   475   477+  563   638   744+  769+  770+  803+  855+
## [17] 1040+ 1106+ 1129+ 1206+ 1227+  268   329   353   365   377+</a:t>
            </a:r>
          </a:p>
          <a:p>
            <a:pPr marL="0" indent="0">
              <a:buNone/>
            </a:pPr>
            <a:endParaRPr lang="en-US" dirty="0" smtClean="0"/>
          </a:p>
          <a:p>
            <a:pPr marL="0" indent="0">
              <a:buNone/>
            </a:pPr>
            <a:r>
              <a:rPr lang="en-US" dirty="0" smtClean="0"/>
              <a:t>The </a:t>
            </a:r>
            <a:r>
              <a:rPr lang="en-US" dirty="0"/>
              <a:t>+ behind the survival times represents censored data points at that time.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8234" y="1173958"/>
            <a:ext cx="6962862" cy="779153"/>
          </a:xfrm>
        </p:spPr>
        <p:txBody>
          <a:bodyPr>
            <a:normAutofit fontScale="90000"/>
          </a:bodyPr>
          <a:lstStyle/>
          <a:p>
            <a:r>
              <a:rPr dirty="0"/>
              <a:t>Estimating survival distribution using the Kaplan-Meier method</a:t>
            </a:r>
          </a:p>
        </p:txBody>
      </p:sp>
      <p:sp>
        <p:nvSpPr>
          <p:cNvPr id="3" name="Content Placeholder 2"/>
          <p:cNvSpPr>
            <a:spLocks noGrp="1"/>
          </p:cNvSpPr>
          <p:nvPr>
            <p:ph idx="1"/>
          </p:nvPr>
        </p:nvSpPr>
        <p:spPr>
          <a:xfrm>
            <a:off x="1692224" y="2579914"/>
            <a:ext cx="9215262" cy="5649686"/>
          </a:xfrm>
        </p:spPr>
        <p:txBody>
          <a:bodyPr>
            <a:normAutofit/>
          </a:bodyPr>
          <a:lstStyle/>
          <a:p>
            <a:pPr marL="1393952" indent="0">
              <a:buNone/>
            </a:pPr>
            <a:r>
              <a:rPr lang="en-US" sz="1300" dirty="0">
                <a:latin typeface="Courier"/>
              </a:rPr>
              <a:t>## Call: survfit(formula = Surv(</a:t>
            </a:r>
            <a:r>
              <a:rPr lang="en-US" sz="1300" dirty="0" err="1">
                <a:latin typeface="Courier"/>
              </a:rPr>
              <a:t>futime</a:t>
            </a:r>
            <a:r>
              <a:rPr lang="en-US" sz="1300" dirty="0">
                <a:latin typeface="Courier"/>
              </a:rPr>
              <a:t>, fustat) ~ 1, data = ovarian)
## 
##  time </a:t>
            </a:r>
            <a:r>
              <a:rPr lang="en-US" sz="1300" dirty="0" err="1">
                <a:latin typeface="Courier"/>
              </a:rPr>
              <a:t>n.risk</a:t>
            </a:r>
            <a:r>
              <a:rPr lang="en-US" sz="1300" dirty="0">
                <a:latin typeface="Courier"/>
              </a:rPr>
              <a:t> </a:t>
            </a:r>
            <a:r>
              <a:rPr lang="en-US" sz="1300" dirty="0" err="1">
                <a:latin typeface="Courier"/>
              </a:rPr>
              <a:t>n.event</a:t>
            </a:r>
            <a:r>
              <a:rPr lang="en-US" sz="1300" dirty="0">
                <a:latin typeface="Courier"/>
              </a:rPr>
              <a:t> survival </a:t>
            </a:r>
            <a:r>
              <a:rPr lang="en-US" sz="1300" dirty="0" err="1">
                <a:latin typeface="Courier"/>
              </a:rPr>
              <a:t>std.err</a:t>
            </a:r>
            <a:r>
              <a:rPr lang="en-US" sz="1300" dirty="0">
                <a:latin typeface="Courier"/>
              </a:rPr>
              <a:t> lower 95% CI upper 95% CI
##     1     26       0    1.000  0.0000        1.000            1
##     5     26       0    1.000  0.0000        1.000            1
##    10     26       0    1.000  0.0000        1.000            1
##    20     26       0    1.000  0.0000        1.000            1
##    40     26       0    1.000  0.0000        1.000            1
##    60     25       1    0.962  0.0377        0.890            1
##    80     25       0    0.962  0.0377        0.890            1
##   100     25       0    0.962  0.0377        0.890            1
##   120     24       1    0.923  0.0523        0.826            1
##   140     24       0    0.923  0.0523        0.826            1
##   160     23       1    0.885  0.0627        0.770            1
##   180     23       0    0.885  0.0627        0.770            1
##   200     23       0    0.885  0.0627        0.770            1</a:t>
            </a:r>
            <a:endParaRPr lang="en-US" sz="1300" dirty="0">
              <a:latin typeface="Courie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The Kaplan-Meier survival estimator</a:t>
            </a:r>
            <a:endParaRP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026491" y="3083268"/>
                <a:ext cx="6964605" cy="3875213"/>
              </a:xfrm>
            </p:spPr>
            <p:txBody>
              <a:bodyPr/>
              <a:lstStyle/>
              <a:p>
                <a:pPr marL="0" indent="0">
                  <a:buNone/>
                </a:pPr>
                <a:r>
                  <a:rPr lang="en-US" dirty="0" smtClean="0"/>
                  <a:t>Kaplan-Meier </a:t>
                </a:r>
                <a:r>
                  <a:rPr lang="en-US" dirty="0"/>
                  <a:t>estimate is a </a:t>
                </a:r>
                <a:r>
                  <a:rPr lang="en-US" dirty="0" smtClean="0"/>
                  <a:t>non-parametric </a:t>
                </a:r>
                <a:r>
                  <a:rPr lang="en-US" dirty="0"/>
                  <a:t>maximum likelihood estimate (MLE) of the survival function, </a:t>
                </a:r>
                <a14:m>
                  <m:oMath xmlns:m="http://schemas.openxmlformats.org/officeDocument/2006/math">
                    <m:r>
                      <a:rPr lang="en-US">
                        <a:latin typeface="Cambria Math" panose="02040503050406030204" pitchFamily="18" charset="0"/>
                      </a:rPr>
                      <m:t>𝑆</m:t>
                    </m:r>
                    <m:r>
                      <a:rPr lang="en-US">
                        <a:latin typeface="Cambria Math" panose="02040503050406030204" pitchFamily="18" charset="0"/>
                      </a:rPr>
                      <m:t>(</m:t>
                    </m:r>
                    <m:r>
                      <a:rPr lang="en-US">
                        <a:latin typeface="Cambria Math" panose="02040503050406030204" pitchFamily="18" charset="0"/>
                      </a:rPr>
                      <m:t>𝑡</m:t>
                    </m:r>
                    <m:r>
                      <a:rPr lang="en-US">
                        <a:latin typeface="Cambria Math" panose="02040503050406030204" pitchFamily="18" charset="0"/>
                      </a:rPr>
                      <m:t>)</m:t>
                    </m:r>
                  </m:oMath>
                </a14:m>
                <a:r>
                  <a:rPr lang="en-US" dirty="0"/>
                  <a:t>. </a:t>
                </a:r>
                <a:endParaRPr lang="en-US" dirty="0" smtClean="0"/>
              </a:p>
              <a:p>
                <a:pPr marL="0" indent="0">
                  <a:buNone/>
                </a:pPr>
                <a:r>
                  <a:rPr lang="en-US" dirty="0" smtClean="0"/>
                  <a:t>The </a:t>
                </a:r>
                <a:r>
                  <a:rPr lang="en-US" dirty="0"/>
                  <a:t>Kaplan-Meier estimate is fit in R using the function survfit() in the survival function.</a:t>
                </a:r>
              </a:p>
              <a:p>
                <a:pPr marL="0" indent="0">
                  <a:buNone/>
                </a:pPr>
                <a:endParaRP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26491" y="3083268"/>
                <a:ext cx="6964605" cy="3875213"/>
              </a:xfrm>
              <a:blipFill rotWithShape="0">
                <a:blip r:embed="rId2"/>
                <a:stretch>
                  <a:fillRect l="-1050" t="-1102"/>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8234" y="1368696"/>
            <a:ext cx="6962862" cy="899835"/>
          </a:xfrm>
        </p:spPr>
        <p:txBody>
          <a:bodyPr/>
          <a:lstStyle/>
          <a:p>
            <a:pPr lvl="0"/>
            <a:r>
              <a:rPr lang="en-US" dirty="0"/>
              <a:t>What happens when we add more </a:t>
            </a:r>
            <a:r>
              <a:rPr lang="en-US" dirty="0" smtClean="0"/>
              <a:t>variables?</a:t>
            </a:r>
            <a:endParaRPr dirty="0"/>
          </a:p>
        </p:txBody>
      </p:sp>
      <p:sp>
        <p:nvSpPr>
          <p:cNvPr id="3" name="Content Placeholder 2"/>
          <p:cNvSpPr>
            <a:spLocks noGrp="1"/>
          </p:cNvSpPr>
          <p:nvPr>
            <p:ph idx="1"/>
          </p:nvPr>
        </p:nvSpPr>
        <p:spPr>
          <a:xfrm>
            <a:off x="1152509" y="2432957"/>
            <a:ext cx="9183477" cy="7135586"/>
          </a:xfrm>
        </p:spPr>
        <p:txBody>
          <a:bodyPr>
            <a:normAutofit fontScale="25000" lnSpcReduction="20000"/>
          </a:bodyPr>
          <a:lstStyle/>
          <a:p>
            <a:pPr marL="1393952" indent="0">
              <a:buNone/>
            </a:pPr>
            <a:r>
              <a:rPr dirty="0">
                <a:latin typeface="Courier"/>
              </a:rPr>
              <a:t>## Call: survfit(formula = Surv(</a:t>
            </a:r>
            <a:r>
              <a:rPr dirty="0" err="1">
                <a:latin typeface="Courier"/>
              </a:rPr>
              <a:t>futime</a:t>
            </a:r>
            <a:r>
              <a:rPr dirty="0">
                <a:latin typeface="Courier"/>
              </a:rPr>
              <a:t>, fustat) ~ rx, data = data)
</a:t>
            </a:r>
            <a:r>
              <a:rPr sz="4800" dirty="0">
                <a:latin typeface="Courier"/>
              </a:rPr>
              <a:t>## 
##       n events median 0.95LCL 0.95UCL
## rx=1 13      7    638     268      NA
## rx=2 13      5     NA     475      NA</a:t>
            </a:r>
          </a:p>
          <a:p>
            <a:pPr marL="1393952" indent="0">
              <a:buNone/>
            </a:pPr>
            <a:r>
              <a:rPr sz="4800" dirty="0">
                <a:latin typeface="Courier"/>
              </a:rPr>
              <a:t>## Call: survfit(formula = Surv(</a:t>
            </a:r>
            <a:r>
              <a:rPr sz="4800" dirty="0" err="1">
                <a:latin typeface="Courier"/>
              </a:rPr>
              <a:t>futime</a:t>
            </a:r>
            <a:r>
              <a:rPr sz="4800" dirty="0">
                <a:latin typeface="Courier"/>
              </a:rPr>
              <a:t>, fustat) ~ rx, data = data)
## 
##                 rx=1 
##  time </a:t>
            </a:r>
            <a:r>
              <a:rPr sz="4800" dirty="0" err="1">
                <a:latin typeface="Courier"/>
              </a:rPr>
              <a:t>n.risk</a:t>
            </a:r>
            <a:r>
              <a:rPr sz="4800" dirty="0">
                <a:latin typeface="Courier"/>
              </a:rPr>
              <a:t> </a:t>
            </a:r>
            <a:r>
              <a:rPr sz="4800" dirty="0" err="1">
                <a:latin typeface="Courier"/>
              </a:rPr>
              <a:t>n.event</a:t>
            </a:r>
            <a:r>
              <a:rPr sz="4800" dirty="0">
                <a:latin typeface="Courier"/>
              </a:rPr>
              <a:t> survival </a:t>
            </a:r>
            <a:r>
              <a:rPr sz="4800" dirty="0" err="1">
                <a:latin typeface="Courier"/>
              </a:rPr>
              <a:t>std.err</a:t>
            </a:r>
            <a:r>
              <a:rPr sz="4800" dirty="0">
                <a:latin typeface="Courier"/>
              </a:rPr>
              <a:t> lower 95% CI upper 95% CI
##    59     13       1    0.923  0.0739        0.789        1.000
##   115     12       1    0.846  0.1001        0.671        1.000
##   156     11       1    0.769  0.1169        0.571        1.000
##   268     10       1    0.692  0.1280        0.482        0.995
##   329      9       1    0.615  0.1349        0.400        0.946
##   431      8       1    0.538  0.1383        0.326        0.891
##   638      5       1    0.431  0.1467        0.221        0.840
## 
##                 rx=2 
##  time </a:t>
            </a:r>
            <a:r>
              <a:rPr sz="4800" dirty="0" err="1">
                <a:latin typeface="Courier"/>
              </a:rPr>
              <a:t>n.risk</a:t>
            </a:r>
            <a:r>
              <a:rPr sz="4800" dirty="0">
                <a:latin typeface="Courier"/>
              </a:rPr>
              <a:t> </a:t>
            </a:r>
            <a:r>
              <a:rPr sz="4800" dirty="0" err="1">
                <a:latin typeface="Courier"/>
              </a:rPr>
              <a:t>n.event</a:t>
            </a:r>
            <a:r>
              <a:rPr sz="4800" dirty="0">
                <a:latin typeface="Courier"/>
              </a:rPr>
              <a:t> survival </a:t>
            </a:r>
            <a:r>
              <a:rPr sz="4800" dirty="0" err="1">
                <a:latin typeface="Courier"/>
              </a:rPr>
              <a:t>std.err</a:t>
            </a:r>
            <a:r>
              <a:rPr sz="4800" dirty="0">
                <a:latin typeface="Courier"/>
              </a:rPr>
              <a:t> lower 95% CI upper 95% CI
##   353     13       1    0.923  0.0739        0.789        1.000
##   365     12       1    0.846  0.1001        0.671        1.000
##   464      9       1    0.752  0.1256        0.542        1.000
##   475      8       1    0.658  0.1407        0.433        1.000
##   563      7       1    0.564  0.1488        0.336        0.946</a:t>
            </a:r>
          </a:p>
          <a:p>
            <a:pPr marL="1393952" indent="0">
              <a:buNone/>
            </a:pPr>
            <a:r>
              <a:rPr sz="4800" dirty="0">
                <a:latin typeface="Courier"/>
              </a:rPr>
              <a:t>## Call: survfit(formula = Surv(</a:t>
            </a:r>
            <a:r>
              <a:rPr sz="4800" dirty="0" err="1">
                <a:latin typeface="Courier"/>
              </a:rPr>
              <a:t>futime</a:t>
            </a:r>
            <a:r>
              <a:rPr sz="4800" dirty="0">
                <a:latin typeface="Courier"/>
              </a:rPr>
              <a:t>, fustat) ~ rx, data = data)
## 
##       n events median 0.95LCL 0.95UCL
## rx=1 13      7    638     268      NA
## rx=2 13      5     NA     475      NA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a:t>Are the two survival functions statistically significant?</a:t>
            </a:r>
          </a:p>
        </p:txBody>
      </p:sp>
      <p:sp>
        <p:nvSpPr>
          <p:cNvPr id="3" name="Content Placeholder 2"/>
          <p:cNvSpPr>
            <a:spLocks noGrp="1"/>
          </p:cNvSpPr>
          <p:nvPr>
            <p:ph idx="1"/>
          </p:nvPr>
        </p:nvSpPr>
        <p:spPr>
          <a:xfrm>
            <a:off x="947056" y="2677886"/>
            <a:ext cx="8245929" cy="5551714"/>
          </a:xfrm>
        </p:spPr>
        <p:txBody>
          <a:bodyPr>
            <a:noAutofit/>
          </a:bodyPr>
          <a:lstStyle/>
          <a:p>
            <a:pPr marL="0" indent="0">
              <a:buNone/>
            </a:pPr>
            <a:r>
              <a:rPr lang="en-US" sz="1600" dirty="0"/>
              <a:t>Using the log-rank/Mantel- Haenzel test to compare the survival times between groups</a:t>
            </a:r>
          </a:p>
          <a:p>
            <a:pPr marL="0" indent="0">
              <a:buNone/>
            </a:pPr>
            <a:r>
              <a:rPr lang="en-US" sz="1600" dirty="0"/>
              <a:t>H0: Survival in two groups is same H1: Survival in two groups is not the </a:t>
            </a:r>
            <a:r>
              <a:rPr lang="en-US" sz="1600" dirty="0" smtClean="0"/>
              <a:t>same</a:t>
            </a:r>
          </a:p>
          <a:p>
            <a:pPr marL="1393952" indent="0">
              <a:buNone/>
            </a:pPr>
            <a:r>
              <a:rPr lang="en-US" sz="1600" dirty="0" smtClean="0">
                <a:latin typeface="Courier"/>
              </a:rPr>
              <a:t>## Call:
## survdiff(formula = Surv(</a:t>
            </a:r>
            <a:r>
              <a:rPr lang="en-US" sz="1600" dirty="0" err="1" smtClean="0">
                <a:latin typeface="Courier"/>
              </a:rPr>
              <a:t>futime</a:t>
            </a:r>
            <a:r>
              <a:rPr lang="en-US" sz="1600" dirty="0" smtClean="0">
                <a:latin typeface="Courier"/>
              </a:rPr>
              <a:t>, fustat) ~ rx, data = ovarian, </a:t>
            </a:r>
          </a:p>
          <a:p>
            <a:pPr marL="1393952" indent="0">
              <a:buNone/>
            </a:pPr>
            <a:r>
              <a:rPr lang="en-US" sz="1600" dirty="0" smtClean="0">
                <a:latin typeface="Courier"/>
              </a:rPr>
              <a:t>##     rho = 0)
##       N Observed Expected (O-E)^2/E (O-E)^2/V
## rx=1 13        7     5.23     0.596      1.06
## rx=2 13        5     6.77     0.461      1.06
## 
##  Chisq= 1.1  on 1 degrees of freedom, p= 0.3</a:t>
            </a:r>
          </a:p>
          <a:p>
            <a:pPr marL="0" indent="0">
              <a:buNone/>
            </a:pPr>
            <a:r>
              <a:rPr lang="en-US" sz="1600" dirty="0" smtClean="0"/>
              <a:t>We </a:t>
            </a:r>
            <a:r>
              <a:rPr lang="en-US" sz="1600" dirty="0"/>
              <a:t>therefore conclude that, since there’s enough evidence at 5% significance level, we fail to reject the null hypothesis and that survival in the two groups of treatment is the same</a:t>
            </a:r>
            <a:r>
              <a:rPr lang="en-US" sz="1400" dirty="0"/>
              <a:t>.</a:t>
            </a:r>
            <a:endParaRPr lang="en-US" sz="1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urvival_files/figure-pptx/unnamed-chunk-5-1.png"/>
          <p:cNvPicPr>
            <a:picLocks noGrp="1" noChangeAspect="1"/>
          </p:cNvPicPr>
          <p:nvPr/>
        </p:nvPicPr>
        <p:blipFill>
          <a:blip r:embed="rId2"/>
          <a:stretch>
            <a:fillRect/>
          </a:stretch>
        </p:blipFill>
        <p:spPr bwMode="auto">
          <a:xfrm>
            <a:off x="6606663" y="3125794"/>
            <a:ext cx="4507601" cy="4793562"/>
          </a:xfrm>
          <a:prstGeom prst="rect">
            <a:avLst/>
          </a:prstGeom>
          <a:noFill/>
          <a:ln w="9525">
            <a:noFill/>
            <a:headEnd/>
            <a:tailEnd/>
          </a:ln>
        </p:spPr>
      </p:pic>
      <p:pic>
        <p:nvPicPr>
          <p:cNvPr id="3" name="Picture 2" descr="Survival_files/figure-pptx/unnamed-chunk-4-1.png"/>
          <p:cNvPicPr>
            <a:picLocks noGrp="1" noChangeAspect="1"/>
          </p:cNvPicPr>
          <p:nvPr/>
        </p:nvPicPr>
        <p:blipFill>
          <a:blip r:embed="rId3"/>
          <a:stretch>
            <a:fillRect/>
          </a:stretch>
        </p:blipFill>
        <p:spPr bwMode="auto">
          <a:xfrm>
            <a:off x="1072575" y="3073365"/>
            <a:ext cx="5528922" cy="4845991"/>
          </a:xfrm>
          <a:prstGeom prst="rect">
            <a:avLst/>
          </a:prstGeom>
          <a:noFill/>
          <a:ln w="9525">
            <a:noFill/>
            <a:headEnd/>
            <a:tailEnd/>
          </a:ln>
        </p:spPr>
      </p:pic>
      <p:sp>
        <p:nvSpPr>
          <p:cNvPr id="8" name="Title 7"/>
          <p:cNvSpPr>
            <a:spLocks noGrp="1"/>
          </p:cNvSpPr>
          <p:nvPr>
            <p:ph type="title"/>
          </p:nvPr>
        </p:nvSpPr>
        <p:spPr/>
        <p:txBody>
          <a:bodyPr/>
          <a:lstStyle/>
          <a:p>
            <a:r>
              <a:rPr lang="en-US" dirty="0" smtClean="0"/>
              <a:t>KM plots </a:t>
            </a:r>
            <a:br>
              <a:rPr lang="en-US" dirty="0" smtClean="0"/>
            </a:br>
            <a:r>
              <a:rPr lang="en-US" dirty="0" smtClean="0"/>
              <a:t> </a:t>
            </a:r>
            <a:endParaRPr lang="en-US" dirty="0"/>
          </a:p>
        </p:txBody>
      </p:sp>
      <p:sp>
        <p:nvSpPr>
          <p:cNvPr id="9" name="Content Placeholder 8"/>
          <p:cNvSpPr>
            <a:spLocks noGrp="1"/>
          </p:cNvSpPr>
          <p:nvPr>
            <p:ph idx="1"/>
          </p:nvPr>
        </p:nvSpPr>
        <p:spPr>
          <a:xfrm>
            <a:off x="1152509" y="2449286"/>
            <a:ext cx="10897977" cy="5470070"/>
          </a:xfrm>
        </p:spPr>
        <p:txBody>
          <a:bodyPr/>
          <a:lstStyle/>
          <a:p>
            <a:pPr marL="0" indent="0">
              <a:buNone/>
            </a:pPr>
            <a:r>
              <a:rPr lang="en-US" dirty="0" smtClean="0"/>
              <a:t>The first plot shows the survival probabilities for the overall dataset, 2</a:t>
            </a:r>
            <a:r>
              <a:rPr lang="en-US" baseline="30000" dirty="0" smtClean="0"/>
              <a:t>nd</a:t>
            </a:r>
            <a:r>
              <a:rPr lang="en-US" dirty="0" smtClean="0"/>
              <a:t> is for various treatments.</a:t>
            </a:r>
            <a:endParaRPr lang="en-US" dirty="0"/>
          </a:p>
        </p:txBody>
      </p:sp>
    </p:spTree>
    <p:extLst>
      <p:ext uri="{BB962C8B-B14F-4D97-AF65-F5344CB8AC3E}">
        <p14:creationId xmlns:p14="http://schemas.microsoft.com/office/powerpoint/2010/main" val="9896234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8234" y="1368694"/>
            <a:ext cx="6962862" cy="974735"/>
          </a:xfrm>
        </p:spPr>
        <p:txBody>
          <a:bodyPr/>
          <a:lstStyle/>
          <a:p>
            <a:r>
              <a:rPr lang="en-US" dirty="0"/>
              <a:t>Cox </a:t>
            </a:r>
            <a:r>
              <a:rPr lang="en-US" dirty="0" smtClean="0"/>
              <a:t>Proportional </a:t>
            </a:r>
            <a:r>
              <a:rPr lang="en-US" dirty="0"/>
              <a:t>Hazard Model</a:t>
            </a:r>
          </a:p>
        </p:txBody>
      </p:sp>
      <p:sp>
        <p:nvSpPr>
          <p:cNvPr id="3" name="Content Placeholder 2"/>
          <p:cNvSpPr>
            <a:spLocks noGrp="1"/>
          </p:cNvSpPr>
          <p:nvPr>
            <p:ph idx="1"/>
          </p:nvPr>
        </p:nvSpPr>
        <p:spPr>
          <a:xfrm>
            <a:off x="885213" y="3333999"/>
            <a:ext cx="9482267" cy="3850572"/>
          </a:xfrm>
        </p:spPr>
        <p:txBody>
          <a:bodyPr>
            <a:noAutofit/>
          </a:bodyPr>
          <a:lstStyle/>
          <a:p>
            <a:pPr marL="0" indent="0">
              <a:buNone/>
            </a:pPr>
            <a:endParaRPr lang="en-US" sz="1537" dirty="0"/>
          </a:p>
          <a:p>
            <a:pPr marL="0" indent="0">
              <a:buNone/>
            </a:pPr>
            <a:r>
              <a:rPr lang="en-US" dirty="0" smtClean="0"/>
              <a:t>The </a:t>
            </a:r>
            <a:r>
              <a:rPr lang="en-US" dirty="0"/>
              <a:t>Cox model, </a:t>
            </a:r>
            <a:r>
              <a:rPr lang="en-US" dirty="0" smtClean="0"/>
              <a:t>is a </a:t>
            </a:r>
            <a:r>
              <a:rPr lang="en-US" dirty="0"/>
              <a:t>regression method for survival data, </a:t>
            </a:r>
            <a:r>
              <a:rPr lang="en-US" dirty="0" smtClean="0"/>
              <a:t>that provides </a:t>
            </a:r>
            <a:r>
              <a:rPr lang="en-US" dirty="0"/>
              <a:t>an estimate of the hazard ratio and its confidence interval. The hazard ratio is an estimate of the ratio of the hazard rate in the treated versus the control group, commonly used statistical medical research for investigating the association between the survival time of patients and one or more predictor variables</a:t>
            </a:r>
            <a:r>
              <a:rPr lang="en-US" dirty="0" smtClean="0"/>
              <a:t>.</a:t>
            </a:r>
          </a:p>
          <a:p>
            <a:pPr marL="0" indent="0">
              <a:buNone/>
            </a:pPr>
            <a:endParaRPr lang="en-US" dirty="0"/>
          </a:p>
          <a:p>
            <a:pPr marL="0" indent="0">
              <a:buNone/>
            </a:pPr>
            <a:r>
              <a:rPr lang="en-US" dirty="0"/>
              <a:t>Next we’ll fix a cox PH model that makes use of the covariates in the dataset</a:t>
            </a:r>
            <a:r>
              <a:rPr lang="en-US" dirty="0" smtClean="0"/>
              <a:t>. </a:t>
            </a:r>
            <a:endParaRPr lang="en-US" dirty="0"/>
          </a:p>
          <a:p>
            <a:endParaRPr lang="en-US" sz="1537" dirty="0"/>
          </a:p>
        </p:txBody>
      </p:sp>
    </p:spTree>
    <p:extLst>
      <p:ext uri="{BB962C8B-B14F-4D97-AF65-F5344CB8AC3E}">
        <p14:creationId xmlns:p14="http://schemas.microsoft.com/office/powerpoint/2010/main" val="52779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cox PH model summary</a:t>
            </a:r>
            <a:endParaRPr lang="en-US" dirty="0"/>
          </a:p>
        </p:txBody>
      </p:sp>
      <p:sp>
        <p:nvSpPr>
          <p:cNvPr id="3" name="Content Placeholder 2"/>
          <p:cNvSpPr>
            <a:spLocks noGrp="1"/>
          </p:cNvSpPr>
          <p:nvPr>
            <p:ph idx="1"/>
          </p:nvPr>
        </p:nvSpPr>
        <p:spPr>
          <a:xfrm>
            <a:off x="1152509" y="2547257"/>
            <a:ext cx="10440777" cy="5682343"/>
          </a:xfrm>
        </p:spPr>
        <p:txBody>
          <a:bodyPr>
            <a:noAutofit/>
          </a:bodyPr>
          <a:lstStyle/>
          <a:p>
            <a:pPr marL="0" indent="0" algn="ctr">
              <a:spcBef>
                <a:spcPts val="600"/>
              </a:spcBef>
              <a:buNone/>
            </a:pPr>
            <a:r>
              <a:rPr lang="en-US" sz="1200" dirty="0">
                <a:latin typeface="Courier"/>
              </a:rPr>
              <a:t>## Call:
## </a:t>
            </a:r>
            <a:r>
              <a:rPr lang="en-US" sz="1200" dirty="0" err="1">
                <a:latin typeface="Courier"/>
              </a:rPr>
              <a:t>coxph</a:t>
            </a:r>
            <a:r>
              <a:rPr lang="en-US" sz="1200" dirty="0">
                <a:latin typeface="Courier"/>
              </a:rPr>
              <a:t>(formula = Surv(</a:t>
            </a:r>
            <a:r>
              <a:rPr lang="en-US" sz="1200" dirty="0" err="1">
                <a:latin typeface="Courier"/>
              </a:rPr>
              <a:t>futime</a:t>
            </a:r>
            <a:r>
              <a:rPr lang="en-US" sz="1200" dirty="0">
                <a:latin typeface="Courier"/>
              </a:rPr>
              <a:t>, fustat) ~ rx + ecog.ps + age, data = ovarian)
## 
##   n= 26, number of events= 12 
## 
##            </a:t>
            </a:r>
            <a:r>
              <a:rPr lang="en-US" sz="1200" dirty="0" err="1">
                <a:latin typeface="Courier"/>
              </a:rPr>
              <a:t>coef</a:t>
            </a:r>
            <a:r>
              <a:rPr lang="en-US" sz="1200" dirty="0">
                <a:latin typeface="Courier"/>
              </a:rPr>
              <a:t> </a:t>
            </a:r>
            <a:r>
              <a:rPr lang="en-US" sz="1200" dirty="0" err="1">
                <a:latin typeface="Courier"/>
              </a:rPr>
              <a:t>exp</a:t>
            </a:r>
            <a:r>
              <a:rPr lang="en-US" sz="1200" dirty="0">
                <a:latin typeface="Courier"/>
              </a:rPr>
              <a:t>(</a:t>
            </a:r>
            <a:r>
              <a:rPr lang="en-US" sz="1200" dirty="0" err="1">
                <a:latin typeface="Courier"/>
              </a:rPr>
              <a:t>coef</a:t>
            </a:r>
            <a:r>
              <a:rPr lang="en-US" sz="1200" dirty="0">
                <a:latin typeface="Courier"/>
              </a:rPr>
              <a:t>) se(</a:t>
            </a:r>
            <a:r>
              <a:rPr lang="en-US" sz="1200" dirty="0" err="1">
                <a:latin typeface="Courier"/>
              </a:rPr>
              <a:t>coef</a:t>
            </a:r>
            <a:r>
              <a:rPr lang="en-US" sz="1200" dirty="0">
                <a:latin typeface="Courier"/>
              </a:rPr>
              <a:t>)      z </a:t>
            </a:r>
            <a:r>
              <a:rPr lang="en-US" sz="1200" dirty="0" err="1">
                <a:latin typeface="Courier"/>
              </a:rPr>
              <a:t>Pr</a:t>
            </a:r>
            <a:r>
              <a:rPr lang="en-US" sz="1200" dirty="0">
                <a:latin typeface="Courier"/>
              </a:rPr>
              <a:t>(&gt;|z|)   
## rx      -0.8146    0.4428   0.6342 -1.285   0.1990   
## ecog.ps  0.1032    1.1087   0.6064  0.170   0.8649   
## age      0.1470    1.1583   0.0463  3.175   0.0015 **
## ---
## </a:t>
            </a:r>
            <a:r>
              <a:rPr lang="en-US" sz="1200" dirty="0" err="1">
                <a:latin typeface="Courier"/>
              </a:rPr>
              <a:t>Signif</a:t>
            </a:r>
            <a:r>
              <a:rPr lang="en-US" sz="1200" dirty="0">
                <a:latin typeface="Courier"/>
              </a:rPr>
              <a:t>. codes:  0 '***' 0.001 '**' 0.01 '*' 0.05 '.' 0.1 ' ' 1
## 
##         </a:t>
            </a:r>
            <a:r>
              <a:rPr lang="en-US" sz="1200" dirty="0" err="1">
                <a:latin typeface="Courier"/>
              </a:rPr>
              <a:t>exp</a:t>
            </a:r>
            <a:r>
              <a:rPr lang="en-US" sz="1200" dirty="0">
                <a:latin typeface="Courier"/>
              </a:rPr>
              <a:t>(</a:t>
            </a:r>
            <a:r>
              <a:rPr lang="en-US" sz="1200" dirty="0" err="1">
                <a:latin typeface="Courier"/>
              </a:rPr>
              <a:t>coef</a:t>
            </a:r>
            <a:r>
              <a:rPr lang="en-US" sz="1200" dirty="0">
                <a:latin typeface="Courier"/>
              </a:rPr>
              <a:t>) </a:t>
            </a:r>
            <a:r>
              <a:rPr lang="en-US" sz="1200" dirty="0" err="1">
                <a:latin typeface="Courier"/>
              </a:rPr>
              <a:t>exp</a:t>
            </a:r>
            <a:r>
              <a:rPr lang="en-US" sz="1200" dirty="0">
                <a:latin typeface="Courier"/>
              </a:rPr>
              <a:t>(-</a:t>
            </a:r>
            <a:r>
              <a:rPr lang="en-US" sz="1200" dirty="0" err="1">
                <a:latin typeface="Courier"/>
              </a:rPr>
              <a:t>coef</a:t>
            </a:r>
            <a:r>
              <a:rPr lang="en-US" sz="1200" dirty="0">
                <a:latin typeface="Courier"/>
              </a:rPr>
              <a:t>) lower .95 upper .95
## rx         0.4428     2.2582    0.1278     1.535
## ecog.ps    1.1087     0.9020    0.3378     3.639
## age        1.1583     0.8633    1.0579     1.268
## 
## Concordance= 0.798  (se = 0.078 )
## Likelihood ratio test= 15.92  on 3 </a:t>
            </a:r>
            <a:r>
              <a:rPr lang="en-US" sz="1200" dirty="0" err="1">
                <a:latin typeface="Courier"/>
              </a:rPr>
              <a:t>df</a:t>
            </a:r>
            <a:r>
              <a:rPr lang="en-US" sz="1200" dirty="0">
                <a:latin typeface="Courier"/>
              </a:rPr>
              <a:t>,   p=0.001
## Wald test            = 13.32  on 3 </a:t>
            </a:r>
            <a:r>
              <a:rPr lang="en-US" sz="1200" dirty="0" err="1">
                <a:latin typeface="Courier"/>
              </a:rPr>
              <a:t>df</a:t>
            </a:r>
            <a:r>
              <a:rPr lang="en-US" sz="1200" dirty="0">
                <a:latin typeface="Courier"/>
              </a:rPr>
              <a:t>,   p=0.004
## Score (</a:t>
            </a:r>
            <a:r>
              <a:rPr lang="en-US" sz="1200" dirty="0" err="1">
                <a:latin typeface="Courier"/>
              </a:rPr>
              <a:t>logrank</a:t>
            </a:r>
            <a:r>
              <a:rPr lang="en-US" sz="1200" dirty="0">
                <a:latin typeface="Courier"/>
              </a:rPr>
              <a:t>) test = 18.7  on 3 </a:t>
            </a:r>
            <a:r>
              <a:rPr lang="en-US" sz="1200" dirty="0" err="1">
                <a:latin typeface="Courier"/>
              </a:rPr>
              <a:t>df</a:t>
            </a:r>
            <a:r>
              <a:rPr lang="en-US" sz="1200" dirty="0">
                <a:latin typeface="Courier"/>
              </a:rPr>
              <a:t>,   p=3e-04</a:t>
            </a:r>
          </a:p>
          <a:p>
            <a:pPr marL="0" indent="0" algn="ctr">
              <a:spcBef>
                <a:spcPts val="600"/>
              </a:spcBef>
              <a:buNone/>
            </a:pPr>
            <a:endParaRPr lang="en-US" sz="1200" dirty="0"/>
          </a:p>
        </p:txBody>
      </p:sp>
    </p:spTree>
    <p:extLst>
      <p:ext uri="{BB962C8B-B14F-4D97-AF65-F5344CB8AC3E}">
        <p14:creationId xmlns:p14="http://schemas.microsoft.com/office/powerpoint/2010/main" val="583204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of the cox model </a:t>
            </a:r>
            <a:endParaRPr lang="en-US" dirty="0"/>
          </a:p>
        </p:txBody>
      </p:sp>
      <p:sp>
        <p:nvSpPr>
          <p:cNvPr id="3" name="Content Placeholder 2"/>
          <p:cNvSpPr>
            <a:spLocks noGrp="1"/>
          </p:cNvSpPr>
          <p:nvPr>
            <p:ph idx="1"/>
          </p:nvPr>
        </p:nvSpPr>
        <p:spPr/>
        <p:txBody>
          <a:bodyPr/>
          <a:lstStyle/>
          <a:p>
            <a:r>
              <a:rPr lang="en-US" dirty="0" smtClean="0"/>
              <a:t>Involves examining the coefficients of covariates.</a:t>
            </a:r>
          </a:p>
          <a:p>
            <a:r>
              <a:rPr lang="en-US" dirty="0" smtClean="0"/>
              <a:t>A + regression coefficient means that the hazard is higher and thus the prognosis worse.</a:t>
            </a:r>
          </a:p>
          <a:p>
            <a:r>
              <a:rPr lang="en-US" dirty="0" smtClean="0"/>
              <a:t>Since the cox measures the effect of the hazard rate, which is the risk of failure(% suffering event of interest), given that the participant has survived up to a certain time.</a:t>
            </a:r>
            <a:endParaRPr lang="en-US" dirty="0"/>
          </a:p>
        </p:txBody>
      </p:sp>
    </p:spTree>
    <p:extLst>
      <p:ext uri="{BB962C8B-B14F-4D97-AF65-F5344CB8AC3E}">
        <p14:creationId xmlns:p14="http://schemas.microsoft.com/office/powerpoint/2010/main" val="3450674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0" indent="0">
              <a:buNone/>
            </a:pPr>
            <a:r>
              <a:rPr lang="sv-SE" dirty="0"/>
              <a:t>[Analytics Vidhya] </a:t>
            </a:r>
            <a:r>
              <a:rPr lang="sv-SE" dirty="0">
                <a:hlinkClick r:id="rId2"/>
              </a:rPr>
              <a:t>https://www.analyticsvidhya.com/blog/2014/04/solving-survival-model/</a:t>
            </a:r>
          </a:p>
          <a:p>
            <a:pPr marL="0" indent="0">
              <a:buNone/>
            </a:pPr>
            <a:r>
              <a:rPr lang="sv-SE" dirty="0"/>
              <a:t>[NCBI] (</a:t>
            </a:r>
            <a:r>
              <a:rPr lang="sv-SE" dirty="0">
                <a:hlinkClick r:id="rId3"/>
              </a:rPr>
              <a:t>https://www.ncbi.nlm.nih.gov/pmc/articles/PMC3059453/</a:t>
            </a:r>
            <a:r>
              <a:rPr lang="sv-SE" dirty="0"/>
              <a:t>)</a:t>
            </a:r>
          </a:p>
          <a:p>
            <a:pPr marL="0" indent="0">
              <a:buNone/>
            </a:pPr>
            <a:r>
              <a:rPr lang="sv-SE" dirty="0"/>
              <a:t>[Rstudio] (</a:t>
            </a:r>
            <a:r>
              <a:rPr lang="sv-SE" dirty="0">
                <a:hlinkClick r:id="rId4"/>
              </a:rPr>
              <a:t>https://rviews.rstudio.com/2017/09/25/survival-analysis-with-r/</a:t>
            </a:r>
            <a:r>
              <a:rPr lang="sv-SE" dirty="0"/>
              <a:t>)</a:t>
            </a:r>
          </a:p>
          <a:p>
            <a:pPr marL="0" indent="0">
              <a:buNone/>
            </a:pPr>
            <a:r>
              <a:rPr lang="sv-SE" dirty="0"/>
              <a:t>[More] (</a:t>
            </a:r>
            <a:r>
              <a:rPr lang="sv-SE" dirty="0">
                <a:hlinkClick r:id="rId5"/>
              </a:rPr>
              <a:t>https://stat.ethz.ch/R-manual/R-patched/library/survival/html/ovarian.html</a:t>
            </a:r>
            <a:r>
              <a:rPr lang="sv-SE" dirty="0"/>
              <a:t>)</a:t>
            </a:r>
            <a:endParaRPr lang="sv-SE" dirty="0"/>
          </a:p>
        </p:txBody>
      </p:sp>
    </p:spTree>
    <p:extLst>
      <p:ext uri="{BB962C8B-B14F-4D97-AF65-F5344CB8AC3E}">
        <p14:creationId xmlns:p14="http://schemas.microsoft.com/office/powerpoint/2010/main" val="3931124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About Speaker</a:t>
            </a:r>
          </a:p>
        </p:txBody>
      </p:sp>
      <p:sp>
        <p:nvSpPr>
          <p:cNvPr id="3" name="Content Placeholder 2"/>
          <p:cNvSpPr>
            <a:spLocks noGrp="1"/>
          </p:cNvSpPr>
          <p:nvPr>
            <p:ph idx="1"/>
          </p:nvPr>
        </p:nvSpPr>
        <p:spPr>
          <a:xfrm>
            <a:off x="2026491" y="3083268"/>
            <a:ext cx="6661028" cy="3875213"/>
          </a:xfrm>
        </p:spPr>
        <p:txBody>
          <a:bodyPr/>
          <a:lstStyle/>
          <a:p>
            <a:pPr marL="0" indent="0">
              <a:buNone/>
            </a:pPr>
            <a:r>
              <a:rPr dirty="0"/>
              <a:t>Edna Mwenda is a graduate with a </a:t>
            </a:r>
            <a:r>
              <a:rPr dirty="0" smtClean="0"/>
              <a:t>BSc. </a:t>
            </a:r>
            <a:r>
              <a:rPr dirty="0"/>
              <a:t>Actuarial </a:t>
            </a:r>
            <a:r>
              <a:rPr dirty="0" smtClean="0"/>
              <a:t>Science</a:t>
            </a:r>
            <a:r>
              <a:rPr lang="en-US" dirty="0" smtClean="0"/>
              <a:t>. </a:t>
            </a:r>
            <a:r>
              <a:rPr dirty="0" smtClean="0"/>
              <a:t> </a:t>
            </a:r>
            <a:r>
              <a:rPr dirty="0"/>
              <a:t>A lover of music, plays the guitar and plays baseball.</a:t>
            </a:r>
          </a:p>
          <a:p>
            <a:pPr marL="0" indent="0">
              <a:buNone/>
            </a:pPr>
            <a:r>
              <a:rPr dirty="0"/>
              <a:t>Very passionate about </a:t>
            </a:r>
            <a:r>
              <a:rPr b="1" dirty="0" smtClean="0"/>
              <a:t>R</a:t>
            </a:r>
            <a:r>
              <a:rPr lang="en-US" b="1" dirty="0" smtClean="0"/>
              <a:t>, Data science</a:t>
            </a:r>
            <a:r>
              <a:rPr dirty="0" smtClean="0"/>
              <a:t> </a:t>
            </a:r>
            <a:r>
              <a:rPr dirty="0"/>
              <a:t>and </a:t>
            </a:r>
            <a:r>
              <a:rPr b="1" dirty="0"/>
              <a:t>tech for good.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7519" y="2717928"/>
            <a:ext cx="2426742" cy="405205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7787" y="2030960"/>
            <a:ext cx="6495289" cy="2799862"/>
          </a:xfrm>
        </p:spPr>
        <p:txBody>
          <a:bodyPr/>
          <a:lstStyle/>
          <a:p>
            <a:r>
              <a:rPr dirty="0"/>
              <a:t>Thank </a:t>
            </a:r>
            <a:r>
              <a:rPr dirty="0" smtClean="0"/>
              <a:t>youuu</a:t>
            </a:r>
            <a:r>
              <a:rPr lang="en-US" dirty="0" smtClean="0"/>
              <a:t> ::::</a:t>
            </a:r>
            <a:r>
              <a:rPr lang="en-US" dirty="0" smtClean="0">
                <a:sym typeface="Wingdings" panose="05000000000000000000" pitchFamily="2" charset="2"/>
              </a:rPr>
              <a:t></a:t>
            </a:r>
            <a:r>
              <a:rPr dirty="0" smtClean="0"/>
              <a:t>!!!</a:t>
            </a:r>
            <a:endParaRPr dirty="0"/>
          </a:p>
        </p:txBody>
      </p:sp>
      <p:sp>
        <p:nvSpPr>
          <p:cNvPr id="3" name="Subtitle 2"/>
          <p:cNvSpPr>
            <a:spLocks noGrp="1"/>
          </p:cNvSpPr>
          <p:nvPr>
            <p:ph type="subTitle" idx="1"/>
          </p:nvPr>
        </p:nvSpPr>
        <p:spPr/>
        <p:txBody>
          <a:bodyPr/>
          <a:lstStyle/>
          <a:p>
            <a:r>
              <a:rPr lang="en-US" dirty="0" smtClean="0">
                <a:sym typeface="Wingdings" panose="05000000000000000000" pitchFamily="2" charset="2"/>
              </a:rPr>
              <a:t>Twitter: @Jeieddy</a:t>
            </a:r>
          </a:p>
          <a:p>
            <a:r>
              <a:rPr lang="en-US" dirty="0" smtClean="0">
                <a:sym typeface="Wingdings" panose="05000000000000000000" pitchFamily="2" charset="2"/>
              </a:rPr>
              <a:t>GitHub: EDNAMWENDA</a:t>
            </a:r>
            <a:endParaRPr lang="en-US" dirty="0"/>
          </a:p>
        </p:txBody>
      </p:sp>
    </p:spTree>
    <p:extLst>
      <p:ext uri="{BB962C8B-B14F-4D97-AF65-F5344CB8AC3E}">
        <p14:creationId xmlns:p14="http://schemas.microsoft.com/office/powerpoint/2010/main" val="3776760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a:t>Brief Introduction to Survival Analysis</a:t>
            </a:r>
          </a:p>
        </p:txBody>
      </p:sp>
      <p:sp>
        <p:nvSpPr>
          <p:cNvPr id="3" name="Content Placeholder 2"/>
          <p:cNvSpPr>
            <a:spLocks noGrp="1"/>
          </p:cNvSpPr>
          <p:nvPr>
            <p:ph idx="1"/>
          </p:nvPr>
        </p:nvSpPr>
        <p:spPr/>
        <p:txBody>
          <a:bodyPr/>
          <a:lstStyle/>
          <a:p>
            <a:pPr marL="0" indent="0">
              <a:buNone/>
            </a:pPr>
            <a:r>
              <a:rPr dirty="0"/>
              <a:t>Survival analysis is a collection of statistical procedures for data analysis where the outcome variable of interest is time until an event occurs</a:t>
            </a:r>
            <a:r>
              <a:rPr dirty="0" smtClean="0"/>
              <a:t>.</a:t>
            </a:r>
            <a:endParaRPr lang="en-US" dirty="0" smtClean="0"/>
          </a:p>
          <a:p>
            <a:pPr marL="0" indent="0">
              <a:buNone/>
            </a:pPr>
            <a:endParaRPr lang="en-US" dirty="0"/>
          </a:p>
          <a:p>
            <a:pPr marL="0" indent="0">
              <a:buNone/>
            </a:pPr>
            <a:r>
              <a:rPr dirty="0" smtClean="0"/>
              <a:t> </a:t>
            </a:r>
            <a:r>
              <a:rPr dirty="0"/>
              <a:t>Dating back to at least 1662 when John Graunt, a London merchant, published an extensive set of inferences based on mortality records, survival analysis is one of the oldest subfields of Statistics.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Applied survival analysis</a:t>
            </a:r>
          </a:p>
        </p:txBody>
      </p:sp>
      <p:sp>
        <p:nvSpPr>
          <p:cNvPr id="3" name="Content Placeholder 2"/>
          <p:cNvSpPr>
            <a:spLocks noGrp="1"/>
          </p:cNvSpPr>
          <p:nvPr>
            <p:ph idx="1"/>
          </p:nvPr>
        </p:nvSpPr>
        <p:spPr/>
        <p:txBody>
          <a:bodyPr/>
          <a:lstStyle/>
          <a:p>
            <a:pPr marL="0" indent="0">
              <a:buNone/>
            </a:pPr>
            <a:r>
              <a:rPr dirty="0"/>
              <a:t>Survival analysis models are important in Engineering, Insurance, Marketing, Medicine, and many more application areas. </a:t>
            </a:r>
            <a:endParaRPr lang="en-US" dirty="0" smtClean="0"/>
          </a:p>
          <a:p>
            <a:pPr marL="0" indent="0">
              <a:buNone/>
            </a:pPr>
            <a:endParaRPr lang="en-US" dirty="0"/>
          </a:p>
          <a:p>
            <a:pPr marL="0" indent="0">
              <a:buNone/>
            </a:pPr>
            <a:r>
              <a:rPr lang="en-US" dirty="0" smtClean="0"/>
              <a:t>It is also referred to as reliability analysis in engineering and time-to-event analysis.</a:t>
            </a:r>
          </a:p>
          <a:p>
            <a:pPr marL="0" indent="0">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52236" y="845440"/>
                <a:ext cx="9160199" cy="6905727"/>
              </a:xfrm>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dirty="0" smtClean="0"/>
                  <a:t>Survival </a:t>
                </a:r>
                <a:r>
                  <a:rPr dirty="0"/>
                  <a:t>data is generally described and modelled in terms of two related functions that is the;</a:t>
                </a:r>
              </a:p>
              <a:p>
                <a:pPr marL="501823" lvl="1" indent="0">
                  <a:buNone/>
                </a:pPr>
                <a:r>
                  <a:rPr b="1" dirty="0"/>
                  <a:t>Survivor </a:t>
                </a:r>
                <a:r>
                  <a:rPr b="1" dirty="0" smtClean="0"/>
                  <a:t>function</a:t>
                </a:r>
                <a:endParaRPr lang="en-US" b="1" dirty="0" smtClean="0"/>
              </a:p>
              <a:p>
                <a:pPr marL="0" indent="0">
                  <a:buNone/>
                </a:pPr>
                <a:r>
                  <a:rPr lang="en-US" dirty="0" smtClean="0"/>
                  <a:t>R</a:t>
                </a:r>
                <a:r>
                  <a:rPr dirty="0" smtClean="0"/>
                  <a:t>epresents </a:t>
                </a:r>
                <a:r>
                  <a:rPr dirty="0"/>
                  <a:t>the probability that an individual survives from the time of origin to some time beyond a time </a:t>
                </a:r>
                <a:r>
                  <a:rPr dirty="0" smtClean="0"/>
                  <a:t>T</a:t>
                </a:r>
                <a:r>
                  <a:rPr lang="en-US" dirty="0" smtClean="0"/>
                  <a:t>, </a:t>
                </a:r>
                <a:r>
                  <a:rPr dirty="0" smtClean="0"/>
                  <a:t>and </a:t>
                </a:r>
                <a:r>
                  <a:rPr dirty="0"/>
                  <a:t>is usually estimated by the KM (Kaplan-Meir) method</a:t>
                </a:r>
                <a:r>
                  <a:rPr dirty="0" smtClean="0"/>
                  <a:t>.</a:t>
                </a:r>
                <a:endParaRPr lang="en-US" dirty="0"/>
              </a:p>
              <a:p>
                <a:pPr marL="0" indent="0">
                  <a:buNone/>
                </a:pPr>
                <a:endParaRPr dirty="0"/>
              </a:p>
              <a:p>
                <a:pPr marL="0" indent="0">
                  <a:buNone/>
                </a:pPr>
                <a:r>
                  <a:rPr dirty="0"/>
                  <a:t>The function is given by; </a:t>
                </a:r>
                <a14:m>
                  <m:oMath xmlns:m="http://schemas.openxmlformats.org/officeDocument/2006/math">
                    <m:r>
                      <a:rPr>
                        <a:latin typeface="Cambria Math" panose="02040503050406030204" pitchFamily="18" charset="0"/>
                      </a:rPr>
                      <m:t>𝑆</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oMath>
                </a14:m>
                <a:r>
                  <a:rPr dirty="0"/>
                  <a:t> = </a:t>
                </a:r>
                <a14:m>
                  <m:oMath xmlns:m="http://schemas.openxmlformats.org/officeDocument/2006/math">
                    <m:r>
                      <a:rPr>
                        <a:latin typeface="Cambria Math" panose="02040503050406030204" pitchFamily="18" charset="0"/>
                      </a:rPr>
                      <m:t>𝑃</m:t>
                    </m:r>
                    <m:r>
                      <a:rPr>
                        <a:latin typeface="Cambria Math" panose="02040503050406030204" pitchFamily="18" charset="0"/>
                      </a:rPr>
                      <m:t>(</m:t>
                    </m:r>
                    <m:r>
                      <a:rPr>
                        <a:latin typeface="Cambria Math" panose="02040503050406030204" pitchFamily="18" charset="0"/>
                      </a:rPr>
                      <m:t>𝑇</m:t>
                    </m:r>
                    <m:r>
                      <a:rPr>
                        <a:latin typeface="Cambria Math" panose="02040503050406030204" pitchFamily="18" charset="0"/>
                      </a:rPr>
                      <m:t>&gt;</m:t>
                    </m:r>
                    <m:r>
                      <a:rPr>
                        <a:latin typeface="Cambria Math" panose="02040503050406030204" pitchFamily="18" charset="0"/>
                      </a:rPr>
                      <m:t>𝑡</m:t>
                    </m:r>
                    <m:r>
                      <a:rPr>
                        <a:latin typeface="Cambria Math" panose="02040503050406030204" pitchFamily="18" charset="0"/>
                      </a:rPr>
                      <m:t>)</m:t>
                    </m:r>
                  </m:oMath>
                </a14:m>
                <a:r>
                  <a:rPr dirty="0"/>
                  <a:t> = </a:t>
                </a:r>
                <a14:m>
                  <m:oMath xmlns:m="http://schemas.openxmlformats.org/officeDocument/2006/math">
                    <m:r>
                      <a:rPr>
                        <a:latin typeface="Cambria Math" panose="02040503050406030204" pitchFamily="18" charset="0"/>
                      </a:rPr>
                      <m:t>1−</m:t>
                    </m:r>
                    <m:r>
                      <a:rPr>
                        <a:latin typeface="Cambria Math" panose="02040503050406030204" pitchFamily="18" charset="0"/>
                      </a:rPr>
                      <m:t>𝐹</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oMath>
                </a14:m>
                <a:endParaRPr dirty="0"/>
              </a:p>
              <a:p>
                <a:pPr marL="501823" lvl="1" indent="0">
                  <a:buNone/>
                </a:pPr>
                <a:r>
                  <a:rPr b="1" dirty="0"/>
                  <a:t>Hazard </a:t>
                </a:r>
                <a:r>
                  <a:rPr b="1" dirty="0" smtClean="0"/>
                  <a:t>function</a:t>
                </a:r>
                <a:endParaRPr lang="en-US" b="1" dirty="0" smtClean="0"/>
              </a:p>
              <a:p>
                <a:pPr marL="0" indent="0">
                  <a:buNone/>
                </a:pPr>
                <a:r>
                  <a:rPr lang="en-US" dirty="0" smtClean="0"/>
                  <a:t>G</a:t>
                </a:r>
                <a:r>
                  <a:rPr dirty="0" smtClean="0"/>
                  <a:t>ives </a:t>
                </a:r>
                <a:r>
                  <a:rPr dirty="0"/>
                  <a:t>the instantaneous potential of having an event at a time, given survival up to that time.</a:t>
                </a:r>
              </a:p>
              <a:p>
                <a:pPr marL="0" indent="0">
                  <a:buNone/>
                </a:pPr>
                <a:r>
                  <a:rPr dirty="0"/>
                  <a:t>The function is given by; </a:t>
                </a:r>
                <a14:m>
                  <m:oMath xmlns:m="http://schemas.openxmlformats.org/officeDocument/2006/math">
                    <m:r>
                      <a:rPr>
                        <a:latin typeface="Cambria Math" panose="02040503050406030204" pitchFamily="18" charset="0"/>
                      </a:rPr>
                      <m:t>h</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oMath>
                </a14:m>
                <a:r>
                  <a:rPr dirty="0"/>
                  <a:t> = </a:t>
                </a:r>
                <a14:m>
                  <m:oMath xmlns:m="http://schemas.openxmlformats.org/officeDocument/2006/math">
                    <m:r>
                      <a:rPr>
                        <a:latin typeface="Cambria Math" panose="02040503050406030204" pitchFamily="18" charset="0"/>
                      </a:rPr>
                      <m:t>𝑃𝑟</m:t>
                    </m:r>
                    <m:r>
                      <a:rPr>
                        <a:latin typeface="Cambria Math" panose="02040503050406030204" pitchFamily="18" charset="0"/>
                      </a:rPr>
                      <m:t>(</m:t>
                    </m:r>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𝑇</m:t>
                    </m:r>
                    <m:r>
                      <a:rPr>
                        <a:latin typeface="Cambria Math" panose="02040503050406030204" pitchFamily="18" charset="0"/>
                      </a:rPr>
                      <m:t>&gt;=</m:t>
                    </m:r>
                    <m:r>
                      <a:rPr>
                        <a:latin typeface="Cambria Math" panose="02040503050406030204" pitchFamily="18" charset="0"/>
                      </a:rPr>
                      <m:t>𝑡</m:t>
                    </m:r>
                    <m:r>
                      <a:rPr>
                        <a:latin typeface="Cambria Math" panose="02040503050406030204" pitchFamily="18" charset="0"/>
                      </a:rPr>
                      <m:t>)</m:t>
                    </m:r>
                  </m:oMath>
                </a14:m>
                <a:endParaRP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52236" y="845440"/>
                <a:ext cx="9160199" cy="6905727"/>
              </a:xfrm>
              <a:blipFill rotWithShape="0">
                <a:blip r:embed="rId2"/>
                <a:stretch>
                  <a:fillRect l="-798" r="-67" b="-1500"/>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a:t>Definition of other terms used in survival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026493" y="2747886"/>
                <a:ext cx="8548495" cy="5003281"/>
              </a:xfrm>
            </p:spPr>
            <p:txBody>
              <a:bodyPr>
                <a:normAutofit/>
              </a:bodyPr>
              <a:lstStyle/>
              <a:p>
                <a:pPr marL="0" indent="0">
                  <a:buNone/>
                </a:pPr>
                <a:r>
                  <a:rPr dirty="0"/>
                  <a:t>In survival analysis, the term ‘failure’ is used to define the </a:t>
                </a:r>
                <a:r>
                  <a:rPr dirty="0" smtClean="0"/>
                  <a:t>occurrence </a:t>
                </a:r>
                <a:r>
                  <a:rPr dirty="0"/>
                  <a:t>of the event of interest. -Survival time specifies the length of time taken for failure to occur.</a:t>
                </a:r>
              </a:p>
              <a:p>
                <a:pPr lvl="1"/>
                <a:r>
                  <a:rPr dirty="0"/>
                  <a:t>Censoring is a form of missing data problem in which time to event is not observed. A subject may be censored due to:</a:t>
                </a:r>
              </a:p>
              <a:p>
                <a:pPr lvl="1">
                  <a:buAutoNum type="arabicPeriod"/>
                </a:pPr>
                <a:r>
                  <a:rPr sz="1976" dirty="0"/>
                  <a:t>Loss to follow-up</a:t>
                </a:r>
              </a:p>
              <a:p>
                <a:pPr lvl="1">
                  <a:buAutoNum type="arabicPeriod"/>
                </a:pPr>
                <a:r>
                  <a:rPr sz="1976" dirty="0"/>
                  <a:t>Withdrawal from study-the subject has left the study prior to experiencing an event.</a:t>
                </a:r>
              </a:p>
              <a:p>
                <a:pPr lvl="1">
                  <a:buAutoNum type="arabicPeriod"/>
                </a:pPr>
                <a:r>
                  <a:rPr sz="1976" dirty="0"/>
                  <a:t>Termination of study before all recruited subjects have shown the event of interest by end of fixed study </a:t>
                </a:r>
                <a:r>
                  <a:rPr sz="1976" dirty="0"/>
                  <a:t>period</a:t>
                </a:r>
                <a:r>
                  <a:rPr lang="en-US" sz="1976" dirty="0"/>
                  <a:t>.</a:t>
                </a:r>
                <a:endParaRPr sz="1976" dirty="0"/>
              </a:p>
              <a:p>
                <a:pPr marL="0" indent="0">
                  <a:buNone/>
                </a:pPr>
                <a:r>
                  <a:rPr dirty="0"/>
                  <a:t>The term “censoring” refers to incomplete data. The number of censored observations is always </a:t>
                </a:r>
                <a14:m>
                  <m:oMath xmlns:m="http://schemas.openxmlformats.org/officeDocument/2006/math">
                    <m:r>
                      <a:rPr>
                        <a:latin typeface="Cambria Math" panose="02040503050406030204" pitchFamily="18" charset="0"/>
                      </a:rPr>
                      <m:t>𝑛</m:t>
                    </m:r>
                    <m:r>
                      <a:rPr>
                        <a:latin typeface="Cambria Math" panose="02040503050406030204" pitchFamily="18" charset="0"/>
                      </a:rPr>
                      <m:t>&gt;=0</m:t>
                    </m:r>
                  </m:oMath>
                </a14:m>
                <a:endParaRP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26493" y="2747886"/>
                <a:ext cx="8548495" cy="5003281"/>
              </a:xfrm>
              <a:blipFill rotWithShape="0">
                <a:blip r:embed="rId2"/>
                <a:stretch>
                  <a:fillRect l="-855" t="-853" r="-1426"/>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Types of censoring</a:t>
            </a:r>
          </a:p>
        </p:txBody>
      </p:sp>
      <p:sp>
        <p:nvSpPr>
          <p:cNvPr id="3" name="Content Placeholder 2"/>
          <p:cNvSpPr>
            <a:spLocks noGrp="1"/>
          </p:cNvSpPr>
          <p:nvPr>
            <p:ph idx="1"/>
          </p:nvPr>
        </p:nvSpPr>
        <p:spPr>
          <a:xfrm>
            <a:off x="1901632" y="2687969"/>
            <a:ext cx="8253916" cy="4718664"/>
          </a:xfrm>
        </p:spPr>
        <p:txBody>
          <a:bodyPr>
            <a:noAutofit/>
          </a:bodyPr>
          <a:lstStyle/>
          <a:p>
            <a:pPr marL="441604" lvl="1" indent="0">
              <a:buNone/>
            </a:pPr>
            <a:r>
              <a:rPr lang="en-US" dirty="0" smtClean="0"/>
              <a:t>1.  </a:t>
            </a:r>
            <a:r>
              <a:rPr dirty="0" smtClean="0"/>
              <a:t>Right </a:t>
            </a:r>
            <a:r>
              <a:rPr dirty="0"/>
              <a:t>censoring - occurs when a subject leaves the study before an event occurs or the study ends before the event has occurred. There are 3 types of right censoring;</a:t>
            </a:r>
          </a:p>
          <a:p>
            <a:pPr lvl="1"/>
            <a:r>
              <a:rPr dirty="0"/>
              <a:t>Fixed type I censoring-occurs when failure hasn’t happened during the termination of the study period.</a:t>
            </a:r>
          </a:p>
          <a:p>
            <a:pPr lvl="1"/>
            <a:r>
              <a:rPr dirty="0"/>
              <a:t>Random type I censoring- occurs during the study period and not at a fixed time </a:t>
            </a:r>
            <a:r>
              <a:rPr dirty="0" smtClean="0"/>
              <a:t>i.e. </a:t>
            </a:r>
            <a:r>
              <a:rPr dirty="0"/>
              <a:t>completely random dropout </a:t>
            </a:r>
            <a:r>
              <a:rPr dirty="0" smtClean="0"/>
              <a:t>(e.g. </a:t>
            </a:r>
            <a:r>
              <a:rPr dirty="0"/>
              <a:t>emigration).</a:t>
            </a:r>
          </a:p>
          <a:p>
            <a:pPr lvl="1"/>
            <a:r>
              <a:rPr dirty="0"/>
              <a:t>Type II- study ends when a fixed </a:t>
            </a:r>
            <a:r>
              <a:rPr dirty="0" smtClean="0"/>
              <a:t>pre</a:t>
            </a:r>
            <a:r>
              <a:rPr lang="en-US" dirty="0" smtClean="0"/>
              <a:t>-</a:t>
            </a:r>
            <a:r>
              <a:rPr dirty="0" smtClean="0"/>
              <a:t>specified </a:t>
            </a:r>
            <a:r>
              <a:rPr dirty="0"/>
              <a:t>no. of events amongst the subjects has occurred.</a:t>
            </a:r>
          </a:p>
          <a:p>
            <a:pPr marL="441604" lvl="1" indent="0">
              <a:buNone/>
            </a:pPr>
            <a:r>
              <a:rPr lang="en-US" dirty="0" smtClean="0"/>
              <a:t>2.  </a:t>
            </a:r>
            <a:r>
              <a:rPr dirty="0" smtClean="0"/>
              <a:t>Left </a:t>
            </a:r>
            <a:r>
              <a:rPr dirty="0"/>
              <a:t>censoring is when the event of interest has already occurred before enrolment. This is very rarely </a:t>
            </a:r>
            <a:r>
              <a:rPr dirty="0" smtClean="0"/>
              <a:t>encountered.</a:t>
            </a:r>
            <a:endParaRPr lang="en-US" dirty="0" smtClean="0"/>
          </a:p>
          <a:p>
            <a:pPr marL="441604" lvl="1" indent="0">
              <a:buNone/>
            </a:pPr>
            <a:r>
              <a:rPr lang="en-US" dirty="0" smtClean="0"/>
              <a:t>3.  </a:t>
            </a:r>
            <a:r>
              <a:rPr dirty="0" smtClean="0"/>
              <a:t>Interval </a:t>
            </a:r>
            <a:r>
              <a:rPr dirty="0"/>
              <a:t>censoring- </a:t>
            </a:r>
            <a:r>
              <a:rPr dirty="0" smtClean="0"/>
              <a:t>occurs if </a:t>
            </a:r>
            <a:r>
              <a:rPr dirty="0"/>
              <a:t>aa subject true but unobserved survival time is within a known time interval.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Objectives</a:t>
            </a:r>
          </a:p>
        </p:txBody>
      </p:sp>
      <p:sp>
        <p:nvSpPr>
          <p:cNvPr id="3" name="Content Placeholder 2"/>
          <p:cNvSpPr>
            <a:spLocks noGrp="1"/>
          </p:cNvSpPr>
          <p:nvPr>
            <p:ph idx="1"/>
          </p:nvPr>
        </p:nvSpPr>
        <p:spPr/>
        <p:txBody>
          <a:bodyPr/>
          <a:lstStyle/>
          <a:p>
            <a:pPr lvl="1"/>
            <a:r>
              <a:rPr lang="en-US" dirty="0"/>
              <a:t>To estimate/fit the Kaplan-Meier estimates of survival</a:t>
            </a:r>
          </a:p>
          <a:p>
            <a:pPr lvl="1"/>
            <a:r>
              <a:rPr dirty="0" smtClean="0"/>
              <a:t>To </a:t>
            </a:r>
            <a:r>
              <a:rPr dirty="0"/>
              <a:t>interpret the survivor </a:t>
            </a:r>
            <a:r>
              <a:rPr lang="en-US" dirty="0" smtClean="0"/>
              <a:t>estimates</a:t>
            </a:r>
            <a:endParaRPr lang="en-US" dirty="0" smtClean="0"/>
          </a:p>
          <a:p>
            <a:pPr lvl="1"/>
            <a:r>
              <a:rPr dirty="0" smtClean="0"/>
              <a:t>To </a:t>
            </a:r>
            <a:r>
              <a:rPr dirty="0"/>
              <a:t>compare the distribution of survival times in </a:t>
            </a:r>
            <a:r>
              <a:rPr dirty="0" smtClean="0"/>
              <a:t>different </a:t>
            </a:r>
            <a:r>
              <a:rPr dirty="0"/>
              <a:t>groups</a:t>
            </a:r>
          </a:p>
          <a:p>
            <a:pPr lvl="1"/>
            <a:r>
              <a:rPr dirty="0"/>
              <a:t>To assess the relationship of the explanatory </a:t>
            </a:r>
            <a:r>
              <a:rPr dirty="0" smtClean="0"/>
              <a:t>variable to </a:t>
            </a:r>
            <a:r>
              <a:rPr dirty="0"/>
              <a:t>the survival times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a:t>Non-parametric modelling of survival distribution</a:t>
            </a:r>
          </a:p>
        </p:txBody>
      </p:sp>
      <p:sp>
        <p:nvSpPr>
          <p:cNvPr id="3" name="Content Placeholder 2"/>
          <p:cNvSpPr>
            <a:spLocks noGrp="1"/>
          </p:cNvSpPr>
          <p:nvPr>
            <p:ph idx="1"/>
          </p:nvPr>
        </p:nvSpPr>
        <p:spPr/>
        <p:txBody>
          <a:bodyPr>
            <a:normAutofit/>
          </a:bodyPr>
          <a:lstStyle/>
          <a:p>
            <a:pPr marL="0" indent="0">
              <a:buNone/>
            </a:pPr>
            <a:r>
              <a:rPr sz="2085" dirty="0"/>
              <a:t>Here;</a:t>
            </a:r>
          </a:p>
          <a:p>
            <a:pPr marL="0" indent="0">
              <a:buNone/>
            </a:pPr>
            <a:r>
              <a:rPr sz="2085" dirty="0"/>
              <a:t>The distribution form of data is NOT necessary. </a:t>
            </a:r>
            <a:r>
              <a:rPr sz="2085" dirty="0"/>
              <a:t>We</a:t>
            </a:r>
            <a:r>
              <a:rPr lang="en-US" sz="2085" dirty="0"/>
              <a:t>‘ll</a:t>
            </a:r>
            <a:r>
              <a:rPr sz="2085" dirty="0"/>
              <a:t> </a:t>
            </a:r>
            <a:r>
              <a:rPr sz="2085" dirty="0"/>
              <a:t>consider </a:t>
            </a:r>
            <a:r>
              <a:rPr lang="en-US" sz="2085" dirty="0"/>
              <a:t>first of the three</a:t>
            </a:r>
            <a:r>
              <a:rPr sz="2085" dirty="0"/>
              <a:t> </a:t>
            </a:r>
            <a:r>
              <a:rPr sz="2085" dirty="0"/>
              <a:t>approaches;</a:t>
            </a:r>
          </a:p>
          <a:p>
            <a:pPr lvl="1"/>
            <a:r>
              <a:rPr sz="2085" dirty="0"/>
              <a:t>Kaplan-Meier </a:t>
            </a:r>
            <a:r>
              <a:rPr sz="2085" dirty="0"/>
              <a:t>estimator </a:t>
            </a:r>
            <a:r>
              <a:rPr sz="2085" dirty="0"/>
              <a:t>of the survivor function</a:t>
            </a:r>
          </a:p>
          <a:p>
            <a:pPr lvl="1"/>
            <a:r>
              <a:rPr sz="2085" dirty="0"/>
              <a:t>Nelson-Aalen estimator of the cumulative hazard</a:t>
            </a:r>
          </a:p>
          <a:p>
            <a:pPr lvl="1"/>
            <a:r>
              <a:rPr sz="2085" dirty="0"/>
              <a:t>Actuarial estimator (life table estimator)</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1780</TotalTime>
  <Words>1008</Words>
  <Application>Microsoft Office PowerPoint</Application>
  <PresentationFormat>Custom</PresentationFormat>
  <Paragraphs>92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Cambria Math</vt:lpstr>
      <vt:lpstr>Century Gothic</vt:lpstr>
      <vt:lpstr>Courier</vt:lpstr>
      <vt:lpstr>Wingdings</vt:lpstr>
      <vt:lpstr>Wingdings 3</vt:lpstr>
      <vt:lpstr>Ion Boardroom</vt:lpstr>
      <vt:lpstr>Applied Survival Analysis in R</vt:lpstr>
      <vt:lpstr>About Speaker</vt:lpstr>
      <vt:lpstr>Brief Introduction to Survival Analysis</vt:lpstr>
      <vt:lpstr>Applied survival analysis</vt:lpstr>
      <vt:lpstr>PowerPoint Presentation</vt:lpstr>
      <vt:lpstr>Definition of other terms used in survival analysis</vt:lpstr>
      <vt:lpstr>Types of censoring</vt:lpstr>
      <vt:lpstr>Objectives</vt:lpstr>
      <vt:lpstr>Non-parametric modelling of survival distribution</vt:lpstr>
      <vt:lpstr>Case study | Methodology</vt:lpstr>
      <vt:lpstr>Estimating survival distribution using the Kaplan-Meier method</vt:lpstr>
      <vt:lpstr>The Kaplan-Meier survival estimator</vt:lpstr>
      <vt:lpstr>What happens when we add more variables?</vt:lpstr>
      <vt:lpstr>Are the two survival functions statistically significant?</vt:lpstr>
      <vt:lpstr>KM plots   </vt:lpstr>
      <vt:lpstr>Cox Proportional Hazard Model</vt:lpstr>
      <vt:lpstr>The cox PH model summary</vt:lpstr>
      <vt:lpstr>Interpretation of the cox model </vt:lpstr>
      <vt:lpstr>REFERENCES</vt:lpstr>
      <vt:lpstr>Thank youuu ::::!!!</vt:lpstr>
    </vt:vector>
  </TitlesOfParts>
  <LinksUpToDate>false</LinksUpToDate>
  <SharedDoc>false</SharedDoc>
  <HyperlinksChanged>false</HyperlinksChanged>
  <AppVersion>15.0000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Survival Analysis in R</dc:title>
  <dc:creator>EDNA MWENDA</dc:creator>
  <cp:keywords/>
  <cp:lastModifiedBy>Mwenda</cp:lastModifiedBy>
  <cp:revision>38</cp:revision>
  <dcterms:created xsi:type="dcterms:W3CDTF">2020-08-19T08:06:51Z</dcterms:created>
  <dcterms:modified xsi:type="dcterms:W3CDTF">2020-08-20T13:50:43Z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ntsize">
    <vt:lpwstr>13pt</vt:lpwstr>
  </property>
  <property fmtid="{D5CDD505-2E9C-101B-9397-08002B2CF9AE}" pid="3" name="output">
    <vt:lpwstr/>
  </property>
</Properties>
</file>