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4"/>
  </p:notesMasterIdLst>
  <p:sldIdLst>
    <p:sldId id="256" r:id="rId2"/>
    <p:sldId id="257" r:id="rId3"/>
    <p:sldId id="331" r:id="rId4"/>
    <p:sldId id="298" r:id="rId5"/>
    <p:sldId id="292" r:id="rId6"/>
    <p:sldId id="299" r:id="rId7"/>
    <p:sldId id="300" r:id="rId8"/>
    <p:sldId id="301" r:id="rId9"/>
    <p:sldId id="302" r:id="rId10"/>
    <p:sldId id="333" r:id="rId11"/>
    <p:sldId id="303" r:id="rId12"/>
    <p:sldId id="304" r:id="rId13"/>
    <p:sldId id="305" r:id="rId14"/>
    <p:sldId id="306" r:id="rId15"/>
    <p:sldId id="307" r:id="rId16"/>
    <p:sldId id="319" r:id="rId17"/>
    <p:sldId id="316" r:id="rId18"/>
    <p:sldId id="318" r:id="rId19"/>
    <p:sldId id="317" r:id="rId20"/>
    <p:sldId id="308" r:id="rId21"/>
    <p:sldId id="320" r:id="rId22"/>
    <p:sldId id="321" r:id="rId23"/>
    <p:sldId id="322" r:id="rId24"/>
    <p:sldId id="323" r:id="rId25"/>
    <p:sldId id="309" r:id="rId26"/>
    <p:sldId id="324" r:id="rId27"/>
    <p:sldId id="325" r:id="rId28"/>
    <p:sldId id="326" r:id="rId29"/>
    <p:sldId id="327" r:id="rId30"/>
    <p:sldId id="310" r:id="rId31"/>
    <p:sldId id="311" r:id="rId32"/>
    <p:sldId id="312" r:id="rId33"/>
    <p:sldId id="313" r:id="rId34"/>
    <p:sldId id="314" r:id="rId35"/>
    <p:sldId id="295" r:id="rId36"/>
    <p:sldId id="328" r:id="rId37"/>
    <p:sldId id="329" r:id="rId38"/>
    <p:sldId id="330" r:id="rId39"/>
    <p:sldId id="332" r:id="rId40"/>
    <p:sldId id="334" r:id="rId41"/>
    <p:sldId id="335" r:id="rId42"/>
    <p:sldId id="262" r:id="rId43"/>
  </p:sldIdLst>
  <p:sldSz cx="9144000" cy="5143500" type="screen16x9"/>
  <p:notesSz cx="6858000" cy="9144000"/>
  <p:embeddedFontLst>
    <p:embeddedFont>
      <p:font typeface="Titillium Web" panose="020B0604020202020204" charset="0"/>
      <p:regular r:id="rId45"/>
      <p:bold r:id="rId46"/>
      <p:italic r:id="rId47"/>
      <p:boldItalic r:id="rId48"/>
    </p:embeddedFont>
    <p:embeddedFont>
      <p:font typeface="Titillium Web ExtraLight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0A10AC-6E49-4C37-9D83-50E6DDCB3353}">
  <a:tblStyle styleId="{E50A10AC-6E49-4C37-9D83-50E6DDCB33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8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Shape 7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23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469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71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379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937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0829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0525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172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318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498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56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177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728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455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679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510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4950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200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709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902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0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9062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8463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276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736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307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926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4182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514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8460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6538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23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7814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5020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8912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Shape 8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Shape 8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Shape 8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Shape 8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94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98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238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407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Shape 7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18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Shape 117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Shape 11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Shape 151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Shape 15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Shape 33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Shape 33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Shape 371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Shape 37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Shape 37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Shape 37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Shape 438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Shape 439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Shape 441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Shape 1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Shape 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0" t="0" r="0" b="0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0" t="0" r="0" b="0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0" t="0" r="0" b="0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0" t="0" r="0" b="0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0" t="0" r="0" b="0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0" t="0" r="0" b="0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0" t="0" r="0" b="0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0" t="0" r="0" b="0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0" t="0" r="0" b="0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0" t="0" r="0" b="0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0" t="0" r="0" b="0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0" t="0" r="0" b="0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0" t="0" r="0" b="0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0" t="0" r="0" b="0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0" t="0" r="0" b="0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0" t="0" r="0" b="0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0" t="0" r="0" b="0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0" t="0" r="0" b="0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0" t="0" r="0" b="0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0" t="0" r="0" b="0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0" t="0" r="0" b="0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0" t="0" r="0" b="0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0" t="0" r="0" b="0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0" t="0" r="0" b="0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0" t="0" r="0" b="0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0" t="0" r="0" b="0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0" t="0" r="0" b="0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Shape 4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Shape 4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0" t="0" r="0" b="0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0" t="0" r="0" b="0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0" t="0" r="0" b="0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0" t="0" r="0" b="0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0" t="0" r="0" b="0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0" t="0" r="0" b="0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0" t="0" r="0" b="0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0" t="0" r="0" b="0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0" t="0" r="0" b="0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0" t="0" r="0" b="0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0" t="0" r="0" b="0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0" t="0" r="0" b="0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0" t="0" r="0" b="0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0" t="0" r="0" b="0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0" t="0" r="0" b="0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0" t="0" r="0" b="0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0" t="0" r="0" b="0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0" t="0" r="0" b="0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0" t="0" r="0" b="0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0" t="0" r="0" b="0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0" t="0" r="0" b="0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0" t="0" r="0" b="0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0" t="0" r="0" b="0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0" t="0" r="0" b="0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0" t="0" r="0" b="0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0" t="0" r="0" b="0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0" t="0" r="0" b="0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0" t="0" r="0" b="0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0" t="0" r="0" b="0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0" t="0" r="0" b="0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0" t="0" r="0" b="0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0" t="0" r="0" b="0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0" t="0" r="0" b="0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0" t="0" r="0" b="0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0" t="0" r="0" b="0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0" t="0" r="0" b="0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0" t="0" r="0" b="0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0" t="0" r="0" b="0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0" t="0" r="0" b="0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0" t="0" r="0" b="0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0" t="0" r="0" b="0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0" t="0" r="0" b="0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0" t="0" r="0" b="0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0" t="0" r="0" b="0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0" t="0" r="0" b="0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22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0" t="0" r="0" b="0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1385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Automobile Data Set 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4C66DC-2C1A-45D3-8C42-3048C764701B}"/>
              </a:ext>
            </a:extLst>
          </p:cNvPr>
          <p:cNvSpPr/>
          <p:nvPr/>
        </p:nvSpPr>
        <p:spPr>
          <a:xfrm>
            <a:off x="732759" y="1721671"/>
            <a:ext cx="31222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b="1" dirty="0">
                <a:solidFill>
                  <a:srgbClr val="FFFFFF"/>
                </a:solidFill>
                <a:latin typeface="Titillium Web" panose="020B0604020202020204" charset="0"/>
              </a:rPr>
              <a:t>Endang </a:t>
            </a:r>
            <a:r>
              <a:rPr lang="en-US" b="1" dirty="0" err="1">
                <a:solidFill>
                  <a:srgbClr val="FFFFFF"/>
                </a:solidFill>
                <a:latin typeface="Titillium Web" panose="020B0604020202020204" charset="0"/>
              </a:rPr>
              <a:t>Nuradi</a:t>
            </a:r>
            <a:r>
              <a:rPr lang="en-US" b="1" dirty="0">
                <a:solidFill>
                  <a:srgbClr val="FFFFFF"/>
                </a:solidFill>
                <a:latin typeface="Titillium Web" panose="020B0604020202020204" charset="0"/>
              </a:rPr>
              <a:t> (G64160044)</a:t>
            </a:r>
          </a:p>
        </p:txBody>
      </p:sp>
    </p:spTree>
    <p:extLst>
      <p:ext uri="{BB962C8B-B14F-4D97-AF65-F5344CB8AC3E}">
        <p14:creationId xmlns:p14="http://schemas.microsoft.com/office/powerpoint/2010/main" val="365625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401250"/>
            <a:ext cx="800947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Visual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9A0D2-CCFA-40F4-8075-CBBB0F333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072" y="1749362"/>
            <a:ext cx="7209042" cy="3156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471C96-800F-4658-A207-C0A751281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80" y="1216168"/>
            <a:ext cx="31146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1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401250"/>
            <a:ext cx="800947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en-US" dirty="0" err="1"/>
              <a:t>ensubset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Variable </a:t>
            </a:r>
            <a:r>
              <a:rPr lang="en-US" dirty="0" err="1"/>
              <a:t>Numerik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07D3F-1B74-4B90-B989-FCB59F395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27" y="1881621"/>
            <a:ext cx="4352925" cy="21907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B0C41A-28B4-485B-900C-2B927D95D044}"/>
              </a:ext>
            </a:extLst>
          </p:cNvPr>
          <p:cNvSpPr/>
          <p:nvPr/>
        </p:nvSpPr>
        <p:spPr>
          <a:xfrm>
            <a:off x="5174674" y="1886880"/>
            <a:ext cx="35433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Tiga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kriteria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menentukan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himpunan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bagian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“k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terbaik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”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diantaranya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R-square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R-square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terkoreksi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maksimum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dan statistic Cp mallows.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177A9A-1804-4C38-8836-F38120CAC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1272886"/>
            <a:ext cx="80105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2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401250"/>
            <a:ext cx="762500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</a:t>
            </a:r>
            <a:r>
              <a:rPr lang="en-US" dirty="0" err="1"/>
              <a:t>ncoba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Ulang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" name="Shape 786">
            <a:extLst>
              <a:ext uri="{FF2B5EF4-FFF2-40B4-BE49-F238E27FC236}">
                <a16:creationId xmlns:a16="http://schemas.microsoft.com/office/drawing/2014/main" id="{FF6632A2-8AA4-4053-BFF4-58E89353F71A}"/>
              </a:ext>
            </a:extLst>
          </p:cNvPr>
          <p:cNvSpPr txBox="1">
            <a:spLocks/>
          </p:cNvSpPr>
          <p:nvPr/>
        </p:nvSpPr>
        <p:spPr>
          <a:xfrm>
            <a:off x="746601" y="1097971"/>
            <a:ext cx="4396900" cy="207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Titillium Web"/>
              <a:buNone/>
            </a:pPr>
            <a:r>
              <a:rPr lang="nn-NO" sz="1400" dirty="0"/>
              <a:t>Analisis variable seperti:</a:t>
            </a: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nn-NO" sz="1400" dirty="0"/>
              <a:t>Normalitas Distribusi</a:t>
            </a: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nn-NO" sz="1400" dirty="0"/>
              <a:t>Multicollinearity</a:t>
            </a: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nn-NO" sz="1400" dirty="0"/>
              <a:t>Nilai Ekstrim</a:t>
            </a: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nn-NO" sz="1400" dirty="0"/>
              <a:t>Homoscedasticity (Tidak Heterocedasticity)</a:t>
            </a:r>
          </a:p>
          <a:p>
            <a:pPr marL="0" indent="0">
              <a:buClr>
                <a:schemeClr val="bg1"/>
              </a:buClr>
              <a:buSzPts val="1100"/>
              <a:buNone/>
            </a:pPr>
            <a:r>
              <a:rPr lang="nn-NO" sz="1400" dirty="0"/>
              <a:t>Semua masalah seperti itu harusnya sudah diperbaiki disini.</a:t>
            </a:r>
          </a:p>
        </p:txBody>
      </p:sp>
    </p:spTree>
    <p:extLst>
      <p:ext uri="{BB962C8B-B14F-4D97-AF65-F5344CB8AC3E}">
        <p14:creationId xmlns:p14="http://schemas.microsoft.com/office/powerpoint/2010/main" val="402178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Me</a:t>
            </a:r>
            <a:r>
              <a:rPr lang="en-US" sz="2500" dirty="0" err="1"/>
              <a:t>ngembangkan</a:t>
            </a:r>
            <a:r>
              <a:rPr lang="en-US" sz="2500" dirty="0"/>
              <a:t> Model Linier </a:t>
            </a:r>
            <a:r>
              <a:rPr lang="en-US" sz="2500" dirty="0" err="1"/>
              <a:t>dengan</a:t>
            </a:r>
            <a:r>
              <a:rPr lang="en-US" sz="2500" dirty="0"/>
              <a:t> Men-Split Data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9562F-2015-4F21-B045-105025B7D2ED}"/>
              </a:ext>
            </a:extLst>
          </p:cNvPr>
          <p:cNvSpPr/>
          <p:nvPr/>
        </p:nvSpPr>
        <p:spPr>
          <a:xfrm>
            <a:off x="737755" y="1135967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i="1" dirty="0">
                <a:solidFill>
                  <a:schemeClr val="bg1"/>
                </a:solidFill>
                <a:latin typeface="Titillium Web ExtraLight" panose="020B0604020202020204" charset="0"/>
              </a:rPr>
              <a:t>Cross-validation</a:t>
            </a:r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 untuk memeriksa seberapa tepat model linear yang saya pakai. 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EC8686-AFE9-4B49-BBFD-C6F5AD548421}"/>
              </a:ext>
            </a:extLst>
          </p:cNvPr>
          <p:cNvSpPr/>
          <p:nvPr/>
        </p:nvSpPr>
        <p:spPr>
          <a:xfrm>
            <a:off x="734290" y="1371494"/>
            <a:ext cx="8530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Saya memakai</a:t>
            </a:r>
            <a:r>
              <a:rPr lang="sv-SE" i="1" dirty="0">
                <a:solidFill>
                  <a:schemeClr val="bg1"/>
                </a:solidFill>
                <a:latin typeface="Titillium Web ExtraLight" panose="020B0604020202020204" charset="0"/>
              </a:rPr>
              <a:t> Leave-One-Out Cross-Validation (LOOCV)  -&gt;  </a:t>
            </a:r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mengambil 1 baris data (</a:t>
            </a:r>
            <a:r>
              <a:rPr lang="sv-SE" i="1" dirty="0">
                <a:solidFill>
                  <a:schemeClr val="bg1"/>
                </a:solidFill>
                <a:latin typeface="Titillium Web ExtraLight" panose="020B0604020202020204" charset="0"/>
              </a:rPr>
              <a:t>observation</a:t>
            </a:r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) untuk diuji, sisa data lainnya untuk menghitung nilai koefisien (</a:t>
            </a:r>
            <a:r>
              <a:rPr lang="sv-SE" i="1" dirty="0">
                <a:solidFill>
                  <a:schemeClr val="bg1"/>
                </a:solidFill>
                <a:latin typeface="Titillium Web ExtraLight" panose="020B0604020202020204" charset="0"/>
              </a:rPr>
              <a:t>data training</a:t>
            </a:r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).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75C927-38DA-4824-9EE7-A25955EFE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1999817"/>
            <a:ext cx="6086475" cy="10191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E923F4-8BE2-4EDD-A0ED-525017650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721" y="3245427"/>
            <a:ext cx="635317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0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Menerapkan</a:t>
            </a:r>
            <a:r>
              <a:rPr lang="en-US" sz="2500" dirty="0"/>
              <a:t> Model </a:t>
            </a:r>
            <a:r>
              <a:rPr lang="en" sz="2500" dirty="0"/>
              <a:t>Multiple Regression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6888-8F5F-48DA-BBC2-8ECCD56E955B}"/>
              </a:ext>
            </a:extLst>
          </p:cNvPr>
          <p:cNvSpPr/>
          <p:nvPr/>
        </p:nvSpPr>
        <p:spPr>
          <a:xfrm>
            <a:off x="737755" y="1135967"/>
            <a:ext cx="8530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Formula : price = B0 + B1 * horsepower + B2 * curb.weight + B3 * city.mpg ...</a:t>
            </a:r>
          </a:p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Saya mencoba melakukan test pada data training (train.sample) 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55AEF-9451-4B6F-8AC3-2A30B39B7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50"/>
          <a:stretch/>
        </p:blipFill>
        <p:spPr>
          <a:xfrm>
            <a:off x="1236519" y="1622715"/>
            <a:ext cx="6037117" cy="30790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C9C365-EB2F-40D0-BA62-82F78B585515}"/>
              </a:ext>
            </a:extLst>
          </p:cNvPr>
          <p:cNvSpPr/>
          <p:nvPr/>
        </p:nvSpPr>
        <p:spPr>
          <a:xfrm>
            <a:off x="374072" y="4762986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Selanjutnya, untuk menghindari multicollinearity saya gunakan stepwise selection dan backward elimination.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4B84F7-9179-42BF-8791-67304DDA788A}"/>
              </a:ext>
            </a:extLst>
          </p:cNvPr>
          <p:cNvCxnSpPr>
            <a:cxnSpLocks/>
          </p:cNvCxnSpPr>
          <p:nvPr/>
        </p:nvCxnSpPr>
        <p:spPr>
          <a:xfrm>
            <a:off x="2036618" y="1766455"/>
            <a:ext cx="4260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C71FCF-C8A5-4337-AF6E-DE49FC9768A9}"/>
              </a:ext>
            </a:extLst>
          </p:cNvPr>
          <p:cNvCxnSpPr>
            <a:cxnSpLocks/>
          </p:cNvCxnSpPr>
          <p:nvPr/>
        </p:nvCxnSpPr>
        <p:spPr>
          <a:xfrm>
            <a:off x="2611582" y="1780310"/>
            <a:ext cx="333201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86CBAED-0974-431F-AB92-7BF24F766805}"/>
              </a:ext>
            </a:extLst>
          </p:cNvPr>
          <p:cNvSpPr/>
          <p:nvPr/>
        </p:nvSpPr>
        <p:spPr>
          <a:xfrm>
            <a:off x="5392878" y="2899065"/>
            <a:ext cx="135082" cy="135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58AA56-4DC9-4FE2-92A3-92A85D11E555}"/>
              </a:ext>
            </a:extLst>
          </p:cNvPr>
          <p:cNvSpPr/>
          <p:nvPr/>
        </p:nvSpPr>
        <p:spPr>
          <a:xfrm>
            <a:off x="5389417" y="3228110"/>
            <a:ext cx="135082" cy="1350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22B4D9-EA11-4411-9D10-CB032A895C54}"/>
              </a:ext>
            </a:extLst>
          </p:cNvPr>
          <p:cNvSpPr/>
          <p:nvPr/>
        </p:nvSpPr>
        <p:spPr>
          <a:xfrm>
            <a:off x="5591491" y="2824633"/>
            <a:ext cx="1161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i="1" dirty="0">
                <a:solidFill>
                  <a:schemeClr val="tx1"/>
                </a:solidFill>
                <a:latin typeface="Titillium Web ExtraLight" panose="020B0604020202020204" charset="0"/>
              </a:rPr>
              <a:t>Response</a:t>
            </a:r>
            <a:endParaRPr lang="en-US" i="1" dirty="0">
              <a:solidFill>
                <a:schemeClr val="tx1"/>
              </a:solidFill>
              <a:latin typeface="Titillium Web ExtraLight" panose="020B060402020202020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35779F-93B5-4282-BD16-43BA50438EC0}"/>
              </a:ext>
            </a:extLst>
          </p:cNvPr>
          <p:cNvSpPr/>
          <p:nvPr/>
        </p:nvSpPr>
        <p:spPr>
          <a:xfrm>
            <a:off x="5593284" y="3139131"/>
            <a:ext cx="11611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i="1" dirty="0">
                <a:solidFill>
                  <a:schemeClr val="tx1"/>
                </a:solidFill>
                <a:latin typeface="Titillium Web ExtraLight" panose="020B0604020202020204" charset="0"/>
              </a:rPr>
              <a:t>Predictor</a:t>
            </a:r>
            <a:endParaRPr lang="en-US" i="1" dirty="0">
              <a:solidFill>
                <a:schemeClr val="tx1"/>
              </a:solidFill>
              <a:latin typeface="Titillium Web Extra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9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Proses </a:t>
            </a:r>
            <a:r>
              <a:rPr lang="en-US" sz="2500" dirty="0" err="1"/>
              <a:t>Pertimbangan</a:t>
            </a:r>
            <a:r>
              <a:rPr lang="en-US" sz="2500" dirty="0"/>
              <a:t> Data 1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6888-8F5F-48DA-BBC2-8ECCD56E955B}"/>
              </a:ext>
            </a:extLst>
          </p:cNvPr>
          <p:cNvSpPr/>
          <p:nvPr/>
        </p:nvSpPr>
        <p:spPr>
          <a:xfrm>
            <a:off x="737755" y="1135967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Menghilangkan variable satu persatu dengan mempertimbangkan R</a:t>
            </a:r>
            <a:r>
              <a:rPr lang="sv-SE" baseline="30000" dirty="0">
                <a:solidFill>
                  <a:schemeClr val="bg1"/>
                </a:solidFill>
                <a:latin typeface="Titillium Web ExtraLight" panose="020B0604020202020204" charset="0"/>
              </a:rPr>
              <a:t>2 </a:t>
            </a:r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955AEF-9451-4B6F-8AC3-2A30B39B71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50"/>
          <a:stretch/>
        </p:blipFill>
        <p:spPr>
          <a:xfrm>
            <a:off x="1236519" y="1425288"/>
            <a:ext cx="6037117" cy="30790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5EF9AE-EC31-446F-89FD-520EF149F59D}"/>
              </a:ext>
            </a:extLst>
          </p:cNvPr>
          <p:cNvSpPr/>
          <p:nvPr/>
        </p:nvSpPr>
        <p:spPr>
          <a:xfrm>
            <a:off x="883228" y="4620280"/>
            <a:ext cx="8530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Nilai R-squared  0.7111 menunjukan bahwa 71.11 % dari data dapat diprediksi oleh persamaan linier yang </a:t>
            </a:r>
          </a:p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saya pakai.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3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Melihat</a:t>
            </a:r>
            <a:r>
              <a:rPr lang="en-US" sz="2500" dirty="0"/>
              <a:t> </a:t>
            </a:r>
            <a:r>
              <a:rPr lang="en-US" sz="2500" dirty="0" err="1"/>
              <a:t>Kesalahan</a:t>
            </a:r>
            <a:r>
              <a:rPr lang="en-US" sz="2500" dirty="0"/>
              <a:t> </a:t>
            </a:r>
            <a:r>
              <a:rPr lang="en-US" sz="2500" dirty="0" err="1"/>
              <a:t>Secara</a:t>
            </a:r>
            <a:r>
              <a:rPr lang="en-US" sz="2500" dirty="0"/>
              <a:t> Visual </a:t>
            </a:r>
            <a:r>
              <a:rPr lang="en-US" sz="2500" dirty="0" err="1"/>
              <a:t>Pertimbangan</a:t>
            </a:r>
            <a:r>
              <a:rPr lang="en-US" sz="2500" dirty="0"/>
              <a:t> Data 1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6888-8F5F-48DA-BBC2-8ECCD56E955B}"/>
              </a:ext>
            </a:extLst>
          </p:cNvPr>
          <p:cNvSpPr/>
          <p:nvPr/>
        </p:nvSpPr>
        <p:spPr>
          <a:xfrm>
            <a:off x="737755" y="1135967"/>
            <a:ext cx="8530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dekat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titik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0 di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sumbu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Y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menunjukkan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model 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baik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 Nilai 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berbeda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disebut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 </a:t>
            </a:r>
            <a:r>
              <a:rPr lang="en-US" b="1" dirty="0">
                <a:solidFill>
                  <a:schemeClr val="bg1"/>
                </a:solidFill>
                <a:latin typeface="Titillium Web ExtraLight" panose="020B0604020202020204" charset="0"/>
              </a:rPr>
              <a:t>residual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r>
              <a:rPr lang="sv-SE" baseline="300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3BBAED-E829-4280-974C-84E3B0D63AAD}"/>
              </a:ext>
            </a:extLst>
          </p:cNvPr>
          <p:cNvSpPr/>
          <p:nvPr/>
        </p:nvSpPr>
        <p:spPr>
          <a:xfrm>
            <a:off x="4460431" y="2417862"/>
            <a:ext cx="223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E2DFF-AE68-4823-AF3E-25B10D18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062" y="1622496"/>
            <a:ext cx="3990476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1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Cek</a:t>
            </a:r>
            <a:r>
              <a:rPr lang="en-US" sz="2500" dirty="0"/>
              <a:t> </a:t>
            </a:r>
            <a:r>
              <a:rPr lang="en-US" sz="2500" i="1" dirty="0"/>
              <a:t>Multicollinearity </a:t>
            </a:r>
            <a:r>
              <a:rPr lang="en-US" sz="2500" dirty="0" err="1"/>
              <a:t>Pertimbangan</a:t>
            </a:r>
            <a:r>
              <a:rPr lang="en-US" sz="2500" dirty="0"/>
              <a:t> Data 1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6888-8F5F-48DA-BBC2-8ECCD56E955B}"/>
              </a:ext>
            </a:extLst>
          </p:cNvPr>
          <p:cNvSpPr/>
          <p:nvPr/>
        </p:nvSpPr>
        <p:spPr>
          <a:xfrm>
            <a:off x="737755" y="1135967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VIF (</a:t>
            </a:r>
            <a:r>
              <a:rPr lang="en-US" i="1" dirty="0">
                <a:solidFill>
                  <a:schemeClr val="bg1"/>
                </a:solidFill>
                <a:latin typeface="Titillium Web ExtraLight" panose="020B0604020202020204" charset="0"/>
              </a:rPr>
              <a:t>Variance Inflation Factor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) &lt;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0D628-B382-459F-B601-F8A08B1490C6}"/>
              </a:ext>
            </a:extLst>
          </p:cNvPr>
          <p:cNvSpPr txBox="1"/>
          <p:nvPr/>
        </p:nvSpPr>
        <p:spPr>
          <a:xfrm>
            <a:off x="825611" y="2798396"/>
            <a:ext cx="4172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Titillium Web ExtraLight" panose="020B0604020202020204" charset="0"/>
              </a:rPr>
              <a:t>Tidak</a:t>
            </a:r>
            <a:r>
              <a:rPr lang="en-US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 t</a:t>
            </a:r>
            <a:r>
              <a:rPr lang="id-ID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erjadi </a:t>
            </a:r>
            <a:r>
              <a:rPr lang="en-US" sz="2400" b="1" i="1" dirty="0">
                <a:solidFill>
                  <a:schemeClr val="bg1"/>
                </a:solidFill>
                <a:latin typeface="Titillium Web ExtraLight" panose="020B0604020202020204" charset="0"/>
              </a:rPr>
              <a:t>Multicollinearity</a:t>
            </a:r>
            <a:endParaRPr lang="id-ID" sz="2400" b="1" i="1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8B4CFC-D837-4A35-B85E-10D79CB190EC}"/>
              </a:ext>
            </a:extLst>
          </p:cNvPr>
          <p:cNvSpPr/>
          <p:nvPr/>
        </p:nvSpPr>
        <p:spPr>
          <a:xfrm>
            <a:off x="841664" y="3349231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penyimpangan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asumsi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D0C412-9B31-4228-B03E-6B613A85F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5" y="1665143"/>
            <a:ext cx="50673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Cek</a:t>
            </a:r>
            <a:r>
              <a:rPr lang="en-US" sz="2500" dirty="0"/>
              <a:t> </a:t>
            </a:r>
            <a:r>
              <a:rPr lang="en-US" sz="2500" i="1" dirty="0" err="1"/>
              <a:t>Heterocedasticity</a:t>
            </a:r>
            <a:r>
              <a:rPr lang="en-US" sz="2500" i="1" dirty="0"/>
              <a:t> </a:t>
            </a:r>
            <a:r>
              <a:rPr lang="en-US" sz="2500" dirty="0" err="1"/>
              <a:t>Pertimbangan</a:t>
            </a:r>
            <a:r>
              <a:rPr lang="en-US" sz="2500" dirty="0"/>
              <a:t> Data 1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7D490-9781-46AE-BD04-4025940FC7E4}"/>
              </a:ext>
            </a:extLst>
          </p:cNvPr>
          <p:cNvSpPr txBox="1"/>
          <p:nvPr/>
        </p:nvSpPr>
        <p:spPr>
          <a:xfrm>
            <a:off x="493101" y="3110124"/>
            <a:ext cx="4172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T</a:t>
            </a:r>
            <a:r>
              <a:rPr lang="id-ID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erjadi </a:t>
            </a:r>
            <a:r>
              <a:rPr lang="en-US" sz="2400" b="1" i="1" dirty="0" err="1">
                <a:solidFill>
                  <a:schemeClr val="bg1"/>
                </a:solidFill>
                <a:latin typeface="Titillium Web ExtraLight" panose="020B0604020202020204" charset="0"/>
              </a:rPr>
              <a:t>Heterocedasticity</a:t>
            </a:r>
            <a:r>
              <a:rPr lang="en-US" sz="2400" b="1" i="1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endParaRPr lang="id-ID" sz="2400" b="1" i="1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BD6F8-F03C-4DBA-89B1-B376D5537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02" y="1281112"/>
            <a:ext cx="4895850" cy="1209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5EFDF3-C663-4858-B598-9706AC7C5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280" y="1686357"/>
            <a:ext cx="3990476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3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i="1" dirty="0"/>
              <a:t>Autocorrelation </a:t>
            </a:r>
            <a:r>
              <a:rPr lang="en-US" sz="2200" dirty="0"/>
              <a:t>(Durbin Watson Test) </a:t>
            </a:r>
            <a:r>
              <a:rPr lang="en-US" sz="2200" dirty="0" err="1"/>
              <a:t>Pertimbangan</a:t>
            </a:r>
            <a:r>
              <a:rPr lang="en-US" sz="2200" dirty="0"/>
              <a:t> Data 1</a:t>
            </a:r>
            <a:endParaRPr sz="22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17BF6-EE34-4C9F-9C91-D8EC3FB0329F}"/>
              </a:ext>
            </a:extLst>
          </p:cNvPr>
          <p:cNvSpPr txBox="1"/>
          <p:nvPr/>
        </p:nvSpPr>
        <p:spPr>
          <a:xfrm>
            <a:off x="524274" y="3868659"/>
            <a:ext cx="4172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Titillium Web ExtraLight" panose="020B0604020202020204" charset="0"/>
              </a:rPr>
              <a:t>Tidak</a:t>
            </a:r>
            <a:r>
              <a:rPr lang="en-US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 t</a:t>
            </a:r>
            <a:r>
              <a:rPr lang="id-ID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erjadi </a:t>
            </a:r>
            <a:r>
              <a:rPr lang="en-US" sz="2400" b="1" i="1" dirty="0">
                <a:solidFill>
                  <a:schemeClr val="bg1"/>
                </a:solidFill>
                <a:latin typeface="Titillium Web ExtraLight" panose="020B0604020202020204" charset="0"/>
              </a:rPr>
              <a:t>Autocorrelation</a:t>
            </a:r>
            <a:endParaRPr lang="id-ID" sz="2400" b="1" i="1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1832B7-CD4D-4340-8FDA-F7131890A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96" y="1081953"/>
            <a:ext cx="8572500" cy="2314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28AC14-9BE0-431D-804B-A86B41C85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453" y="1686357"/>
            <a:ext cx="3990476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4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3499816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US" dirty="0"/>
              <a:t>Set</a:t>
            </a:r>
            <a:endParaRPr dirty="0"/>
          </a:p>
        </p:txBody>
      </p:sp>
      <p:sp>
        <p:nvSpPr>
          <p:cNvPr id="786" name="Shape 786"/>
          <p:cNvSpPr txBox="1">
            <a:spLocks noGrp="1"/>
          </p:cNvSpPr>
          <p:nvPr>
            <p:ph type="body" idx="1"/>
          </p:nvPr>
        </p:nvSpPr>
        <p:spPr>
          <a:xfrm>
            <a:off x="750066" y="1039090"/>
            <a:ext cx="3730800" cy="1922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Automobile Data Set (imports-85.data)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Alamat info data set : https://archive.ics.uci.edu/ml/machine-learning-databases/autos/imports-85.names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Alamat data set 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400" dirty="0"/>
              <a:t>https://archive.ics.uci.edu/ml/machine-learning-databases/autos/imports-85.data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" name="Shape 784">
            <a:extLst>
              <a:ext uri="{FF2B5EF4-FFF2-40B4-BE49-F238E27FC236}">
                <a16:creationId xmlns:a16="http://schemas.microsoft.com/office/drawing/2014/main" id="{80F1D554-1382-484E-8BCE-FB253D3DDBFF}"/>
              </a:ext>
            </a:extLst>
          </p:cNvPr>
          <p:cNvSpPr txBox="1">
            <a:spLocks/>
          </p:cNvSpPr>
          <p:nvPr/>
        </p:nvSpPr>
        <p:spPr>
          <a:xfrm>
            <a:off x="756993" y="2766914"/>
            <a:ext cx="349981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 err="1"/>
              <a:t>Tujuan</a:t>
            </a:r>
            <a:endParaRPr lang="en-US" dirty="0"/>
          </a:p>
        </p:txBody>
      </p:sp>
      <p:sp>
        <p:nvSpPr>
          <p:cNvPr id="14" name="Shape 786">
            <a:extLst>
              <a:ext uri="{FF2B5EF4-FFF2-40B4-BE49-F238E27FC236}">
                <a16:creationId xmlns:a16="http://schemas.microsoft.com/office/drawing/2014/main" id="{40A3E6D1-C8B9-4F71-AD2C-1ECD553C48E4}"/>
              </a:ext>
            </a:extLst>
          </p:cNvPr>
          <p:cNvSpPr txBox="1">
            <a:spLocks/>
          </p:cNvSpPr>
          <p:nvPr/>
        </p:nvSpPr>
        <p:spPr>
          <a:xfrm>
            <a:off x="746601" y="3373581"/>
            <a:ext cx="3730800" cy="192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Titillium Web"/>
              <a:buNone/>
            </a:pPr>
            <a:r>
              <a:rPr lang="nn-NO" sz="1400" dirty="0"/>
              <a:t>Memprediksi harga berdasarkan spesifikasi mobil. </a:t>
            </a:r>
          </a:p>
        </p:txBody>
      </p:sp>
      <p:sp>
        <p:nvSpPr>
          <p:cNvPr id="15" name="Shape 784">
            <a:extLst>
              <a:ext uri="{FF2B5EF4-FFF2-40B4-BE49-F238E27FC236}">
                <a16:creationId xmlns:a16="http://schemas.microsoft.com/office/drawing/2014/main" id="{C572D934-5774-436F-9FE5-F6E1FFED037E}"/>
              </a:ext>
            </a:extLst>
          </p:cNvPr>
          <p:cNvSpPr txBox="1">
            <a:spLocks/>
          </p:cNvSpPr>
          <p:nvPr/>
        </p:nvSpPr>
        <p:spPr>
          <a:xfrm>
            <a:off x="4643193" y="397787"/>
            <a:ext cx="349981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/>
              <a:t>Teknik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B0096A-8983-4A21-80B9-A49F7C004941}"/>
              </a:ext>
            </a:extLst>
          </p:cNvPr>
          <p:cNvSpPr/>
          <p:nvPr/>
        </p:nvSpPr>
        <p:spPr>
          <a:xfrm>
            <a:off x="4690348" y="1150171"/>
            <a:ext cx="21739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tillium Web" panose="020B0604020202020204" charset="0"/>
              </a:rPr>
              <a:t>Multiple linear regression.</a:t>
            </a:r>
          </a:p>
        </p:txBody>
      </p:sp>
      <p:sp>
        <p:nvSpPr>
          <p:cNvPr id="19" name="Shape 784">
            <a:extLst>
              <a:ext uri="{FF2B5EF4-FFF2-40B4-BE49-F238E27FC236}">
                <a16:creationId xmlns:a16="http://schemas.microsoft.com/office/drawing/2014/main" id="{6C9EFE19-DDB1-428F-B0CC-7914471F6007}"/>
              </a:ext>
            </a:extLst>
          </p:cNvPr>
          <p:cNvSpPr txBox="1">
            <a:spLocks/>
          </p:cNvSpPr>
          <p:nvPr/>
        </p:nvSpPr>
        <p:spPr>
          <a:xfrm>
            <a:off x="4681293" y="1287942"/>
            <a:ext cx="3499816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 b="0" i="0" u="none" strike="noStrike" cap="non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r>
              <a:rPr lang="en-US" dirty="0" err="1"/>
              <a:t>Informasi</a:t>
            </a:r>
            <a:r>
              <a:rPr lang="en-US" dirty="0"/>
              <a:t> Data Set</a:t>
            </a:r>
          </a:p>
        </p:txBody>
      </p:sp>
      <p:sp>
        <p:nvSpPr>
          <p:cNvPr id="20" name="Shape 786">
            <a:extLst>
              <a:ext uri="{FF2B5EF4-FFF2-40B4-BE49-F238E27FC236}">
                <a16:creationId xmlns:a16="http://schemas.microsoft.com/office/drawing/2014/main" id="{06D5E5D2-3BCD-487E-8DC1-FB96248AF11D}"/>
              </a:ext>
            </a:extLst>
          </p:cNvPr>
          <p:cNvSpPr txBox="1">
            <a:spLocks/>
          </p:cNvSpPr>
          <p:nvPr/>
        </p:nvSpPr>
        <p:spPr>
          <a:xfrm>
            <a:off x="4681292" y="2019299"/>
            <a:ext cx="3730800" cy="1129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nn-NO" sz="1400" dirty="0">
                <a:solidFill>
                  <a:schemeClr val="bg1"/>
                </a:solidFill>
              </a:rPr>
              <a:t>Jumlah Data adalah </a:t>
            </a:r>
            <a:r>
              <a:rPr lang="en-US" sz="1400" dirty="0">
                <a:solidFill>
                  <a:schemeClr val="bg1"/>
                </a:solidFill>
              </a:rPr>
              <a:t>205 data</a:t>
            </a: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Jumlah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adalah</a:t>
            </a:r>
            <a:r>
              <a:rPr lang="en-US" sz="1400" dirty="0">
                <a:solidFill>
                  <a:schemeClr val="bg1"/>
                </a:solidFill>
              </a:rPr>
              <a:t> 26 </a:t>
            </a:r>
            <a:r>
              <a:rPr lang="en-US" sz="1400" dirty="0" err="1">
                <a:solidFill>
                  <a:schemeClr val="bg1"/>
                </a:solidFill>
              </a:rPr>
              <a:t>fitur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Adanya</a:t>
            </a:r>
            <a:r>
              <a:rPr lang="en-US" sz="1400" dirty="0">
                <a:solidFill>
                  <a:schemeClr val="bg1"/>
                </a:solidFill>
              </a:rPr>
              <a:t> missing value</a:t>
            </a:r>
          </a:p>
          <a:p>
            <a:pPr marL="285750" indent="-285750"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endParaRPr lang="nn-NO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Proses </a:t>
            </a:r>
            <a:r>
              <a:rPr lang="en-US" sz="2500" dirty="0" err="1"/>
              <a:t>Pertimbangan</a:t>
            </a:r>
            <a:r>
              <a:rPr lang="en-US" sz="2500" dirty="0"/>
              <a:t> Data 2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6888-8F5F-48DA-BBC2-8ECCD56E955B}"/>
              </a:ext>
            </a:extLst>
          </p:cNvPr>
          <p:cNvSpPr/>
          <p:nvPr/>
        </p:nvSpPr>
        <p:spPr>
          <a:xfrm>
            <a:off x="737755" y="1135967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Menghilangkan variable satu persatu dengan mempertimbangkan R</a:t>
            </a:r>
            <a:r>
              <a:rPr lang="sv-SE" baseline="30000" dirty="0">
                <a:solidFill>
                  <a:schemeClr val="bg1"/>
                </a:solidFill>
                <a:latin typeface="Titillium Web ExtraLight" panose="020B0604020202020204" charset="0"/>
              </a:rPr>
              <a:t>2 </a:t>
            </a:r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7C4D9-4333-4D52-8D92-854D5B5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774" y="1404997"/>
            <a:ext cx="6419417" cy="36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8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Melihat</a:t>
            </a:r>
            <a:r>
              <a:rPr lang="en-US" sz="2500" dirty="0"/>
              <a:t> </a:t>
            </a:r>
            <a:r>
              <a:rPr lang="en-US" sz="2500" dirty="0" err="1"/>
              <a:t>Kesalahan</a:t>
            </a:r>
            <a:r>
              <a:rPr lang="en-US" sz="2500" dirty="0"/>
              <a:t> </a:t>
            </a:r>
            <a:r>
              <a:rPr lang="en-US" sz="2500" dirty="0" err="1"/>
              <a:t>Secara</a:t>
            </a:r>
            <a:r>
              <a:rPr lang="en-US" sz="2500" dirty="0"/>
              <a:t> Visual </a:t>
            </a:r>
            <a:r>
              <a:rPr lang="en-US" sz="2500" dirty="0" err="1"/>
              <a:t>Pertimbangan</a:t>
            </a:r>
            <a:r>
              <a:rPr lang="en-US" sz="2500" dirty="0"/>
              <a:t> Data 2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6888-8F5F-48DA-BBC2-8ECCD56E955B}"/>
              </a:ext>
            </a:extLst>
          </p:cNvPr>
          <p:cNvSpPr/>
          <p:nvPr/>
        </p:nvSpPr>
        <p:spPr>
          <a:xfrm>
            <a:off x="737755" y="1135967"/>
            <a:ext cx="8530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dekat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titik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0 di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sumbu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Y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menunjukkan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model 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baik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 Nilai 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berbeda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disebut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 </a:t>
            </a:r>
            <a:r>
              <a:rPr lang="en-US" b="1" dirty="0">
                <a:solidFill>
                  <a:schemeClr val="bg1"/>
                </a:solidFill>
                <a:latin typeface="Titillium Web ExtraLight" panose="020B0604020202020204" charset="0"/>
              </a:rPr>
              <a:t>residual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r>
              <a:rPr lang="sv-SE" baseline="300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3BBAED-E829-4280-974C-84E3B0D63AAD}"/>
              </a:ext>
            </a:extLst>
          </p:cNvPr>
          <p:cNvSpPr/>
          <p:nvPr/>
        </p:nvSpPr>
        <p:spPr>
          <a:xfrm>
            <a:off x="4460431" y="2417862"/>
            <a:ext cx="223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F1F4A6-26B6-43DB-B2C2-B435F5F78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07" y="1622496"/>
            <a:ext cx="3990476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52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Cek</a:t>
            </a:r>
            <a:r>
              <a:rPr lang="en-US" sz="2500" dirty="0"/>
              <a:t> </a:t>
            </a:r>
            <a:r>
              <a:rPr lang="en-US" sz="2500" i="1" dirty="0"/>
              <a:t>Multicollinearity </a:t>
            </a:r>
            <a:r>
              <a:rPr lang="en-US" sz="2500" dirty="0" err="1"/>
              <a:t>Pertimbangan</a:t>
            </a:r>
            <a:r>
              <a:rPr lang="en-US" sz="2500" dirty="0"/>
              <a:t> Data 2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6888-8F5F-48DA-BBC2-8ECCD56E955B}"/>
              </a:ext>
            </a:extLst>
          </p:cNvPr>
          <p:cNvSpPr/>
          <p:nvPr/>
        </p:nvSpPr>
        <p:spPr>
          <a:xfrm>
            <a:off x="737755" y="1135967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VIF (</a:t>
            </a:r>
            <a:r>
              <a:rPr lang="en-US" i="1" dirty="0">
                <a:solidFill>
                  <a:schemeClr val="bg1"/>
                </a:solidFill>
                <a:latin typeface="Titillium Web ExtraLight" panose="020B0604020202020204" charset="0"/>
              </a:rPr>
              <a:t>Variance Inflation Factor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) &lt;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0D628-B382-459F-B601-F8A08B1490C6}"/>
              </a:ext>
            </a:extLst>
          </p:cNvPr>
          <p:cNvSpPr txBox="1"/>
          <p:nvPr/>
        </p:nvSpPr>
        <p:spPr>
          <a:xfrm>
            <a:off x="825611" y="2798396"/>
            <a:ext cx="4172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Titillium Web ExtraLight" panose="020B0604020202020204" charset="0"/>
              </a:rPr>
              <a:t>Tidak</a:t>
            </a:r>
            <a:r>
              <a:rPr lang="en-US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 t</a:t>
            </a:r>
            <a:r>
              <a:rPr lang="id-ID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erjadi </a:t>
            </a:r>
            <a:r>
              <a:rPr lang="en-US" sz="2400" b="1" i="1" dirty="0">
                <a:solidFill>
                  <a:schemeClr val="bg1"/>
                </a:solidFill>
                <a:latin typeface="Titillium Web ExtraLight" panose="020B0604020202020204" charset="0"/>
              </a:rPr>
              <a:t>Multicollinearity</a:t>
            </a:r>
            <a:endParaRPr lang="id-ID" sz="2400" b="1" i="1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8B4CFC-D837-4A35-B85E-10D79CB190EC}"/>
              </a:ext>
            </a:extLst>
          </p:cNvPr>
          <p:cNvSpPr/>
          <p:nvPr/>
        </p:nvSpPr>
        <p:spPr>
          <a:xfrm>
            <a:off x="841664" y="3349231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penyimpangan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asumsi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6899E2-D8EB-4C84-BA51-4B9CDFE7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28" y="1685925"/>
            <a:ext cx="48101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40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Cek</a:t>
            </a:r>
            <a:r>
              <a:rPr lang="en-US" sz="2500" dirty="0"/>
              <a:t> </a:t>
            </a:r>
            <a:r>
              <a:rPr lang="en-US" sz="2500" i="1" dirty="0" err="1"/>
              <a:t>Heterocedasticity</a:t>
            </a:r>
            <a:r>
              <a:rPr lang="en-US" sz="2500" i="1" dirty="0"/>
              <a:t> </a:t>
            </a:r>
            <a:r>
              <a:rPr lang="en-US" sz="2500" dirty="0" err="1"/>
              <a:t>Pertimbangan</a:t>
            </a:r>
            <a:r>
              <a:rPr lang="en-US" sz="2500" dirty="0"/>
              <a:t> Data 2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7D490-9781-46AE-BD04-4025940FC7E4}"/>
              </a:ext>
            </a:extLst>
          </p:cNvPr>
          <p:cNvSpPr txBox="1"/>
          <p:nvPr/>
        </p:nvSpPr>
        <p:spPr>
          <a:xfrm>
            <a:off x="493101" y="3110124"/>
            <a:ext cx="4172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T</a:t>
            </a:r>
            <a:r>
              <a:rPr lang="id-ID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erjadi </a:t>
            </a:r>
            <a:r>
              <a:rPr lang="en-US" sz="2400" b="1" i="1" dirty="0" err="1">
                <a:solidFill>
                  <a:schemeClr val="bg1"/>
                </a:solidFill>
                <a:latin typeface="Titillium Web ExtraLight" panose="020B0604020202020204" charset="0"/>
              </a:rPr>
              <a:t>Heterocedasticity</a:t>
            </a:r>
            <a:endParaRPr lang="id-ID" sz="2400" b="1" i="1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516E83-B9A0-4E16-AA10-B04E37B25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924" y="1582448"/>
            <a:ext cx="3990476" cy="3457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85AE3-1718-432A-BC36-3827A9E91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18" y="1191924"/>
            <a:ext cx="45720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i="1" dirty="0"/>
              <a:t>Autocorrelation </a:t>
            </a:r>
            <a:r>
              <a:rPr lang="en-US" sz="2200" dirty="0"/>
              <a:t>(Durbin Watson Test) </a:t>
            </a:r>
            <a:r>
              <a:rPr lang="en-US" sz="2200" dirty="0" err="1"/>
              <a:t>Pertimbangan</a:t>
            </a:r>
            <a:r>
              <a:rPr lang="en-US" sz="2200" dirty="0"/>
              <a:t> Data 2</a:t>
            </a:r>
            <a:endParaRPr sz="22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17BF6-EE34-4C9F-9C91-D8EC3FB0329F}"/>
              </a:ext>
            </a:extLst>
          </p:cNvPr>
          <p:cNvSpPr txBox="1"/>
          <p:nvPr/>
        </p:nvSpPr>
        <p:spPr>
          <a:xfrm>
            <a:off x="524274" y="3868659"/>
            <a:ext cx="4172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Titillium Web ExtraLight" panose="020B0604020202020204" charset="0"/>
              </a:rPr>
              <a:t>Tidak</a:t>
            </a:r>
            <a:r>
              <a:rPr lang="en-US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 t</a:t>
            </a:r>
            <a:r>
              <a:rPr lang="id-ID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erjadi </a:t>
            </a:r>
            <a:r>
              <a:rPr lang="en-US" sz="2400" b="1" i="1" dirty="0">
                <a:solidFill>
                  <a:schemeClr val="bg1"/>
                </a:solidFill>
                <a:latin typeface="Titillium Web ExtraLight" panose="020B0604020202020204" charset="0"/>
              </a:rPr>
              <a:t>Autocorrelation</a:t>
            </a:r>
            <a:endParaRPr lang="id-ID" sz="2400" b="1" i="1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441D5A-DCD8-42EE-BBD0-BB6FD364E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116157"/>
            <a:ext cx="8572500" cy="2495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40ABB2-24EE-4CE2-9C28-2083E9F71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843" y="1560151"/>
            <a:ext cx="3990476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Proses </a:t>
            </a:r>
            <a:r>
              <a:rPr lang="en-US" sz="2500" dirty="0" err="1"/>
              <a:t>Pertimbangan</a:t>
            </a:r>
            <a:r>
              <a:rPr lang="en-US" sz="2500" dirty="0"/>
              <a:t> Data 3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6888-8F5F-48DA-BBC2-8ECCD56E955B}"/>
              </a:ext>
            </a:extLst>
          </p:cNvPr>
          <p:cNvSpPr/>
          <p:nvPr/>
        </p:nvSpPr>
        <p:spPr>
          <a:xfrm>
            <a:off x="737755" y="1135967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Menghilangkan variable satu persatu dengan mempertimbangkan R</a:t>
            </a:r>
            <a:r>
              <a:rPr lang="sv-SE" baseline="30000" dirty="0">
                <a:solidFill>
                  <a:schemeClr val="bg1"/>
                </a:solidFill>
                <a:latin typeface="Titillium Web ExtraLight" panose="020B0604020202020204" charset="0"/>
              </a:rPr>
              <a:t>2 </a:t>
            </a:r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5C16B6-30AA-4AE1-A838-B52AFD3AD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93" y="1499321"/>
            <a:ext cx="6657975" cy="3267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3BBAED-E829-4280-974C-84E3B0D63AAD}"/>
              </a:ext>
            </a:extLst>
          </p:cNvPr>
          <p:cNvSpPr/>
          <p:nvPr/>
        </p:nvSpPr>
        <p:spPr>
          <a:xfrm>
            <a:off x="4460431" y="2417862"/>
            <a:ext cx="223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3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Melihat</a:t>
            </a:r>
            <a:r>
              <a:rPr lang="en-US" sz="2500" dirty="0"/>
              <a:t> </a:t>
            </a:r>
            <a:r>
              <a:rPr lang="en-US" sz="2500" dirty="0" err="1"/>
              <a:t>Kesalahan</a:t>
            </a:r>
            <a:r>
              <a:rPr lang="en-US" sz="2500" dirty="0"/>
              <a:t> </a:t>
            </a:r>
            <a:r>
              <a:rPr lang="en-US" sz="2500" dirty="0" err="1"/>
              <a:t>Secara</a:t>
            </a:r>
            <a:r>
              <a:rPr lang="en-US" sz="2500" dirty="0"/>
              <a:t> Visual </a:t>
            </a:r>
            <a:r>
              <a:rPr lang="en-US" sz="2500" dirty="0" err="1"/>
              <a:t>Pertimbangan</a:t>
            </a:r>
            <a:r>
              <a:rPr lang="en-US" sz="2500" dirty="0"/>
              <a:t> Data 3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6888-8F5F-48DA-BBC2-8ECCD56E955B}"/>
              </a:ext>
            </a:extLst>
          </p:cNvPr>
          <p:cNvSpPr/>
          <p:nvPr/>
        </p:nvSpPr>
        <p:spPr>
          <a:xfrm>
            <a:off x="737755" y="1135967"/>
            <a:ext cx="8530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dekat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titik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0 di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sumbu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Y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menunjukkan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model 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baik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 Nilai 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berbeda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disebut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 </a:t>
            </a:r>
            <a:r>
              <a:rPr lang="en-US" b="1" dirty="0">
                <a:solidFill>
                  <a:schemeClr val="bg1"/>
                </a:solidFill>
                <a:latin typeface="Titillium Web ExtraLight" panose="020B0604020202020204" charset="0"/>
              </a:rPr>
              <a:t>residual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r>
              <a:rPr lang="sv-SE" baseline="300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3BBAED-E829-4280-974C-84E3B0D63AAD}"/>
              </a:ext>
            </a:extLst>
          </p:cNvPr>
          <p:cNvSpPr/>
          <p:nvPr/>
        </p:nvSpPr>
        <p:spPr>
          <a:xfrm>
            <a:off x="4460431" y="2417862"/>
            <a:ext cx="223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AFFBAA-9707-49A0-8953-F4CE872B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62" y="1601714"/>
            <a:ext cx="3990476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52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Cek</a:t>
            </a:r>
            <a:r>
              <a:rPr lang="en-US" sz="2500" dirty="0"/>
              <a:t> </a:t>
            </a:r>
            <a:r>
              <a:rPr lang="en-US" sz="2500" i="1" dirty="0"/>
              <a:t>Multicollinearity </a:t>
            </a:r>
            <a:r>
              <a:rPr lang="en-US" sz="2500" dirty="0" err="1"/>
              <a:t>Pertimbangan</a:t>
            </a:r>
            <a:r>
              <a:rPr lang="en-US" sz="2500" dirty="0"/>
              <a:t> Data 3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6888-8F5F-48DA-BBC2-8ECCD56E955B}"/>
              </a:ext>
            </a:extLst>
          </p:cNvPr>
          <p:cNvSpPr/>
          <p:nvPr/>
        </p:nvSpPr>
        <p:spPr>
          <a:xfrm>
            <a:off x="737755" y="1135967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VIF (</a:t>
            </a:r>
            <a:r>
              <a:rPr lang="en-US" i="1" dirty="0">
                <a:solidFill>
                  <a:schemeClr val="bg1"/>
                </a:solidFill>
                <a:latin typeface="Titillium Web ExtraLight" panose="020B0604020202020204" charset="0"/>
              </a:rPr>
              <a:t>Variance Inflation Factor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) &lt;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0D628-B382-459F-B601-F8A08B1490C6}"/>
              </a:ext>
            </a:extLst>
          </p:cNvPr>
          <p:cNvSpPr txBox="1"/>
          <p:nvPr/>
        </p:nvSpPr>
        <p:spPr>
          <a:xfrm>
            <a:off x="825611" y="2798396"/>
            <a:ext cx="4172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Titillium Web ExtraLight" panose="020B0604020202020204" charset="0"/>
              </a:rPr>
              <a:t>Tidak</a:t>
            </a:r>
            <a:r>
              <a:rPr lang="en-US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 t</a:t>
            </a:r>
            <a:r>
              <a:rPr lang="id-ID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erjadi </a:t>
            </a:r>
            <a:r>
              <a:rPr lang="en-US" sz="2400" b="1" i="1" dirty="0">
                <a:solidFill>
                  <a:schemeClr val="bg1"/>
                </a:solidFill>
                <a:latin typeface="Titillium Web ExtraLight" panose="020B0604020202020204" charset="0"/>
              </a:rPr>
              <a:t>Multicollinearity</a:t>
            </a:r>
            <a:endParaRPr lang="id-ID" sz="2400" b="1" i="1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8B4CFC-D837-4A35-B85E-10D79CB190EC}"/>
              </a:ext>
            </a:extLst>
          </p:cNvPr>
          <p:cNvSpPr/>
          <p:nvPr/>
        </p:nvSpPr>
        <p:spPr>
          <a:xfrm>
            <a:off x="841664" y="3349231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penyimpangan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asumsi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9289C0-CDC9-4C34-8104-8B11F5612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20" y="1659082"/>
            <a:ext cx="41338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9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Cek</a:t>
            </a:r>
            <a:r>
              <a:rPr lang="en-US" sz="2500" dirty="0"/>
              <a:t> </a:t>
            </a:r>
            <a:r>
              <a:rPr lang="en-US" sz="2500" i="1" dirty="0" err="1"/>
              <a:t>Heterocedasticity</a:t>
            </a:r>
            <a:r>
              <a:rPr lang="en-US" sz="2500" i="1" dirty="0"/>
              <a:t> </a:t>
            </a:r>
            <a:r>
              <a:rPr lang="en-US" sz="2500" dirty="0" err="1"/>
              <a:t>Pertimbangan</a:t>
            </a:r>
            <a:r>
              <a:rPr lang="en-US" sz="2500" dirty="0"/>
              <a:t> Data 3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57D490-9781-46AE-BD04-4025940FC7E4}"/>
              </a:ext>
            </a:extLst>
          </p:cNvPr>
          <p:cNvSpPr txBox="1"/>
          <p:nvPr/>
        </p:nvSpPr>
        <p:spPr>
          <a:xfrm>
            <a:off x="493101" y="3110124"/>
            <a:ext cx="4172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T</a:t>
            </a:r>
            <a:r>
              <a:rPr lang="id-ID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erjadi </a:t>
            </a:r>
            <a:r>
              <a:rPr lang="en-US" sz="2400" b="1" i="1" dirty="0" err="1">
                <a:solidFill>
                  <a:schemeClr val="bg1"/>
                </a:solidFill>
                <a:latin typeface="Titillium Web ExtraLight" panose="020B0604020202020204" charset="0"/>
              </a:rPr>
              <a:t>Heterocedasticity</a:t>
            </a:r>
            <a:r>
              <a:rPr lang="en-US" sz="2400" b="1" i="1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endParaRPr lang="id-ID" sz="2400" b="1" i="1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3F5A35-3DF6-43A3-A468-B773F3DA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3" y="1176770"/>
            <a:ext cx="4333875" cy="1314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30FC8C-241C-4C9F-BBBB-6796000F1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453" y="1570542"/>
            <a:ext cx="3990476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i="1" dirty="0"/>
              <a:t>Autocorrelation </a:t>
            </a:r>
            <a:r>
              <a:rPr lang="en-US" sz="2200" dirty="0"/>
              <a:t>(Durbin Watson Test) </a:t>
            </a:r>
            <a:r>
              <a:rPr lang="en-US" sz="2200" dirty="0" err="1"/>
              <a:t>Pertimbangan</a:t>
            </a:r>
            <a:r>
              <a:rPr lang="en-US" sz="2200" dirty="0"/>
              <a:t> Data 3</a:t>
            </a:r>
            <a:endParaRPr sz="22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17BF6-EE34-4C9F-9C91-D8EC3FB0329F}"/>
              </a:ext>
            </a:extLst>
          </p:cNvPr>
          <p:cNvSpPr txBox="1"/>
          <p:nvPr/>
        </p:nvSpPr>
        <p:spPr>
          <a:xfrm>
            <a:off x="524274" y="3868659"/>
            <a:ext cx="4172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Titillium Web ExtraLight" panose="020B0604020202020204" charset="0"/>
              </a:rPr>
              <a:t>Tidak</a:t>
            </a:r>
            <a:r>
              <a:rPr lang="en-US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 t</a:t>
            </a:r>
            <a:r>
              <a:rPr lang="id-ID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erjadi </a:t>
            </a:r>
            <a:r>
              <a:rPr lang="en-US" sz="2400" b="1" i="1" dirty="0">
                <a:solidFill>
                  <a:schemeClr val="bg1"/>
                </a:solidFill>
                <a:latin typeface="Titillium Web ExtraLight" panose="020B0604020202020204" charset="0"/>
              </a:rPr>
              <a:t>Autocorrelation</a:t>
            </a:r>
            <a:endParaRPr lang="id-ID" sz="2400" b="1" i="1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5494CC-3B2B-455A-8632-7E040A7F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068532"/>
            <a:ext cx="8496300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2035D9-59C7-4802-892D-B668E2F57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798" y="1570542"/>
            <a:ext cx="3990476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6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401250"/>
            <a:ext cx="762500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Informasi Data Set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9033C-50E5-478B-A060-525850535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5122"/>
            <a:ext cx="9144000" cy="389312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9AF54-99FE-4225-A4B5-371604D91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63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Proses </a:t>
            </a:r>
            <a:r>
              <a:rPr lang="en-US" sz="2500" dirty="0" err="1"/>
              <a:t>Pertimbangan</a:t>
            </a:r>
            <a:r>
              <a:rPr lang="en-US" sz="2500" dirty="0"/>
              <a:t> Data 4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6888-8F5F-48DA-BBC2-8ECCD56E955B}"/>
              </a:ext>
            </a:extLst>
          </p:cNvPr>
          <p:cNvSpPr/>
          <p:nvPr/>
        </p:nvSpPr>
        <p:spPr>
          <a:xfrm>
            <a:off x="737755" y="1135967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Menghilangkan variable satu persatu dengan mempertimbangkan R</a:t>
            </a:r>
            <a:r>
              <a:rPr lang="sv-SE" baseline="30000" dirty="0">
                <a:solidFill>
                  <a:schemeClr val="bg1"/>
                </a:solidFill>
                <a:latin typeface="Titillium Web ExtraLight" panose="020B0604020202020204" charset="0"/>
              </a:rPr>
              <a:t>2 </a:t>
            </a:r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3BBAED-E829-4280-974C-84E3B0D63AAD}"/>
              </a:ext>
            </a:extLst>
          </p:cNvPr>
          <p:cNvSpPr/>
          <p:nvPr/>
        </p:nvSpPr>
        <p:spPr>
          <a:xfrm>
            <a:off x="4460431" y="2417862"/>
            <a:ext cx="223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9CE171-6B6B-469F-8C76-E686A884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16" y="1575521"/>
            <a:ext cx="63817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61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Melihat</a:t>
            </a:r>
            <a:r>
              <a:rPr lang="en-US" sz="2500" dirty="0"/>
              <a:t> </a:t>
            </a:r>
            <a:r>
              <a:rPr lang="en-US" sz="2500" dirty="0" err="1"/>
              <a:t>Kesalahan</a:t>
            </a:r>
            <a:r>
              <a:rPr lang="en-US" sz="2500" dirty="0"/>
              <a:t> </a:t>
            </a:r>
            <a:r>
              <a:rPr lang="en-US" sz="2500" dirty="0" err="1"/>
              <a:t>Secara</a:t>
            </a:r>
            <a:r>
              <a:rPr lang="en-US" sz="2500" dirty="0"/>
              <a:t> Visual </a:t>
            </a:r>
            <a:r>
              <a:rPr lang="en-US" sz="2500" dirty="0" err="1"/>
              <a:t>Pertimbangan</a:t>
            </a:r>
            <a:r>
              <a:rPr lang="en-US" sz="2500" dirty="0"/>
              <a:t> Data 4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6888-8F5F-48DA-BBC2-8ECCD56E955B}"/>
              </a:ext>
            </a:extLst>
          </p:cNvPr>
          <p:cNvSpPr/>
          <p:nvPr/>
        </p:nvSpPr>
        <p:spPr>
          <a:xfrm>
            <a:off x="737755" y="1135967"/>
            <a:ext cx="85309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dekat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sebuah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titik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0 di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sumbu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Y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menunjukkan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model 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baik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 Nilai 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berbeda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disebut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sebagai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 </a:t>
            </a:r>
            <a:r>
              <a:rPr lang="en-US" b="1" dirty="0">
                <a:solidFill>
                  <a:schemeClr val="bg1"/>
                </a:solidFill>
                <a:latin typeface="Titillium Web ExtraLight" panose="020B0604020202020204" charset="0"/>
              </a:rPr>
              <a:t>residual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r>
              <a:rPr lang="sv-SE" baseline="30000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3BBAED-E829-4280-974C-84E3B0D63AAD}"/>
              </a:ext>
            </a:extLst>
          </p:cNvPr>
          <p:cNvSpPr/>
          <p:nvPr/>
        </p:nvSpPr>
        <p:spPr>
          <a:xfrm>
            <a:off x="4460431" y="2417862"/>
            <a:ext cx="223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1013D8-3667-40E8-B38E-CD502A2EB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052" y="1662545"/>
            <a:ext cx="3874034" cy="33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33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Cek</a:t>
            </a:r>
            <a:r>
              <a:rPr lang="en-US" sz="2500" dirty="0"/>
              <a:t> </a:t>
            </a:r>
            <a:r>
              <a:rPr lang="en-US" sz="2500" i="1" dirty="0"/>
              <a:t>Multicollinearity </a:t>
            </a:r>
            <a:r>
              <a:rPr lang="en-US" sz="2500" dirty="0" err="1"/>
              <a:t>Pertimbangan</a:t>
            </a:r>
            <a:r>
              <a:rPr lang="en-US" sz="2500" dirty="0"/>
              <a:t> Data 4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726888-8F5F-48DA-BBC2-8ECCD56E955B}"/>
              </a:ext>
            </a:extLst>
          </p:cNvPr>
          <p:cNvSpPr/>
          <p:nvPr/>
        </p:nvSpPr>
        <p:spPr>
          <a:xfrm>
            <a:off x="737755" y="1135967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VIF (</a:t>
            </a:r>
            <a:r>
              <a:rPr lang="en-US" i="1" dirty="0">
                <a:solidFill>
                  <a:schemeClr val="bg1"/>
                </a:solidFill>
                <a:latin typeface="Titillium Web ExtraLight" panose="020B0604020202020204" charset="0"/>
              </a:rPr>
              <a:t>Variance Inflation Factor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) &lt; 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EF34D7-A028-414C-A8FB-97D98FF0A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55" y="1577253"/>
            <a:ext cx="2828925" cy="866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70D628-B382-459F-B601-F8A08B1490C6}"/>
              </a:ext>
            </a:extLst>
          </p:cNvPr>
          <p:cNvSpPr txBox="1"/>
          <p:nvPr/>
        </p:nvSpPr>
        <p:spPr>
          <a:xfrm>
            <a:off x="825611" y="2798396"/>
            <a:ext cx="4172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Titillium Web ExtraLight" panose="020B0604020202020204" charset="0"/>
              </a:rPr>
              <a:t>Tidak</a:t>
            </a:r>
            <a:r>
              <a:rPr lang="en-US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 t</a:t>
            </a:r>
            <a:r>
              <a:rPr lang="id-ID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erjadi </a:t>
            </a:r>
            <a:r>
              <a:rPr lang="en-US" sz="2400" b="1" i="1" dirty="0">
                <a:solidFill>
                  <a:schemeClr val="bg1"/>
                </a:solidFill>
                <a:latin typeface="Titillium Web ExtraLight" panose="020B0604020202020204" charset="0"/>
              </a:rPr>
              <a:t>Multicollinearity</a:t>
            </a:r>
            <a:endParaRPr lang="id-ID" sz="2400" b="1" i="1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8B4CFC-D837-4A35-B85E-10D79CB190EC}"/>
              </a:ext>
            </a:extLst>
          </p:cNvPr>
          <p:cNvSpPr/>
          <p:nvPr/>
        </p:nvSpPr>
        <p:spPr>
          <a:xfrm>
            <a:off x="841664" y="3349231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ada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penyimpangan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asumsi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05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Cek</a:t>
            </a:r>
            <a:r>
              <a:rPr lang="en-US" sz="2500" dirty="0"/>
              <a:t> </a:t>
            </a:r>
            <a:r>
              <a:rPr lang="en-US" sz="2500" i="1" dirty="0" err="1"/>
              <a:t>Heterocedasticity</a:t>
            </a:r>
            <a:r>
              <a:rPr lang="en-US" sz="2500" i="1" dirty="0"/>
              <a:t> </a:t>
            </a:r>
            <a:r>
              <a:rPr lang="en-US" sz="2500" dirty="0" err="1"/>
              <a:t>Pertimbangan</a:t>
            </a:r>
            <a:r>
              <a:rPr lang="en-US" sz="2500" dirty="0"/>
              <a:t> Data 4</a:t>
            </a:r>
            <a:endParaRPr sz="25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AC3DA4-E668-4BA2-87BF-A1ABB1FA2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77" y="1254702"/>
            <a:ext cx="4533900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A3BADC-FFDF-42AF-AEF1-ABAF86C00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635" y="1799141"/>
            <a:ext cx="3990476" cy="3457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57D490-9781-46AE-BD04-4025940FC7E4}"/>
              </a:ext>
            </a:extLst>
          </p:cNvPr>
          <p:cNvSpPr txBox="1"/>
          <p:nvPr/>
        </p:nvSpPr>
        <p:spPr>
          <a:xfrm>
            <a:off x="493101" y="3110124"/>
            <a:ext cx="4172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T</a:t>
            </a:r>
            <a:r>
              <a:rPr lang="id-ID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erjadi </a:t>
            </a:r>
            <a:r>
              <a:rPr lang="en-US" sz="2400" b="1" i="1" dirty="0" err="1">
                <a:solidFill>
                  <a:schemeClr val="bg1"/>
                </a:solidFill>
                <a:latin typeface="Titillium Web ExtraLight" panose="020B0604020202020204" charset="0"/>
              </a:rPr>
              <a:t>Heterocedasticity</a:t>
            </a:r>
            <a:endParaRPr lang="id-ID" sz="2400" b="1" i="1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7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540326"/>
            <a:ext cx="8071817" cy="6040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/>
              <a:t>Cek</a:t>
            </a:r>
            <a:r>
              <a:rPr lang="en-US" sz="2200" dirty="0"/>
              <a:t> </a:t>
            </a:r>
            <a:r>
              <a:rPr lang="en-US" sz="2200" i="1" dirty="0"/>
              <a:t>Autocorrelation </a:t>
            </a:r>
            <a:r>
              <a:rPr lang="en-US" sz="2200" dirty="0"/>
              <a:t>(Durbin Watson Test) </a:t>
            </a:r>
            <a:r>
              <a:rPr lang="en-US" sz="2200" dirty="0" err="1"/>
              <a:t>Pertimbangan</a:t>
            </a:r>
            <a:r>
              <a:rPr lang="en-US" sz="2200" dirty="0"/>
              <a:t> Data 4</a:t>
            </a:r>
            <a:endParaRPr sz="2200"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AC4A06-F89B-459A-90F4-A810C93A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02" y="1132175"/>
            <a:ext cx="8553450" cy="2276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07F05D-F538-4139-9C79-59F970252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671" y="1686357"/>
            <a:ext cx="3990476" cy="345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E17BF6-EE34-4C9F-9C91-D8EC3FB0329F}"/>
              </a:ext>
            </a:extLst>
          </p:cNvPr>
          <p:cNvSpPr txBox="1"/>
          <p:nvPr/>
        </p:nvSpPr>
        <p:spPr>
          <a:xfrm>
            <a:off x="524274" y="3868659"/>
            <a:ext cx="41724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Titillium Web ExtraLight" panose="020B0604020202020204" charset="0"/>
              </a:rPr>
              <a:t>Tidak</a:t>
            </a:r>
            <a:r>
              <a:rPr lang="en-US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 t</a:t>
            </a:r>
            <a:r>
              <a:rPr lang="id-ID" sz="2400" b="1" dirty="0">
                <a:solidFill>
                  <a:schemeClr val="bg1"/>
                </a:solidFill>
                <a:latin typeface="Titillium Web ExtraLight" panose="020B0604020202020204" charset="0"/>
              </a:rPr>
              <a:t>erjadi </a:t>
            </a:r>
            <a:r>
              <a:rPr lang="en-US" sz="2400" b="1" i="1" dirty="0">
                <a:solidFill>
                  <a:schemeClr val="bg1"/>
                </a:solidFill>
                <a:latin typeface="Titillium Web ExtraLight" panose="020B0604020202020204" charset="0"/>
              </a:rPr>
              <a:t>Autocorrelation</a:t>
            </a:r>
            <a:endParaRPr lang="id-ID" sz="2400" b="1" i="1" dirty="0">
              <a:solidFill>
                <a:schemeClr val="bg1"/>
              </a:solidFill>
              <a:latin typeface="Titillium Web Extra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9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 Lanjut Olah Data</a:t>
            </a:r>
            <a:endParaRPr dirty="0"/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Automobile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355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401250"/>
            <a:ext cx="762500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-FI" sz="2200" dirty="0"/>
              <a:t>Menentukan Nilai Prediksi dari set Training Set dan Validasi Set</a:t>
            </a: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70D702-59E6-4C9A-BFCD-DA05972A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28" y="1236950"/>
            <a:ext cx="7324725" cy="923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069302-B09F-4B98-AC7C-D009A01EB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760" y="2180359"/>
            <a:ext cx="5610225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BCD6BA-518B-4AAE-8DF1-A5427F3A7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63881"/>
            <a:ext cx="5791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4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401250"/>
            <a:ext cx="762500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-FI" sz="2200" dirty="0"/>
              <a:t>Mencek Kualitas Prediksi Train Sample</a:t>
            </a: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58E7F-0F9A-4B08-B6A2-DD705B0C1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46" y="1434811"/>
            <a:ext cx="6400800" cy="5905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B72AF-9862-49F3-90EC-3E9D4EC17A9B}"/>
              </a:ext>
            </a:extLst>
          </p:cNvPr>
          <p:cNvSpPr/>
          <p:nvPr/>
        </p:nvSpPr>
        <p:spPr>
          <a:xfrm>
            <a:off x="716973" y="2278967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kecil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MAE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bagus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dihasilkan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angka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masih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diterima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1FC52-9ABD-46EB-83C6-06DB7E36E891}"/>
              </a:ext>
            </a:extLst>
          </p:cNvPr>
          <p:cNvSpPr/>
          <p:nvPr/>
        </p:nvSpPr>
        <p:spPr>
          <a:xfrm>
            <a:off x="723901" y="2524886"/>
            <a:ext cx="76407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RMSE -&gt;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manarik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akar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kuadrat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MSE.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intuitif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dibanding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MSE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skala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pengukuran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sama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data 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sedang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dievaluasi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E0C0C-D4EF-4E1B-A331-CAC58FA3D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89" y="3275301"/>
            <a:ext cx="6010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55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401250"/>
            <a:ext cx="762500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i-FI" sz="2200" dirty="0"/>
              <a:t>Mencek Kualitas Prediksi Valid Sample</a:t>
            </a:r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62E53B-1779-4A53-A1FD-AD4873DDE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26" y="1363807"/>
            <a:ext cx="6391275" cy="628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850D86-94DF-42DB-B31A-53F39B73B9A0}"/>
              </a:ext>
            </a:extLst>
          </p:cNvPr>
          <p:cNvSpPr/>
          <p:nvPr/>
        </p:nvSpPr>
        <p:spPr>
          <a:xfrm>
            <a:off x="758537" y="2195840"/>
            <a:ext cx="85309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kecil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nilai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MAE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semakin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bagus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prediksi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dihasilkan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angka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tersebut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masih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bisa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diterima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991E56-1B56-42EA-A261-3E66E0E41E8D}"/>
              </a:ext>
            </a:extLst>
          </p:cNvPr>
          <p:cNvSpPr/>
          <p:nvPr/>
        </p:nvSpPr>
        <p:spPr>
          <a:xfrm>
            <a:off x="765464" y="2504104"/>
            <a:ext cx="76407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RMSE -&gt;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manarik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akar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kuadrat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MSE.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Lebih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intuitif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dibanding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MSE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karena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skala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pengukuran</a:t>
            </a:r>
            <a:endParaRPr lang="en-US" dirty="0">
              <a:solidFill>
                <a:schemeClr val="bg1"/>
              </a:solidFill>
              <a:latin typeface="Titillium Web ExtraLight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sama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data yang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sedang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tillium Web ExtraLight" panose="020B0604020202020204" charset="0"/>
              </a:rPr>
              <a:t>dievaluasi</a:t>
            </a:r>
            <a:r>
              <a:rPr lang="en-US" dirty="0">
                <a:solidFill>
                  <a:schemeClr val="bg1"/>
                </a:solidFill>
                <a:latin typeface="Titillium Web ExtraLight" panose="020B060402020202020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EBA49-13BF-4C83-AF32-ACABB9FFB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41" y="3360160"/>
            <a:ext cx="59055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36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9204C-509E-4062-BFD4-8134956D7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18" y="1543572"/>
            <a:ext cx="8260773" cy="1137284"/>
          </a:xfrm>
        </p:spPr>
        <p:txBody>
          <a:bodyPr/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Nilai yang </a:t>
            </a:r>
            <a:r>
              <a:rPr lang="en-US" sz="1400" dirty="0" err="1">
                <a:solidFill>
                  <a:schemeClr val="bg1"/>
                </a:solidFill>
              </a:rPr>
              <a:t>pertama</a:t>
            </a:r>
            <a:r>
              <a:rPr lang="en-US" sz="1400" dirty="0">
                <a:solidFill>
                  <a:schemeClr val="bg1"/>
                </a:solidFill>
              </a:rPr>
              <a:t> kali </a:t>
            </a:r>
            <a:r>
              <a:rPr lang="en-US" sz="1400" dirty="0" err="1">
                <a:solidFill>
                  <a:schemeClr val="bg1"/>
                </a:solidFill>
              </a:rPr>
              <a:t>saya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perhatikan</a:t>
            </a:r>
            <a:r>
              <a:rPr lang="en-US" sz="1400" dirty="0">
                <a:solidFill>
                  <a:schemeClr val="bg1"/>
                </a:solidFill>
              </a:rPr>
              <a:t> pada </a:t>
            </a:r>
            <a:r>
              <a:rPr lang="en-US" sz="1400" dirty="0" err="1">
                <a:solidFill>
                  <a:schemeClr val="bg1"/>
                </a:solidFill>
              </a:rPr>
              <a:t>hasil</a:t>
            </a:r>
            <a:r>
              <a:rPr lang="en-US" sz="1400" dirty="0">
                <a:solidFill>
                  <a:schemeClr val="bg1"/>
                </a:solidFill>
              </a:rPr>
              <a:t> summary() </a:t>
            </a:r>
            <a:r>
              <a:rPr lang="en-US" sz="1400" dirty="0" err="1">
                <a:solidFill>
                  <a:schemeClr val="bg1"/>
                </a:solidFill>
              </a:rPr>
              <a:t>saat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setelah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menentukan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nilai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prediksi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sz="1400" dirty="0" err="1">
                <a:solidFill>
                  <a:schemeClr val="bg1"/>
                </a:solidFill>
              </a:rPr>
              <a:t>adalah</a:t>
            </a:r>
            <a:r>
              <a:rPr lang="en-US" sz="1400" dirty="0">
                <a:solidFill>
                  <a:schemeClr val="bg1"/>
                </a:solidFill>
              </a:rPr>
              <a:t> Adjusted R-squared, </a:t>
            </a:r>
            <a:r>
              <a:rPr lang="en-US" sz="1400" dirty="0" err="1">
                <a:solidFill>
                  <a:schemeClr val="bg1"/>
                </a:solidFill>
              </a:rPr>
              <a:t>nilai</a:t>
            </a:r>
            <a:r>
              <a:rPr lang="en-US" sz="1400" dirty="0">
                <a:solidFill>
                  <a:schemeClr val="bg1"/>
                </a:solidFill>
              </a:rPr>
              <a:t> Adjusted R-squared </a:t>
            </a:r>
            <a:r>
              <a:rPr lang="en-US" sz="1400" dirty="0" err="1">
                <a:solidFill>
                  <a:schemeClr val="bg1"/>
                </a:solidFill>
              </a:rPr>
              <a:t>berkisar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mulai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dari</a:t>
            </a:r>
            <a:r>
              <a:rPr lang="en-US" sz="1400" dirty="0">
                <a:solidFill>
                  <a:schemeClr val="bg1"/>
                </a:solidFill>
              </a:rPr>
              <a:t> 0 </a:t>
            </a:r>
            <a:r>
              <a:rPr lang="en-US" sz="1400" dirty="0" err="1">
                <a:solidFill>
                  <a:schemeClr val="bg1"/>
                </a:solidFill>
              </a:rPr>
              <a:t>hingga</a:t>
            </a:r>
            <a:r>
              <a:rPr lang="en-US" sz="1400" dirty="0">
                <a:solidFill>
                  <a:schemeClr val="bg1"/>
                </a:solidFill>
              </a:rPr>
              <a:t> 1 </a:t>
            </a:r>
            <a:r>
              <a:rPr lang="en-US" sz="1400" dirty="0" err="1">
                <a:solidFill>
                  <a:schemeClr val="bg1"/>
                </a:solidFill>
              </a:rPr>
              <a:t>menunjukkan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seberapa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sz="1400" dirty="0" err="1">
                <a:solidFill>
                  <a:schemeClr val="bg1"/>
                </a:solidFill>
              </a:rPr>
              <a:t>benar</a:t>
            </a:r>
            <a:r>
              <a:rPr lang="en-US" sz="1400" dirty="0">
                <a:solidFill>
                  <a:schemeClr val="bg1"/>
                </a:solidFill>
              </a:rPr>
              <a:t> model yang </a:t>
            </a:r>
            <a:r>
              <a:rPr lang="en-US" sz="1400" dirty="0" err="1">
                <a:solidFill>
                  <a:schemeClr val="bg1"/>
                </a:solidFill>
              </a:rPr>
              <a:t>kita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pakai</a:t>
            </a:r>
            <a:r>
              <a:rPr lang="en-US" sz="1400" dirty="0">
                <a:solidFill>
                  <a:schemeClr val="bg1"/>
                </a:solidFill>
              </a:rPr>
              <a:t>. Nilai 0.711 </a:t>
            </a:r>
            <a:r>
              <a:rPr lang="en-US" sz="1400" dirty="0" err="1">
                <a:solidFill>
                  <a:schemeClr val="bg1"/>
                </a:solidFill>
              </a:rPr>
              <a:t>menunjukkan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bahwa</a:t>
            </a:r>
            <a:r>
              <a:rPr lang="en-US" sz="1400" dirty="0">
                <a:solidFill>
                  <a:schemeClr val="bg1"/>
                </a:solidFill>
              </a:rPr>
              <a:t> 71.11 % </a:t>
            </a:r>
            <a:r>
              <a:rPr lang="en-US" sz="1400" dirty="0" err="1">
                <a:solidFill>
                  <a:schemeClr val="bg1"/>
                </a:solidFill>
              </a:rPr>
              <a:t>dari</a:t>
            </a:r>
            <a:r>
              <a:rPr lang="en-US" sz="1400" dirty="0">
                <a:solidFill>
                  <a:schemeClr val="bg1"/>
                </a:solidFill>
              </a:rPr>
              <a:t> data </a:t>
            </a:r>
            <a:r>
              <a:rPr lang="en-US" sz="1400" dirty="0" err="1">
                <a:solidFill>
                  <a:schemeClr val="bg1"/>
                </a:solidFill>
              </a:rPr>
              <a:t>dapat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diprediksi</a:t>
            </a:r>
            <a:r>
              <a:rPr lang="en-US" sz="1400" dirty="0">
                <a:solidFill>
                  <a:schemeClr val="bg1"/>
                </a:solidFill>
              </a:rPr>
              <a:t> oleh</a:t>
            </a:r>
          </a:p>
          <a:p>
            <a:pPr algn="just"/>
            <a:r>
              <a:rPr lang="en-US" sz="1400" dirty="0" err="1">
                <a:solidFill>
                  <a:schemeClr val="bg1"/>
                </a:solidFill>
              </a:rPr>
              <a:t>persamaan</a:t>
            </a:r>
            <a:r>
              <a:rPr lang="en-US" sz="1400" dirty="0">
                <a:solidFill>
                  <a:schemeClr val="bg1"/>
                </a:solidFill>
              </a:rPr>
              <a:t> linear yang </a:t>
            </a:r>
            <a:r>
              <a:rPr lang="en-US" sz="1400" dirty="0" err="1">
                <a:solidFill>
                  <a:schemeClr val="bg1"/>
                </a:solidFill>
              </a:rPr>
              <a:t>saya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pakai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Angka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tersebut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menunjukkan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bahwa</a:t>
            </a:r>
            <a:r>
              <a:rPr lang="en-US" sz="1400" dirty="0">
                <a:solidFill>
                  <a:schemeClr val="bg1"/>
                </a:solidFill>
              </a:rPr>
              <a:t> data yang </a:t>
            </a:r>
            <a:r>
              <a:rPr lang="en-US" sz="1400" dirty="0" err="1">
                <a:solidFill>
                  <a:schemeClr val="bg1"/>
                </a:solidFill>
              </a:rPr>
              <a:t>saya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pakai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adalah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US" sz="1400" dirty="0" err="1">
                <a:solidFill>
                  <a:schemeClr val="bg1"/>
                </a:solidFill>
              </a:rPr>
              <a:t>sesuatu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bisa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diterima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29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401250"/>
            <a:ext cx="762500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</a:t>
            </a:r>
            <a:r>
              <a:rPr lang="en-US" dirty="0" err="1"/>
              <a:t>lasan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Multiple Linier Regression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472F041-5CCD-4F40-931A-2DB75BA84927}"/>
              </a:ext>
            </a:extLst>
          </p:cNvPr>
          <p:cNvSpPr txBox="1">
            <a:spLocks/>
          </p:cNvSpPr>
          <p:nvPr/>
        </p:nvSpPr>
        <p:spPr>
          <a:xfrm>
            <a:off x="384464" y="1159109"/>
            <a:ext cx="8260773" cy="266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Model yang </a:t>
            </a:r>
            <a:r>
              <a:rPr lang="en-US" sz="1400" dirty="0" err="1">
                <a:solidFill>
                  <a:schemeClr val="bg1"/>
                </a:solidFill>
              </a:rPr>
              <a:t>dianalisis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tidak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bertingkat</a:t>
            </a:r>
            <a:r>
              <a:rPr lang="en-US" sz="1400" dirty="0">
                <a:solidFill>
                  <a:schemeClr val="bg1"/>
                </a:solidFill>
              </a:rPr>
              <a:t> dan </a:t>
            </a:r>
            <a:r>
              <a:rPr lang="en-US" sz="1400" dirty="0" err="1">
                <a:solidFill>
                  <a:schemeClr val="bg1"/>
                </a:solidFill>
              </a:rPr>
              <a:t>relatif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mudah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sehingga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sangat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cocok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diselesaikan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dengan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metode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jalur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analisis</a:t>
            </a:r>
            <a:r>
              <a:rPr lang="en-US" sz="1400" dirty="0">
                <a:solidFill>
                  <a:schemeClr val="bg1"/>
                </a:solidFill>
              </a:rPr>
              <a:t> pada </a:t>
            </a:r>
            <a:r>
              <a:rPr lang="en-US" sz="1400" dirty="0" err="1">
                <a:solidFill>
                  <a:schemeClr val="bg1"/>
                </a:solidFill>
              </a:rPr>
              <a:t>regresi</a:t>
            </a:r>
            <a:r>
              <a:rPr lang="en-US" sz="1400" dirty="0">
                <a:solidFill>
                  <a:schemeClr val="bg1"/>
                </a:solidFill>
              </a:rPr>
              <a:t> linear.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/>
              <a:t>Tertarik</a:t>
            </a:r>
            <a:r>
              <a:rPr lang="en-US" sz="1400" dirty="0"/>
              <a:t> </a:t>
            </a:r>
            <a:r>
              <a:rPr lang="en-US" sz="1400" dirty="0" err="1"/>
              <a:t>karena</a:t>
            </a:r>
            <a:r>
              <a:rPr lang="en-US" sz="1400" dirty="0"/>
              <a:t> </a:t>
            </a:r>
            <a:r>
              <a:rPr lang="en-US" sz="1400" dirty="0" err="1"/>
              <a:t>kemampuannya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prediksi</a:t>
            </a:r>
            <a:r>
              <a:rPr lang="en-US" sz="1400" dirty="0"/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03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Saran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9204C-509E-4062-BFD4-8134956D7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18" y="1543572"/>
            <a:ext cx="8260773" cy="266474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Penggunaan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metode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i="1" dirty="0">
                <a:solidFill>
                  <a:schemeClr val="bg1"/>
                </a:solidFill>
              </a:rPr>
              <a:t>Multiple Linier Regression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memerlukan</a:t>
            </a:r>
            <a:r>
              <a:rPr lang="en-US" sz="1400" dirty="0">
                <a:solidFill>
                  <a:schemeClr val="bg1"/>
                </a:solidFill>
              </a:rPr>
              <a:t> uji </a:t>
            </a:r>
            <a:r>
              <a:rPr lang="en-US" sz="1400" dirty="0" err="1">
                <a:solidFill>
                  <a:schemeClr val="bg1"/>
                </a:solidFill>
              </a:rPr>
              <a:t>asumsi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klasik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secara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statistik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harus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dipenuhi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Asumsi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klasik</a:t>
            </a:r>
            <a:r>
              <a:rPr lang="en-US" sz="1400" dirty="0">
                <a:solidFill>
                  <a:schemeClr val="bg1"/>
                </a:solidFill>
              </a:rPr>
              <a:t> yang </a:t>
            </a:r>
            <a:r>
              <a:rPr lang="en-US" sz="1400" dirty="0" err="1">
                <a:solidFill>
                  <a:schemeClr val="bg1"/>
                </a:solidFill>
              </a:rPr>
              <a:t>sering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digunakan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adalah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asumsi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normalitas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multikolinearitas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autokorelasi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heteroskedastisitas</a:t>
            </a:r>
            <a:r>
              <a:rPr lang="en-US" sz="1400" dirty="0">
                <a:solidFill>
                  <a:schemeClr val="bg1"/>
                </a:solidFill>
              </a:rPr>
              <a:t> dan </a:t>
            </a:r>
            <a:r>
              <a:rPr lang="en-US" sz="1400" dirty="0" err="1">
                <a:solidFill>
                  <a:schemeClr val="bg1"/>
                </a:solidFill>
              </a:rPr>
              <a:t>asumsi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linearitas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97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Daftar Pustaka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9204C-509E-4062-BFD4-8134956D7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418" y="1543572"/>
            <a:ext cx="8260773" cy="2664746"/>
          </a:xfrm>
        </p:spPr>
        <p:txBody>
          <a:bodyPr/>
          <a:lstStyle/>
          <a:p>
            <a:pPr marL="76200" indent="0" algn="just"/>
            <a:r>
              <a:rPr lang="en-US" sz="1400" dirty="0" err="1">
                <a:solidFill>
                  <a:schemeClr val="bg1"/>
                </a:solidFill>
              </a:rPr>
              <a:t>Neter</a:t>
            </a:r>
            <a:r>
              <a:rPr lang="en-US" sz="1400" dirty="0">
                <a:solidFill>
                  <a:schemeClr val="bg1"/>
                </a:solidFill>
              </a:rPr>
              <a:t>, J.at all. 1997. Model Linear </a:t>
            </a:r>
            <a:r>
              <a:rPr lang="en-US" sz="1400" dirty="0" err="1">
                <a:solidFill>
                  <a:schemeClr val="bg1"/>
                </a:solidFill>
              </a:rPr>
              <a:t>Terapan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Buku</a:t>
            </a:r>
            <a:r>
              <a:rPr lang="en-US" sz="1400" dirty="0">
                <a:solidFill>
                  <a:schemeClr val="bg1"/>
                </a:solidFill>
              </a:rPr>
              <a:t> I dan II: </a:t>
            </a:r>
            <a:r>
              <a:rPr lang="en-US" sz="1400" dirty="0" err="1">
                <a:solidFill>
                  <a:schemeClr val="bg1"/>
                </a:solidFill>
              </a:rPr>
              <a:t>Analisis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Regresi</a:t>
            </a:r>
            <a:r>
              <a:rPr lang="en-US" sz="1400" dirty="0">
                <a:solidFill>
                  <a:schemeClr val="bg1"/>
                </a:solidFill>
              </a:rPr>
              <a:t> Linear </a:t>
            </a:r>
            <a:r>
              <a:rPr lang="en-US" sz="1400" dirty="0" err="1">
                <a:solidFill>
                  <a:schemeClr val="bg1"/>
                </a:solidFill>
              </a:rPr>
              <a:t>Sederhana</a:t>
            </a:r>
            <a:r>
              <a:rPr lang="en-US" sz="1400" dirty="0">
                <a:solidFill>
                  <a:schemeClr val="bg1"/>
                </a:solidFill>
              </a:rPr>
              <a:t> dan </a:t>
            </a:r>
            <a:r>
              <a:rPr lang="en-US" sz="1400" dirty="0" err="1">
                <a:solidFill>
                  <a:schemeClr val="bg1"/>
                </a:solidFill>
              </a:rPr>
              <a:t>Analisis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Regresi</a:t>
            </a:r>
            <a:r>
              <a:rPr lang="en-US" sz="1400" dirty="0">
                <a:solidFill>
                  <a:schemeClr val="bg1"/>
                </a:solidFill>
              </a:rPr>
              <a:t> Ganda, </a:t>
            </a:r>
            <a:r>
              <a:rPr lang="en-US" sz="1400" dirty="0" err="1">
                <a:solidFill>
                  <a:schemeClr val="bg1"/>
                </a:solidFill>
              </a:rPr>
              <a:t>diterjemahkan</a:t>
            </a:r>
            <a:r>
              <a:rPr lang="en-US" sz="1400" dirty="0">
                <a:solidFill>
                  <a:schemeClr val="bg1"/>
                </a:solidFill>
              </a:rPr>
              <a:t> oleh Bambang </a:t>
            </a:r>
            <a:r>
              <a:rPr lang="en-US" sz="1400" dirty="0" err="1">
                <a:solidFill>
                  <a:schemeClr val="bg1"/>
                </a:solidFill>
              </a:rPr>
              <a:t>Sumantri</a:t>
            </a:r>
            <a:r>
              <a:rPr lang="en-US" sz="1400" dirty="0">
                <a:solidFill>
                  <a:schemeClr val="bg1"/>
                </a:solidFill>
              </a:rPr>
              <a:t>. Bogor: </a:t>
            </a:r>
            <a:r>
              <a:rPr lang="en-US" sz="1400" dirty="0" err="1">
                <a:solidFill>
                  <a:schemeClr val="bg1"/>
                </a:solidFill>
              </a:rPr>
              <a:t>Jurusan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Statistika</a:t>
            </a:r>
            <a:r>
              <a:rPr lang="en-US" sz="1400" dirty="0">
                <a:solidFill>
                  <a:schemeClr val="bg1"/>
                </a:solidFill>
              </a:rPr>
              <a:t> FMIPA IPB.</a:t>
            </a:r>
          </a:p>
          <a:p>
            <a:pPr marL="76200" indent="0" algn="just"/>
            <a:endParaRPr lang="en-US" sz="1400" dirty="0">
              <a:solidFill>
                <a:schemeClr val="bg1"/>
              </a:solidFill>
            </a:endParaRPr>
          </a:p>
          <a:p>
            <a:pPr marL="76200" indent="0" algn="just"/>
            <a:r>
              <a:rPr lang="en-US" sz="1400" dirty="0" err="1">
                <a:solidFill>
                  <a:schemeClr val="bg1"/>
                </a:solidFill>
              </a:rPr>
              <a:t>Uthami</a:t>
            </a:r>
            <a:r>
              <a:rPr lang="en-US" sz="1400" dirty="0">
                <a:solidFill>
                  <a:schemeClr val="bg1"/>
                </a:solidFill>
              </a:rPr>
              <a:t>, P. 2013. </a:t>
            </a:r>
            <a:r>
              <a:rPr lang="en-US" sz="1400" dirty="0" err="1">
                <a:solidFill>
                  <a:schemeClr val="bg1"/>
                </a:solidFill>
              </a:rPr>
              <a:t>Regresi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Kuantil</a:t>
            </a:r>
            <a:r>
              <a:rPr lang="en-US" sz="1400" dirty="0">
                <a:solidFill>
                  <a:schemeClr val="bg1"/>
                </a:solidFill>
              </a:rPr>
              <a:t> Median </a:t>
            </a:r>
            <a:r>
              <a:rPr lang="en-US" sz="1400" dirty="0" err="1">
                <a:solidFill>
                  <a:schemeClr val="bg1"/>
                </a:solidFill>
              </a:rPr>
              <a:t>Untuk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Mengatasi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Heteroskedastisitas</a:t>
            </a:r>
            <a:r>
              <a:rPr lang="en-US" sz="1400" dirty="0">
                <a:solidFill>
                  <a:schemeClr val="bg1"/>
                </a:solidFill>
              </a:rPr>
              <a:t> Pada</a:t>
            </a:r>
          </a:p>
          <a:p>
            <a:pPr marL="76200" indent="0" algn="just"/>
            <a:r>
              <a:rPr lang="en-US" sz="1400" dirty="0" err="1">
                <a:solidFill>
                  <a:schemeClr val="bg1"/>
                </a:solidFill>
              </a:rPr>
              <a:t>Analisis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Regresi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Skripsi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Universitas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Udayana</a:t>
            </a:r>
            <a:r>
              <a:rPr lang="en-US" sz="1400" dirty="0">
                <a:solidFill>
                  <a:schemeClr val="bg1"/>
                </a:solidFill>
              </a:rPr>
              <a:t>: Bali.</a:t>
            </a:r>
          </a:p>
          <a:p>
            <a:pPr marL="76200" indent="0" algn="just"/>
            <a:endParaRPr lang="en-US" sz="1400" dirty="0">
              <a:solidFill>
                <a:schemeClr val="bg1"/>
              </a:solidFill>
            </a:endParaRPr>
          </a:p>
          <a:p>
            <a:pPr marL="76200" indent="0" algn="just"/>
            <a:r>
              <a:rPr lang="en-US" sz="1400" dirty="0">
                <a:solidFill>
                  <a:schemeClr val="bg1"/>
                </a:solidFill>
              </a:rPr>
              <a:t>Montgomery, D.C. dan Peck, E.A., 1992, Introduction to Linier Regression Analysis. New York: John </a:t>
            </a:r>
            <a:r>
              <a:rPr lang="en-US" sz="1400" dirty="0" err="1">
                <a:solidFill>
                  <a:schemeClr val="bg1"/>
                </a:solidFill>
              </a:rPr>
              <a:t>Wileys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amd</a:t>
            </a:r>
            <a:r>
              <a:rPr lang="en-US" sz="1400" dirty="0">
                <a:solidFill>
                  <a:schemeClr val="bg1"/>
                </a:solidFill>
              </a:rPr>
              <a:t> Sons. </a:t>
            </a:r>
          </a:p>
          <a:p>
            <a:pPr marL="76200" indent="0" algn="just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03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>
            <a:spLocks noGrp="1"/>
          </p:cNvSpPr>
          <p:nvPr>
            <p:ph type="ctrTitle" idx="4294967295"/>
          </p:nvPr>
        </p:nvSpPr>
        <p:spPr>
          <a:xfrm>
            <a:off x="641049" y="2240138"/>
            <a:ext cx="517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 dirty="0"/>
              <a:t>TERIMA </a:t>
            </a:r>
            <a:r>
              <a:rPr lang="en-US" sz="9200" dirty="0"/>
              <a:t>KASIH</a:t>
            </a:r>
            <a:endParaRPr sz="9200" dirty="0"/>
          </a:p>
        </p:txBody>
      </p:sp>
      <p:sp>
        <p:nvSpPr>
          <p:cNvPr id="822" name="Shape 822"/>
          <p:cNvSpPr txBox="1">
            <a:spLocks noGrp="1"/>
          </p:cNvSpPr>
          <p:nvPr>
            <p:ph type="subTitle" idx="4294967295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Senandung </a:t>
            </a:r>
            <a:r>
              <a:rPr lang="en-US" sz="1800" dirty="0" err="1"/>
              <a:t>Maaf</a:t>
            </a:r>
            <a:endParaRPr sz="1800" dirty="0"/>
          </a:p>
        </p:txBody>
      </p:sp>
      <p:grpSp>
        <p:nvGrpSpPr>
          <p:cNvPr id="823" name="Shape 823"/>
          <p:cNvGrpSpPr/>
          <p:nvPr/>
        </p:nvGrpSpPr>
        <p:grpSpPr>
          <a:xfrm>
            <a:off x="6386449" y="535979"/>
            <a:ext cx="2049541" cy="2049503"/>
            <a:chOff x="6643075" y="3664250"/>
            <a:chExt cx="407950" cy="407975"/>
          </a:xfrm>
        </p:grpSpPr>
        <p:sp>
          <p:nvSpPr>
            <p:cNvPr id="824" name="Shape 82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Shape 826"/>
          <p:cNvGrpSpPr/>
          <p:nvPr/>
        </p:nvGrpSpPr>
        <p:grpSpPr>
          <a:xfrm rot="-587398">
            <a:off x="6265771" y="2852329"/>
            <a:ext cx="842620" cy="842572"/>
            <a:chOff x="576250" y="4319400"/>
            <a:chExt cx="442075" cy="442050"/>
          </a:xfrm>
        </p:grpSpPr>
        <p:sp>
          <p:nvSpPr>
            <p:cNvPr id="827" name="Shape 8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Shape 831"/>
          <p:cNvSpPr/>
          <p:nvPr/>
        </p:nvSpPr>
        <p:spPr>
          <a:xfrm>
            <a:off x="5895981" y="1009302"/>
            <a:ext cx="320368" cy="3058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Shape 832"/>
          <p:cNvSpPr/>
          <p:nvPr/>
        </p:nvSpPr>
        <p:spPr>
          <a:xfrm rot="2697547">
            <a:off x="8007055" y="2575333"/>
            <a:ext cx="486304" cy="46434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Shape 833"/>
          <p:cNvSpPr/>
          <p:nvPr/>
        </p:nvSpPr>
        <p:spPr>
          <a:xfrm>
            <a:off x="8391773" y="2310235"/>
            <a:ext cx="194803" cy="18607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Shape 834"/>
          <p:cNvSpPr/>
          <p:nvPr/>
        </p:nvSpPr>
        <p:spPr>
          <a:xfrm rot="1280241">
            <a:off x="5674028" y="1931959"/>
            <a:ext cx="194750" cy="18604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Shape 83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Tahapan Mengolah Data Set</a:t>
            </a:r>
            <a:endParaRPr dirty="0"/>
          </a:p>
        </p:txBody>
      </p:sp>
      <p:sp>
        <p:nvSpPr>
          <p:cNvPr id="808" name="Shape 808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Automobile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303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401250"/>
            <a:ext cx="762500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Mempersiapkan Olah Data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99842-75F9-4676-9EA1-43A245669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65" y="1358179"/>
            <a:ext cx="7981950" cy="1304925"/>
          </a:xfrm>
          <a:prstGeom prst="rect">
            <a:avLst/>
          </a:prstGeom>
        </p:spPr>
      </p:pic>
      <p:sp>
        <p:nvSpPr>
          <p:cNvPr id="9" name="Shape 786">
            <a:extLst>
              <a:ext uri="{FF2B5EF4-FFF2-40B4-BE49-F238E27FC236}">
                <a16:creationId xmlns:a16="http://schemas.microsoft.com/office/drawing/2014/main" id="{E486F2E4-5D67-4A0A-AF0C-92B550A090C6}"/>
              </a:ext>
            </a:extLst>
          </p:cNvPr>
          <p:cNvSpPr txBox="1">
            <a:spLocks/>
          </p:cNvSpPr>
          <p:nvPr/>
        </p:nvSpPr>
        <p:spPr>
          <a:xfrm>
            <a:off x="777773" y="2822863"/>
            <a:ext cx="4396900" cy="192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Titillium Web"/>
              <a:buNone/>
            </a:pPr>
            <a:r>
              <a:rPr lang="nn-NO" sz="1400" dirty="0"/>
              <a:t>Data sudah masuk ke dalam environmentnya R Studio. </a:t>
            </a:r>
          </a:p>
        </p:txBody>
      </p:sp>
    </p:spTree>
    <p:extLst>
      <p:ext uri="{BB962C8B-B14F-4D97-AF65-F5344CB8AC3E}">
        <p14:creationId xmlns:p14="http://schemas.microsoft.com/office/powerpoint/2010/main" val="342124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401250"/>
            <a:ext cx="762500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</a:t>
            </a:r>
            <a:r>
              <a:rPr lang="en-US" dirty="0" err="1"/>
              <a:t>lihat</a:t>
            </a:r>
            <a:r>
              <a:rPr lang="en" dirty="0"/>
              <a:t> </a:t>
            </a:r>
            <a:r>
              <a:rPr lang="en-US" dirty="0"/>
              <a:t>Missing Value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395F8C-02F1-4406-9295-E22DDCDEE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0942"/>
            <a:ext cx="9144000" cy="313030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63AF261-B289-4058-AB2C-6CDC997CA269}"/>
              </a:ext>
            </a:extLst>
          </p:cNvPr>
          <p:cNvSpPr/>
          <p:nvPr/>
        </p:nvSpPr>
        <p:spPr>
          <a:xfrm rot="5400000">
            <a:off x="1456460" y="1788970"/>
            <a:ext cx="225134" cy="7897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AA5E46-251B-415F-9E9C-44AE16E2A9D7}"/>
              </a:ext>
            </a:extLst>
          </p:cNvPr>
          <p:cNvSpPr/>
          <p:nvPr/>
        </p:nvSpPr>
        <p:spPr>
          <a:xfrm rot="5400000">
            <a:off x="5183335" y="1286743"/>
            <a:ext cx="225134" cy="7897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B5D3D3-5107-412C-B580-1E896AACC00F}"/>
              </a:ext>
            </a:extLst>
          </p:cNvPr>
          <p:cNvSpPr/>
          <p:nvPr/>
        </p:nvSpPr>
        <p:spPr>
          <a:xfrm rot="5400000">
            <a:off x="7424309" y="3683581"/>
            <a:ext cx="225134" cy="7897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02B774-6D4E-47F4-A252-8974875224F3}"/>
              </a:ext>
            </a:extLst>
          </p:cNvPr>
          <p:cNvSpPr/>
          <p:nvPr/>
        </p:nvSpPr>
        <p:spPr>
          <a:xfrm rot="5400000">
            <a:off x="4407482" y="3690509"/>
            <a:ext cx="225134" cy="7897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E854EE-9161-484A-B3C4-C79DA61B8660}"/>
              </a:ext>
            </a:extLst>
          </p:cNvPr>
          <p:cNvSpPr/>
          <p:nvPr/>
        </p:nvSpPr>
        <p:spPr>
          <a:xfrm rot="5400000">
            <a:off x="3396101" y="3697437"/>
            <a:ext cx="225134" cy="7897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7092F7-D8A3-4FDC-A9EE-E23A476FFA2C}"/>
              </a:ext>
            </a:extLst>
          </p:cNvPr>
          <p:cNvSpPr/>
          <p:nvPr/>
        </p:nvSpPr>
        <p:spPr>
          <a:xfrm rot="5400000">
            <a:off x="1220938" y="3704363"/>
            <a:ext cx="225134" cy="7897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A012AC-22D7-4C7E-AC41-295239F3C72B}"/>
              </a:ext>
            </a:extLst>
          </p:cNvPr>
          <p:cNvSpPr/>
          <p:nvPr/>
        </p:nvSpPr>
        <p:spPr>
          <a:xfrm rot="5400000">
            <a:off x="282287" y="3700900"/>
            <a:ext cx="225134" cy="7897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42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401250"/>
            <a:ext cx="762500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Menghilangkan </a:t>
            </a:r>
            <a:r>
              <a:rPr lang="en-US" dirty="0"/>
              <a:t>Missing Value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C3837-EB08-4258-9ADE-7C87745A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1" y="1304058"/>
            <a:ext cx="66389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6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Shape 784"/>
          <p:cNvSpPr txBox="1">
            <a:spLocks noGrp="1"/>
          </p:cNvSpPr>
          <p:nvPr>
            <p:ph type="title"/>
          </p:nvPr>
        </p:nvSpPr>
        <p:spPr>
          <a:xfrm>
            <a:off x="739674" y="401250"/>
            <a:ext cx="800947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</a:t>
            </a:r>
            <a:r>
              <a:rPr lang="en-US" dirty="0" err="1"/>
              <a:t>lihat</a:t>
            </a:r>
            <a:r>
              <a:rPr lang="en-US" dirty="0"/>
              <a:t> Data Set Setelah </a:t>
            </a:r>
            <a:r>
              <a:rPr lang="en-US" dirty="0" err="1"/>
              <a:t>Eliminasi</a:t>
            </a:r>
            <a:r>
              <a:rPr lang="en" dirty="0"/>
              <a:t> </a:t>
            </a:r>
            <a:r>
              <a:rPr lang="en-US" dirty="0"/>
              <a:t>Missing Value</a:t>
            </a:r>
            <a:endParaRPr dirty="0"/>
          </a:p>
        </p:txBody>
      </p:sp>
      <p:sp>
        <p:nvSpPr>
          <p:cNvPr id="788" name="Shape 788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70F666-B759-403E-AC25-9E0931F01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1232"/>
            <a:ext cx="9144000" cy="3175108"/>
          </a:xfrm>
          <a:prstGeom prst="rect">
            <a:avLst/>
          </a:prstGeom>
        </p:spPr>
      </p:pic>
      <p:sp>
        <p:nvSpPr>
          <p:cNvPr id="6" name="Shape 786">
            <a:extLst>
              <a:ext uri="{FF2B5EF4-FFF2-40B4-BE49-F238E27FC236}">
                <a16:creationId xmlns:a16="http://schemas.microsoft.com/office/drawing/2014/main" id="{5E27FEB6-4C92-42B3-80ED-ACB7DDDC1E0C}"/>
              </a:ext>
            </a:extLst>
          </p:cNvPr>
          <p:cNvSpPr txBox="1">
            <a:spLocks/>
          </p:cNvSpPr>
          <p:nvPr/>
        </p:nvSpPr>
        <p:spPr>
          <a:xfrm>
            <a:off x="725818" y="4350327"/>
            <a:ext cx="4396900" cy="192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-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●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○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■"/>
              <a:defRPr sz="2000" b="0" i="0" u="none" strike="noStrike" cap="non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Titillium Web"/>
              <a:buNone/>
            </a:pPr>
            <a:r>
              <a:rPr lang="nn-NO" sz="1400" dirty="0"/>
              <a:t>Sudah tidak ada missing value. </a:t>
            </a:r>
          </a:p>
        </p:txBody>
      </p:sp>
    </p:spTree>
    <p:extLst>
      <p:ext uri="{BB962C8B-B14F-4D97-AF65-F5344CB8AC3E}">
        <p14:creationId xmlns:p14="http://schemas.microsoft.com/office/powerpoint/2010/main" val="617391935"/>
      </p:ext>
    </p:extLst>
  </p:cSld>
  <p:clrMapOvr>
    <a:masterClrMapping/>
  </p:clrMapOvr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991</Words>
  <Application>Microsoft Office PowerPoint</Application>
  <PresentationFormat>On-screen Show (16:9)</PresentationFormat>
  <Paragraphs>166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Titillium Web ExtraLight</vt:lpstr>
      <vt:lpstr>Titillium Web</vt:lpstr>
      <vt:lpstr>Thaliard template</vt:lpstr>
      <vt:lpstr>Automobile Data Set </vt:lpstr>
      <vt:lpstr>Data Set</vt:lpstr>
      <vt:lpstr>Informasi Data Set</vt:lpstr>
      <vt:lpstr>Alasan Memilih Multiple Linier Regression</vt:lpstr>
      <vt:lpstr>Tahapan Mengolah Data Set</vt:lpstr>
      <vt:lpstr>Mempersiapkan Olah Data</vt:lpstr>
      <vt:lpstr>Melihat Missing Value</vt:lpstr>
      <vt:lpstr>Menghilangkan Missing Value</vt:lpstr>
      <vt:lpstr>Melihat Data Set Setelah Eliminasi Missing Value</vt:lpstr>
      <vt:lpstr>Melihat Kesalahan Data Secara Visual</vt:lpstr>
      <vt:lpstr>Mensubset Beberapa Variable Numerik</vt:lpstr>
      <vt:lpstr>Mencoba Menganalisis Ulang</vt:lpstr>
      <vt:lpstr>Mengembangkan Model Linier dengan Men-Split Data</vt:lpstr>
      <vt:lpstr>Menerapkan Model Multiple Regression</vt:lpstr>
      <vt:lpstr>Proses Pertimbangan Data 1</vt:lpstr>
      <vt:lpstr>Melihat Kesalahan Secara Visual Pertimbangan Data 1</vt:lpstr>
      <vt:lpstr>Cek Multicollinearity Pertimbangan Data 1</vt:lpstr>
      <vt:lpstr>Cek Heterocedasticity Pertimbangan Data 1</vt:lpstr>
      <vt:lpstr>Cek Autocorrelation (Durbin Watson Test) Pertimbangan Data 1</vt:lpstr>
      <vt:lpstr>Proses Pertimbangan Data 2</vt:lpstr>
      <vt:lpstr>Melihat Kesalahan Secara Visual Pertimbangan Data 2</vt:lpstr>
      <vt:lpstr>Cek Multicollinearity Pertimbangan Data 2</vt:lpstr>
      <vt:lpstr>Cek Heterocedasticity Pertimbangan Data 2</vt:lpstr>
      <vt:lpstr>Cek Autocorrelation (Durbin Watson Test) Pertimbangan Data 2</vt:lpstr>
      <vt:lpstr>Proses Pertimbangan Data 3</vt:lpstr>
      <vt:lpstr>Melihat Kesalahan Secara Visual Pertimbangan Data 3</vt:lpstr>
      <vt:lpstr>Cek Multicollinearity Pertimbangan Data 3</vt:lpstr>
      <vt:lpstr>Cek Heterocedasticity Pertimbangan Data 3</vt:lpstr>
      <vt:lpstr>Cek Autocorrelation (Durbin Watson Test) Pertimbangan Data 3</vt:lpstr>
      <vt:lpstr>Proses Pertimbangan Data 4</vt:lpstr>
      <vt:lpstr>Melihat Kesalahan Secara Visual Pertimbangan Data 4</vt:lpstr>
      <vt:lpstr>Cek Multicollinearity Pertimbangan Data 4</vt:lpstr>
      <vt:lpstr>Cek Heterocedasticity Pertimbangan Data 4</vt:lpstr>
      <vt:lpstr>Cek Autocorrelation (Durbin Watson Test) Pertimbangan Data 4</vt:lpstr>
      <vt:lpstr>Tahap Lanjut Olah Data</vt:lpstr>
      <vt:lpstr>Menentukan Nilai Prediksi dari set Training Set dan Validasi Set</vt:lpstr>
      <vt:lpstr>Mencek Kualitas Prediksi Train Sample</vt:lpstr>
      <vt:lpstr>Mencek Kualitas Prediksi Valid Sample</vt:lpstr>
      <vt:lpstr>Kesimpulan</vt:lpstr>
      <vt:lpstr>Saran</vt:lpstr>
      <vt:lpstr>Daftar Pustaka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 Compressive Strength Data Set </dc:title>
  <cp:lastModifiedBy>Endang Nurhadi</cp:lastModifiedBy>
  <cp:revision>79</cp:revision>
  <dcterms:modified xsi:type="dcterms:W3CDTF">2018-06-02T15:07:21Z</dcterms:modified>
</cp:coreProperties>
</file>