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4" r:id="rId4"/>
  </p:sldMasterIdLst>
  <p:notesMasterIdLst>
    <p:notesMasterId r:id="rId21"/>
  </p:notesMasterIdLst>
  <p:sldIdLst>
    <p:sldId id="256" r:id="rId5"/>
    <p:sldId id="278" r:id="rId6"/>
    <p:sldId id="305" r:id="rId7"/>
    <p:sldId id="306" r:id="rId8"/>
    <p:sldId id="289" r:id="rId9"/>
    <p:sldId id="302" r:id="rId10"/>
    <p:sldId id="303" r:id="rId11"/>
    <p:sldId id="290" r:id="rId12"/>
    <p:sldId id="291" r:id="rId13"/>
    <p:sldId id="307" r:id="rId14"/>
    <p:sldId id="292" r:id="rId15"/>
    <p:sldId id="308" r:id="rId16"/>
    <p:sldId id="309" r:id="rId17"/>
    <p:sldId id="293" r:id="rId18"/>
    <p:sldId id="304" r:id="rId19"/>
    <p:sldId id="30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374" autoAdjust="0"/>
  </p:normalViewPr>
  <p:slideViewPr>
    <p:cSldViewPr snapToGrid="0">
      <p:cViewPr varScale="1">
        <p:scale>
          <a:sx n="88" d="100"/>
          <a:sy n="88" d="100"/>
        </p:scale>
        <p:origin x="422" y="77"/>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54CACA-5305-4761-954B-3B2E65643D8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C92AD7A-5DEB-4FAF-9726-E48E7BA3ACE2}">
      <dgm:prSet/>
      <dgm:spPr/>
      <dgm:t>
        <a:bodyPr/>
        <a:lstStyle/>
        <a:p>
          <a:pPr>
            <a:lnSpc>
              <a:spcPct val="100000"/>
            </a:lnSpc>
          </a:pPr>
          <a:r>
            <a:rPr lang="es-CL" b="1" dirty="0"/>
            <a:t>Descripción de la solución</a:t>
          </a:r>
          <a:endParaRPr lang="en-US" dirty="0"/>
        </a:p>
      </dgm:t>
    </dgm:pt>
    <dgm:pt modelId="{6D370704-5F5B-44F2-8C23-ADA7997F1D8C}" type="parTrans" cxnId="{C3258E15-1625-45B9-A34A-0EDE339F2912}">
      <dgm:prSet/>
      <dgm:spPr/>
      <dgm:t>
        <a:bodyPr/>
        <a:lstStyle/>
        <a:p>
          <a:endParaRPr lang="en-US"/>
        </a:p>
      </dgm:t>
    </dgm:pt>
    <dgm:pt modelId="{08FC49AB-8557-4BA5-BE6D-DB66CF50D418}" type="sibTrans" cxnId="{C3258E15-1625-45B9-A34A-0EDE339F2912}">
      <dgm:prSet/>
      <dgm:spPr/>
      <dgm:t>
        <a:bodyPr/>
        <a:lstStyle/>
        <a:p>
          <a:endParaRPr lang="en-US"/>
        </a:p>
      </dgm:t>
    </dgm:pt>
    <dgm:pt modelId="{B2BA01A6-5814-4F70-B276-DC1D3AE70D26}">
      <dgm:prSet/>
      <dgm:spPr/>
      <dgm:t>
        <a:bodyPr/>
        <a:lstStyle/>
        <a:p>
          <a:pPr>
            <a:lnSpc>
              <a:spcPct val="100000"/>
            </a:lnSpc>
          </a:pPr>
          <a:r>
            <a:rPr lang="es-CL" b="1" dirty="0"/>
            <a:t>Principales preguntas a responder</a:t>
          </a:r>
          <a:endParaRPr lang="en-US" dirty="0"/>
        </a:p>
      </dgm:t>
    </dgm:pt>
    <dgm:pt modelId="{2AB3723B-A3C7-4A6B-8A7F-BDA19F1B6BD6}" type="parTrans" cxnId="{7BBD28EB-8329-4609-AD8A-8049FD8B187E}">
      <dgm:prSet/>
      <dgm:spPr/>
      <dgm:t>
        <a:bodyPr/>
        <a:lstStyle/>
        <a:p>
          <a:endParaRPr lang="en-US"/>
        </a:p>
      </dgm:t>
    </dgm:pt>
    <dgm:pt modelId="{7AF628DC-CA39-4959-AE05-E219EC1A7431}" type="sibTrans" cxnId="{7BBD28EB-8329-4609-AD8A-8049FD8B187E}">
      <dgm:prSet/>
      <dgm:spPr/>
      <dgm:t>
        <a:bodyPr/>
        <a:lstStyle/>
        <a:p>
          <a:endParaRPr lang="en-US"/>
        </a:p>
      </dgm:t>
    </dgm:pt>
    <dgm:pt modelId="{6DDC813C-E6F3-4EBB-AC73-1C976ECBA4AB}">
      <dgm:prSet/>
      <dgm:spPr/>
      <dgm:t>
        <a:bodyPr/>
        <a:lstStyle/>
        <a:p>
          <a:pPr>
            <a:lnSpc>
              <a:spcPct val="100000"/>
            </a:lnSpc>
          </a:pPr>
          <a:r>
            <a:rPr lang="es-CL" b="1" dirty="0"/>
            <a:t>Alcance del Producto</a:t>
          </a:r>
          <a:endParaRPr lang="en-US" dirty="0"/>
        </a:p>
      </dgm:t>
    </dgm:pt>
    <dgm:pt modelId="{B28B635D-A158-4BF2-9420-AFD4DEB87875}" type="parTrans" cxnId="{7B0C6E86-84C1-4DC1-AFE4-F7C70AA35B8C}">
      <dgm:prSet/>
      <dgm:spPr/>
      <dgm:t>
        <a:bodyPr/>
        <a:lstStyle/>
        <a:p>
          <a:endParaRPr lang="en-US"/>
        </a:p>
      </dgm:t>
    </dgm:pt>
    <dgm:pt modelId="{5587268E-06F3-48FC-9567-5B122C8141ED}" type="sibTrans" cxnId="{7B0C6E86-84C1-4DC1-AFE4-F7C70AA35B8C}">
      <dgm:prSet/>
      <dgm:spPr/>
      <dgm:t>
        <a:bodyPr/>
        <a:lstStyle/>
        <a:p>
          <a:endParaRPr lang="en-US"/>
        </a:p>
      </dgm:t>
    </dgm:pt>
    <dgm:pt modelId="{3893E496-1776-42D8-912B-38843EDE6D0B}" type="pres">
      <dgm:prSet presAssocID="{3454CACA-5305-4761-954B-3B2E65643D8C}" presName="root" presStyleCnt="0">
        <dgm:presLayoutVars>
          <dgm:dir/>
          <dgm:resizeHandles val="exact"/>
        </dgm:presLayoutVars>
      </dgm:prSet>
      <dgm:spPr/>
    </dgm:pt>
    <dgm:pt modelId="{8E4267AB-E1CD-4611-BC99-4B265BE5EDE8}" type="pres">
      <dgm:prSet presAssocID="{6C92AD7A-5DEB-4FAF-9726-E48E7BA3ACE2}" presName="compNode" presStyleCnt="0"/>
      <dgm:spPr/>
    </dgm:pt>
    <dgm:pt modelId="{C8D98938-58C3-4867-93CA-3490C5D82287}" type="pres">
      <dgm:prSet presAssocID="{6C92AD7A-5DEB-4FAF-9726-E48E7BA3ACE2}" presName="bgRect" presStyleLbl="bgShp" presStyleIdx="0" presStyleCnt="3"/>
      <dgm:spPr/>
    </dgm:pt>
    <dgm:pt modelId="{52E4404F-0915-4F18-AC8A-DCE624A70A43}" type="pres">
      <dgm:prSet presAssocID="{6C92AD7A-5DEB-4FAF-9726-E48E7BA3ACE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8F20B0BE-94A9-4AC6-B15C-20D9886F3A09}" type="pres">
      <dgm:prSet presAssocID="{6C92AD7A-5DEB-4FAF-9726-E48E7BA3ACE2}" presName="spaceRect" presStyleCnt="0"/>
      <dgm:spPr/>
    </dgm:pt>
    <dgm:pt modelId="{124D9893-E57F-485F-9F51-7B926316A575}" type="pres">
      <dgm:prSet presAssocID="{6C92AD7A-5DEB-4FAF-9726-E48E7BA3ACE2}" presName="parTx" presStyleLbl="revTx" presStyleIdx="0" presStyleCnt="3">
        <dgm:presLayoutVars>
          <dgm:chMax val="0"/>
          <dgm:chPref val="0"/>
        </dgm:presLayoutVars>
      </dgm:prSet>
      <dgm:spPr/>
    </dgm:pt>
    <dgm:pt modelId="{DA9757B8-1E73-436D-A598-D59E7EBE0C4B}" type="pres">
      <dgm:prSet presAssocID="{08FC49AB-8557-4BA5-BE6D-DB66CF50D418}" presName="sibTrans" presStyleCnt="0"/>
      <dgm:spPr/>
    </dgm:pt>
    <dgm:pt modelId="{0052EDEC-6020-4A3B-A35A-13DD5D3135E7}" type="pres">
      <dgm:prSet presAssocID="{B2BA01A6-5814-4F70-B276-DC1D3AE70D26}" presName="compNode" presStyleCnt="0"/>
      <dgm:spPr/>
    </dgm:pt>
    <dgm:pt modelId="{55035B72-6499-4D6A-9182-58BD646E30D6}" type="pres">
      <dgm:prSet presAssocID="{B2BA01A6-5814-4F70-B276-DC1D3AE70D26}" presName="bgRect" presStyleLbl="bgShp" presStyleIdx="1" presStyleCnt="3"/>
      <dgm:spPr/>
    </dgm:pt>
    <dgm:pt modelId="{7F4105CA-FBF8-43C7-BB20-3DC041B4ECD2}" type="pres">
      <dgm:prSet presAssocID="{B2BA01A6-5814-4F70-B276-DC1D3AE70D2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ateo"/>
        </a:ext>
      </dgm:extLst>
    </dgm:pt>
    <dgm:pt modelId="{B19986A7-FAC1-4D65-A581-1BDBE020261D}" type="pres">
      <dgm:prSet presAssocID="{B2BA01A6-5814-4F70-B276-DC1D3AE70D26}" presName="spaceRect" presStyleCnt="0"/>
      <dgm:spPr/>
    </dgm:pt>
    <dgm:pt modelId="{32662318-1E5A-49FB-BF4E-330CE082E6EB}" type="pres">
      <dgm:prSet presAssocID="{B2BA01A6-5814-4F70-B276-DC1D3AE70D26}" presName="parTx" presStyleLbl="revTx" presStyleIdx="1" presStyleCnt="3">
        <dgm:presLayoutVars>
          <dgm:chMax val="0"/>
          <dgm:chPref val="0"/>
        </dgm:presLayoutVars>
      </dgm:prSet>
      <dgm:spPr/>
    </dgm:pt>
    <dgm:pt modelId="{D5003EA2-615B-4820-9944-C157EE7C9D88}" type="pres">
      <dgm:prSet presAssocID="{7AF628DC-CA39-4959-AE05-E219EC1A7431}" presName="sibTrans" presStyleCnt="0"/>
      <dgm:spPr/>
    </dgm:pt>
    <dgm:pt modelId="{F5060717-E524-488F-9BBD-9E51E04A5186}" type="pres">
      <dgm:prSet presAssocID="{6DDC813C-E6F3-4EBB-AC73-1C976ECBA4AB}" presName="compNode" presStyleCnt="0"/>
      <dgm:spPr/>
    </dgm:pt>
    <dgm:pt modelId="{A469D374-F982-4AA3-9858-7995CDB9CFA2}" type="pres">
      <dgm:prSet presAssocID="{6DDC813C-E6F3-4EBB-AC73-1C976ECBA4AB}" presName="bgRect" presStyleLbl="bgShp" presStyleIdx="2" presStyleCnt="3"/>
      <dgm:spPr/>
    </dgm:pt>
    <dgm:pt modelId="{A3625265-AFAD-40AB-91ED-3B836666AADE}" type="pres">
      <dgm:prSet presAssocID="{6DDC813C-E6F3-4EBB-AC73-1C976ECBA4A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nero"/>
        </a:ext>
      </dgm:extLst>
    </dgm:pt>
    <dgm:pt modelId="{010BAD3D-6300-4E2E-B8F3-89750AE70CE9}" type="pres">
      <dgm:prSet presAssocID="{6DDC813C-E6F3-4EBB-AC73-1C976ECBA4AB}" presName="spaceRect" presStyleCnt="0"/>
      <dgm:spPr/>
    </dgm:pt>
    <dgm:pt modelId="{65122F0B-B51C-4C0C-B445-12620C9813A8}" type="pres">
      <dgm:prSet presAssocID="{6DDC813C-E6F3-4EBB-AC73-1C976ECBA4AB}" presName="parTx" presStyleLbl="revTx" presStyleIdx="2" presStyleCnt="3">
        <dgm:presLayoutVars>
          <dgm:chMax val="0"/>
          <dgm:chPref val="0"/>
        </dgm:presLayoutVars>
      </dgm:prSet>
      <dgm:spPr/>
    </dgm:pt>
  </dgm:ptLst>
  <dgm:cxnLst>
    <dgm:cxn modelId="{39050E02-8525-7145-B074-690B116A8A1F}" type="presOf" srcId="{B2BA01A6-5814-4F70-B276-DC1D3AE70D26}" destId="{32662318-1E5A-49FB-BF4E-330CE082E6EB}" srcOrd="0" destOrd="0" presId="urn:microsoft.com/office/officeart/2018/2/layout/IconVerticalSolidList"/>
    <dgm:cxn modelId="{C3258E15-1625-45B9-A34A-0EDE339F2912}" srcId="{3454CACA-5305-4761-954B-3B2E65643D8C}" destId="{6C92AD7A-5DEB-4FAF-9726-E48E7BA3ACE2}" srcOrd="0" destOrd="0" parTransId="{6D370704-5F5B-44F2-8C23-ADA7997F1D8C}" sibTransId="{08FC49AB-8557-4BA5-BE6D-DB66CF50D418}"/>
    <dgm:cxn modelId="{7B0C6E86-84C1-4DC1-AFE4-F7C70AA35B8C}" srcId="{3454CACA-5305-4761-954B-3B2E65643D8C}" destId="{6DDC813C-E6F3-4EBB-AC73-1C976ECBA4AB}" srcOrd="2" destOrd="0" parTransId="{B28B635D-A158-4BF2-9420-AFD4DEB87875}" sibTransId="{5587268E-06F3-48FC-9567-5B122C8141ED}"/>
    <dgm:cxn modelId="{B9AF29A4-57E1-444E-BFAA-32A764E04D3D}" type="presOf" srcId="{3454CACA-5305-4761-954B-3B2E65643D8C}" destId="{3893E496-1776-42D8-912B-38843EDE6D0B}" srcOrd="0" destOrd="0" presId="urn:microsoft.com/office/officeart/2018/2/layout/IconVerticalSolidList"/>
    <dgm:cxn modelId="{84D45AD8-C609-3549-8D29-03C9BAC8594C}" type="presOf" srcId="{6DDC813C-E6F3-4EBB-AC73-1C976ECBA4AB}" destId="{65122F0B-B51C-4C0C-B445-12620C9813A8}" srcOrd="0" destOrd="0" presId="urn:microsoft.com/office/officeart/2018/2/layout/IconVerticalSolidList"/>
    <dgm:cxn modelId="{1234A9E4-161E-F941-96EF-D3293F02EB42}" type="presOf" srcId="{6C92AD7A-5DEB-4FAF-9726-E48E7BA3ACE2}" destId="{124D9893-E57F-485F-9F51-7B926316A575}" srcOrd="0" destOrd="0" presId="urn:microsoft.com/office/officeart/2018/2/layout/IconVerticalSolidList"/>
    <dgm:cxn modelId="{7BBD28EB-8329-4609-AD8A-8049FD8B187E}" srcId="{3454CACA-5305-4761-954B-3B2E65643D8C}" destId="{B2BA01A6-5814-4F70-B276-DC1D3AE70D26}" srcOrd="1" destOrd="0" parTransId="{2AB3723B-A3C7-4A6B-8A7F-BDA19F1B6BD6}" sibTransId="{7AF628DC-CA39-4959-AE05-E219EC1A7431}"/>
    <dgm:cxn modelId="{B5E0F4A3-5B65-AE41-BFD3-CF35680C1407}" type="presParOf" srcId="{3893E496-1776-42D8-912B-38843EDE6D0B}" destId="{8E4267AB-E1CD-4611-BC99-4B265BE5EDE8}" srcOrd="0" destOrd="0" presId="urn:microsoft.com/office/officeart/2018/2/layout/IconVerticalSolidList"/>
    <dgm:cxn modelId="{E77153F9-2FF0-1F48-9663-64CFC0E27BD5}" type="presParOf" srcId="{8E4267AB-E1CD-4611-BC99-4B265BE5EDE8}" destId="{C8D98938-58C3-4867-93CA-3490C5D82287}" srcOrd="0" destOrd="0" presId="urn:microsoft.com/office/officeart/2018/2/layout/IconVerticalSolidList"/>
    <dgm:cxn modelId="{AE78E49E-6102-D74E-B819-273F92DB4A18}" type="presParOf" srcId="{8E4267AB-E1CD-4611-BC99-4B265BE5EDE8}" destId="{52E4404F-0915-4F18-AC8A-DCE624A70A43}" srcOrd="1" destOrd="0" presId="urn:microsoft.com/office/officeart/2018/2/layout/IconVerticalSolidList"/>
    <dgm:cxn modelId="{93C92CD6-D898-5E4C-B292-1E22105EC574}" type="presParOf" srcId="{8E4267AB-E1CD-4611-BC99-4B265BE5EDE8}" destId="{8F20B0BE-94A9-4AC6-B15C-20D9886F3A09}" srcOrd="2" destOrd="0" presId="urn:microsoft.com/office/officeart/2018/2/layout/IconVerticalSolidList"/>
    <dgm:cxn modelId="{197B08CA-EEEA-1C45-920F-219EC8D3584E}" type="presParOf" srcId="{8E4267AB-E1CD-4611-BC99-4B265BE5EDE8}" destId="{124D9893-E57F-485F-9F51-7B926316A575}" srcOrd="3" destOrd="0" presId="urn:microsoft.com/office/officeart/2018/2/layout/IconVerticalSolidList"/>
    <dgm:cxn modelId="{FA983C16-474C-164C-9592-7CEE2A603D0D}" type="presParOf" srcId="{3893E496-1776-42D8-912B-38843EDE6D0B}" destId="{DA9757B8-1E73-436D-A598-D59E7EBE0C4B}" srcOrd="1" destOrd="0" presId="urn:microsoft.com/office/officeart/2018/2/layout/IconVerticalSolidList"/>
    <dgm:cxn modelId="{E8714A53-CEF0-374C-A836-8322D1FC9A75}" type="presParOf" srcId="{3893E496-1776-42D8-912B-38843EDE6D0B}" destId="{0052EDEC-6020-4A3B-A35A-13DD5D3135E7}" srcOrd="2" destOrd="0" presId="urn:microsoft.com/office/officeart/2018/2/layout/IconVerticalSolidList"/>
    <dgm:cxn modelId="{5472982B-A95C-884B-9D80-BE69380006BC}" type="presParOf" srcId="{0052EDEC-6020-4A3B-A35A-13DD5D3135E7}" destId="{55035B72-6499-4D6A-9182-58BD646E30D6}" srcOrd="0" destOrd="0" presId="urn:microsoft.com/office/officeart/2018/2/layout/IconVerticalSolidList"/>
    <dgm:cxn modelId="{4B04D383-2420-D247-ABBD-BD19A4FC6EA6}" type="presParOf" srcId="{0052EDEC-6020-4A3B-A35A-13DD5D3135E7}" destId="{7F4105CA-FBF8-43C7-BB20-3DC041B4ECD2}" srcOrd="1" destOrd="0" presId="urn:microsoft.com/office/officeart/2018/2/layout/IconVerticalSolidList"/>
    <dgm:cxn modelId="{B3D8F2EB-1283-9D47-AE7B-2FE9D6D1E9E0}" type="presParOf" srcId="{0052EDEC-6020-4A3B-A35A-13DD5D3135E7}" destId="{B19986A7-FAC1-4D65-A581-1BDBE020261D}" srcOrd="2" destOrd="0" presId="urn:microsoft.com/office/officeart/2018/2/layout/IconVerticalSolidList"/>
    <dgm:cxn modelId="{9FFBE057-6A0A-C840-8645-D5B80C493F25}" type="presParOf" srcId="{0052EDEC-6020-4A3B-A35A-13DD5D3135E7}" destId="{32662318-1E5A-49FB-BF4E-330CE082E6EB}" srcOrd="3" destOrd="0" presId="urn:microsoft.com/office/officeart/2018/2/layout/IconVerticalSolidList"/>
    <dgm:cxn modelId="{91629517-BABE-5647-9577-9B197B897722}" type="presParOf" srcId="{3893E496-1776-42D8-912B-38843EDE6D0B}" destId="{D5003EA2-615B-4820-9944-C157EE7C9D88}" srcOrd="3" destOrd="0" presId="urn:microsoft.com/office/officeart/2018/2/layout/IconVerticalSolidList"/>
    <dgm:cxn modelId="{034EDC07-5461-2F4C-B0B0-B2111115DEFF}" type="presParOf" srcId="{3893E496-1776-42D8-912B-38843EDE6D0B}" destId="{F5060717-E524-488F-9BBD-9E51E04A5186}" srcOrd="4" destOrd="0" presId="urn:microsoft.com/office/officeart/2018/2/layout/IconVerticalSolidList"/>
    <dgm:cxn modelId="{053879A2-502E-4A40-A6A2-CECAC99EF8C0}" type="presParOf" srcId="{F5060717-E524-488F-9BBD-9E51E04A5186}" destId="{A469D374-F982-4AA3-9858-7995CDB9CFA2}" srcOrd="0" destOrd="0" presId="urn:microsoft.com/office/officeart/2018/2/layout/IconVerticalSolidList"/>
    <dgm:cxn modelId="{E8507947-61B6-AD44-851B-C3EBCCCF65A5}" type="presParOf" srcId="{F5060717-E524-488F-9BBD-9E51E04A5186}" destId="{A3625265-AFAD-40AB-91ED-3B836666AADE}" srcOrd="1" destOrd="0" presId="urn:microsoft.com/office/officeart/2018/2/layout/IconVerticalSolidList"/>
    <dgm:cxn modelId="{E06A5416-7B63-1441-BACC-0AC3A53467B9}" type="presParOf" srcId="{F5060717-E524-488F-9BBD-9E51E04A5186}" destId="{010BAD3D-6300-4E2E-B8F3-89750AE70CE9}" srcOrd="2" destOrd="0" presId="urn:microsoft.com/office/officeart/2018/2/layout/IconVerticalSolidList"/>
    <dgm:cxn modelId="{7ABF52C1-3998-7F4E-9523-DCD8409C5499}" type="presParOf" srcId="{F5060717-E524-488F-9BBD-9E51E04A5186}" destId="{65122F0B-B51C-4C0C-B445-12620C9813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D98938-58C3-4867-93CA-3490C5D82287}">
      <dsp:nvSpPr>
        <dsp:cNvPr id="0" name=""/>
        <dsp:cNvSpPr/>
      </dsp:nvSpPr>
      <dsp:spPr>
        <a:xfrm>
          <a:off x="0" y="606"/>
          <a:ext cx="5651500" cy="1419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E4404F-0915-4F18-AC8A-DCE624A70A43}">
      <dsp:nvSpPr>
        <dsp:cNvPr id="0" name=""/>
        <dsp:cNvSpPr/>
      </dsp:nvSpPr>
      <dsp:spPr>
        <a:xfrm>
          <a:off x="429347" y="319956"/>
          <a:ext cx="780632" cy="78063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4D9893-E57F-485F-9F51-7B926316A575}">
      <dsp:nvSpPr>
        <dsp:cNvPr id="0" name=""/>
        <dsp:cNvSpPr/>
      </dsp:nvSpPr>
      <dsp:spPr>
        <a:xfrm>
          <a:off x="1639328" y="606"/>
          <a:ext cx="4012171" cy="1419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13" tIns="150213" rIns="150213" bIns="150213" numCol="1" spcCol="1270" anchor="ctr" anchorCtr="0">
          <a:noAutofit/>
        </a:bodyPr>
        <a:lstStyle/>
        <a:p>
          <a:pPr marL="0" lvl="0" indent="0" algn="l" defTabSz="1111250">
            <a:lnSpc>
              <a:spcPct val="100000"/>
            </a:lnSpc>
            <a:spcBef>
              <a:spcPct val="0"/>
            </a:spcBef>
            <a:spcAft>
              <a:spcPct val="35000"/>
            </a:spcAft>
            <a:buNone/>
          </a:pPr>
          <a:r>
            <a:rPr lang="es-CL" sz="2500" b="1" kern="1200" dirty="0"/>
            <a:t>Descripción de la solución</a:t>
          </a:r>
          <a:endParaRPr lang="en-US" sz="2500" kern="1200" dirty="0"/>
        </a:p>
      </dsp:txBody>
      <dsp:txXfrm>
        <a:off x="1639328" y="606"/>
        <a:ext cx="4012171" cy="1419331"/>
      </dsp:txXfrm>
    </dsp:sp>
    <dsp:sp modelId="{55035B72-6499-4D6A-9182-58BD646E30D6}">
      <dsp:nvSpPr>
        <dsp:cNvPr id="0" name=""/>
        <dsp:cNvSpPr/>
      </dsp:nvSpPr>
      <dsp:spPr>
        <a:xfrm>
          <a:off x="0" y="1774771"/>
          <a:ext cx="5651500" cy="1419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4105CA-FBF8-43C7-BB20-3DC041B4ECD2}">
      <dsp:nvSpPr>
        <dsp:cNvPr id="0" name=""/>
        <dsp:cNvSpPr/>
      </dsp:nvSpPr>
      <dsp:spPr>
        <a:xfrm>
          <a:off x="429347" y="2094121"/>
          <a:ext cx="780632" cy="78063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662318-1E5A-49FB-BF4E-330CE082E6EB}">
      <dsp:nvSpPr>
        <dsp:cNvPr id="0" name=""/>
        <dsp:cNvSpPr/>
      </dsp:nvSpPr>
      <dsp:spPr>
        <a:xfrm>
          <a:off x="1639328" y="1774771"/>
          <a:ext cx="4012171" cy="1419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13" tIns="150213" rIns="150213" bIns="150213" numCol="1" spcCol="1270" anchor="ctr" anchorCtr="0">
          <a:noAutofit/>
        </a:bodyPr>
        <a:lstStyle/>
        <a:p>
          <a:pPr marL="0" lvl="0" indent="0" algn="l" defTabSz="1111250">
            <a:lnSpc>
              <a:spcPct val="100000"/>
            </a:lnSpc>
            <a:spcBef>
              <a:spcPct val="0"/>
            </a:spcBef>
            <a:spcAft>
              <a:spcPct val="35000"/>
            </a:spcAft>
            <a:buNone/>
          </a:pPr>
          <a:r>
            <a:rPr lang="es-CL" sz="2500" b="1" kern="1200" dirty="0"/>
            <a:t>Principales preguntas a responder</a:t>
          </a:r>
          <a:endParaRPr lang="en-US" sz="2500" kern="1200" dirty="0"/>
        </a:p>
      </dsp:txBody>
      <dsp:txXfrm>
        <a:off x="1639328" y="1774771"/>
        <a:ext cx="4012171" cy="1419331"/>
      </dsp:txXfrm>
    </dsp:sp>
    <dsp:sp modelId="{A469D374-F982-4AA3-9858-7995CDB9CFA2}">
      <dsp:nvSpPr>
        <dsp:cNvPr id="0" name=""/>
        <dsp:cNvSpPr/>
      </dsp:nvSpPr>
      <dsp:spPr>
        <a:xfrm>
          <a:off x="0" y="3548936"/>
          <a:ext cx="5651500" cy="14193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625265-AFAD-40AB-91ED-3B836666AADE}">
      <dsp:nvSpPr>
        <dsp:cNvPr id="0" name=""/>
        <dsp:cNvSpPr/>
      </dsp:nvSpPr>
      <dsp:spPr>
        <a:xfrm>
          <a:off x="429347" y="3868286"/>
          <a:ext cx="780632" cy="78063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122F0B-B51C-4C0C-B445-12620C9813A8}">
      <dsp:nvSpPr>
        <dsp:cNvPr id="0" name=""/>
        <dsp:cNvSpPr/>
      </dsp:nvSpPr>
      <dsp:spPr>
        <a:xfrm>
          <a:off x="1639328" y="3548936"/>
          <a:ext cx="4012171" cy="14193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0213" tIns="150213" rIns="150213" bIns="150213" numCol="1" spcCol="1270" anchor="ctr" anchorCtr="0">
          <a:noAutofit/>
        </a:bodyPr>
        <a:lstStyle/>
        <a:p>
          <a:pPr marL="0" lvl="0" indent="0" algn="l" defTabSz="1111250">
            <a:lnSpc>
              <a:spcPct val="100000"/>
            </a:lnSpc>
            <a:spcBef>
              <a:spcPct val="0"/>
            </a:spcBef>
            <a:spcAft>
              <a:spcPct val="35000"/>
            </a:spcAft>
            <a:buNone/>
          </a:pPr>
          <a:r>
            <a:rPr lang="es-CL" sz="2500" b="1" kern="1200" dirty="0"/>
            <a:t>Alcance del Producto</a:t>
          </a:r>
          <a:endParaRPr lang="en-US" sz="2500" kern="1200" dirty="0"/>
        </a:p>
      </dsp:txBody>
      <dsp:txXfrm>
        <a:off x="1639328" y="3548936"/>
        <a:ext cx="4012171" cy="141933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873BCF-A534-4B2C-851E-3D9DE4B077A9}" type="datetimeFigureOut">
              <a:rPr lang="es-CL" smtClean="0"/>
              <a:t>12-12-2023</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307F9C-4297-4FFD-B543-1E52B1469B2E}" type="slidenum">
              <a:rPr lang="es-CL" smtClean="0"/>
              <a:t>‹Nº›</a:t>
            </a:fld>
            <a:endParaRPr lang="es-CL"/>
          </a:p>
        </p:txBody>
      </p:sp>
    </p:spTree>
    <p:extLst>
      <p:ext uri="{BB962C8B-B14F-4D97-AF65-F5344CB8AC3E}">
        <p14:creationId xmlns:p14="http://schemas.microsoft.com/office/powerpoint/2010/main" val="30373300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7" name="Date Placeholder 6"/>
          <p:cNvSpPr>
            <a:spLocks noGrp="1"/>
          </p:cNvSpPr>
          <p:nvPr>
            <p:ph type="dt" sz="half" idx="10"/>
          </p:nvPr>
        </p:nvSpPr>
        <p:spPr/>
        <p:txBody>
          <a:bodyPr/>
          <a:lstStyle/>
          <a:p>
            <a:fld id="{C56040A3-26B0-41B9-8D0E-A6E2BE76A0F6}" type="datetimeFigureOut">
              <a:rPr lang="es-CL" smtClean="0"/>
              <a:t>12-12-2023</a:t>
            </a:fld>
            <a:endParaRPr lang="es-CL" dirty="0"/>
          </a:p>
        </p:txBody>
      </p:sp>
      <p:sp>
        <p:nvSpPr>
          <p:cNvPr id="8" name="Footer Placeholder 7"/>
          <p:cNvSpPr>
            <a:spLocks noGrp="1"/>
          </p:cNvSpPr>
          <p:nvPr>
            <p:ph type="ftr" sz="quarter" idx="11"/>
          </p:nvPr>
        </p:nvSpPr>
        <p:spPr/>
        <p:txBody>
          <a:bodyPr/>
          <a:lstStyle/>
          <a:p>
            <a:endParaRPr lang="es-CL" dirty="0"/>
          </a:p>
        </p:txBody>
      </p:sp>
      <p:sp>
        <p:nvSpPr>
          <p:cNvPr id="9" name="Slide Number Placeholder 8"/>
          <p:cNvSpPr>
            <a:spLocks noGrp="1"/>
          </p:cNvSpPr>
          <p:nvPr>
            <p:ph type="sldNum" sz="quarter" idx="12"/>
          </p:nvPr>
        </p:nvSpPr>
        <p:spPr/>
        <p:txBody>
          <a:bodyPr/>
          <a:lstStyle/>
          <a:p>
            <a:fld id="{B4A6B74D-EAB3-419D-9AFB-7734616CA1B2}" type="slidenum">
              <a:rPr lang="es-CL" smtClean="0"/>
              <a:t>‹Nº›</a:t>
            </a:fld>
            <a:endParaRPr lang="es-CL" dirty="0"/>
          </a:p>
        </p:txBody>
      </p:sp>
    </p:spTree>
    <p:extLst>
      <p:ext uri="{BB962C8B-B14F-4D97-AF65-F5344CB8AC3E}">
        <p14:creationId xmlns:p14="http://schemas.microsoft.com/office/powerpoint/2010/main" val="3578884647"/>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6040A3-26B0-41B9-8D0E-A6E2BE76A0F6}" type="datetimeFigureOut">
              <a:rPr lang="es-CL" smtClean="0"/>
              <a:t>12-12-2023</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B4A6B74D-EAB3-419D-9AFB-7734616CA1B2}" type="slidenum">
              <a:rPr lang="es-CL" smtClean="0"/>
              <a:t>‹Nº›</a:t>
            </a:fld>
            <a:endParaRPr lang="es-CL" dirty="0"/>
          </a:p>
        </p:txBody>
      </p:sp>
    </p:spTree>
    <p:extLst>
      <p:ext uri="{BB962C8B-B14F-4D97-AF65-F5344CB8AC3E}">
        <p14:creationId xmlns:p14="http://schemas.microsoft.com/office/powerpoint/2010/main" val="644038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56040A3-26B0-41B9-8D0E-A6E2BE76A0F6}" type="datetimeFigureOut">
              <a:rPr lang="es-CL" smtClean="0"/>
              <a:t>12-12-2023</a:t>
            </a:fld>
            <a:endParaRPr lang="es-CL" dirty="0"/>
          </a:p>
        </p:txBody>
      </p:sp>
      <p:sp>
        <p:nvSpPr>
          <p:cNvPr id="5" name="Footer Placeholder 4"/>
          <p:cNvSpPr>
            <a:spLocks noGrp="1"/>
          </p:cNvSpPr>
          <p:nvPr>
            <p:ph type="ftr" sz="quarter" idx="11"/>
          </p:nvPr>
        </p:nvSpPr>
        <p:spPr/>
        <p:txBody>
          <a:bodyPr/>
          <a:lstStyle/>
          <a:p>
            <a:endParaRPr lang="es-CL" dirty="0"/>
          </a:p>
        </p:txBody>
      </p:sp>
      <p:sp>
        <p:nvSpPr>
          <p:cNvPr id="6" name="Slide Number Placeholder 5"/>
          <p:cNvSpPr>
            <a:spLocks noGrp="1"/>
          </p:cNvSpPr>
          <p:nvPr>
            <p:ph type="sldNum" sz="quarter" idx="12"/>
          </p:nvPr>
        </p:nvSpPr>
        <p:spPr/>
        <p:txBody>
          <a:bodyPr/>
          <a:lstStyle/>
          <a:p>
            <a:fld id="{B4A6B74D-EAB3-419D-9AFB-7734616CA1B2}" type="slidenum">
              <a:rPr lang="es-CL" smtClean="0"/>
              <a:t>‹Nº›</a:t>
            </a:fld>
            <a:endParaRPr lang="es-CL" dirty="0"/>
          </a:p>
        </p:txBody>
      </p:sp>
    </p:spTree>
    <p:extLst>
      <p:ext uri="{BB962C8B-B14F-4D97-AF65-F5344CB8AC3E}">
        <p14:creationId xmlns:p14="http://schemas.microsoft.com/office/powerpoint/2010/main" val="3831866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C56040A3-26B0-41B9-8D0E-A6E2BE76A0F6}" type="datetimeFigureOut">
              <a:rPr lang="es-CL" smtClean="0"/>
              <a:t>12-12-2023</a:t>
            </a:fld>
            <a:endParaRPr lang="es-CL" dirty="0"/>
          </a:p>
        </p:txBody>
      </p:sp>
      <p:sp>
        <p:nvSpPr>
          <p:cNvPr id="8" name="Footer Placeholder 7"/>
          <p:cNvSpPr>
            <a:spLocks noGrp="1"/>
          </p:cNvSpPr>
          <p:nvPr>
            <p:ph type="ftr" sz="quarter" idx="11"/>
          </p:nvPr>
        </p:nvSpPr>
        <p:spPr/>
        <p:txBody>
          <a:bodyPr/>
          <a:lstStyle/>
          <a:p>
            <a:endParaRPr lang="es-CL" dirty="0"/>
          </a:p>
        </p:txBody>
      </p:sp>
      <p:sp>
        <p:nvSpPr>
          <p:cNvPr id="9" name="Slide Number Placeholder 8"/>
          <p:cNvSpPr>
            <a:spLocks noGrp="1"/>
          </p:cNvSpPr>
          <p:nvPr>
            <p:ph type="sldNum" sz="quarter" idx="12"/>
          </p:nvPr>
        </p:nvSpPr>
        <p:spPr/>
        <p:txBody>
          <a:bodyPr/>
          <a:lstStyle/>
          <a:p>
            <a:fld id="{B4A6B74D-EAB3-419D-9AFB-7734616CA1B2}" type="slidenum">
              <a:rPr lang="es-CL" smtClean="0"/>
              <a:t>‹Nº›</a:t>
            </a:fld>
            <a:endParaRPr lang="es-CL" dirty="0"/>
          </a:p>
        </p:txBody>
      </p:sp>
    </p:spTree>
    <p:extLst>
      <p:ext uri="{BB962C8B-B14F-4D97-AF65-F5344CB8AC3E}">
        <p14:creationId xmlns:p14="http://schemas.microsoft.com/office/powerpoint/2010/main" val="33476112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C56040A3-26B0-41B9-8D0E-A6E2BE76A0F6}" type="datetimeFigureOut">
              <a:rPr lang="es-CL" smtClean="0"/>
              <a:t>12-12-2023</a:t>
            </a:fld>
            <a:endParaRPr lang="es-CL" dirty="0"/>
          </a:p>
        </p:txBody>
      </p:sp>
      <p:sp>
        <p:nvSpPr>
          <p:cNvPr id="8" name="Footer Placeholder 7"/>
          <p:cNvSpPr>
            <a:spLocks noGrp="1"/>
          </p:cNvSpPr>
          <p:nvPr>
            <p:ph type="ftr" sz="quarter" idx="11"/>
          </p:nvPr>
        </p:nvSpPr>
        <p:spPr/>
        <p:txBody>
          <a:bodyPr/>
          <a:lstStyle/>
          <a:p>
            <a:endParaRPr lang="es-CL" dirty="0"/>
          </a:p>
        </p:txBody>
      </p:sp>
      <p:sp>
        <p:nvSpPr>
          <p:cNvPr id="9" name="Slide Number Placeholder 8"/>
          <p:cNvSpPr>
            <a:spLocks noGrp="1"/>
          </p:cNvSpPr>
          <p:nvPr>
            <p:ph type="sldNum" sz="quarter" idx="12"/>
          </p:nvPr>
        </p:nvSpPr>
        <p:spPr/>
        <p:txBody>
          <a:bodyPr/>
          <a:lstStyle/>
          <a:p>
            <a:fld id="{B4A6B74D-EAB3-419D-9AFB-7734616CA1B2}" type="slidenum">
              <a:rPr lang="es-CL" smtClean="0"/>
              <a:t>‹Nº›</a:t>
            </a:fld>
            <a:endParaRPr lang="es-CL" dirty="0"/>
          </a:p>
        </p:txBody>
      </p:sp>
    </p:spTree>
    <p:extLst>
      <p:ext uri="{BB962C8B-B14F-4D97-AF65-F5344CB8AC3E}">
        <p14:creationId xmlns:p14="http://schemas.microsoft.com/office/powerpoint/2010/main" val="26418334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8" name="Date Placeholder 7"/>
          <p:cNvSpPr>
            <a:spLocks noGrp="1"/>
          </p:cNvSpPr>
          <p:nvPr>
            <p:ph type="dt" sz="half" idx="10"/>
          </p:nvPr>
        </p:nvSpPr>
        <p:spPr/>
        <p:txBody>
          <a:bodyPr/>
          <a:lstStyle/>
          <a:p>
            <a:fld id="{C56040A3-26B0-41B9-8D0E-A6E2BE76A0F6}" type="datetimeFigureOut">
              <a:rPr lang="es-CL" smtClean="0"/>
              <a:t>12-12-2023</a:t>
            </a:fld>
            <a:endParaRPr lang="es-CL" dirty="0"/>
          </a:p>
        </p:txBody>
      </p:sp>
      <p:sp>
        <p:nvSpPr>
          <p:cNvPr id="9" name="Footer Placeholder 8"/>
          <p:cNvSpPr>
            <a:spLocks noGrp="1"/>
          </p:cNvSpPr>
          <p:nvPr>
            <p:ph type="ftr" sz="quarter" idx="11"/>
          </p:nvPr>
        </p:nvSpPr>
        <p:spPr/>
        <p:txBody>
          <a:bodyPr/>
          <a:lstStyle/>
          <a:p>
            <a:endParaRPr lang="es-CL" dirty="0"/>
          </a:p>
        </p:txBody>
      </p:sp>
      <p:sp>
        <p:nvSpPr>
          <p:cNvPr id="10" name="Slide Number Placeholder 9"/>
          <p:cNvSpPr>
            <a:spLocks noGrp="1"/>
          </p:cNvSpPr>
          <p:nvPr>
            <p:ph type="sldNum" sz="quarter" idx="12"/>
          </p:nvPr>
        </p:nvSpPr>
        <p:spPr/>
        <p:txBody>
          <a:bodyPr/>
          <a:lstStyle/>
          <a:p>
            <a:fld id="{B4A6B74D-EAB3-419D-9AFB-7734616CA1B2}" type="slidenum">
              <a:rPr lang="es-CL" smtClean="0"/>
              <a:t>‹Nº›</a:t>
            </a:fld>
            <a:endParaRPr lang="es-CL" dirty="0"/>
          </a:p>
        </p:txBody>
      </p:sp>
    </p:spTree>
    <p:extLst>
      <p:ext uri="{BB962C8B-B14F-4D97-AF65-F5344CB8AC3E}">
        <p14:creationId xmlns:p14="http://schemas.microsoft.com/office/powerpoint/2010/main" val="41958467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583436" y="3143250"/>
            <a:ext cx="4270248" cy="2596776"/>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7" name="Date Placeholder 6"/>
          <p:cNvSpPr>
            <a:spLocks noGrp="1"/>
          </p:cNvSpPr>
          <p:nvPr>
            <p:ph type="dt" sz="half" idx="10"/>
          </p:nvPr>
        </p:nvSpPr>
        <p:spPr/>
        <p:txBody>
          <a:bodyPr/>
          <a:lstStyle/>
          <a:p>
            <a:fld id="{C56040A3-26B0-41B9-8D0E-A6E2BE76A0F6}" type="datetimeFigureOut">
              <a:rPr lang="es-CL" smtClean="0"/>
              <a:t>12-12-2023</a:t>
            </a:fld>
            <a:endParaRPr lang="es-CL" dirty="0"/>
          </a:p>
        </p:txBody>
      </p:sp>
      <p:sp>
        <p:nvSpPr>
          <p:cNvPr id="8" name="Footer Placeholder 7"/>
          <p:cNvSpPr>
            <a:spLocks noGrp="1"/>
          </p:cNvSpPr>
          <p:nvPr>
            <p:ph type="ftr" sz="quarter" idx="11"/>
          </p:nvPr>
        </p:nvSpPr>
        <p:spPr/>
        <p:txBody>
          <a:bodyPr/>
          <a:lstStyle/>
          <a:p>
            <a:endParaRPr lang="es-CL" dirty="0"/>
          </a:p>
        </p:txBody>
      </p:sp>
      <p:sp>
        <p:nvSpPr>
          <p:cNvPr id="9" name="Slide Number Placeholder 8"/>
          <p:cNvSpPr>
            <a:spLocks noGrp="1"/>
          </p:cNvSpPr>
          <p:nvPr>
            <p:ph type="sldNum" sz="quarter" idx="12"/>
          </p:nvPr>
        </p:nvSpPr>
        <p:spPr/>
        <p:txBody>
          <a:bodyPr/>
          <a:lstStyle/>
          <a:p>
            <a:fld id="{B4A6B74D-EAB3-419D-9AFB-7734616CA1B2}" type="slidenum">
              <a:rPr lang="es-CL" smtClean="0"/>
              <a:t>‹Nº›</a:t>
            </a:fld>
            <a:endParaRPr lang="es-CL" dirty="0"/>
          </a:p>
        </p:txBody>
      </p:sp>
      <p:sp>
        <p:nvSpPr>
          <p:cNvPr id="10" name="Title 9"/>
          <p:cNvSpPr>
            <a:spLocks noGrp="1"/>
          </p:cNvSpPr>
          <p:nvPr>
            <p:ph type="title"/>
          </p:nvPr>
        </p:nvSpPr>
        <p:spPr/>
        <p:txBody>
          <a:bodyPr/>
          <a:lstStyle/>
          <a:p>
            <a:r>
              <a:rPr lang="es-ES"/>
              <a:t>Haga clic para modificar el estilo de título del patrón</a:t>
            </a:r>
            <a:endParaRPr lang="en-US" dirty="0"/>
          </a:p>
        </p:txBody>
      </p:sp>
    </p:spTree>
    <p:extLst>
      <p:ext uri="{BB962C8B-B14F-4D97-AF65-F5344CB8AC3E}">
        <p14:creationId xmlns:p14="http://schemas.microsoft.com/office/powerpoint/2010/main" val="2171374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C56040A3-26B0-41B9-8D0E-A6E2BE76A0F6}" type="datetimeFigureOut">
              <a:rPr lang="es-CL" smtClean="0"/>
              <a:t>12-12-2023</a:t>
            </a:fld>
            <a:endParaRPr lang="es-CL" dirty="0"/>
          </a:p>
        </p:txBody>
      </p:sp>
      <p:sp>
        <p:nvSpPr>
          <p:cNvPr id="4" name="Footer Placeholder 3"/>
          <p:cNvSpPr>
            <a:spLocks noGrp="1"/>
          </p:cNvSpPr>
          <p:nvPr>
            <p:ph type="ftr" sz="quarter" idx="11"/>
          </p:nvPr>
        </p:nvSpPr>
        <p:spPr/>
        <p:txBody>
          <a:bodyPr/>
          <a:lstStyle/>
          <a:p>
            <a:endParaRPr lang="es-CL" dirty="0"/>
          </a:p>
        </p:txBody>
      </p:sp>
      <p:sp>
        <p:nvSpPr>
          <p:cNvPr id="5" name="Slide Number Placeholder 4"/>
          <p:cNvSpPr>
            <a:spLocks noGrp="1"/>
          </p:cNvSpPr>
          <p:nvPr>
            <p:ph type="sldNum" sz="quarter" idx="12"/>
          </p:nvPr>
        </p:nvSpPr>
        <p:spPr/>
        <p:txBody>
          <a:bodyPr/>
          <a:lstStyle/>
          <a:p>
            <a:fld id="{B4A6B74D-EAB3-419D-9AFB-7734616CA1B2}" type="slidenum">
              <a:rPr lang="es-CL" smtClean="0"/>
              <a:t>‹Nº›</a:t>
            </a:fld>
            <a:endParaRPr lang="es-CL" dirty="0"/>
          </a:p>
        </p:txBody>
      </p:sp>
    </p:spTree>
    <p:extLst>
      <p:ext uri="{BB962C8B-B14F-4D97-AF65-F5344CB8AC3E}">
        <p14:creationId xmlns:p14="http://schemas.microsoft.com/office/powerpoint/2010/main" val="17273978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6040A3-26B0-41B9-8D0E-A6E2BE76A0F6}" type="datetimeFigureOut">
              <a:rPr lang="es-CL" smtClean="0"/>
              <a:t>12-12-2023</a:t>
            </a:fld>
            <a:endParaRPr lang="es-CL" dirty="0"/>
          </a:p>
        </p:txBody>
      </p:sp>
      <p:sp>
        <p:nvSpPr>
          <p:cNvPr id="3" name="Footer Placeholder 2"/>
          <p:cNvSpPr>
            <a:spLocks noGrp="1"/>
          </p:cNvSpPr>
          <p:nvPr>
            <p:ph type="ftr" sz="quarter" idx="11"/>
          </p:nvPr>
        </p:nvSpPr>
        <p:spPr/>
        <p:txBody>
          <a:bodyPr/>
          <a:lstStyle/>
          <a:p>
            <a:endParaRPr lang="es-CL" dirty="0"/>
          </a:p>
        </p:txBody>
      </p:sp>
      <p:sp>
        <p:nvSpPr>
          <p:cNvPr id="4" name="Slide Number Placeholder 3"/>
          <p:cNvSpPr>
            <a:spLocks noGrp="1"/>
          </p:cNvSpPr>
          <p:nvPr>
            <p:ph type="sldNum" sz="quarter" idx="12"/>
          </p:nvPr>
        </p:nvSpPr>
        <p:spPr/>
        <p:txBody>
          <a:bodyPr/>
          <a:lstStyle/>
          <a:p>
            <a:fld id="{B4A6B74D-EAB3-419D-9AFB-7734616CA1B2}" type="slidenum">
              <a:rPr lang="es-CL" smtClean="0"/>
              <a:t>‹Nº›</a:t>
            </a:fld>
            <a:endParaRPr lang="es-CL" dirty="0"/>
          </a:p>
        </p:txBody>
      </p:sp>
    </p:spTree>
    <p:extLst>
      <p:ext uri="{BB962C8B-B14F-4D97-AF65-F5344CB8AC3E}">
        <p14:creationId xmlns:p14="http://schemas.microsoft.com/office/powerpoint/2010/main" val="2949174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9" name="Date Placeholder 8"/>
          <p:cNvSpPr>
            <a:spLocks noGrp="1"/>
          </p:cNvSpPr>
          <p:nvPr>
            <p:ph type="dt" sz="half" idx="10"/>
          </p:nvPr>
        </p:nvSpPr>
        <p:spPr/>
        <p:txBody>
          <a:bodyPr/>
          <a:lstStyle/>
          <a:p>
            <a:fld id="{C56040A3-26B0-41B9-8D0E-A6E2BE76A0F6}" type="datetimeFigureOut">
              <a:rPr lang="es-CL" smtClean="0"/>
              <a:t>12-12-2023</a:t>
            </a:fld>
            <a:endParaRPr lang="es-CL"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CL" dirty="0"/>
          </a:p>
        </p:txBody>
      </p:sp>
      <p:sp>
        <p:nvSpPr>
          <p:cNvPr id="11" name="Slide Number Placeholder 10"/>
          <p:cNvSpPr>
            <a:spLocks noGrp="1"/>
          </p:cNvSpPr>
          <p:nvPr>
            <p:ph type="sldNum" sz="quarter" idx="12"/>
          </p:nvPr>
        </p:nvSpPr>
        <p:spPr/>
        <p:txBody>
          <a:bodyPr/>
          <a:lstStyle/>
          <a:p>
            <a:fld id="{B4A6B74D-EAB3-419D-9AFB-7734616CA1B2}" type="slidenum">
              <a:rPr lang="es-CL" smtClean="0"/>
              <a:t>‹Nº›</a:t>
            </a:fld>
            <a:endParaRPr lang="es-CL" dirty="0"/>
          </a:p>
        </p:txBody>
      </p:sp>
    </p:spTree>
    <p:extLst>
      <p:ext uri="{BB962C8B-B14F-4D97-AF65-F5344CB8AC3E}">
        <p14:creationId xmlns:p14="http://schemas.microsoft.com/office/powerpoint/2010/main" val="2996780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C56040A3-26B0-41B9-8D0E-A6E2BE76A0F6}" type="datetimeFigureOut">
              <a:rPr lang="es-CL" smtClean="0"/>
              <a:t>12-12-2023</a:t>
            </a:fld>
            <a:endParaRPr lang="es-CL"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s-CL" dirty="0"/>
          </a:p>
        </p:txBody>
      </p:sp>
      <p:sp>
        <p:nvSpPr>
          <p:cNvPr id="10" name="Slide Number Placeholder 9"/>
          <p:cNvSpPr>
            <a:spLocks noGrp="1"/>
          </p:cNvSpPr>
          <p:nvPr>
            <p:ph type="sldNum" sz="quarter" idx="12"/>
          </p:nvPr>
        </p:nvSpPr>
        <p:spPr/>
        <p:txBody>
          <a:bodyPr/>
          <a:lstStyle/>
          <a:p>
            <a:fld id="{B4A6B74D-EAB3-419D-9AFB-7734616CA1B2}" type="slidenum">
              <a:rPr lang="es-CL" smtClean="0"/>
              <a:t>‹Nº›</a:t>
            </a:fld>
            <a:endParaRPr lang="es-CL" dirty="0"/>
          </a:p>
        </p:txBody>
      </p:sp>
    </p:spTree>
    <p:extLst>
      <p:ext uri="{BB962C8B-B14F-4D97-AF65-F5344CB8AC3E}">
        <p14:creationId xmlns:p14="http://schemas.microsoft.com/office/powerpoint/2010/main" val="3164745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C56040A3-26B0-41B9-8D0E-A6E2BE76A0F6}" type="datetimeFigureOut">
              <a:rPr lang="es-CL" smtClean="0"/>
              <a:t>12-12-2023</a:t>
            </a:fld>
            <a:endParaRPr lang="es-CL"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s-CL"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4A6B74D-EAB3-419D-9AFB-7734616CA1B2}" type="slidenum">
              <a:rPr lang="es-CL" smtClean="0"/>
              <a:t>‹Nº›</a:t>
            </a:fld>
            <a:endParaRPr lang="es-CL" dirty="0"/>
          </a:p>
        </p:txBody>
      </p:sp>
    </p:spTree>
    <p:extLst>
      <p:ext uri="{BB962C8B-B14F-4D97-AF65-F5344CB8AC3E}">
        <p14:creationId xmlns:p14="http://schemas.microsoft.com/office/powerpoint/2010/main" val="1721534206"/>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p:cNvSpPr>
            <a:spLocks noGrp="1"/>
          </p:cNvSpPr>
          <p:nvPr>
            <p:ph type="ctr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1700" b="1" kern="1200" cap="all" spc="200" baseline="0" dirty="0" err="1">
                <a:solidFill>
                  <a:srgbClr val="FFFFFF"/>
                </a:solidFill>
                <a:latin typeface="+mj-lt"/>
                <a:ea typeface="+mj-ea"/>
                <a:cs typeface="+mj-cs"/>
              </a:rPr>
              <a:t>Presentación</a:t>
            </a:r>
            <a:r>
              <a:rPr lang="en-US" sz="1700" b="1" kern="1200" cap="all" spc="200" baseline="0" dirty="0">
                <a:solidFill>
                  <a:srgbClr val="FFFFFF"/>
                </a:solidFill>
                <a:latin typeface="+mj-lt"/>
                <a:ea typeface="+mj-ea"/>
                <a:cs typeface="+mj-cs"/>
              </a:rPr>
              <a:t> INTELIGENCIA DE NEGOCIOS</a:t>
            </a:r>
            <a:br>
              <a:rPr lang="en-US" sz="1700" b="1" kern="1200" cap="all" spc="200" baseline="0" dirty="0">
                <a:solidFill>
                  <a:srgbClr val="FFFFFF"/>
                </a:solidFill>
                <a:latin typeface="+mj-lt"/>
                <a:ea typeface="+mj-ea"/>
                <a:cs typeface="+mj-cs"/>
              </a:rPr>
            </a:br>
            <a:r>
              <a:rPr lang="en-US" sz="1700" b="1" kern="1200" cap="all" spc="200" baseline="0" dirty="0">
                <a:solidFill>
                  <a:srgbClr val="FFFFFF"/>
                </a:solidFill>
                <a:latin typeface="+mj-lt"/>
                <a:ea typeface="+mj-ea"/>
                <a:cs typeface="+mj-cs"/>
              </a:rPr>
              <a:t>“</a:t>
            </a:r>
            <a:r>
              <a:rPr lang="en-US" sz="1700" b="1" kern="1200" cap="all" spc="200" baseline="0" dirty="0" err="1">
                <a:solidFill>
                  <a:srgbClr val="FFFFFF"/>
                </a:solidFill>
                <a:latin typeface="+mj-lt"/>
                <a:ea typeface="+mj-ea"/>
                <a:cs typeface="+mj-cs"/>
              </a:rPr>
              <a:t>Inserte</a:t>
            </a:r>
            <a:r>
              <a:rPr lang="en-US" sz="1700" b="1" kern="1200" cap="all" spc="200" baseline="0" dirty="0">
                <a:solidFill>
                  <a:srgbClr val="FFFFFF"/>
                </a:solidFill>
                <a:latin typeface="+mj-lt"/>
                <a:ea typeface="+mj-ea"/>
                <a:cs typeface="+mj-cs"/>
              </a:rPr>
              <a:t> </a:t>
            </a:r>
            <a:r>
              <a:rPr lang="en-US" sz="1700" b="1" kern="1200" cap="all" spc="200" baseline="0" dirty="0" err="1">
                <a:solidFill>
                  <a:srgbClr val="FFFFFF"/>
                </a:solidFill>
                <a:latin typeface="+mj-lt"/>
                <a:ea typeface="+mj-ea"/>
                <a:cs typeface="+mj-cs"/>
              </a:rPr>
              <a:t>nombre</a:t>
            </a:r>
            <a:r>
              <a:rPr lang="en-US" sz="1700" b="1" kern="1200" cap="all" spc="200" baseline="0" dirty="0">
                <a:solidFill>
                  <a:srgbClr val="FFFFFF"/>
                </a:solidFill>
                <a:latin typeface="+mj-lt"/>
                <a:ea typeface="+mj-ea"/>
                <a:cs typeface="+mj-cs"/>
              </a:rPr>
              <a:t> de </a:t>
            </a:r>
            <a:r>
              <a:rPr lang="en-US" sz="1700" b="1" kern="1200" cap="all" spc="200" baseline="0" dirty="0" err="1">
                <a:solidFill>
                  <a:srgbClr val="FFFFFF"/>
                </a:solidFill>
                <a:latin typeface="+mj-lt"/>
                <a:ea typeface="+mj-ea"/>
                <a:cs typeface="+mj-cs"/>
              </a:rPr>
              <a:t>proyecto</a:t>
            </a:r>
            <a:r>
              <a:rPr lang="en-US" sz="1700" b="1" kern="1200" cap="all" spc="200" baseline="0" dirty="0">
                <a:solidFill>
                  <a:srgbClr val="FFFFFF"/>
                </a:solidFill>
                <a:latin typeface="+mj-lt"/>
                <a:ea typeface="+mj-ea"/>
                <a:cs typeface="+mj-cs"/>
              </a:rPr>
              <a:t>”</a:t>
            </a:r>
          </a:p>
        </p:txBody>
      </p:sp>
      <p:sp>
        <p:nvSpPr>
          <p:cNvPr id="4" name="CuadroTexto 3">
            <a:extLst>
              <a:ext uri="{FF2B5EF4-FFF2-40B4-BE49-F238E27FC236}">
                <a16:creationId xmlns:a16="http://schemas.microsoft.com/office/drawing/2014/main" id="{36B0258D-7F8C-66AF-6990-333E613A08B7}"/>
              </a:ext>
            </a:extLst>
          </p:cNvPr>
          <p:cNvSpPr txBox="1"/>
          <p:nvPr/>
        </p:nvSpPr>
        <p:spPr>
          <a:xfrm>
            <a:off x="5788620" y="1140823"/>
            <a:ext cx="5704115" cy="3416320"/>
          </a:xfrm>
          <a:prstGeom prst="rect">
            <a:avLst/>
          </a:prstGeom>
          <a:noFill/>
        </p:spPr>
        <p:txBody>
          <a:bodyPr wrap="square" rtlCol="0">
            <a:spAutoFit/>
          </a:bodyPr>
          <a:lstStyle/>
          <a:p>
            <a:endParaRPr lang="es-MX" dirty="0"/>
          </a:p>
          <a:p>
            <a:pPr marL="285750" indent="-285750">
              <a:buFont typeface="Arial" panose="020B0604020202020204" pitchFamily="34" charset="0"/>
              <a:buChar char="•"/>
            </a:pPr>
            <a:r>
              <a:rPr lang="en-US" dirty="0">
                <a:solidFill>
                  <a:schemeClr val="tx1">
                    <a:lumMod val="85000"/>
                    <a:lumOff val="15000"/>
                  </a:schemeClr>
                </a:solidFill>
              </a:rPr>
              <a:t>Nombre de la Carrera</a:t>
            </a:r>
            <a:r>
              <a:rPr lang="es-CL" dirty="0">
                <a:solidFill>
                  <a:schemeClr val="tx1">
                    <a:lumMod val="85000"/>
                    <a:lumOff val="15000"/>
                  </a:schemeClr>
                </a:solidFill>
              </a:rPr>
              <a:t>:	Ingeniería en Informática</a:t>
            </a:r>
          </a:p>
          <a:p>
            <a:pPr marL="285750" indent="-285750">
              <a:buFont typeface="Arial" panose="020B0604020202020204" pitchFamily="34" charset="0"/>
              <a:buChar char="•"/>
            </a:pPr>
            <a:endParaRPr lang="es-CL" dirty="0">
              <a:solidFill>
                <a:schemeClr val="tx1">
                  <a:lumMod val="85000"/>
                  <a:lumOff val="15000"/>
                </a:schemeClr>
              </a:solidFill>
            </a:endParaRPr>
          </a:p>
          <a:p>
            <a:pPr marL="285750" indent="-285750">
              <a:buFont typeface="Arial" panose="020B0604020202020204" pitchFamily="34" charset="0"/>
              <a:buChar char="•"/>
            </a:pPr>
            <a:r>
              <a:rPr lang="es-CL" dirty="0">
                <a:solidFill>
                  <a:schemeClr val="tx1">
                    <a:lumMod val="85000"/>
                    <a:lumOff val="15000"/>
                  </a:schemeClr>
                </a:solidFill>
              </a:rPr>
              <a:t>Sede:	Puente Alto</a:t>
            </a:r>
          </a:p>
          <a:p>
            <a:endParaRPr lang="es-CL" dirty="0">
              <a:solidFill>
                <a:schemeClr val="tx1">
                  <a:lumMod val="85000"/>
                  <a:lumOff val="15000"/>
                </a:schemeClr>
              </a:solidFill>
            </a:endParaRPr>
          </a:p>
          <a:p>
            <a:pPr marL="285750" indent="-285750">
              <a:buFont typeface="Arial" panose="020B0604020202020204" pitchFamily="34" charset="0"/>
              <a:buChar char="•"/>
            </a:pPr>
            <a:r>
              <a:rPr lang="es-CL" dirty="0">
                <a:solidFill>
                  <a:schemeClr val="tx1">
                    <a:lumMod val="85000"/>
                    <a:lumOff val="15000"/>
                  </a:schemeClr>
                </a:solidFill>
              </a:rPr>
              <a:t>Fecha:	12/12/2023</a:t>
            </a:r>
          </a:p>
          <a:p>
            <a:pPr marL="285750" indent="-285750">
              <a:buFont typeface="Arial" panose="020B0604020202020204" pitchFamily="34" charset="0"/>
              <a:buChar char="•"/>
            </a:pPr>
            <a:endParaRPr lang="es-CL" dirty="0">
              <a:solidFill>
                <a:schemeClr val="tx1">
                  <a:lumMod val="85000"/>
                  <a:lumOff val="15000"/>
                </a:schemeClr>
              </a:solidFill>
            </a:endParaRPr>
          </a:p>
          <a:p>
            <a:pPr marL="285750" indent="-285750">
              <a:buFont typeface="Arial" panose="020B0604020202020204" pitchFamily="34" charset="0"/>
              <a:buChar char="•"/>
            </a:pPr>
            <a:endParaRPr lang="es-CL" dirty="0">
              <a:solidFill>
                <a:schemeClr val="tx1">
                  <a:lumMod val="85000"/>
                  <a:lumOff val="15000"/>
                </a:schemeClr>
              </a:solidFill>
            </a:endParaRPr>
          </a:p>
          <a:p>
            <a:pPr marL="285750" indent="-285750">
              <a:buFont typeface="Arial" panose="020B0604020202020204" pitchFamily="34" charset="0"/>
              <a:buChar char="•"/>
            </a:pPr>
            <a:endParaRPr lang="es-CL" dirty="0">
              <a:solidFill>
                <a:schemeClr val="tx1">
                  <a:lumMod val="85000"/>
                  <a:lumOff val="15000"/>
                </a:schemeClr>
              </a:solidFill>
            </a:endParaRPr>
          </a:p>
          <a:p>
            <a:pPr marL="285750" indent="-285750">
              <a:buFont typeface="Arial" panose="020B0604020202020204" pitchFamily="34" charset="0"/>
              <a:buChar char="•"/>
            </a:pPr>
            <a:r>
              <a:rPr lang="es-CL" dirty="0">
                <a:solidFill>
                  <a:schemeClr val="tx1">
                    <a:lumMod val="85000"/>
                    <a:lumOff val="15000"/>
                  </a:schemeClr>
                </a:solidFill>
              </a:rPr>
              <a:t>Docente de la Asignatura:	Sandra Olea Jara</a:t>
            </a:r>
          </a:p>
          <a:p>
            <a:pPr marL="285750" indent="-285750">
              <a:buFont typeface="Arial" panose="020B0604020202020204" pitchFamily="34" charset="0"/>
              <a:buChar char="•"/>
            </a:pPr>
            <a:endParaRPr lang="es-CL" dirty="0">
              <a:solidFill>
                <a:schemeClr val="tx1">
                  <a:lumMod val="85000"/>
                  <a:lumOff val="15000"/>
                </a:schemeClr>
              </a:solidFill>
            </a:endParaRPr>
          </a:p>
          <a:p>
            <a:pPr marL="285750" indent="-285750">
              <a:buFont typeface="Arial" panose="020B0604020202020204" pitchFamily="34" charset="0"/>
              <a:buChar char="•"/>
            </a:pPr>
            <a:r>
              <a:rPr lang="es-CL" dirty="0">
                <a:solidFill>
                  <a:schemeClr val="tx1">
                    <a:lumMod val="85000"/>
                    <a:lumOff val="15000"/>
                  </a:schemeClr>
                </a:solidFill>
              </a:rPr>
              <a:t>Estudiante:	Eduardo Echeverría</a:t>
            </a:r>
            <a:endParaRPr lang="es-CL" dirty="0"/>
          </a:p>
        </p:txBody>
      </p:sp>
    </p:spTree>
    <p:extLst>
      <p:ext uri="{BB962C8B-B14F-4D97-AF65-F5344CB8AC3E}">
        <p14:creationId xmlns:p14="http://schemas.microsoft.com/office/powerpoint/2010/main" val="215143395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2231136" y="467418"/>
            <a:ext cx="7729728" cy="1004331"/>
          </a:xfrm>
          <a:solidFill>
            <a:srgbClr val="FFFFFF"/>
          </a:solidFill>
        </p:spPr>
        <p:txBody>
          <a:bodyPr vert="horz" lIns="182880" tIns="182880" rIns="182880" bIns="182880" rtlCol="0" anchor="ctr">
            <a:normAutofit/>
          </a:bodyPr>
          <a:lstStyle/>
          <a:p>
            <a:r>
              <a:rPr lang="en-US" b="1" kern="1200" cap="all" spc="200" baseline="0" dirty="0">
                <a:solidFill>
                  <a:srgbClr val="262626"/>
                </a:solidFill>
                <a:latin typeface="+mj-lt"/>
                <a:ea typeface="+mj-ea"/>
                <a:cs typeface="+mj-cs"/>
              </a:rPr>
              <a:t>Cubo olap</a:t>
            </a:r>
          </a:p>
        </p:txBody>
      </p:sp>
      <p:sp>
        <p:nvSpPr>
          <p:cNvPr id="5" name="CuadroTexto 4"/>
          <p:cNvSpPr txBox="1"/>
          <p:nvPr/>
        </p:nvSpPr>
        <p:spPr>
          <a:xfrm>
            <a:off x="1706062" y="2291262"/>
            <a:ext cx="8779512" cy="2879256"/>
          </a:xfrm>
          <a:prstGeom prst="rect">
            <a:avLst/>
          </a:prstGeom>
        </p:spPr>
        <p:txBody>
          <a:bodyPr vert="horz" lIns="91440" tIns="45720" rIns="91440" bIns="45720" rtlCol="0">
            <a:normAutofit/>
          </a:bodyPr>
          <a:lstStyle/>
          <a:p>
            <a:pPr defTabSz="914400">
              <a:lnSpc>
                <a:spcPct val="90000"/>
              </a:lnSpc>
              <a:spcBef>
                <a:spcPts val="1000"/>
              </a:spcBef>
              <a:buClr>
                <a:schemeClr val="accent2"/>
              </a:buClr>
            </a:pPr>
            <a:endParaRPr lang="en-US" sz="1000" b="1" dirty="0">
              <a:solidFill>
                <a:srgbClr val="404040"/>
              </a:solidFill>
            </a:endParaRPr>
          </a:p>
        </p:txBody>
      </p:sp>
      <p:pic>
        <p:nvPicPr>
          <p:cNvPr id="3" name="Imagen 2">
            <a:extLst>
              <a:ext uri="{FF2B5EF4-FFF2-40B4-BE49-F238E27FC236}">
                <a16:creationId xmlns:a16="http://schemas.microsoft.com/office/drawing/2014/main" id="{4D61BD2D-ADA9-F4EF-C5BB-B7101A0A9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26106" y="2183180"/>
            <a:ext cx="3239027" cy="3077076"/>
          </a:xfrm>
          <a:prstGeom prst="rect">
            <a:avLst/>
          </a:prstGeom>
          <a:ln>
            <a:noFill/>
          </a:ln>
          <a:effectLst>
            <a:outerShdw blurRad="225425" dist="50800" dir="5220000" algn="ctr">
              <a:srgbClr val="000000">
                <a:alpha val="33000"/>
              </a:srgbClr>
            </a:outerShdw>
          </a:effectLst>
          <a:scene3d>
            <a:camera prst="perspectiveFront" fov="3300000">
              <a:rot lat="486000" lon="19530000" rev="174000"/>
            </a:camera>
            <a:lightRig rig="harsh" dir="t">
              <a:rot lat="0" lon="0" rev="3000000"/>
            </a:lightRig>
          </a:scene3d>
          <a:sp3d extrusionH="254000" contourW="19050">
            <a:bevelT w="82550" h="44450" prst="angle"/>
            <a:bevelB w="82550" h="44450" prst="angle"/>
            <a:contourClr>
              <a:srgbClr val="FFFFFF"/>
            </a:contourClr>
          </a:sp3d>
        </p:spPr>
      </p:pic>
      <p:pic>
        <p:nvPicPr>
          <p:cNvPr id="6" name="Imagen 5">
            <a:extLst>
              <a:ext uri="{FF2B5EF4-FFF2-40B4-BE49-F238E27FC236}">
                <a16:creationId xmlns:a16="http://schemas.microsoft.com/office/drawing/2014/main" id="{8D4A7659-54A4-21C1-8260-94323A803F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0471" y="2201524"/>
            <a:ext cx="2943717" cy="3058732"/>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7" name="CuadroTexto 6">
            <a:extLst>
              <a:ext uri="{FF2B5EF4-FFF2-40B4-BE49-F238E27FC236}">
                <a16:creationId xmlns:a16="http://schemas.microsoft.com/office/drawing/2014/main" id="{56EDACCD-B2CC-28AD-AE7F-F28BA73E3E5A}"/>
              </a:ext>
            </a:extLst>
          </p:cNvPr>
          <p:cNvSpPr txBox="1"/>
          <p:nvPr/>
        </p:nvSpPr>
        <p:spPr>
          <a:xfrm>
            <a:off x="2194889" y="1626396"/>
            <a:ext cx="3152502" cy="369332"/>
          </a:xfrm>
          <a:prstGeom prst="rect">
            <a:avLst/>
          </a:prstGeom>
          <a:noFill/>
        </p:spPr>
        <p:txBody>
          <a:bodyPr wrap="square" rtlCol="0">
            <a:spAutoFit/>
          </a:bodyPr>
          <a:lstStyle/>
          <a:p>
            <a:r>
              <a:rPr lang="es-MX" dirty="0"/>
              <a:t>Estructura del Cubo</a:t>
            </a:r>
            <a:endParaRPr lang="es-CL" dirty="0"/>
          </a:p>
        </p:txBody>
      </p:sp>
      <p:sp>
        <p:nvSpPr>
          <p:cNvPr id="8" name="CuadroTexto 7">
            <a:extLst>
              <a:ext uri="{FF2B5EF4-FFF2-40B4-BE49-F238E27FC236}">
                <a16:creationId xmlns:a16="http://schemas.microsoft.com/office/drawing/2014/main" id="{17EDF220-2896-A417-2198-715ED9E820B0}"/>
              </a:ext>
            </a:extLst>
          </p:cNvPr>
          <p:cNvSpPr txBox="1"/>
          <p:nvPr/>
        </p:nvSpPr>
        <p:spPr>
          <a:xfrm>
            <a:off x="7017368" y="1535549"/>
            <a:ext cx="3152502" cy="369332"/>
          </a:xfrm>
          <a:prstGeom prst="rect">
            <a:avLst/>
          </a:prstGeom>
          <a:noFill/>
        </p:spPr>
        <p:txBody>
          <a:bodyPr wrap="square" rtlCol="0">
            <a:spAutoFit/>
          </a:bodyPr>
          <a:lstStyle/>
          <a:p>
            <a:r>
              <a:rPr lang="es-MX" dirty="0"/>
              <a:t>Jerarquías Creadas</a:t>
            </a:r>
            <a:endParaRPr lang="es-CL" dirty="0"/>
          </a:p>
        </p:txBody>
      </p:sp>
    </p:spTree>
    <p:extLst>
      <p:ext uri="{BB962C8B-B14F-4D97-AF65-F5344CB8AC3E}">
        <p14:creationId xmlns:p14="http://schemas.microsoft.com/office/powerpoint/2010/main" val="129910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b="1" kern="1200" cap="all" spc="200" baseline="0" dirty="0">
                <a:solidFill>
                  <a:srgbClr val="262626"/>
                </a:solidFill>
                <a:latin typeface="+mj-lt"/>
                <a:ea typeface="+mj-ea"/>
                <a:cs typeface="+mj-cs"/>
              </a:rPr>
              <a:t>Cubo olap</a:t>
            </a:r>
          </a:p>
        </p:txBody>
      </p:sp>
      <p:sp>
        <p:nvSpPr>
          <p:cNvPr id="5" name="CuadroTexto 4"/>
          <p:cNvSpPr txBox="1"/>
          <p:nvPr/>
        </p:nvSpPr>
        <p:spPr>
          <a:xfrm>
            <a:off x="1593670" y="1907177"/>
            <a:ext cx="4376340" cy="3263341"/>
          </a:xfrm>
          <a:prstGeom prst="rect">
            <a:avLst/>
          </a:prstGeom>
        </p:spPr>
        <p:txBody>
          <a:bodyPr vert="horz" lIns="91440" tIns="45720" rIns="91440" bIns="45720" rtlCol="0">
            <a:normAutofit/>
          </a:bodyPr>
          <a:lstStyle/>
          <a:p>
            <a:pPr indent="-228600" defTabSz="914400">
              <a:lnSpc>
                <a:spcPct val="90000"/>
              </a:lnSpc>
              <a:spcBef>
                <a:spcPts val="1000"/>
              </a:spcBef>
              <a:buClr>
                <a:schemeClr val="accent2"/>
              </a:buClr>
              <a:buFont typeface="Arial" panose="020B0604020202020204" pitchFamily="34" charset="0"/>
              <a:buChar char="•"/>
            </a:pPr>
            <a:r>
              <a:rPr lang="en-US" sz="1000" b="1" dirty="0">
                <a:solidFill>
                  <a:srgbClr val="404040"/>
                </a:solidFill>
              </a:rPr>
              <a:t>Explicación de </a:t>
            </a:r>
            <a:r>
              <a:rPr lang="en-US" sz="1000" b="1" dirty="0" err="1">
                <a:solidFill>
                  <a:srgbClr val="404040"/>
                </a:solidFill>
              </a:rPr>
              <a:t>jerarquías</a:t>
            </a:r>
            <a:r>
              <a:rPr lang="en-US" sz="1000" b="1" dirty="0">
                <a:solidFill>
                  <a:srgbClr val="404040"/>
                </a:solidFill>
              </a:rPr>
              <a:t>, KPI y </a:t>
            </a:r>
            <a:r>
              <a:rPr lang="en-US" sz="1000" b="1" dirty="0" err="1">
                <a:solidFill>
                  <a:srgbClr val="404040"/>
                </a:solidFill>
              </a:rPr>
              <a:t>decisiones</a:t>
            </a:r>
            <a:r>
              <a:rPr lang="en-US" sz="1000" b="1" dirty="0">
                <a:solidFill>
                  <a:srgbClr val="404040"/>
                </a:solidFill>
              </a:rPr>
              <a:t> </a:t>
            </a:r>
            <a:r>
              <a:rPr lang="en-US" sz="1000" b="1" dirty="0" err="1">
                <a:solidFill>
                  <a:srgbClr val="404040"/>
                </a:solidFill>
              </a:rPr>
              <a:t>en</a:t>
            </a:r>
            <a:r>
              <a:rPr lang="en-US" sz="1000" b="1" dirty="0">
                <a:solidFill>
                  <a:srgbClr val="404040"/>
                </a:solidFill>
              </a:rPr>
              <a:t> </a:t>
            </a:r>
            <a:r>
              <a:rPr lang="en-US" sz="1000" b="1" dirty="0" err="1">
                <a:solidFill>
                  <a:srgbClr val="404040"/>
                </a:solidFill>
              </a:rPr>
              <a:t>el</a:t>
            </a:r>
            <a:r>
              <a:rPr lang="en-US" sz="1000" b="1" dirty="0">
                <a:solidFill>
                  <a:srgbClr val="404040"/>
                </a:solidFill>
              </a:rPr>
              <a:t> </a:t>
            </a:r>
            <a:r>
              <a:rPr lang="en-US" sz="1000" b="1" dirty="0" err="1">
                <a:solidFill>
                  <a:srgbClr val="404040"/>
                </a:solidFill>
              </a:rPr>
              <a:t>cubo</a:t>
            </a:r>
            <a:r>
              <a:rPr lang="en-US" sz="1000" b="1" dirty="0">
                <a:solidFill>
                  <a:srgbClr val="404040"/>
                </a:solidFill>
              </a:rPr>
              <a:t>:</a:t>
            </a:r>
          </a:p>
          <a:p>
            <a:pPr marL="342900" indent="-228600" defTabSz="914400">
              <a:lnSpc>
                <a:spcPct val="90000"/>
              </a:lnSpc>
              <a:spcBef>
                <a:spcPts val="1000"/>
              </a:spcBef>
              <a:buClr>
                <a:schemeClr val="accent2"/>
              </a:buClr>
              <a:buFont typeface="Arial" panose="020B0604020202020204" pitchFamily="34" charset="0"/>
              <a:buChar char="•"/>
            </a:pPr>
            <a:r>
              <a:rPr lang="es-MX" sz="1000" b="1" dirty="0">
                <a:solidFill>
                  <a:srgbClr val="404040"/>
                </a:solidFill>
              </a:rPr>
              <a:t>Ventas totales: Este KPI mide el total de ingresos generados por las ventas de la empresa.</a:t>
            </a:r>
          </a:p>
          <a:p>
            <a:pPr marL="342900" indent="-228600" defTabSz="914400">
              <a:lnSpc>
                <a:spcPct val="90000"/>
              </a:lnSpc>
              <a:spcBef>
                <a:spcPts val="1000"/>
              </a:spcBef>
              <a:buClr>
                <a:schemeClr val="accent2"/>
              </a:buClr>
              <a:buFont typeface="Arial" panose="020B0604020202020204" pitchFamily="34" charset="0"/>
              <a:buChar char="•"/>
            </a:pPr>
            <a:r>
              <a:rPr lang="es-MX" sz="1000" b="1" dirty="0">
                <a:solidFill>
                  <a:srgbClr val="404040"/>
                </a:solidFill>
              </a:rPr>
              <a:t>Ventas por sucursal: KPI que mide las ventas generadas por cada sucursal.</a:t>
            </a:r>
          </a:p>
          <a:p>
            <a:pPr marL="342900" indent="-228600" defTabSz="914400">
              <a:lnSpc>
                <a:spcPct val="90000"/>
              </a:lnSpc>
              <a:spcBef>
                <a:spcPts val="1000"/>
              </a:spcBef>
              <a:buClr>
                <a:schemeClr val="accent2"/>
              </a:buClr>
              <a:buFont typeface="Arial" panose="020B0604020202020204" pitchFamily="34" charset="0"/>
              <a:buChar char="•"/>
            </a:pPr>
            <a:r>
              <a:rPr lang="es-MX" sz="1000" b="1" dirty="0">
                <a:solidFill>
                  <a:srgbClr val="404040"/>
                </a:solidFill>
              </a:rPr>
              <a:t>Ventas por trimestre: Este KPI mide las ventas generadas por trimestre.</a:t>
            </a:r>
          </a:p>
          <a:p>
            <a:pPr marL="342900" indent="-228600" defTabSz="914400">
              <a:lnSpc>
                <a:spcPct val="90000"/>
              </a:lnSpc>
              <a:spcBef>
                <a:spcPts val="1000"/>
              </a:spcBef>
              <a:buClr>
                <a:schemeClr val="accent2"/>
              </a:buClr>
              <a:buFont typeface="Arial" panose="020B0604020202020204" pitchFamily="34" charset="0"/>
              <a:buChar char="•"/>
            </a:pPr>
            <a:r>
              <a:rPr lang="es-MX" sz="1000" b="1" dirty="0">
                <a:solidFill>
                  <a:srgbClr val="404040"/>
                </a:solidFill>
              </a:rPr>
              <a:t>Ventas por vendedor: KPI que mide las ventas generadas por cada vendedor.</a:t>
            </a:r>
          </a:p>
          <a:p>
            <a:pPr marL="342900" indent="-228600" defTabSz="914400">
              <a:lnSpc>
                <a:spcPct val="90000"/>
              </a:lnSpc>
              <a:spcBef>
                <a:spcPts val="1000"/>
              </a:spcBef>
              <a:buClr>
                <a:schemeClr val="accent2"/>
              </a:buClr>
              <a:buFont typeface="Arial" panose="020B0604020202020204" pitchFamily="34" charset="0"/>
              <a:buChar char="•"/>
            </a:pPr>
            <a:r>
              <a:rPr lang="es-MX" sz="1000" b="1" dirty="0">
                <a:solidFill>
                  <a:srgbClr val="404040"/>
                </a:solidFill>
              </a:rPr>
              <a:t>Ventas por categoría: KPI que mide las ventas generadas por cada categoría de productos.</a:t>
            </a:r>
            <a:endParaRPr lang="en-US" sz="1000" b="1" dirty="0">
              <a:solidFill>
                <a:srgbClr val="404040"/>
              </a:solidFill>
            </a:endParaRPr>
          </a:p>
        </p:txBody>
      </p:sp>
      <p:pic>
        <p:nvPicPr>
          <p:cNvPr id="7" name="Imagen 6">
            <a:extLst>
              <a:ext uri="{FF2B5EF4-FFF2-40B4-BE49-F238E27FC236}">
                <a16:creationId xmlns:a16="http://schemas.microsoft.com/office/drawing/2014/main" id="{DA9D49F3-BFCE-6170-377A-E05EA04444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57462" y="1817880"/>
            <a:ext cx="4755505" cy="3713648"/>
          </a:xfrm>
          <a:prstGeom prst="rect">
            <a:avLst/>
          </a:prstGeom>
          <a:ln w="19050">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pic>
    </p:spTree>
    <p:extLst>
      <p:ext uri="{BB962C8B-B14F-4D97-AF65-F5344CB8AC3E}">
        <p14:creationId xmlns:p14="http://schemas.microsoft.com/office/powerpoint/2010/main" val="7462041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b="1" kern="1200" cap="all" spc="200" baseline="0" dirty="0" err="1">
                <a:solidFill>
                  <a:srgbClr val="262626"/>
                </a:solidFill>
                <a:latin typeface="+mj-lt"/>
                <a:ea typeface="+mj-ea"/>
                <a:cs typeface="+mj-cs"/>
              </a:rPr>
              <a:t>Cubo</a:t>
            </a:r>
            <a:r>
              <a:rPr lang="en-US" b="1" kern="1200" cap="all" spc="200" baseline="0" dirty="0">
                <a:solidFill>
                  <a:srgbClr val="262626"/>
                </a:solidFill>
                <a:latin typeface="+mj-lt"/>
                <a:ea typeface="+mj-ea"/>
                <a:cs typeface="+mj-cs"/>
              </a:rPr>
              <a:t> </a:t>
            </a:r>
            <a:r>
              <a:rPr lang="en-US" b="1" kern="1200" cap="all" spc="200" baseline="0" dirty="0" err="1">
                <a:solidFill>
                  <a:srgbClr val="262626"/>
                </a:solidFill>
                <a:latin typeface="+mj-lt"/>
                <a:ea typeface="+mj-ea"/>
                <a:cs typeface="+mj-cs"/>
              </a:rPr>
              <a:t>olap</a:t>
            </a:r>
            <a:br>
              <a:rPr lang="en-US" b="1" kern="1200" cap="all" spc="200" baseline="0" dirty="0">
                <a:solidFill>
                  <a:srgbClr val="262626"/>
                </a:solidFill>
                <a:latin typeface="+mj-lt"/>
                <a:ea typeface="+mj-ea"/>
                <a:cs typeface="+mj-cs"/>
              </a:rPr>
            </a:br>
            <a:r>
              <a:rPr lang="en-US" sz="2000" b="1" kern="1200" cap="all" spc="200" baseline="0" dirty="0">
                <a:solidFill>
                  <a:schemeClr val="accent2">
                    <a:lumMod val="75000"/>
                  </a:schemeClr>
                </a:solidFill>
                <a:latin typeface="+mj-lt"/>
                <a:ea typeface="+mj-ea"/>
                <a:cs typeface="+mj-cs"/>
              </a:rPr>
              <a:t>Jerarquías</a:t>
            </a:r>
          </a:p>
        </p:txBody>
      </p:sp>
      <p:pic>
        <p:nvPicPr>
          <p:cNvPr id="3" name="Imagen 2">
            <a:extLst>
              <a:ext uri="{FF2B5EF4-FFF2-40B4-BE49-F238E27FC236}">
                <a16:creationId xmlns:a16="http://schemas.microsoft.com/office/drawing/2014/main" id="{87F53773-0FB7-90F2-760D-6FB1E7CB21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4104" y="1954711"/>
            <a:ext cx="3993425" cy="3508451"/>
          </a:xfrm>
          <a:prstGeom prst="rect">
            <a:avLst/>
          </a:prstGeom>
          <a:ln>
            <a:noFill/>
          </a:ln>
          <a:effectLst>
            <a:innerShdw blurRad="114300">
              <a:prstClr val="black"/>
            </a:innerShdw>
          </a:effectLst>
        </p:spPr>
      </p:pic>
      <p:pic>
        <p:nvPicPr>
          <p:cNvPr id="8" name="Imagen 7">
            <a:extLst>
              <a:ext uri="{FF2B5EF4-FFF2-40B4-BE49-F238E27FC236}">
                <a16:creationId xmlns:a16="http://schemas.microsoft.com/office/drawing/2014/main" id="{0FA531D7-9465-A1BA-8758-9F9C4ECF1E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54473" y="1954711"/>
            <a:ext cx="3832414" cy="3508451"/>
          </a:xfrm>
          <a:prstGeom prst="rect">
            <a:avLst/>
          </a:prstGeom>
          <a:ln>
            <a:noFill/>
          </a:ln>
          <a:effectLst>
            <a:innerShdw blurRad="63500" dist="50800" dir="2700000">
              <a:prstClr val="black">
                <a:alpha val="50000"/>
              </a:prstClr>
            </a:innerShdw>
          </a:effectLst>
        </p:spPr>
      </p:pic>
    </p:spTree>
    <p:extLst>
      <p:ext uri="{BB962C8B-B14F-4D97-AF65-F5344CB8AC3E}">
        <p14:creationId xmlns:p14="http://schemas.microsoft.com/office/powerpoint/2010/main" val="24021160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b="1" kern="1200" cap="all" spc="200" baseline="0" dirty="0" err="1">
                <a:solidFill>
                  <a:srgbClr val="262626"/>
                </a:solidFill>
                <a:latin typeface="+mj-lt"/>
                <a:ea typeface="+mj-ea"/>
                <a:cs typeface="+mj-cs"/>
              </a:rPr>
              <a:t>Cubo</a:t>
            </a:r>
            <a:r>
              <a:rPr lang="en-US" b="1" kern="1200" cap="all" spc="200" baseline="0" dirty="0">
                <a:solidFill>
                  <a:srgbClr val="262626"/>
                </a:solidFill>
                <a:latin typeface="+mj-lt"/>
                <a:ea typeface="+mj-ea"/>
                <a:cs typeface="+mj-cs"/>
              </a:rPr>
              <a:t> </a:t>
            </a:r>
            <a:r>
              <a:rPr lang="en-US" b="1" kern="1200" cap="all" spc="200" baseline="0" dirty="0" err="1">
                <a:solidFill>
                  <a:srgbClr val="262626"/>
                </a:solidFill>
                <a:latin typeface="+mj-lt"/>
                <a:ea typeface="+mj-ea"/>
                <a:cs typeface="+mj-cs"/>
              </a:rPr>
              <a:t>olap</a:t>
            </a:r>
            <a:br>
              <a:rPr lang="en-US" b="1" kern="1200" cap="all" spc="200" baseline="0" dirty="0">
                <a:solidFill>
                  <a:srgbClr val="262626"/>
                </a:solidFill>
                <a:latin typeface="+mj-lt"/>
                <a:ea typeface="+mj-ea"/>
                <a:cs typeface="+mj-cs"/>
              </a:rPr>
            </a:br>
            <a:r>
              <a:rPr lang="en-US" sz="2000" b="1" kern="1200" cap="all" spc="200" baseline="0" dirty="0">
                <a:solidFill>
                  <a:schemeClr val="accent2">
                    <a:lumMod val="75000"/>
                  </a:schemeClr>
                </a:solidFill>
                <a:latin typeface="+mj-lt"/>
                <a:ea typeface="+mj-ea"/>
                <a:cs typeface="+mj-cs"/>
              </a:rPr>
              <a:t>Jerarquías</a:t>
            </a:r>
          </a:p>
        </p:txBody>
      </p:sp>
      <p:sp>
        <p:nvSpPr>
          <p:cNvPr id="2" name="CuadroTexto 1">
            <a:extLst>
              <a:ext uri="{FF2B5EF4-FFF2-40B4-BE49-F238E27FC236}">
                <a16:creationId xmlns:a16="http://schemas.microsoft.com/office/drawing/2014/main" id="{C0FB559E-0695-6C7D-A32F-7D30D7562CA3}"/>
              </a:ext>
            </a:extLst>
          </p:cNvPr>
          <p:cNvSpPr txBox="1"/>
          <p:nvPr/>
        </p:nvSpPr>
        <p:spPr>
          <a:xfrm>
            <a:off x="1663337" y="2123556"/>
            <a:ext cx="8865326" cy="3046988"/>
          </a:xfrm>
          <a:prstGeom prst="rect">
            <a:avLst/>
          </a:prstGeom>
          <a:noFill/>
        </p:spPr>
        <p:txBody>
          <a:bodyPr wrap="square" rtlCol="0">
            <a:spAutoFit/>
          </a:bodyPr>
          <a:lstStyle/>
          <a:p>
            <a:r>
              <a:rPr lang="es-MX" sz="3200" dirty="0"/>
              <a:t>Las jerarquías son una forma de organizar los datos de manera jerárquica, es decir, creando niveles de detalle. Esto permite visualizar los datos de forma más eficiente y entender las relaciones entre ellos.</a:t>
            </a:r>
          </a:p>
          <a:p>
            <a:r>
              <a:rPr lang="es-MX" sz="3200" dirty="0"/>
              <a:t>Esto nos permite filtrar y analizar los datos de mejor forma.</a:t>
            </a:r>
            <a:endParaRPr lang="es-CL" sz="3200" dirty="0"/>
          </a:p>
        </p:txBody>
      </p:sp>
    </p:spTree>
    <p:extLst>
      <p:ext uri="{BB962C8B-B14F-4D97-AF65-F5344CB8AC3E}">
        <p14:creationId xmlns:p14="http://schemas.microsoft.com/office/powerpoint/2010/main" val="4446268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2231136" y="467418"/>
            <a:ext cx="7729728" cy="1058484"/>
          </a:xfrm>
          <a:solidFill>
            <a:srgbClr val="FFFFFF"/>
          </a:solidFill>
        </p:spPr>
        <p:txBody>
          <a:bodyPr vert="horz" lIns="182880" tIns="182880" rIns="182880" bIns="182880" rtlCol="0" anchor="ctr">
            <a:normAutofit/>
          </a:bodyPr>
          <a:lstStyle/>
          <a:p>
            <a:r>
              <a:rPr lang="en-US" b="1" kern="1200" cap="all" spc="200" baseline="0" dirty="0">
                <a:solidFill>
                  <a:srgbClr val="262626"/>
                </a:solidFill>
                <a:latin typeface="+mj-lt"/>
                <a:ea typeface="+mj-ea"/>
                <a:cs typeface="+mj-cs"/>
              </a:rPr>
              <a:t>Dashboard</a:t>
            </a:r>
          </a:p>
        </p:txBody>
      </p:sp>
      <p:sp>
        <p:nvSpPr>
          <p:cNvPr id="5" name="CuadroTexto 4"/>
          <p:cNvSpPr txBox="1"/>
          <p:nvPr/>
        </p:nvSpPr>
        <p:spPr>
          <a:xfrm>
            <a:off x="1629269" y="1741173"/>
            <a:ext cx="5217252" cy="3618744"/>
          </a:xfrm>
          <a:prstGeom prst="rect">
            <a:avLst/>
          </a:prstGeom>
        </p:spPr>
        <p:txBody>
          <a:bodyPr vert="horz" lIns="91440" tIns="45720" rIns="91440" bIns="45720" rtlCol="0">
            <a:normAutofit/>
          </a:bodyPr>
          <a:lstStyle/>
          <a:p>
            <a:pPr marL="342900" indent="-228600" defTabSz="914400">
              <a:spcBef>
                <a:spcPts val="1000"/>
              </a:spcBef>
              <a:buClr>
                <a:schemeClr val="accent2"/>
              </a:buClr>
              <a:buFont typeface="Arial" panose="020B0604020202020204" pitchFamily="34" charset="0"/>
              <a:buChar char="•"/>
            </a:pPr>
            <a:r>
              <a:rPr lang="es-MX" b="1" dirty="0">
                <a:solidFill>
                  <a:srgbClr val="404040"/>
                </a:solidFill>
              </a:rPr>
              <a:t>Justificación del Dashboard:</a:t>
            </a:r>
          </a:p>
          <a:p>
            <a:pPr marL="342900" indent="-228600" defTabSz="914400">
              <a:spcBef>
                <a:spcPts val="1000"/>
              </a:spcBef>
              <a:buClr>
                <a:schemeClr val="accent2"/>
              </a:buClr>
              <a:buFont typeface="Arial" panose="020B0604020202020204" pitchFamily="34" charset="0"/>
              <a:buChar char="•"/>
            </a:pPr>
            <a:endParaRPr lang="es-MX" b="1" dirty="0">
              <a:solidFill>
                <a:srgbClr val="404040"/>
              </a:solidFill>
            </a:endParaRPr>
          </a:p>
          <a:p>
            <a:pPr marL="342900" indent="-228600" defTabSz="914400">
              <a:spcBef>
                <a:spcPts val="1000"/>
              </a:spcBef>
              <a:buClr>
                <a:schemeClr val="accent2"/>
              </a:buClr>
              <a:buFont typeface="Arial" panose="020B0604020202020204" pitchFamily="34" charset="0"/>
              <a:buChar char="•"/>
            </a:pPr>
            <a:r>
              <a:rPr lang="es-MX" b="1" dirty="0">
                <a:solidFill>
                  <a:srgbClr val="404040"/>
                </a:solidFill>
              </a:rPr>
              <a:t>Responde a las principales preguntas de interés para el negocio.</a:t>
            </a:r>
          </a:p>
          <a:p>
            <a:pPr marL="342900" indent="-228600" defTabSz="914400">
              <a:spcBef>
                <a:spcPts val="1000"/>
              </a:spcBef>
              <a:buClr>
                <a:schemeClr val="accent2"/>
              </a:buClr>
              <a:buFont typeface="Arial" panose="020B0604020202020204" pitchFamily="34" charset="0"/>
              <a:buChar char="•"/>
            </a:pPr>
            <a:r>
              <a:rPr lang="es-MX" b="1" dirty="0">
                <a:solidFill>
                  <a:srgbClr val="404040"/>
                </a:solidFill>
              </a:rPr>
              <a:t>Visualiza la información relevante de forma clara y concisa.</a:t>
            </a:r>
          </a:p>
          <a:p>
            <a:pPr marL="342900" indent="-228600" defTabSz="914400">
              <a:spcBef>
                <a:spcPts val="1000"/>
              </a:spcBef>
              <a:buClr>
                <a:schemeClr val="accent2"/>
              </a:buClr>
              <a:buFont typeface="Arial" panose="020B0604020202020204" pitchFamily="34" charset="0"/>
              <a:buChar char="•"/>
            </a:pPr>
            <a:r>
              <a:rPr lang="es-MX" b="1" dirty="0">
                <a:solidFill>
                  <a:srgbClr val="404040"/>
                </a:solidFill>
              </a:rPr>
              <a:t>Permite a la empresa tomar mejores decisiones.</a:t>
            </a:r>
            <a:endParaRPr lang="en-US" b="1" dirty="0">
              <a:solidFill>
                <a:srgbClr val="404040"/>
              </a:solidFill>
            </a:endParaRPr>
          </a:p>
        </p:txBody>
      </p:sp>
      <p:pic>
        <p:nvPicPr>
          <p:cNvPr id="3" name="Imagen 2">
            <a:extLst>
              <a:ext uri="{FF2B5EF4-FFF2-40B4-BE49-F238E27FC236}">
                <a16:creationId xmlns:a16="http://schemas.microsoft.com/office/drawing/2014/main" id="{1E360CFB-FF86-E353-845E-F8E4A0AA79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4653" y="1525902"/>
            <a:ext cx="4978845" cy="3844958"/>
          </a:xfrm>
          <a:prstGeom prst="rect">
            <a:avLst/>
          </a:prstGeom>
          <a:ln>
            <a:noFill/>
          </a:ln>
          <a:effectLst>
            <a:outerShdw blurRad="184150" dist="241300" dir="11520000" sx="110000" sy="110000" algn="ctr">
              <a:srgbClr val="000000">
                <a:alpha val="18000"/>
              </a:srgbClr>
            </a:outerShdw>
          </a:effectLst>
          <a:scene3d>
            <a:camera prst="perspectiveFront" fov="5100000">
              <a:rot lat="0" lon="2100000" rev="0"/>
            </a:camera>
            <a:lightRig rig="flood" dir="t">
              <a:rot lat="0" lon="0" rev="13800000"/>
            </a:lightRig>
          </a:scene3d>
          <a:sp3d extrusionH="107950" prstMaterial="plastic">
            <a:bevelT w="82550" h="63500" prst="divot"/>
            <a:bevelB/>
          </a:sp3d>
        </p:spPr>
      </p:pic>
    </p:spTree>
    <p:extLst>
      <p:ext uri="{BB962C8B-B14F-4D97-AF65-F5344CB8AC3E}">
        <p14:creationId xmlns:p14="http://schemas.microsoft.com/office/powerpoint/2010/main" val="2533009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p:cNvSpPr txBox="1"/>
          <p:nvPr/>
        </p:nvSpPr>
        <p:spPr>
          <a:xfrm>
            <a:off x="1445623" y="1750422"/>
            <a:ext cx="9379131" cy="3640184"/>
          </a:xfrm>
          <a:prstGeom prst="rect">
            <a:avLst/>
          </a:prstGeom>
        </p:spPr>
        <p:txBody>
          <a:bodyPr vert="horz" lIns="91440" tIns="45720" rIns="91440" bIns="45720" rtlCol="0">
            <a:normAutofit/>
          </a:bodyPr>
          <a:lstStyle/>
          <a:p>
            <a:pPr defTabSz="914400">
              <a:spcBef>
                <a:spcPts val="1000"/>
              </a:spcBef>
              <a:buClr>
                <a:schemeClr val="accent2"/>
              </a:buCl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p:txBody>
      </p:sp>
      <p:sp>
        <p:nvSpPr>
          <p:cNvPr id="2" name="Rectángulo: esquinas redondeadas 1">
            <a:extLst>
              <a:ext uri="{FF2B5EF4-FFF2-40B4-BE49-F238E27FC236}">
                <a16:creationId xmlns:a16="http://schemas.microsoft.com/office/drawing/2014/main" id="{28D0F34A-B23D-2915-8DE5-19944DF30102}"/>
              </a:ext>
            </a:extLst>
          </p:cNvPr>
          <p:cNvSpPr/>
          <p:nvPr/>
        </p:nvSpPr>
        <p:spPr>
          <a:xfrm>
            <a:off x="2270324" y="652387"/>
            <a:ext cx="7729728" cy="1135366"/>
          </a:xfrm>
          <a:prstGeom prst="roundRect">
            <a:avLst>
              <a:gd name="adj" fmla="val 10000"/>
            </a:avLst>
          </a:prstGeom>
          <a:ln w="38100">
            <a:solidFill>
              <a:schemeClr val="tx1"/>
            </a:solidFill>
          </a:ln>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endParaRPr lang="es-CL" b="1" dirty="0"/>
          </a:p>
          <a:p>
            <a:pPr lvl="0" algn="ctr">
              <a:lnSpc>
                <a:spcPct val="100000"/>
              </a:lnSpc>
            </a:pPr>
            <a:r>
              <a:rPr lang="es-CL" sz="2800" b="1" dirty="0"/>
              <a:t>Alcance del Producto</a:t>
            </a:r>
            <a:endParaRPr lang="en-US" sz="2800" dirty="0"/>
          </a:p>
          <a:p>
            <a:endParaRPr lang="es-CL" dirty="0"/>
          </a:p>
        </p:txBody>
      </p:sp>
      <p:sp>
        <p:nvSpPr>
          <p:cNvPr id="16" name="CuadroTexto 15">
            <a:extLst>
              <a:ext uri="{FF2B5EF4-FFF2-40B4-BE49-F238E27FC236}">
                <a16:creationId xmlns:a16="http://schemas.microsoft.com/office/drawing/2014/main" id="{7B32C810-ACC2-DC85-7D3E-C5BD9E598B5F}"/>
              </a:ext>
            </a:extLst>
          </p:cNvPr>
          <p:cNvSpPr txBox="1"/>
          <p:nvPr/>
        </p:nvSpPr>
        <p:spPr>
          <a:xfrm>
            <a:off x="2185851" y="1902822"/>
            <a:ext cx="8560525" cy="3707022"/>
          </a:xfrm>
          <a:prstGeom prst="rect">
            <a:avLst/>
          </a:prstGeom>
        </p:spPr>
        <p:txBody>
          <a:bodyPr vert="horz" lIns="91440" tIns="45720" rIns="91440" bIns="45720" rtlCol="0">
            <a:normAutofit/>
          </a:bodyPr>
          <a:lstStyle/>
          <a:p>
            <a:pPr defTabSz="914400">
              <a:spcBef>
                <a:spcPts val="1000"/>
              </a:spcBef>
              <a:buClr>
                <a:schemeClr val="accent2"/>
              </a:buClr>
            </a:pPr>
            <a:r>
              <a:rPr lang="es-MX" b="1" dirty="0">
                <a:solidFill>
                  <a:srgbClr val="404040"/>
                </a:solidFill>
              </a:rPr>
              <a:t>Proyecto contempla:</a:t>
            </a:r>
          </a:p>
          <a:p>
            <a:pPr marL="742950" lvl="1" indent="-285750" defTabSz="914400">
              <a:spcBef>
                <a:spcPts val="1000"/>
              </a:spcBef>
              <a:buClr>
                <a:schemeClr val="accent2"/>
              </a:buClr>
              <a:buFont typeface="Arial" panose="020B0604020202020204" pitchFamily="34" charset="0"/>
              <a:buChar char="•"/>
            </a:pPr>
            <a:r>
              <a:rPr lang="es-MX" b="1" dirty="0">
                <a:solidFill>
                  <a:srgbClr val="404040"/>
                </a:solidFill>
              </a:rPr>
              <a:t>Definir </a:t>
            </a:r>
            <a:r>
              <a:rPr lang="es-MX" b="1" dirty="0" err="1">
                <a:solidFill>
                  <a:srgbClr val="404040"/>
                </a:solidFill>
              </a:rPr>
              <a:t>KPIs</a:t>
            </a:r>
            <a:endParaRPr lang="es-MX" b="1" dirty="0">
              <a:solidFill>
                <a:srgbClr val="404040"/>
              </a:solidFill>
            </a:endParaRPr>
          </a:p>
          <a:p>
            <a:pPr marL="742950" lvl="1" indent="-285750" defTabSz="914400">
              <a:spcBef>
                <a:spcPts val="1000"/>
              </a:spcBef>
              <a:buClr>
                <a:schemeClr val="accent2"/>
              </a:buClr>
              <a:buFont typeface="Arial" panose="020B0604020202020204" pitchFamily="34" charset="0"/>
              <a:buChar char="•"/>
            </a:pPr>
            <a:r>
              <a:rPr lang="es-MX" b="1" dirty="0">
                <a:solidFill>
                  <a:srgbClr val="404040"/>
                </a:solidFill>
              </a:rPr>
              <a:t>Creación modelo dimensional.</a:t>
            </a:r>
          </a:p>
          <a:p>
            <a:pPr marL="742950" lvl="1" indent="-285750" defTabSz="914400">
              <a:spcBef>
                <a:spcPts val="1000"/>
              </a:spcBef>
              <a:buClr>
                <a:schemeClr val="accent2"/>
              </a:buClr>
              <a:buFont typeface="Arial" panose="020B0604020202020204" pitchFamily="34" charset="0"/>
              <a:buChar char="•"/>
            </a:pPr>
            <a:r>
              <a:rPr lang="es-MX" b="1" dirty="0">
                <a:solidFill>
                  <a:srgbClr val="404040"/>
                </a:solidFill>
              </a:rPr>
              <a:t>Creación e Implementación del proceso ETL.</a:t>
            </a:r>
          </a:p>
          <a:p>
            <a:pPr marL="742950" lvl="1" indent="-285750" defTabSz="914400">
              <a:spcBef>
                <a:spcPts val="1000"/>
              </a:spcBef>
              <a:buClr>
                <a:schemeClr val="accent2"/>
              </a:buClr>
              <a:buFont typeface="Arial" panose="020B0604020202020204" pitchFamily="34" charset="0"/>
              <a:buChar char="•"/>
            </a:pPr>
            <a:r>
              <a:rPr lang="es-MX" b="1" dirty="0">
                <a:solidFill>
                  <a:srgbClr val="404040"/>
                </a:solidFill>
              </a:rPr>
              <a:t>Construcción de Cubo OLAP para ser utilizado en visualización del Dashboard de </a:t>
            </a:r>
            <a:r>
              <a:rPr lang="es-MX" b="1" dirty="0" err="1">
                <a:solidFill>
                  <a:srgbClr val="404040"/>
                </a:solidFill>
              </a:rPr>
              <a:t>Power</a:t>
            </a:r>
            <a:r>
              <a:rPr lang="es-MX" b="1" dirty="0">
                <a:solidFill>
                  <a:srgbClr val="404040"/>
                </a:solidFill>
              </a:rPr>
              <a:t> BI.</a:t>
            </a:r>
          </a:p>
          <a:p>
            <a:pPr marL="742950" lvl="1" indent="-285750" defTabSz="914400">
              <a:spcBef>
                <a:spcPts val="1000"/>
              </a:spcBef>
              <a:buClr>
                <a:schemeClr val="accent2"/>
              </a:buClr>
              <a:buFont typeface="Arial" panose="020B0604020202020204" pitchFamily="34" charset="0"/>
              <a:buChar char="•"/>
            </a:pPr>
            <a:r>
              <a:rPr lang="es-MX" b="1" dirty="0">
                <a:solidFill>
                  <a:srgbClr val="404040"/>
                </a:solidFill>
              </a:rPr>
              <a:t>Creación del Dashboard en </a:t>
            </a:r>
            <a:r>
              <a:rPr lang="es-MX" b="1" dirty="0" err="1">
                <a:solidFill>
                  <a:srgbClr val="404040"/>
                </a:solidFill>
              </a:rPr>
              <a:t>Power</a:t>
            </a:r>
            <a:r>
              <a:rPr lang="es-MX" b="1" dirty="0">
                <a:solidFill>
                  <a:srgbClr val="404040"/>
                </a:solidFill>
              </a:rPr>
              <a:t> BI.</a:t>
            </a:r>
          </a:p>
          <a:p>
            <a:pPr defTabSz="914400">
              <a:spcBef>
                <a:spcPts val="1000"/>
              </a:spcBef>
              <a:buClr>
                <a:schemeClr val="accent2"/>
              </a:buClr>
            </a:pPr>
            <a:r>
              <a:rPr lang="es-MX" b="1" dirty="0">
                <a:solidFill>
                  <a:srgbClr val="404040"/>
                </a:solidFill>
              </a:rPr>
              <a:t>No contempla:</a:t>
            </a:r>
          </a:p>
          <a:p>
            <a:pPr marL="742950" lvl="1" indent="-285750" defTabSz="914400">
              <a:spcBef>
                <a:spcPts val="1000"/>
              </a:spcBef>
              <a:buClr>
                <a:schemeClr val="accent2"/>
              </a:buClr>
              <a:buFont typeface="Arial" panose="020B0604020202020204" pitchFamily="34" charset="0"/>
              <a:buChar char="•"/>
            </a:pPr>
            <a:r>
              <a:rPr lang="es-MX" b="1" dirty="0">
                <a:solidFill>
                  <a:srgbClr val="404040"/>
                </a:solidFill>
              </a:rPr>
              <a:t>Formación del personal.</a:t>
            </a:r>
          </a:p>
          <a:p>
            <a:pPr marL="742950" lvl="1" indent="-285750" defTabSz="914400">
              <a:spcBef>
                <a:spcPts val="1000"/>
              </a:spcBef>
              <a:buClr>
                <a:schemeClr val="accent2"/>
              </a:buClr>
              <a:buFont typeface="Arial" panose="020B0604020202020204" pitchFamily="34" charset="0"/>
              <a:buChar char="•"/>
            </a:pPr>
            <a:endParaRPr lang="es-MX" b="1" dirty="0">
              <a:solidFill>
                <a:srgbClr val="404040"/>
              </a:solidFill>
            </a:endParaRPr>
          </a:p>
          <a:p>
            <a:pPr lvl="1" defTabSz="914400">
              <a:spcBef>
                <a:spcPts val="1000"/>
              </a:spcBef>
              <a:buClr>
                <a:schemeClr val="accent2"/>
              </a:buCl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p:txBody>
      </p:sp>
      <p:sp>
        <p:nvSpPr>
          <p:cNvPr id="4" name="Rectángulo 3" descr="Dinero">
            <a:extLst>
              <a:ext uri="{FF2B5EF4-FFF2-40B4-BE49-F238E27FC236}">
                <a16:creationId xmlns:a16="http://schemas.microsoft.com/office/drawing/2014/main" id="{5C1E2BD3-FE4E-5B67-C86A-1E4A2D42CAE4}"/>
              </a:ext>
            </a:extLst>
          </p:cNvPr>
          <p:cNvSpPr/>
          <p:nvPr/>
        </p:nvSpPr>
        <p:spPr>
          <a:xfrm>
            <a:off x="3136655" y="829754"/>
            <a:ext cx="780632" cy="78063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4">
              <a:hueOff val="0"/>
              <a:satOff val="0"/>
              <a:lumOff val="0"/>
              <a:alphaOff val="0"/>
            </a:schemeClr>
          </a:effectRef>
          <a:fontRef idx="minor">
            <a:schemeClr val="lt1"/>
          </a:fontRef>
        </p:style>
        <p:txBody>
          <a:bodyPr/>
          <a:lstStyle/>
          <a:p>
            <a:endParaRPr lang="es-CL" dirty="0"/>
          </a:p>
        </p:txBody>
      </p:sp>
    </p:spTree>
    <p:extLst>
      <p:ext uri="{BB962C8B-B14F-4D97-AF65-F5344CB8AC3E}">
        <p14:creationId xmlns:p14="http://schemas.microsoft.com/office/powerpoint/2010/main" val="1269895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C2A9291-55AD-4DDC-8735-1BA5A1C98C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1752600" y="2542604"/>
            <a:ext cx="8686800" cy="1772793"/>
          </a:xfrm>
          <a:solidFill>
            <a:srgbClr val="FFFFFF"/>
          </a:solidFill>
          <a:ln>
            <a:solidFill>
              <a:srgbClr val="404040"/>
            </a:solidFill>
          </a:ln>
        </p:spPr>
        <p:txBody>
          <a:bodyPr wrap="square">
            <a:normAutofit/>
          </a:bodyPr>
          <a:lstStyle/>
          <a:p>
            <a:r>
              <a:rPr lang="es-CL" sz="4800" b="1"/>
              <a:t>Conclusión </a:t>
            </a:r>
          </a:p>
        </p:txBody>
      </p:sp>
    </p:spTree>
    <p:extLst>
      <p:ext uri="{BB962C8B-B14F-4D97-AF65-F5344CB8AC3E}">
        <p14:creationId xmlns:p14="http://schemas.microsoft.com/office/powerpoint/2010/main" val="3596743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b="1" kern="1200" cap="all" spc="200" baseline="0" dirty="0">
                <a:solidFill>
                  <a:srgbClr val="262626"/>
                </a:solidFill>
                <a:latin typeface="+mj-lt"/>
                <a:ea typeface="+mj-ea"/>
                <a:cs typeface="+mj-cs"/>
              </a:rPr>
              <a:t>Problemática a Resolver</a:t>
            </a:r>
          </a:p>
        </p:txBody>
      </p:sp>
      <p:sp>
        <p:nvSpPr>
          <p:cNvPr id="5" name="CuadroTexto 4"/>
          <p:cNvSpPr txBox="1"/>
          <p:nvPr/>
        </p:nvSpPr>
        <p:spPr>
          <a:xfrm>
            <a:off x="1445623" y="1750422"/>
            <a:ext cx="9379131" cy="3640184"/>
          </a:xfrm>
          <a:prstGeom prst="rect">
            <a:avLst/>
          </a:prstGeom>
        </p:spPr>
        <p:txBody>
          <a:bodyPr vert="horz" lIns="91440" tIns="45720" rIns="91440" bIns="45720" rtlCol="0">
            <a:normAutofit/>
          </a:bodyPr>
          <a:lstStyle/>
          <a:p>
            <a:pPr defTabSz="914400">
              <a:spcBef>
                <a:spcPts val="1000"/>
              </a:spcBef>
              <a:buClr>
                <a:schemeClr val="accent2"/>
              </a:buClr>
            </a:pPr>
            <a:r>
              <a:rPr lang="en-US" b="1" dirty="0">
                <a:solidFill>
                  <a:srgbClr val="404040"/>
                </a:solidFill>
              </a:rPr>
              <a:t>Breve Resumen del caso</a:t>
            </a:r>
          </a:p>
          <a:p>
            <a:pPr indent="-228600" defTabSz="914400">
              <a:spcBef>
                <a:spcPts val="1000"/>
              </a:spcBef>
              <a:buClr>
                <a:schemeClr val="accent2"/>
              </a:buClr>
              <a:buFont typeface="Arial" panose="020B0604020202020204" pitchFamily="34" charset="0"/>
              <a:buChar char="•"/>
            </a:pPr>
            <a:r>
              <a:rPr lang="es-MX" dirty="0">
                <a:solidFill>
                  <a:srgbClr val="404040"/>
                </a:solidFill>
              </a:rPr>
              <a:t>La Mueblería Albarrán es una empresa exitosa que ha crecido rápidamente en los últimos años. El propietario de la empresa ha decidido incorporar Inteligencia de Negocios (BI) para mejorar su proceso de toma de decisiones.</a:t>
            </a:r>
          </a:p>
          <a:p>
            <a:pPr indent="-228600" defTabSz="914400">
              <a:spcBef>
                <a:spcPts val="1000"/>
              </a:spcBef>
              <a:buClr>
                <a:schemeClr val="accent2"/>
              </a:buClr>
              <a:buFont typeface="Arial" panose="020B0604020202020204" pitchFamily="34" charset="0"/>
              <a:buChar char="•"/>
            </a:pPr>
            <a:r>
              <a:rPr lang="es-MX" dirty="0">
                <a:solidFill>
                  <a:srgbClr val="404040"/>
                </a:solidFill>
              </a:rPr>
              <a:t>La empresa cuenta con una base de datos relacional que almacena información sobre:</a:t>
            </a:r>
            <a:br>
              <a:rPr lang="es-MX" dirty="0">
                <a:solidFill>
                  <a:srgbClr val="404040"/>
                </a:solidFill>
              </a:rPr>
            </a:br>
            <a:r>
              <a:rPr lang="es-MX" dirty="0">
                <a:solidFill>
                  <a:srgbClr val="404040"/>
                </a:solidFill>
              </a:rPr>
              <a:t>	Ubicación de sucursales - Datos de los clientes -Datos de empleados - Detalle de ventas</a:t>
            </a:r>
            <a:endParaRPr lang="en-US" dirty="0">
              <a:solidFill>
                <a:srgbClr val="404040"/>
              </a:solidFill>
            </a:endParaRPr>
          </a:p>
          <a:p>
            <a:pPr defTabSz="914400">
              <a:spcBef>
                <a:spcPts val="1000"/>
              </a:spcBef>
              <a:buClr>
                <a:schemeClr val="accent2"/>
              </a:buClr>
            </a:pPr>
            <a:r>
              <a:rPr lang="es-MX" dirty="0">
                <a:solidFill>
                  <a:srgbClr val="404040"/>
                </a:solidFill>
              </a:rPr>
              <a:t>El </a:t>
            </a:r>
            <a:r>
              <a:rPr lang="es-MX" b="1" dirty="0">
                <a:solidFill>
                  <a:srgbClr val="404040"/>
                </a:solidFill>
              </a:rPr>
              <a:t>objetivo</a:t>
            </a:r>
            <a:r>
              <a:rPr lang="es-MX" dirty="0">
                <a:solidFill>
                  <a:srgbClr val="404040"/>
                </a:solidFill>
              </a:rPr>
              <a:t> del proyecto es desarrollar una propuesta de BI en base a los datos que permita a la empresa tomar mejores decisiones para el negocio.</a:t>
            </a: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p:txBody>
      </p:sp>
    </p:spTree>
    <p:extLst>
      <p:ext uri="{BB962C8B-B14F-4D97-AF65-F5344CB8AC3E}">
        <p14:creationId xmlns:p14="http://schemas.microsoft.com/office/powerpoint/2010/main" val="29655125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2231136" y="467418"/>
            <a:ext cx="7729728" cy="1188720"/>
          </a:xfrm>
          <a:solidFill>
            <a:srgbClr val="FFFFFF"/>
          </a:solidFill>
        </p:spPr>
        <p:txBody>
          <a:bodyPr vert="horz" lIns="182880" tIns="182880" rIns="182880" bIns="182880" rtlCol="0" anchor="ctr">
            <a:normAutofit/>
          </a:bodyPr>
          <a:lstStyle/>
          <a:p>
            <a:r>
              <a:rPr lang="en-US" b="1" kern="1200" cap="all" spc="200" baseline="0" dirty="0">
                <a:solidFill>
                  <a:srgbClr val="262626"/>
                </a:solidFill>
                <a:latin typeface="+mj-lt"/>
                <a:ea typeface="+mj-ea"/>
                <a:cs typeface="+mj-cs"/>
              </a:rPr>
              <a:t>Problemática a Resolver</a:t>
            </a:r>
          </a:p>
        </p:txBody>
      </p:sp>
      <p:sp>
        <p:nvSpPr>
          <p:cNvPr id="5" name="CuadroTexto 4"/>
          <p:cNvSpPr txBox="1"/>
          <p:nvPr/>
        </p:nvSpPr>
        <p:spPr>
          <a:xfrm>
            <a:off x="1445623" y="1750422"/>
            <a:ext cx="9379131" cy="3640184"/>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p:txBody>
      </p:sp>
      <p:pic>
        <p:nvPicPr>
          <p:cNvPr id="3" name="Imagen 2">
            <a:extLst>
              <a:ext uri="{FF2B5EF4-FFF2-40B4-BE49-F238E27FC236}">
                <a16:creationId xmlns:a16="http://schemas.microsoft.com/office/drawing/2014/main" id="{56E19A6A-EFBB-768B-E769-F3C02C60BE52}"/>
              </a:ext>
            </a:extLst>
          </p:cNvPr>
          <p:cNvPicPr>
            <a:picLocks noChangeAspect="1"/>
          </p:cNvPicPr>
          <p:nvPr/>
        </p:nvPicPr>
        <p:blipFill>
          <a:blip r:embed="rId2"/>
          <a:stretch>
            <a:fillRect/>
          </a:stretch>
        </p:blipFill>
        <p:spPr>
          <a:xfrm>
            <a:off x="1445623" y="1656138"/>
            <a:ext cx="9022080" cy="3863369"/>
          </a:xfrm>
          <a:prstGeom prst="rect">
            <a:avLst/>
          </a:prstGeom>
        </p:spPr>
      </p:pic>
    </p:spTree>
    <p:extLst>
      <p:ext uri="{BB962C8B-B14F-4D97-AF65-F5344CB8AC3E}">
        <p14:creationId xmlns:p14="http://schemas.microsoft.com/office/powerpoint/2010/main" val="22177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2603862" y="689718"/>
            <a:ext cx="6975567" cy="777676"/>
          </a:xfrm>
          <a:solidFill>
            <a:srgbClr val="FFFFFF"/>
          </a:solidFill>
        </p:spPr>
        <p:txBody>
          <a:bodyPr vert="horz" lIns="182880" tIns="182880" rIns="182880" bIns="182880" rtlCol="0" anchor="ctr">
            <a:normAutofit fontScale="90000"/>
          </a:bodyPr>
          <a:lstStyle/>
          <a:p>
            <a:pPr>
              <a:lnSpc>
                <a:spcPct val="100000"/>
              </a:lnSpc>
            </a:pPr>
            <a:r>
              <a:rPr lang="en-US" sz="1800" b="1" kern="1200" cap="all" spc="200" baseline="0" dirty="0">
                <a:solidFill>
                  <a:srgbClr val="262626"/>
                </a:solidFill>
                <a:latin typeface="+mj-lt"/>
                <a:ea typeface="+mj-ea"/>
                <a:cs typeface="+mj-cs"/>
              </a:rPr>
              <a:t>Problemática a Resolver</a:t>
            </a:r>
            <a:br>
              <a:rPr lang="en-US" sz="1800" b="1" kern="1200" cap="all" spc="200" baseline="0" dirty="0">
                <a:solidFill>
                  <a:srgbClr val="262626"/>
                </a:solidFill>
                <a:latin typeface="+mj-lt"/>
                <a:ea typeface="+mj-ea"/>
                <a:cs typeface="+mj-cs"/>
              </a:rPr>
            </a:br>
            <a:r>
              <a:rPr lang="en-US" sz="1800" b="1" kern="1200" cap="all" spc="200" baseline="0" dirty="0">
                <a:solidFill>
                  <a:schemeClr val="accent2"/>
                </a:solidFill>
                <a:latin typeface="+mj-lt"/>
                <a:ea typeface="+mj-ea"/>
                <a:cs typeface="+mj-cs"/>
              </a:rPr>
              <a:t>Modelo Dimensional</a:t>
            </a:r>
          </a:p>
        </p:txBody>
      </p:sp>
      <p:sp>
        <p:nvSpPr>
          <p:cNvPr id="5" name="CuadroTexto 4"/>
          <p:cNvSpPr txBox="1"/>
          <p:nvPr/>
        </p:nvSpPr>
        <p:spPr>
          <a:xfrm>
            <a:off x="1445623" y="1750422"/>
            <a:ext cx="9379131" cy="3640184"/>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p:txBody>
      </p:sp>
      <p:pic>
        <p:nvPicPr>
          <p:cNvPr id="6" name="Imagen 5">
            <a:extLst>
              <a:ext uri="{FF2B5EF4-FFF2-40B4-BE49-F238E27FC236}">
                <a16:creationId xmlns:a16="http://schemas.microsoft.com/office/drawing/2014/main" id="{FAAE5FB3-FE61-877C-C3B3-6A66260F58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7074" y="1596462"/>
            <a:ext cx="6757852" cy="3948104"/>
          </a:xfrm>
          <a:prstGeom prst="rect">
            <a:avLst/>
          </a:prstGeom>
          <a:noFill/>
          <a:effectLst>
            <a:glow rad="101600">
              <a:schemeClr val="accent2">
                <a:satMod val="175000"/>
                <a:alpha val="40000"/>
              </a:schemeClr>
            </a:glow>
          </a:effectLst>
        </p:spPr>
      </p:pic>
    </p:spTree>
    <p:extLst>
      <p:ext uri="{BB962C8B-B14F-4D97-AF65-F5344CB8AC3E}">
        <p14:creationId xmlns:p14="http://schemas.microsoft.com/office/powerpoint/2010/main" val="1915867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AF33C27-9C85-4B30-9AD7-879D48AFE4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D5089DD-882D-4413-B8BF-4798BFD84A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8259548" y="1679051"/>
            <a:ext cx="3363974" cy="3541171"/>
          </a:xfrm>
          <a:noFill/>
          <a:ln>
            <a:solidFill>
              <a:srgbClr val="FFFFFF"/>
            </a:solidFill>
          </a:ln>
        </p:spPr>
        <p:txBody>
          <a:bodyPr vert="horz" wrap="square" lIns="182880" tIns="182880" rIns="182880" bIns="182880" rtlCol="0" anchor="ctr">
            <a:normAutofit fontScale="90000"/>
          </a:bodyPr>
          <a:lstStyle/>
          <a:p>
            <a:r>
              <a:rPr lang="en-US" sz="2400" b="1" dirty="0" err="1">
                <a:solidFill>
                  <a:srgbClr val="FFFFFF"/>
                </a:solidFill>
              </a:rPr>
              <a:t>Problemática</a:t>
            </a:r>
            <a:r>
              <a:rPr lang="en-US" sz="2400" b="1" dirty="0">
                <a:solidFill>
                  <a:srgbClr val="FFFFFF"/>
                </a:solidFill>
              </a:rPr>
              <a:t> a Resolver:</a:t>
            </a:r>
            <a:br>
              <a:rPr lang="en-US" sz="2400" b="1" dirty="0">
                <a:solidFill>
                  <a:srgbClr val="FFFFFF"/>
                </a:solidFill>
              </a:rPr>
            </a:br>
            <a:r>
              <a:rPr lang="en-US" sz="2400" b="1" dirty="0" err="1">
                <a:solidFill>
                  <a:srgbClr val="FFFFFF"/>
                </a:solidFill>
              </a:rPr>
              <a:t>Crear</a:t>
            </a:r>
            <a:r>
              <a:rPr lang="en-US" sz="2400" b="1" dirty="0">
                <a:solidFill>
                  <a:srgbClr val="FFFFFF"/>
                </a:solidFill>
              </a:rPr>
              <a:t> Proceso ETL para un major </a:t>
            </a:r>
            <a:r>
              <a:rPr lang="en-US" sz="2400" b="1" dirty="0" err="1">
                <a:solidFill>
                  <a:srgbClr val="FFFFFF"/>
                </a:solidFill>
              </a:rPr>
              <a:t>análisis</a:t>
            </a:r>
            <a:r>
              <a:rPr lang="en-US" sz="2400" b="1" dirty="0">
                <a:solidFill>
                  <a:srgbClr val="FFFFFF"/>
                </a:solidFill>
              </a:rPr>
              <a:t> de </a:t>
            </a:r>
            <a:r>
              <a:rPr lang="en-US" sz="2400" b="1" dirty="0" err="1">
                <a:solidFill>
                  <a:srgbClr val="FFFFFF"/>
                </a:solidFill>
              </a:rPr>
              <a:t>los</a:t>
            </a:r>
            <a:r>
              <a:rPr lang="en-US" sz="2400" b="1" dirty="0">
                <a:solidFill>
                  <a:srgbClr val="FFFFFF"/>
                </a:solidFill>
              </a:rPr>
              <a:t> </a:t>
            </a:r>
            <a:r>
              <a:rPr lang="en-US" sz="2400" b="1" dirty="0" err="1">
                <a:solidFill>
                  <a:srgbClr val="FFFFFF"/>
                </a:solidFill>
              </a:rPr>
              <a:t>datos</a:t>
            </a:r>
            <a:r>
              <a:rPr lang="en-US" sz="2400" b="1" dirty="0">
                <a:solidFill>
                  <a:srgbClr val="FFFFFF"/>
                </a:solidFill>
              </a:rPr>
              <a:t> y </a:t>
            </a:r>
            <a:r>
              <a:rPr lang="en-US" sz="2400" b="1" dirty="0" err="1">
                <a:solidFill>
                  <a:srgbClr val="FFFFFF"/>
                </a:solidFill>
              </a:rPr>
              <a:t>mejorar</a:t>
            </a:r>
            <a:r>
              <a:rPr lang="en-US" sz="2400" b="1" dirty="0">
                <a:solidFill>
                  <a:srgbClr val="FFFFFF"/>
                </a:solidFill>
              </a:rPr>
              <a:t> la </a:t>
            </a:r>
            <a:r>
              <a:rPr lang="en-US" sz="2400" b="1" dirty="0" err="1">
                <a:solidFill>
                  <a:srgbClr val="FFFFFF"/>
                </a:solidFill>
              </a:rPr>
              <a:t>toma</a:t>
            </a:r>
            <a:r>
              <a:rPr lang="en-US" sz="2400" b="1" dirty="0">
                <a:solidFill>
                  <a:srgbClr val="FFFFFF"/>
                </a:solidFill>
              </a:rPr>
              <a:t> de </a:t>
            </a:r>
            <a:r>
              <a:rPr lang="en-US" sz="2400" b="1" dirty="0" err="1">
                <a:solidFill>
                  <a:srgbClr val="FFFFFF"/>
                </a:solidFill>
              </a:rPr>
              <a:t>decisiones</a:t>
            </a:r>
            <a:r>
              <a:rPr lang="en-US" sz="2400" b="1" dirty="0">
                <a:solidFill>
                  <a:srgbClr val="FFFFFF"/>
                </a:solidFill>
              </a:rPr>
              <a:t>.</a:t>
            </a:r>
          </a:p>
        </p:txBody>
      </p:sp>
      <p:graphicFrame>
        <p:nvGraphicFramePr>
          <p:cNvPr id="15" name="CuadroTexto 4">
            <a:extLst>
              <a:ext uri="{FF2B5EF4-FFF2-40B4-BE49-F238E27FC236}">
                <a16:creationId xmlns:a16="http://schemas.microsoft.com/office/drawing/2014/main" id="{48D380C3-359C-A784-AD85-9EEA9452E436}"/>
              </a:ext>
            </a:extLst>
          </p:cNvPr>
          <p:cNvGraphicFramePr/>
          <p:nvPr>
            <p:extLst>
              <p:ext uri="{D42A27DB-BD31-4B8C-83A1-F6EECF244321}">
                <p14:modId xmlns:p14="http://schemas.microsoft.com/office/powerpoint/2010/main" val="3776488786"/>
              </p:ext>
            </p:extLst>
          </p:nvPr>
        </p:nvGraphicFramePr>
        <p:xfrm>
          <a:off x="920750" y="965200"/>
          <a:ext cx="5651500" cy="4968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033807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p:cNvSpPr txBox="1"/>
          <p:nvPr/>
        </p:nvSpPr>
        <p:spPr>
          <a:xfrm>
            <a:off x="1445623" y="1750422"/>
            <a:ext cx="9379131" cy="3640184"/>
          </a:xfrm>
          <a:prstGeom prst="rect">
            <a:avLst/>
          </a:prstGeom>
        </p:spPr>
        <p:txBody>
          <a:bodyPr vert="horz" lIns="91440" tIns="45720" rIns="91440" bIns="45720" rtlCol="0">
            <a:normAutofit/>
          </a:bodyPr>
          <a:lstStyle/>
          <a:p>
            <a:pPr defTabSz="914400">
              <a:spcBef>
                <a:spcPts val="1000"/>
              </a:spcBef>
              <a:buClr>
                <a:schemeClr val="accent2"/>
              </a:buCl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p:txBody>
      </p:sp>
      <p:sp>
        <p:nvSpPr>
          <p:cNvPr id="2" name="Rectángulo: esquinas redondeadas 1">
            <a:extLst>
              <a:ext uri="{FF2B5EF4-FFF2-40B4-BE49-F238E27FC236}">
                <a16:creationId xmlns:a16="http://schemas.microsoft.com/office/drawing/2014/main" id="{28D0F34A-B23D-2915-8DE5-19944DF30102}"/>
              </a:ext>
            </a:extLst>
          </p:cNvPr>
          <p:cNvSpPr/>
          <p:nvPr/>
        </p:nvSpPr>
        <p:spPr>
          <a:xfrm>
            <a:off x="2270324" y="652387"/>
            <a:ext cx="7729728" cy="1135366"/>
          </a:xfrm>
          <a:prstGeom prst="roundRect">
            <a:avLst>
              <a:gd name="adj" fmla="val 10000"/>
            </a:avLst>
          </a:prstGeom>
          <a:ln w="38100">
            <a:solidFill>
              <a:schemeClr val="tx1"/>
            </a:solidFill>
          </a:ln>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endParaRPr lang="es-CL" b="1" dirty="0"/>
          </a:p>
          <a:p>
            <a:pPr lvl="0" algn="ctr">
              <a:lnSpc>
                <a:spcPct val="100000"/>
              </a:lnSpc>
            </a:pPr>
            <a:r>
              <a:rPr lang="es-CL" sz="2800" b="1" dirty="0"/>
              <a:t>Descripción de la solución</a:t>
            </a:r>
            <a:endParaRPr lang="en-US" sz="2800" dirty="0"/>
          </a:p>
          <a:p>
            <a:endParaRPr lang="es-CL" dirty="0"/>
          </a:p>
        </p:txBody>
      </p:sp>
      <p:sp>
        <p:nvSpPr>
          <p:cNvPr id="16" name="CuadroTexto 15">
            <a:extLst>
              <a:ext uri="{FF2B5EF4-FFF2-40B4-BE49-F238E27FC236}">
                <a16:creationId xmlns:a16="http://schemas.microsoft.com/office/drawing/2014/main" id="{7B32C810-ACC2-DC85-7D3E-C5BD9E598B5F}"/>
              </a:ext>
            </a:extLst>
          </p:cNvPr>
          <p:cNvSpPr txBox="1"/>
          <p:nvPr/>
        </p:nvSpPr>
        <p:spPr>
          <a:xfrm>
            <a:off x="2185851" y="1902822"/>
            <a:ext cx="8560525" cy="3287487"/>
          </a:xfrm>
          <a:prstGeom prst="rect">
            <a:avLst/>
          </a:prstGeom>
        </p:spPr>
        <p:txBody>
          <a:bodyPr vert="horz" lIns="91440" tIns="45720" rIns="91440" bIns="45720" rtlCol="0">
            <a:normAutofit fontScale="92500" lnSpcReduction="20000"/>
          </a:bodyPr>
          <a:lstStyle/>
          <a:p>
            <a:pPr defTabSz="914400">
              <a:spcBef>
                <a:spcPts val="1000"/>
              </a:spcBef>
              <a:buClr>
                <a:schemeClr val="accent2"/>
              </a:buClr>
            </a:pPr>
            <a:endParaRPr lang="es-MX" b="1" dirty="0">
              <a:solidFill>
                <a:srgbClr val="404040"/>
              </a:solidFill>
            </a:endParaRPr>
          </a:p>
          <a:p>
            <a:pPr defTabSz="914400">
              <a:spcBef>
                <a:spcPts val="1000"/>
              </a:spcBef>
              <a:buClr>
                <a:schemeClr val="accent2"/>
              </a:buClr>
            </a:pPr>
            <a:r>
              <a:rPr lang="es-MX" dirty="0">
                <a:solidFill>
                  <a:srgbClr val="404040"/>
                </a:solidFill>
              </a:rPr>
              <a:t>El </a:t>
            </a:r>
            <a:r>
              <a:rPr lang="es-MX" b="1" dirty="0">
                <a:solidFill>
                  <a:srgbClr val="404040"/>
                </a:solidFill>
              </a:rPr>
              <a:t>objetivo</a:t>
            </a:r>
            <a:r>
              <a:rPr lang="es-MX" dirty="0">
                <a:solidFill>
                  <a:srgbClr val="404040"/>
                </a:solidFill>
              </a:rPr>
              <a:t> del proyecto es desarrollar una propuesta de BI que permita a la empresa tomar mejores decisiones. Para ello, es necesario:</a:t>
            </a:r>
          </a:p>
          <a:p>
            <a:pPr marL="285750" indent="-285750" defTabSz="914400">
              <a:spcBef>
                <a:spcPts val="1000"/>
              </a:spcBef>
              <a:buClr>
                <a:schemeClr val="accent2"/>
              </a:buClr>
              <a:buFont typeface="Arial" panose="020B0604020202020204" pitchFamily="34" charset="0"/>
              <a:buChar char="•"/>
            </a:pPr>
            <a:r>
              <a:rPr lang="es-MX" dirty="0">
                <a:solidFill>
                  <a:srgbClr val="404040"/>
                </a:solidFill>
              </a:rPr>
              <a:t>Definir indicadores de desempeño (KPI) que permitan medir el rendimiento de la empresa.</a:t>
            </a:r>
          </a:p>
          <a:p>
            <a:pPr marL="285750" indent="-285750" defTabSz="914400">
              <a:spcBef>
                <a:spcPts val="1000"/>
              </a:spcBef>
              <a:buClr>
                <a:schemeClr val="accent2"/>
              </a:buClr>
              <a:buFont typeface="Arial" panose="020B0604020202020204" pitchFamily="34" charset="0"/>
              <a:buChar char="•"/>
            </a:pPr>
            <a:r>
              <a:rPr lang="es-MX" dirty="0">
                <a:solidFill>
                  <a:srgbClr val="404040"/>
                </a:solidFill>
              </a:rPr>
              <a:t>Analizar la base de datos relacional existente y Diseñar un modelo dimensional que permita almacenar los datos de forma eficiente para el análisis.</a:t>
            </a:r>
          </a:p>
          <a:p>
            <a:pPr marL="285750" indent="-285750" defTabSz="914400">
              <a:spcBef>
                <a:spcPts val="1000"/>
              </a:spcBef>
              <a:buClr>
                <a:schemeClr val="accent2"/>
              </a:buClr>
              <a:buFont typeface="Arial" panose="020B0604020202020204" pitchFamily="34" charset="0"/>
              <a:buChar char="•"/>
            </a:pPr>
            <a:r>
              <a:rPr lang="es-MX" dirty="0">
                <a:solidFill>
                  <a:srgbClr val="404040"/>
                </a:solidFill>
              </a:rPr>
              <a:t>Implementar un proceso ETL para extraer, transformar y cargar los datos desde la base de datos relacional al modelo dimensional.</a:t>
            </a:r>
          </a:p>
          <a:p>
            <a:pPr marL="285750" indent="-285750" defTabSz="914400">
              <a:spcBef>
                <a:spcPts val="1000"/>
              </a:spcBef>
              <a:buClr>
                <a:schemeClr val="accent2"/>
              </a:buClr>
              <a:buFont typeface="Arial" panose="020B0604020202020204" pitchFamily="34" charset="0"/>
              <a:buChar char="•"/>
            </a:pPr>
            <a:r>
              <a:rPr lang="es-MX" dirty="0">
                <a:solidFill>
                  <a:srgbClr val="404040"/>
                </a:solidFill>
              </a:rPr>
              <a:t>Construir cubos OLAP para analizar los datos almacenados en el modelo dimensional.</a:t>
            </a:r>
          </a:p>
          <a:p>
            <a:pPr marL="285750" indent="-285750" defTabSz="914400">
              <a:spcBef>
                <a:spcPts val="1000"/>
              </a:spcBef>
              <a:buClr>
                <a:schemeClr val="accent2"/>
              </a:buClr>
              <a:buFont typeface="Arial" panose="020B0604020202020204" pitchFamily="34" charset="0"/>
              <a:buChar char="•"/>
            </a:pPr>
            <a:r>
              <a:rPr lang="es-MX" dirty="0">
                <a:solidFill>
                  <a:srgbClr val="404040"/>
                </a:solidFill>
              </a:rPr>
              <a:t>Diseñar y construir un </a:t>
            </a:r>
            <a:r>
              <a:rPr lang="es-MX" dirty="0" err="1">
                <a:solidFill>
                  <a:srgbClr val="404040"/>
                </a:solidFill>
              </a:rPr>
              <a:t>dashboard</a:t>
            </a:r>
            <a:r>
              <a:rPr lang="es-MX" dirty="0">
                <a:solidFill>
                  <a:srgbClr val="404040"/>
                </a:solidFill>
              </a:rPr>
              <a:t> o panel de control que permita visualizar los datos analizados.</a:t>
            </a: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p:txBody>
      </p:sp>
      <p:sp>
        <p:nvSpPr>
          <p:cNvPr id="4" name="Rectángulo 3" descr="Marca de verificación">
            <a:extLst>
              <a:ext uri="{FF2B5EF4-FFF2-40B4-BE49-F238E27FC236}">
                <a16:creationId xmlns:a16="http://schemas.microsoft.com/office/drawing/2014/main" id="{6F1A2EEE-76D9-5AF2-427F-83AEE091ECB0}"/>
              </a:ext>
            </a:extLst>
          </p:cNvPr>
          <p:cNvSpPr/>
          <p:nvPr/>
        </p:nvSpPr>
        <p:spPr>
          <a:xfrm>
            <a:off x="2918941" y="829754"/>
            <a:ext cx="780632" cy="78063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s-CL" dirty="0"/>
          </a:p>
        </p:txBody>
      </p:sp>
    </p:spTree>
    <p:extLst>
      <p:ext uri="{BB962C8B-B14F-4D97-AF65-F5344CB8AC3E}">
        <p14:creationId xmlns:p14="http://schemas.microsoft.com/office/powerpoint/2010/main" val="3818873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adroTexto 4"/>
          <p:cNvSpPr txBox="1"/>
          <p:nvPr/>
        </p:nvSpPr>
        <p:spPr>
          <a:xfrm>
            <a:off x="1445623" y="1750422"/>
            <a:ext cx="9379131" cy="3640184"/>
          </a:xfrm>
          <a:prstGeom prst="rect">
            <a:avLst/>
          </a:prstGeom>
        </p:spPr>
        <p:txBody>
          <a:bodyPr vert="horz" lIns="91440" tIns="45720" rIns="91440" bIns="45720" rtlCol="0">
            <a:normAutofit/>
          </a:bodyPr>
          <a:lstStyle/>
          <a:p>
            <a:pPr defTabSz="914400">
              <a:spcBef>
                <a:spcPts val="1000"/>
              </a:spcBef>
              <a:buClr>
                <a:schemeClr val="accent2"/>
              </a:buCl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p:txBody>
      </p:sp>
      <p:sp>
        <p:nvSpPr>
          <p:cNvPr id="2" name="Rectángulo: esquinas redondeadas 1">
            <a:extLst>
              <a:ext uri="{FF2B5EF4-FFF2-40B4-BE49-F238E27FC236}">
                <a16:creationId xmlns:a16="http://schemas.microsoft.com/office/drawing/2014/main" id="{28D0F34A-B23D-2915-8DE5-19944DF30102}"/>
              </a:ext>
            </a:extLst>
          </p:cNvPr>
          <p:cNvSpPr/>
          <p:nvPr/>
        </p:nvSpPr>
        <p:spPr>
          <a:xfrm>
            <a:off x="2270324" y="652387"/>
            <a:ext cx="7729728" cy="1135366"/>
          </a:xfrm>
          <a:prstGeom prst="roundRect">
            <a:avLst>
              <a:gd name="adj" fmla="val 10000"/>
            </a:avLst>
          </a:prstGeom>
          <a:ln w="38100">
            <a:solidFill>
              <a:schemeClr val="tx1"/>
            </a:solidFill>
          </a:ln>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endParaRPr lang="es-CL" b="1" dirty="0"/>
          </a:p>
          <a:p>
            <a:pPr algn="ctr"/>
            <a:r>
              <a:rPr lang="es-CL" sz="2800" b="1" dirty="0"/>
              <a:t>	Principales preguntas a responder</a:t>
            </a:r>
            <a:endParaRPr lang="en-US" sz="2800" dirty="0"/>
          </a:p>
          <a:p>
            <a:endParaRPr lang="es-CL" dirty="0"/>
          </a:p>
        </p:txBody>
      </p:sp>
      <p:sp>
        <p:nvSpPr>
          <p:cNvPr id="3" name="Rectángulo 2" descr="Chateo">
            <a:extLst>
              <a:ext uri="{FF2B5EF4-FFF2-40B4-BE49-F238E27FC236}">
                <a16:creationId xmlns:a16="http://schemas.microsoft.com/office/drawing/2014/main" id="{20F90CDD-11F6-732C-749A-A070AA896FCD}"/>
              </a:ext>
            </a:extLst>
          </p:cNvPr>
          <p:cNvSpPr/>
          <p:nvPr/>
        </p:nvSpPr>
        <p:spPr>
          <a:xfrm>
            <a:off x="2614141" y="876064"/>
            <a:ext cx="780632" cy="780632"/>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sp>
      <p:sp>
        <p:nvSpPr>
          <p:cNvPr id="16" name="CuadroTexto 15">
            <a:extLst>
              <a:ext uri="{FF2B5EF4-FFF2-40B4-BE49-F238E27FC236}">
                <a16:creationId xmlns:a16="http://schemas.microsoft.com/office/drawing/2014/main" id="{7B32C810-ACC2-DC85-7D3E-C5BD9E598B5F}"/>
              </a:ext>
            </a:extLst>
          </p:cNvPr>
          <p:cNvSpPr txBox="1"/>
          <p:nvPr/>
        </p:nvSpPr>
        <p:spPr>
          <a:xfrm>
            <a:off x="2185851" y="1902822"/>
            <a:ext cx="8560525" cy="3287487"/>
          </a:xfrm>
          <a:prstGeom prst="rect">
            <a:avLst/>
          </a:prstGeom>
        </p:spPr>
        <p:txBody>
          <a:bodyPr vert="horz" lIns="91440" tIns="45720" rIns="91440" bIns="45720" rtlCol="0">
            <a:normAutofit fontScale="85000" lnSpcReduction="20000"/>
          </a:bodyPr>
          <a:lstStyle/>
          <a:p>
            <a:pPr defTabSz="914400">
              <a:spcBef>
                <a:spcPts val="1000"/>
              </a:spcBef>
              <a:buClr>
                <a:schemeClr val="accent2"/>
              </a:buClr>
            </a:pPr>
            <a:endParaRPr lang="es-MX" b="1" dirty="0">
              <a:solidFill>
                <a:srgbClr val="404040"/>
              </a:solidFill>
            </a:endParaRPr>
          </a:p>
          <a:p>
            <a:pPr marL="285750" indent="-285750" defTabSz="914400">
              <a:spcBef>
                <a:spcPts val="1000"/>
              </a:spcBef>
              <a:buClr>
                <a:schemeClr val="accent2"/>
              </a:buClr>
              <a:buFont typeface="Arial" panose="020B0604020202020204" pitchFamily="34" charset="0"/>
              <a:buChar char="•"/>
            </a:pPr>
            <a:r>
              <a:rPr lang="es-MX" b="1" dirty="0">
                <a:solidFill>
                  <a:srgbClr val="404040"/>
                </a:solidFill>
              </a:rPr>
              <a:t>¿Cuáles son las ventas totales y/o por trimestre de la empresa?</a:t>
            </a:r>
          </a:p>
          <a:p>
            <a:pPr marL="285750" indent="-285750" defTabSz="914400">
              <a:spcBef>
                <a:spcPts val="1000"/>
              </a:spcBef>
              <a:buClr>
                <a:schemeClr val="accent2"/>
              </a:buClr>
              <a:buFont typeface="Arial" panose="020B0604020202020204" pitchFamily="34" charset="0"/>
              <a:buChar char="•"/>
            </a:pPr>
            <a:endParaRPr lang="es-MX" b="1" dirty="0">
              <a:solidFill>
                <a:srgbClr val="404040"/>
              </a:solidFill>
            </a:endParaRPr>
          </a:p>
          <a:p>
            <a:pPr marL="285750" indent="-285750" defTabSz="914400">
              <a:spcBef>
                <a:spcPts val="1000"/>
              </a:spcBef>
              <a:buClr>
                <a:schemeClr val="accent2"/>
              </a:buClr>
              <a:buFont typeface="Arial" panose="020B0604020202020204" pitchFamily="34" charset="0"/>
              <a:buChar char="•"/>
            </a:pPr>
            <a:r>
              <a:rPr lang="es-MX" b="1" dirty="0">
                <a:solidFill>
                  <a:srgbClr val="404040"/>
                </a:solidFill>
              </a:rPr>
              <a:t>¿Cuáles son las sucursales más rentables de la empresa?</a:t>
            </a:r>
          </a:p>
          <a:p>
            <a:pPr marL="285750" indent="-285750" defTabSz="914400">
              <a:spcBef>
                <a:spcPts val="1000"/>
              </a:spcBef>
              <a:buClr>
                <a:schemeClr val="accent2"/>
              </a:buClr>
              <a:buFont typeface="Arial" panose="020B0604020202020204" pitchFamily="34" charset="0"/>
              <a:buChar char="•"/>
            </a:pPr>
            <a:endParaRPr lang="es-MX" b="1" dirty="0">
              <a:solidFill>
                <a:srgbClr val="404040"/>
              </a:solidFill>
            </a:endParaRPr>
          </a:p>
          <a:p>
            <a:pPr marL="285750" indent="-285750" defTabSz="914400">
              <a:spcBef>
                <a:spcPts val="1000"/>
              </a:spcBef>
              <a:buClr>
                <a:schemeClr val="accent2"/>
              </a:buClr>
              <a:buFont typeface="Arial" panose="020B0604020202020204" pitchFamily="34" charset="0"/>
              <a:buChar char="•"/>
            </a:pPr>
            <a:r>
              <a:rPr lang="es-MX" b="1" dirty="0">
                <a:solidFill>
                  <a:srgbClr val="404040"/>
                </a:solidFill>
              </a:rPr>
              <a:t>¿Cómo han evolucionado las ventas a lo largo del tiempo?</a:t>
            </a:r>
          </a:p>
          <a:p>
            <a:pPr marL="285750" indent="-285750" defTabSz="914400">
              <a:spcBef>
                <a:spcPts val="1000"/>
              </a:spcBef>
              <a:buClr>
                <a:schemeClr val="accent2"/>
              </a:buClr>
              <a:buFont typeface="Arial" panose="020B0604020202020204" pitchFamily="34" charset="0"/>
              <a:buChar char="•"/>
            </a:pPr>
            <a:endParaRPr lang="es-MX" b="1" dirty="0">
              <a:solidFill>
                <a:srgbClr val="404040"/>
              </a:solidFill>
            </a:endParaRPr>
          </a:p>
          <a:p>
            <a:pPr marL="285750" indent="-285750" defTabSz="914400">
              <a:spcBef>
                <a:spcPts val="1000"/>
              </a:spcBef>
              <a:buClr>
                <a:schemeClr val="accent2"/>
              </a:buClr>
              <a:buFont typeface="Arial" panose="020B0604020202020204" pitchFamily="34" charset="0"/>
              <a:buChar char="•"/>
            </a:pPr>
            <a:r>
              <a:rPr lang="es-MX" b="1" dirty="0">
                <a:solidFill>
                  <a:srgbClr val="404040"/>
                </a:solidFill>
              </a:rPr>
              <a:t>¿Cuáles son los vendedores con más ventas, los más productivos?</a:t>
            </a:r>
          </a:p>
          <a:p>
            <a:pPr marL="285750" indent="-285750" defTabSz="914400">
              <a:spcBef>
                <a:spcPts val="1000"/>
              </a:spcBef>
              <a:buClr>
                <a:schemeClr val="accent2"/>
              </a:buClr>
              <a:buFont typeface="Arial" panose="020B0604020202020204" pitchFamily="34" charset="0"/>
              <a:buChar char="•"/>
            </a:pPr>
            <a:endParaRPr lang="es-MX" b="1" dirty="0">
              <a:solidFill>
                <a:srgbClr val="404040"/>
              </a:solidFill>
            </a:endParaRPr>
          </a:p>
          <a:p>
            <a:pPr marL="285750" indent="-285750" defTabSz="914400">
              <a:spcBef>
                <a:spcPts val="1000"/>
              </a:spcBef>
              <a:buClr>
                <a:schemeClr val="accent2"/>
              </a:buClr>
              <a:buFont typeface="Arial" panose="020B0604020202020204" pitchFamily="34" charset="0"/>
              <a:buChar char="•"/>
            </a:pPr>
            <a:r>
              <a:rPr lang="es-MX" b="1" dirty="0">
                <a:solidFill>
                  <a:srgbClr val="404040"/>
                </a:solidFill>
              </a:rPr>
              <a:t>¿Cuáles son las categorías de productos más vendidas?</a:t>
            </a: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a:p>
            <a:pPr indent="-228600" defTabSz="914400">
              <a:spcBef>
                <a:spcPts val="1000"/>
              </a:spcBef>
              <a:buClr>
                <a:schemeClr val="accent2"/>
              </a:buClr>
              <a:buFont typeface="Arial" panose="020B0604020202020204" pitchFamily="34" charset="0"/>
              <a:buChar char="•"/>
            </a:pPr>
            <a:endParaRPr lang="en-US" dirty="0">
              <a:solidFill>
                <a:srgbClr val="404040"/>
              </a:solidFill>
            </a:endParaRPr>
          </a:p>
        </p:txBody>
      </p:sp>
    </p:spTree>
    <p:extLst>
      <p:ext uri="{BB962C8B-B14F-4D97-AF65-F5344CB8AC3E}">
        <p14:creationId xmlns:p14="http://schemas.microsoft.com/office/powerpoint/2010/main" val="188227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557349" y="640080"/>
            <a:ext cx="4723215" cy="1188720"/>
          </a:xfrm>
          <a:solidFill>
            <a:srgbClr val="FFFFFF"/>
          </a:solidFill>
          <a:ln>
            <a:solidFill>
              <a:srgbClr val="404040"/>
            </a:solidFill>
          </a:ln>
        </p:spPr>
        <p:txBody>
          <a:bodyPr vert="horz" lIns="182880" tIns="182880" rIns="182880" bIns="182880" rtlCol="0" anchor="ctr">
            <a:normAutofit/>
          </a:bodyPr>
          <a:lstStyle/>
          <a:p>
            <a:r>
              <a:rPr lang="en-US" b="1" dirty="0"/>
              <a:t>Creación ETL </a:t>
            </a:r>
          </a:p>
        </p:txBody>
      </p:sp>
      <p:sp>
        <p:nvSpPr>
          <p:cNvPr id="5" name="CuadroTexto 4"/>
          <p:cNvSpPr txBox="1"/>
          <p:nvPr/>
        </p:nvSpPr>
        <p:spPr>
          <a:xfrm>
            <a:off x="804672" y="2468882"/>
            <a:ext cx="4475892" cy="3432368"/>
          </a:xfrm>
          <a:prstGeom prst="rect">
            <a:avLst/>
          </a:prstGeom>
        </p:spPr>
        <p:txBody>
          <a:bodyPr vert="horz" lIns="91440" tIns="45720" rIns="91440" bIns="45720" rtlCol="0">
            <a:noAutofit/>
          </a:bodyPr>
          <a:lstStyle/>
          <a:p>
            <a:pPr marL="342900" indent="-228600" defTabSz="914400">
              <a:lnSpc>
                <a:spcPct val="90000"/>
              </a:lnSpc>
              <a:spcBef>
                <a:spcPts val="1000"/>
              </a:spcBef>
              <a:buClr>
                <a:schemeClr val="accent2"/>
              </a:buClr>
              <a:buFont typeface="Arial" panose="020B0604020202020204" pitchFamily="34" charset="0"/>
              <a:buChar char="•"/>
            </a:pPr>
            <a:endParaRPr lang="en-US" sz="1600" b="1" dirty="0">
              <a:solidFill>
                <a:srgbClr val="FFFFFF"/>
              </a:solidFill>
            </a:endParaRPr>
          </a:p>
        </p:txBody>
      </p:sp>
      <p:sp>
        <p:nvSpPr>
          <p:cNvPr id="14" name="Rectangle 13">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n 5">
            <a:extLst>
              <a:ext uri="{FF2B5EF4-FFF2-40B4-BE49-F238E27FC236}">
                <a16:creationId xmlns:a16="http://schemas.microsoft.com/office/drawing/2014/main" id="{53FF3DB9-7D04-8659-48F3-FD5EDB182102}"/>
              </a:ext>
            </a:extLst>
          </p:cNvPr>
          <p:cNvPicPr>
            <a:picLocks noChangeAspect="1"/>
          </p:cNvPicPr>
          <p:nvPr/>
        </p:nvPicPr>
        <p:blipFill>
          <a:blip r:embed="rId2"/>
          <a:stretch>
            <a:fillRect/>
          </a:stretch>
        </p:blipFill>
        <p:spPr>
          <a:xfrm>
            <a:off x="6846107" y="1471749"/>
            <a:ext cx="4592737" cy="4211473"/>
          </a:xfrm>
          <a:prstGeom prst="rect">
            <a:avLst/>
          </a:prstGeom>
          <a:ln w="57150">
            <a:solidFill>
              <a:schemeClr val="tx1"/>
            </a:solidFill>
          </a:ln>
        </p:spPr>
      </p:pic>
      <p:sp>
        <p:nvSpPr>
          <p:cNvPr id="8" name="CuadroTexto 7">
            <a:extLst>
              <a:ext uri="{FF2B5EF4-FFF2-40B4-BE49-F238E27FC236}">
                <a16:creationId xmlns:a16="http://schemas.microsoft.com/office/drawing/2014/main" id="{E0695E96-5DFD-AFC7-7814-5DA21DFB1568}"/>
              </a:ext>
            </a:extLst>
          </p:cNvPr>
          <p:cNvSpPr txBox="1"/>
          <p:nvPr/>
        </p:nvSpPr>
        <p:spPr>
          <a:xfrm>
            <a:off x="557349" y="2468882"/>
            <a:ext cx="4723215" cy="3139321"/>
          </a:xfrm>
          <a:prstGeom prst="rect">
            <a:avLst/>
          </a:prstGeom>
          <a:noFill/>
          <a:ln w="28575">
            <a:solidFill>
              <a:schemeClr val="tx1"/>
            </a:solidFill>
          </a:ln>
        </p:spPr>
        <p:txBody>
          <a:bodyPr wrap="square" rtlCol="0">
            <a:spAutoFit/>
          </a:bodyPr>
          <a:lstStyle/>
          <a:p>
            <a:r>
              <a:rPr lang="es-MX" b="1" dirty="0"/>
              <a:t>Listado de los principales tareas desarrolladas en la construcción del ETL :</a:t>
            </a:r>
            <a:br>
              <a:rPr lang="es-MX" b="1" dirty="0"/>
            </a:br>
            <a:endParaRPr lang="es-MX" b="1" dirty="0"/>
          </a:p>
          <a:p>
            <a:pPr marL="742950" lvl="1" indent="-285750">
              <a:buFont typeface="Arial" panose="020B0604020202020204" pitchFamily="34" charset="0"/>
              <a:buChar char="•"/>
            </a:pPr>
            <a:r>
              <a:rPr lang="es-MX" b="1" dirty="0"/>
              <a:t>Eliminar Dimensiones</a:t>
            </a:r>
          </a:p>
          <a:p>
            <a:pPr marL="742950" lvl="1" indent="-285750">
              <a:buFont typeface="Arial" panose="020B0604020202020204" pitchFamily="34" charset="0"/>
              <a:buChar char="•"/>
            </a:pPr>
            <a:r>
              <a:rPr lang="es-MX" b="1" dirty="0"/>
              <a:t>Cargar Dim Empleado</a:t>
            </a:r>
          </a:p>
          <a:p>
            <a:pPr marL="742950" lvl="1" indent="-285750">
              <a:buFont typeface="Arial" panose="020B0604020202020204" pitchFamily="34" charset="0"/>
              <a:buChar char="•"/>
            </a:pPr>
            <a:r>
              <a:rPr lang="es-MX" b="1" dirty="0"/>
              <a:t>Cargar Dim Sucursal</a:t>
            </a:r>
          </a:p>
          <a:p>
            <a:pPr marL="742950" lvl="1" indent="-285750">
              <a:buFont typeface="Arial" panose="020B0604020202020204" pitchFamily="34" charset="0"/>
              <a:buChar char="•"/>
            </a:pPr>
            <a:r>
              <a:rPr lang="es-MX" b="1" dirty="0"/>
              <a:t>Cargar Dim Producto</a:t>
            </a:r>
          </a:p>
          <a:p>
            <a:pPr marL="742950" lvl="1" indent="-285750">
              <a:buFont typeface="Arial" panose="020B0604020202020204" pitchFamily="34" charset="0"/>
              <a:buChar char="•"/>
            </a:pPr>
            <a:r>
              <a:rPr lang="es-MX" b="1" dirty="0"/>
              <a:t>Cargar Dim Tiempo</a:t>
            </a:r>
          </a:p>
          <a:p>
            <a:pPr marL="742950" lvl="1" indent="-285750">
              <a:buFont typeface="Arial" panose="020B0604020202020204" pitchFamily="34" charset="0"/>
              <a:buChar char="•"/>
            </a:pPr>
            <a:r>
              <a:rPr lang="es-MX" b="1" dirty="0"/>
              <a:t>Cargar Dim Cliente</a:t>
            </a:r>
          </a:p>
          <a:p>
            <a:pPr marL="742950" lvl="1" indent="-285750">
              <a:buFont typeface="Arial" panose="020B0604020202020204" pitchFamily="34" charset="0"/>
              <a:buChar char="•"/>
            </a:pPr>
            <a:r>
              <a:rPr lang="es-MX" b="1" dirty="0"/>
              <a:t>Cargar Hechos</a:t>
            </a:r>
          </a:p>
          <a:p>
            <a:endParaRPr lang="es-CL" dirty="0"/>
          </a:p>
        </p:txBody>
      </p:sp>
      <p:sp>
        <p:nvSpPr>
          <p:cNvPr id="9" name="Título 3">
            <a:extLst>
              <a:ext uri="{FF2B5EF4-FFF2-40B4-BE49-F238E27FC236}">
                <a16:creationId xmlns:a16="http://schemas.microsoft.com/office/drawing/2014/main" id="{380D7D04-2B21-0FD8-CB30-1BC839EA0097}"/>
              </a:ext>
            </a:extLst>
          </p:cNvPr>
          <p:cNvSpPr txBox="1">
            <a:spLocks/>
          </p:cNvSpPr>
          <p:nvPr/>
        </p:nvSpPr>
        <p:spPr bwMode="black">
          <a:xfrm>
            <a:off x="6886843" y="822581"/>
            <a:ext cx="4511266" cy="482891"/>
          </a:xfrm>
          <a:prstGeom prst="rect">
            <a:avLst/>
          </a:prstGeom>
          <a:solidFill>
            <a:srgbClr val="FFFFFF"/>
          </a:solidFill>
          <a:ln w="31750" cap="sq">
            <a:solidFill>
              <a:srgbClr val="404040"/>
            </a:solidFill>
            <a:miter lim="800000"/>
          </a:ln>
        </p:spPr>
        <p:txBody>
          <a:bodyPr vert="horz" lIns="182880" tIns="182880" rIns="182880" bIns="182880" rtlCol="0" anchor="ctr">
            <a:normAutofit fontScale="25000" lnSpcReduction="20000"/>
          </a:bodyPr>
          <a:lst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a:lstStyle>
          <a:p>
            <a:r>
              <a:rPr lang="en-US" sz="7400" b="1" dirty="0"/>
              <a:t>Proceso ETL</a:t>
            </a:r>
            <a:r>
              <a:rPr lang="en-US" b="1" dirty="0"/>
              <a:t> </a:t>
            </a:r>
          </a:p>
        </p:txBody>
      </p:sp>
    </p:spTree>
    <p:extLst>
      <p:ext uri="{BB962C8B-B14F-4D97-AF65-F5344CB8AC3E}">
        <p14:creationId xmlns:p14="http://schemas.microsoft.com/office/powerpoint/2010/main" val="3096839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DCA398B-8CB4-4C0C-89C6-A8AB6F78D7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072915"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ítulo 3"/>
          <p:cNvSpPr>
            <a:spLocks noGrp="1"/>
          </p:cNvSpPr>
          <p:nvPr>
            <p:ph type="title"/>
          </p:nvPr>
        </p:nvSpPr>
        <p:spPr>
          <a:xfrm>
            <a:off x="793891" y="427876"/>
            <a:ext cx="4626011" cy="1188720"/>
          </a:xfrm>
          <a:solidFill>
            <a:srgbClr val="FFFFFF"/>
          </a:solidFill>
          <a:ln>
            <a:solidFill>
              <a:srgbClr val="404040"/>
            </a:solidFill>
          </a:ln>
        </p:spPr>
        <p:txBody>
          <a:bodyPr vert="horz" lIns="182880" tIns="182880" rIns="182880" bIns="182880" rtlCol="0" anchor="ctr">
            <a:normAutofit/>
          </a:bodyPr>
          <a:lstStyle/>
          <a:p>
            <a:r>
              <a:rPr lang="en-US" b="1" dirty="0"/>
              <a:t>Métricas seleccionadas</a:t>
            </a:r>
          </a:p>
        </p:txBody>
      </p:sp>
      <p:sp>
        <p:nvSpPr>
          <p:cNvPr id="5" name="CuadroTexto 4"/>
          <p:cNvSpPr txBox="1"/>
          <p:nvPr/>
        </p:nvSpPr>
        <p:spPr>
          <a:xfrm>
            <a:off x="287383" y="1646318"/>
            <a:ext cx="5634446" cy="687580"/>
          </a:xfrm>
          <a:prstGeom prst="rect">
            <a:avLst/>
          </a:prstGeom>
        </p:spPr>
        <p:txBody>
          <a:bodyPr vert="horz" lIns="91440" tIns="45720" rIns="91440" bIns="45720" rtlCol="0">
            <a:normAutofit/>
          </a:bodyPr>
          <a:lstStyle/>
          <a:p>
            <a:pPr indent="-228600" defTabSz="914400">
              <a:spcBef>
                <a:spcPts val="1000"/>
              </a:spcBef>
              <a:buClr>
                <a:schemeClr val="accent2"/>
              </a:buClr>
              <a:buFont typeface="Arial" panose="020B0604020202020204" pitchFamily="34" charset="0"/>
              <a:buChar char="•"/>
            </a:pPr>
            <a:r>
              <a:rPr lang="en-US" b="1" dirty="0">
                <a:solidFill>
                  <a:srgbClr val="FFFFFF"/>
                </a:solidFill>
              </a:rPr>
              <a:t>Explicación y justificación de las métricas :</a:t>
            </a:r>
          </a:p>
        </p:txBody>
      </p:sp>
      <p:sp>
        <p:nvSpPr>
          <p:cNvPr id="14" name="Rectangle 13">
            <a:extLst>
              <a:ext uri="{FF2B5EF4-FFF2-40B4-BE49-F238E27FC236}">
                <a16:creationId xmlns:a16="http://schemas.microsoft.com/office/drawing/2014/main" id="{9E8345C6-0280-4226-BD83-7333BA6C3A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3032" y="640080"/>
            <a:ext cx="4818888" cy="5261170"/>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99823778-D290-4538-B146-1F73C3755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843" y="806357"/>
            <a:ext cx="4511266" cy="492861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uadroTexto 9">
            <a:extLst>
              <a:ext uri="{FF2B5EF4-FFF2-40B4-BE49-F238E27FC236}">
                <a16:creationId xmlns:a16="http://schemas.microsoft.com/office/drawing/2014/main" id="{73CC609A-079A-5D72-0DCB-89981E3C2103}"/>
              </a:ext>
            </a:extLst>
          </p:cNvPr>
          <p:cNvSpPr txBox="1"/>
          <p:nvPr/>
        </p:nvSpPr>
        <p:spPr>
          <a:xfrm>
            <a:off x="219234" y="2044475"/>
            <a:ext cx="5634446" cy="3801041"/>
          </a:xfrm>
          <a:prstGeom prst="rect">
            <a:avLst/>
          </a:prstGeom>
          <a:noFill/>
          <a:ln w="28575">
            <a:solidFill>
              <a:schemeClr val="tx1"/>
            </a:solidFill>
          </a:ln>
        </p:spPr>
        <p:txBody>
          <a:bodyPr wrap="square" rtlCol="0">
            <a:spAutoFit/>
          </a:bodyPr>
          <a:lstStyle/>
          <a:p>
            <a:pPr marL="285750" indent="-285750">
              <a:buFont typeface="Arial" panose="020B0604020202020204" pitchFamily="34" charset="0"/>
              <a:buChar char="•"/>
            </a:pPr>
            <a:r>
              <a:rPr lang="es-MX" sz="1500" b="1" dirty="0"/>
              <a:t>Ventas totales: </a:t>
            </a:r>
            <a:r>
              <a:rPr lang="es-MX" sz="1500" dirty="0"/>
              <a:t>Esta métrica mide el total de ingresos generados por las ventas de la empresa. Es una métrica importante porque permite evaluar el crecimiento de la empresa y su rentabilidad.</a:t>
            </a:r>
          </a:p>
          <a:p>
            <a:pPr marL="285750" indent="-285750">
              <a:buFont typeface="Arial" panose="020B0604020202020204" pitchFamily="34" charset="0"/>
              <a:buChar char="•"/>
            </a:pPr>
            <a:r>
              <a:rPr lang="es-MX" sz="1500" b="1" dirty="0"/>
              <a:t>Ventas por sucursal: </a:t>
            </a:r>
            <a:r>
              <a:rPr lang="es-MX" sz="1500" dirty="0"/>
              <a:t>Métrica que mide las ventas generadas por cada sucursal y nos permite identificar las sucursales más rentables y las que necesitan mejorar su rendimiento.</a:t>
            </a:r>
          </a:p>
          <a:p>
            <a:pPr marL="285750" indent="-285750">
              <a:buFont typeface="Arial" panose="020B0604020202020204" pitchFamily="34" charset="0"/>
              <a:buChar char="•"/>
            </a:pPr>
            <a:r>
              <a:rPr lang="es-MX" sz="1500" b="1" dirty="0"/>
              <a:t>Ventas por trimestre: </a:t>
            </a:r>
            <a:r>
              <a:rPr lang="es-MX" sz="1500" dirty="0"/>
              <a:t>Esta métrica mide las ventas generadas por trimestre. Es importante porque permite evaluar la evolución de las ventas de la empresa a lo largo del tiempo.</a:t>
            </a:r>
          </a:p>
          <a:p>
            <a:pPr marL="285750" indent="-285750">
              <a:buFont typeface="Arial" panose="020B0604020202020204" pitchFamily="34" charset="0"/>
              <a:buChar char="•"/>
            </a:pPr>
            <a:r>
              <a:rPr lang="es-MX" sz="1500" b="1" dirty="0"/>
              <a:t>Ventas por vendedor: </a:t>
            </a:r>
            <a:r>
              <a:rPr lang="es-MX" sz="1500" dirty="0"/>
              <a:t>Esta métrica mide las ventas generadas por cada vendedor y nos permite identificar los vendedores más productivos y los que necesitan mejorar su rendimiento.</a:t>
            </a:r>
          </a:p>
          <a:p>
            <a:pPr marL="285750" indent="-285750">
              <a:buFont typeface="Arial" panose="020B0604020202020204" pitchFamily="34" charset="0"/>
              <a:buChar char="•"/>
            </a:pPr>
            <a:r>
              <a:rPr lang="es-MX" sz="1500" b="1" dirty="0"/>
              <a:t>Ventas por categoría: </a:t>
            </a:r>
            <a:r>
              <a:rPr lang="es-MX" sz="1500" dirty="0"/>
              <a:t>Métrica que mide las ventas generadas por cada categoría de productos. Es importante porque permite identificar las categorías de productos más rentables y los menos rentables.</a:t>
            </a:r>
            <a:endParaRPr lang="es-CL" sz="1500" dirty="0"/>
          </a:p>
        </p:txBody>
      </p:sp>
      <p:pic>
        <p:nvPicPr>
          <p:cNvPr id="3" name="Imagen 2">
            <a:extLst>
              <a:ext uri="{FF2B5EF4-FFF2-40B4-BE49-F238E27FC236}">
                <a16:creationId xmlns:a16="http://schemas.microsoft.com/office/drawing/2014/main" id="{847DD5F1-CE73-3E42-3290-68D1CE1D02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68944" y="640080"/>
            <a:ext cx="5347063" cy="5261170"/>
          </a:xfrm>
          <a:prstGeom prst="rect">
            <a:avLst/>
          </a:prstGeom>
          <a:ln>
            <a:noFill/>
          </a:ln>
          <a:effectLst>
            <a:outerShdw blurRad="50800" dist="38100" dir="13500000" algn="br"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2936773298"/>
      </p:ext>
    </p:extLst>
  </p:cSld>
  <p:clrMapOvr>
    <a:masterClrMapping/>
  </p:clrMapOvr>
</p:sld>
</file>

<file path=ppt/theme/theme1.xml><?xml version="1.0" encoding="utf-8"?>
<a:theme xmlns:a="http://schemas.openxmlformats.org/drawingml/2006/main" name="Paquete">
  <a:themeElements>
    <a:clrScheme name="Paquete">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quete">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quete">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EACADA40F6EAE84A8E363478B11A47BF" ma:contentTypeVersion="0" ma:contentTypeDescription="Crear nuevo documento." ma:contentTypeScope="" ma:versionID="5ce73a37d9644326b73293ce02f8db21">
  <xsd:schema xmlns:xsd="http://www.w3.org/2001/XMLSchema" xmlns:p="http://schemas.microsoft.com/office/2006/metadata/properties" targetNamespace="http://schemas.microsoft.com/office/2006/metadata/properties" ma:root="true" ma:fieldsID="b004d877ca112f136821ba8115f64728">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ma:readOnly="true"/>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BC920AF7-2E7C-4A3F-9A79-535B95D83ADE}">
  <ds:schemaRefs>
    <ds:schemaRef ds:uri="http://schemas.microsoft.com/sharepoint/v3/contenttype/forms"/>
  </ds:schemaRefs>
</ds:datastoreItem>
</file>

<file path=customXml/itemProps2.xml><?xml version="1.0" encoding="utf-8"?>
<ds:datastoreItem xmlns:ds="http://schemas.openxmlformats.org/officeDocument/2006/customXml" ds:itemID="{E1554582-3109-44FC-A015-C5133744D6D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3.xml><?xml version="1.0" encoding="utf-8"?>
<ds:datastoreItem xmlns:ds="http://schemas.openxmlformats.org/officeDocument/2006/customXml" ds:itemID="{812A3888-0E34-45E5-A066-3BBBC4A59149}">
  <ds:schemaRefs>
    <ds:schemaRef ds:uri="http://purl.org/dc/dcmitype/"/>
    <ds:schemaRef ds:uri="http://schemas.microsoft.com/office/2006/documentManagement/types"/>
    <ds:schemaRef ds:uri="http://schemas.openxmlformats.org/package/2006/metadata/core-properties"/>
    <ds:schemaRef ds:uri="http://purl.org/dc/terms/"/>
    <ds:schemaRef ds:uri="http://purl.org/dc/elements/1.1/"/>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TM10001115[[fn=Paquete]]</Template>
  <TotalTime>577</TotalTime>
  <Words>812</Words>
  <Application>Microsoft Office PowerPoint</Application>
  <PresentationFormat>Panorámica</PresentationFormat>
  <Paragraphs>115</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Calibri</vt:lpstr>
      <vt:lpstr>Gill Sans MT</vt:lpstr>
      <vt:lpstr>Paquete</vt:lpstr>
      <vt:lpstr>Presentación INTELIGENCIA DE NEGOCIOS “Inserte nombre de proyecto”</vt:lpstr>
      <vt:lpstr>Problemática a Resolver</vt:lpstr>
      <vt:lpstr>Problemática a Resolver</vt:lpstr>
      <vt:lpstr>Problemática a Resolver Modelo Dimensional</vt:lpstr>
      <vt:lpstr>Problemática a Resolver: Crear Proceso ETL para un major análisis de los datos y mejorar la toma de decisiones.</vt:lpstr>
      <vt:lpstr>Presentación de PowerPoint</vt:lpstr>
      <vt:lpstr>Presentación de PowerPoint</vt:lpstr>
      <vt:lpstr>Creación ETL </vt:lpstr>
      <vt:lpstr>Métricas seleccionadas</vt:lpstr>
      <vt:lpstr>Cubo olap</vt:lpstr>
      <vt:lpstr>Cubo olap</vt:lpstr>
      <vt:lpstr>Cubo olap Jerarquías</vt:lpstr>
      <vt:lpstr>Cubo olap Jerarquías</vt:lpstr>
      <vt:lpstr>Dashboard</vt:lpstr>
      <vt:lpstr>Presentación de PowerPoint</vt:lpstr>
      <vt:lpstr>Conclusión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asy</dc:title>
  <dc:creator>Sala_</dc:creator>
  <cp:lastModifiedBy>Eduardo Echeverría</cp:lastModifiedBy>
  <cp:revision>156</cp:revision>
  <dcterms:created xsi:type="dcterms:W3CDTF">2015-07-01T15:45:01Z</dcterms:created>
  <dcterms:modified xsi:type="dcterms:W3CDTF">2023-12-12T20:15:46Z</dcterms:modified>
</cp:coreProperties>
</file>