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e3a606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2e3a60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2e3a787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DX crea o promueve nuevos roles influyentes que fomenten la innovación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cambiar.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Cambia la cultura, incorporando una mayor asunción de riesgos, colaboración, experimentación y aceptación del cambio. Cambia sus procesos de creación de valor (modelo de negocio), reemplazando o aumentando productos con servicios (servitización), que es una fuente de ventaja competitiva a largo plazo, y explotando los activos de datos de la organización para obtener valor comercial.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f2e3a7879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2e3a78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f2e3a787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2e3a787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f2e3a7879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2e3bbd55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f2e3bbd558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2e3bbd55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f2e3bbd558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1038225" y="352425"/>
            <a:ext cx="744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72B7E"/>
                </a:solidFill>
              </a:rPr>
              <a:t>Referencias Bibliográficas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59073" y="6294125"/>
            <a:ext cx="41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 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1248425" y="1265225"/>
            <a:ext cx="73059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[1]. Abiodun, T., Rampersad, G., &amp; Brinkworth, R. (2023). Driving industrial digital transformation. Journal of Computer Information Systems, 63(6), 1345-1361.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[2]. del Val Roman, J. (2016). Industria 4.0: la transformación digital de la industria. Facultad de Ingeniería de la Universidad de Deusto. Informe de CODDII.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[3]. Rogers, D. L. (2016). The digital transformation playbook: Rethink your business for the digital age. Columbia University Press.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[4]. KUKA. 2016. Hello Industrie 4.0: Smart Solutions For Smart Factories. Augsburg: KUKA Aktiengesellschaft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805069" y="570369"/>
            <a:ext cx="728588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172B7E"/>
                </a:solidFill>
              </a:rPr>
              <a:t>T</a:t>
            </a:r>
            <a:r>
              <a:rPr b="0" i="0" lang="es-ES" sz="40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ransformación Digital Industrial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2674774" y="2371604"/>
            <a:ext cx="35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7F7F7F"/>
                </a:solidFill>
              </a:rPr>
              <a:t>Automatización de Procesos de Manufactura.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471366" y="3941390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72B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Departamento de Ingeniería Mecánica y Mecatrónica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Facultad de Ingeniería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 Sede Bogotá.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343128" y="64034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Integrantes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63" y="3656100"/>
            <a:ext cx="2554065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5"/>
          <p:cNvSpPr txBox="1"/>
          <p:nvPr/>
        </p:nvSpPr>
        <p:spPr>
          <a:xfrm>
            <a:off x="1279838" y="5349550"/>
            <a:ext cx="29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Sánchez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99100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Caucalí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460338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Eduardo Cuadros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60375" y="53495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Begambre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025" y="3656100"/>
            <a:ext cx="2004426" cy="16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5803125" y="3641675"/>
            <a:ext cx="2004300" cy="172230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825" y="1335400"/>
            <a:ext cx="1772350" cy="16100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524" y="1197501"/>
            <a:ext cx="1419424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Introducción</a:t>
            </a:r>
            <a:endParaRPr b="1"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539250" y="1262450"/>
            <a:ext cx="80655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400"/>
              <a:buFont typeface="Arial"/>
              <a:buNone/>
            </a:pPr>
            <a:r>
              <a:rPr b="1" lang="es-ES" sz="2900"/>
              <a:t>¿Cuáles son las relaciones y complementos entre </a:t>
            </a:r>
            <a:r>
              <a:rPr b="1" lang="es-ES" sz="2900" u="sng">
                <a:solidFill>
                  <a:srgbClr val="0000FF"/>
                </a:solidFill>
              </a:rPr>
              <a:t>Transformación Digital Industrial</a:t>
            </a:r>
            <a:r>
              <a:rPr b="1" lang="es-ES" sz="2900"/>
              <a:t>, </a:t>
            </a:r>
            <a:r>
              <a:rPr b="1" lang="es-ES" sz="2900" u="sng">
                <a:solidFill>
                  <a:srgbClr val="0000FF"/>
                </a:solidFill>
              </a:rPr>
              <a:t>Automatización Industrial</a:t>
            </a:r>
            <a:r>
              <a:rPr b="1" lang="es-ES" sz="2900"/>
              <a:t> e </a:t>
            </a:r>
            <a:r>
              <a:rPr b="1" lang="es-ES" sz="2900" u="sng">
                <a:solidFill>
                  <a:srgbClr val="0000FF"/>
                </a:solidFill>
              </a:rPr>
              <a:t>Industria 4.0</a:t>
            </a:r>
            <a:r>
              <a:rPr b="1" lang="es-ES" sz="2900"/>
              <a:t>? </a:t>
            </a:r>
            <a:endParaRPr b="1" sz="2900"/>
          </a:p>
        </p:txBody>
      </p:sp>
      <p:sp>
        <p:nvSpPr>
          <p:cNvPr id="113" name="Google Shape;113;p16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477375" y="239024"/>
            <a:ext cx="4803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2600">
                <a:solidFill>
                  <a:srgbClr val="172B7E"/>
                </a:solidFill>
              </a:rPr>
              <a:t>Transformación Digital Industrial </a:t>
            </a:r>
            <a:endParaRPr b="1" sz="16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59073" y="6294125"/>
            <a:ext cx="4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77375" y="1132838"/>
            <a:ext cx="3164700" cy="17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400"/>
              <a:t>DX es un proceso para aumentar la productividad, la creación de valor y el bienestar social mediante la adopción de tecnologías disruptivas.</a:t>
            </a:r>
            <a:endParaRPr sz="2400"/>
          </a:p>
        </p:txBody>
      </p:sp>
      <p:sp>
        <p:nvSpPr>
          <p:cNvPr id="123" name="Google Shape;123;p17"/>
          <p:cNvSpPr/>
          <p:nvPr/>
        </p:nvSpPr>
        <p:spPr>
          <a:xfrm rot="-2162174">
            <a:off x="7109185" y="1658825"/>
            <a:ext cx="713416" cy="724729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6099922" y="1265073"/>
            <a:ext cx="1276270" cy="1220498"/>
            <a:chOff x="1978637" y="1202068"/>
            <a:chExt cx="2407147" cy="2190413"/>
          </a:xfrm>
        </p:grpSpPr>
        <p:sp>
          <p:nvSpPr>
            <p:cNvPr id="125" name="Google Shape;125;p17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7D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Valor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6570991" y="2043961"/>
            <a:ext cx="1117665" cy="1357988"/>
            <a:chOff x="2867112" y="2599927"/>
            <a:chExt cx="2108006" cy="2437164"/>
          </a:xfrm>
        </p:grpSpPr>
        <p:sp>
          <p:nvSpPr>
            <p:cNvPr id="129" name="Google Shape;129;p17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CDF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Innovación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7350599" y="1968453"/>
            <a:ext cx="1285473" cy="1168750"/>
            <a:chOff x="4337515" y="2464414"/>
            <a:chExt cx="2424506" cy="2097542"/>
          </a:xfrm>
        </p:grpSpPr>
        <p:sp>
          <p:nvSpPr>
            <p:cNvPr id="133" name="Google Shape;133;p17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3F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6780942" y="635028"/>
            <a:ext cx="1242844" cy="1320937"/>
            <a:chOff x="3263096" y="71333"/>
            <a:chExt cx="2344104" cy="2370669"/>
          </a:xfrm>
        </p:grpSpPr>
        <p:sp>
          <p:nvSpPr>
            <p:cNvPr id="137" name="Google Shape;137;p17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2A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Clientes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486219" y="1043479"/>
            <a:ext cx="1202887" cy="1361797"/>
            <a:chOff x="4593307" y="804376"/>
            <a:chExt cx="2268741" cy="2444000"/>
          </a:xfrm>
        </p:grpSpPr>
        <p:sp>
          <p:nvSpPr>
            <p:cNvPr id="141" name="Google Shape;141;p17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A1C2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AF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Competencia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858" y="239036"/>
            <a:ext cx="799000" cy="68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00" y="951381"/>
            <a:ext cx="799000" cy="68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950" y="2727904"/>
            <a:ext cx="622575" cy="5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32" y="2666171"/>
            <a:ext cx="680603" cy="6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0725" y="951377"/>
            <a:ext cx="799000" cy="8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1178965" y="3204753"/>
            <a:ext cx="2068200" cy="1700400"/>
          </a:xfrm>
          <a:prstGeom prst="triangle">
            <a:avLst>
              <a:gd fmla="val 50000" name="adj"/>
            </a:avLst>
          </a:prstGeom>
          <a:solidFill>
            <a:srgbClr val="A1C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639031" y="4112730"/>
            <a:ext cx="1148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rPr>
              <a:t>IDT</a:t>
            </a:r>
            <a:endParaRPr sz="1200">
              <a:solidFill>
                <a:srgbClr val="0C57D3"/>
              </a:solidFill>
            </a:endParaRPr>
          </a:p>
        </p:txBody>
      </p:sp>
      <p:grpSp>
        <p:nvGrpSpPr>
          <p:cNvPr id="151" name="Google Shape;151;p17"/>
          <p:cNvGrpSpPr/>
          <p:nvPr/>
        </p:nvGrpSpPr>
        <p:grpSpPr>
          <a:xfrm>
            <a:off x="1518487" y="4647834"/>
            <a:ext cx="1949361" cy="671239"/>
            <a:chOff x="3698064" y="3159725"/>
            <a:chExt cx="2449869" cy="789043"/>
          </a:xfrm>
        </p:grpSpPr>
        <p:sp>
          <p:nvSpPr>
            <p:cNvPr id="152" name="Google Shape;152;p17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Tecnologías : CPS</a:t>
              </a:r>
              <a:endParaRPr sz="800">
                <a:solidFill>
                  <a:srgbClr val="0D5CDF"/>
                </a:solidFill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0D5CDF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989402" y="3257777"/>
            <a:ext cx="994301" cy="1871127"/>
            <a:chOff x="3033133" y="1525710"/>
            <a:chExt cx="1249592" cy="2199515"/>
          </a:xfrm>
        </p:grpSpPr>
        <p:sp>
          <p:nvSpPr>
            <p:cNvPr id="156" name="Google Shape;156;p17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Modelo de Negocio</a:t>
              </a:r>
              <a:endParaRPr sz="800">
                <a:solidFill>
                  <a:srgbClr val="307AF3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307AF3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1988463" y="2979079"/>
            <a:ext cx="1406347" cy="1584002"/>
            <a:chOff x="4288708" y="1198100"/>
            <a:chExt cx="1767434" cy="1861998"/>
          </a:xfrm>
        </p:grpSpPr>
        <p:sp>
          <p:nvSpPr>
            <p:cNvPr id="160" name="Google Shape;160;p17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Servicios (servitization)</a:t>
              </a:r>
              <a:endParaRPr sz="800">
                <a:solidFill>
                  <a:srgbClr val="0942A1"/>
                </a:solidFill>
              </a:endParaRPr>
            </a:p>
          </p:txBody>
        </p:sp>
      </p:grpSp>
      <p:pic>
        <p:nvPicPr>
          <p:cNvPr id="163" name="Google Shape;16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2075" y="3907400"/>
            <a:ext cx="5311102" cy="23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477376" y="239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2600">
                <a:solidFill>
                  <a:srgbClr val="172B7E"/>
                </a:solidFill>
              </a:rPr>
              <a:t>Automatización Industrial</a:t>
            </a:r>
            <a:endParaRPr b="1" sz="1600"/>
          </a:p>
        </p:txBody>
      </p:sp>
      <p:sp>
        <p:nvSpPr>
          <p:cNvPr id="169" name="Google Shape;169;p18"/>
          <p:cNvSpPr txBox="1"/>
          <p:nvPr/>
        </p:nvSpPr>
        <p:spPr>
          <a:xfrm>
            <a:off x="6391405" y="5173821"/>
            <a:ext cx="25209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s-ES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Fuente: Grupo de trabajo UdeA, 214 4  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6376567" y="5313147"/>
            <a:ext cx="0" cy="248100"/>
          </a:xfrm>
          <a:prstGeom prst="straightConnector1">
            <a:avLst/>
          </a:prstGeom>
          <a:noFill/>
          <a:ln cap="flat" cmpd="sng" w="25400">
            <a:solidFill>
              <a:srgbClr val="2BA28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259073" y="6294125"/>
            <a:ext cx="4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50" y="778850"/>
            <a:ext cx="3166800" cy="21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477375" y="1242650"/>
            <a:ext cx="73800" cy="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05800" y="1352875"/>
            <a:ext cx="43977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Ventajas:</a:t>
            </a:r>
            <a:endParaRPr sz="23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eficiencia.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Disminución de costos.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Disminución de riesgos laborales.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Desafíos:</a:t>
            </a:r>
            <a:endParaRPr sz="23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Formación de personal.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privacidad.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088" y="3175651"/>
            <a:ext cx="3554438" cy="23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4801100" y="5545275"/>
            <a:ext cx="411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Camión </a:t>
            </a: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autónomo Komatsu</a:t>
            </a: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477376" y="239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2700">
                <a:solidFill>
                  <a:srgbClr val="172B7E"/>
                </a:solidFill>
              </a:rPr>
              <a:t>Industria 4.0</a:t>
            </a:r>
            <a:endParaRPr b="1" sz="1700"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259073" y="6294125"/>
            <a:ext cx="4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1379047"/>
            <a:ext cx="8161800" cy="3846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477376" y="239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2900">
                <a:solidFill>
                  <a:srgbClr val="172B7E"/>
                </a:solidFill>
              </a:rPr>
              <a:t>Relaciones y complementos</a:t>
            </a:r>
            <a:endParaRPr b="1" sz="1900"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259073" y="6294125"/>
            <a:ext cx="4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947903" y="2092738"/>
            <a:ext cx="3210000" cy="30150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2726760" y="3143947"/>
            <a:ext cx="1985789" cy="1865143"/>
            <a:chOff x="2702876" y="2032864"/>
            <a:chExt cx="2166000" cy="2166000"/>
          </a:xfrm>
        </p:grpSpPr>
        <p:sp>
          <p:nvSpPr>
            <p:cNvPr id="196" name="Google Shape;196;p20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2855718" y="2764418"/>
              <a:ext cx="18603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Automatización industrial</a:t>
              </a: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3560039" y="1750246"/>
            <a:ext cx="1985789" cy="1865143"/>
            <a:chOff x="3611776" y="414352"/>
            <a:chExt cx="2166000" cy="2166000"/>
          </a:xfrm>
        </p:grpSpPr>
        <p:sp>
          <p:nvSpPr>
            <p:cNvPr id="199" name="Google Shape;199;p20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3967533" y="1145913"/>
              <a:ext cx="1496100" cy="7029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Industria 4.0</a:t>
              </a: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4431441" y="3143947"/>
            <a:ext cx="1985789" cy="1865143"/>
            <a:chOff x="4562258" y="2032864"/>
            <a:chExt cx="2166000" cy="2166000"/>
          </a:xfrm>
        </p:grpSpPr>
        <p:sp>
          <p:nvSpPr>
            <p:cNvPr id="202" name="Google Shape;202;p20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4696212" y="2764418"/>
              <a:ext cx="1898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Transformación digital</a:t>
              </a:r>
              <a:r>
                <a:rPr lang="es-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industrial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20"/>
          <p:cNvSpPr/>
          <p:nvPr/>
        </p:nvSpPr>
        <p:spPr>
          <a:xfrm>
            <a:off x="6364401" y="1576550"/>
            <a:ext cx="20964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Interconectividad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781088" y="2381875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dena de valor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036700" y="3187188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Nuevas estrategias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781088" y="3992513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Innovación y desarrollo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364388" y="4797838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Sostenibilidad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990350" y="950838"/>
            <a:ext cx="24411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Manejo </a:t>
            </a: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de estructuras complejas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825950" y="1647675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Fábricas</a:t>
            </a: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 inteligentes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77375" y="2474625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Infraestructura digital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259075" y="3203488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Integración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23900" y="4000663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Transformación de procesos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1047100" y="4797838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Optimización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785200" y="950825"/>
            <a:ext cx="22515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Aumento de calidad y rentabilidad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2530650" y="5409800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Cambio de enfoque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572000" y="5409800"/>
            <a:ext cx="1900800" cy="4836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latin typeface="Calibri"/>
                <a:ea typeface="Calibri"/>
                <a:cs typeface="Calibri"/>
                <a:sym typeface="Calibri"/>
              </a:rPr>
              <a:t>Flexibilidad y versatilidad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477376" y="239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000">
                <a:solidFill>
                  <a:srgbClr val="172B7E"/>
                </a:solidFill>
              </a:rPr>
              <a:t>Conclusiones</a:t>
            </a:r>
            <a:endParaRPr b="1" sz="2000"/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59073" y="6294125"/>
            <a:ext cx="46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506250" y="759825"/>
            <a:ext cx="81315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implementación exitosa de la Industria 4.0 requiere una sólida base de Automatización Industrial y una estrategia de Transformación Digital Industrial bien definida. Estos conceptos son fundamentales para la competitividad y la innovación en la industria moderna.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Transformación Digital Industrial y la Automatización Industrial trabajan juntas para mejorar la eficiencia operativa al proporcionar una mayor visibilidad y control sobre las operaciones y reducir los tiempos de ciclo y los errores.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