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4643"/>
  </p:normalViewPr>
  <p:slideViewPr>
    <p:cSldViewPr snapToGrid="0" snapToObjects="1">
      <p:cViewPr>
        <p:scale>
          <a:sx n="90" d="100"/>
          <a:sy n="90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A3BBE2-D426-8544-8FF6-16F146D328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D884-826B-404C-9079-0B781B2E93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DCC58-6E88-C242-9A3D-E29F46B56FB6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5DBFA4-68BF-7645-858D-69E5025B2F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0C72AF7-F3F0-3949-B61A-977FF9E6C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3E8DD-E6D0-444E-B150-F55A33EAFF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11568-0374-F143-B791-19A18041F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74701-3025-CB46-9904-E14AC76E2D19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 userDrawn="1"/>
        </p:nvSpPr>
        <p:spPr>
          <a:xfrm>
            <a:off x="7303397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 userDrawn="1"/>
        </p:nvSpPr>
        <p:spPr>
          <a:xfrm>
            <a:off x="7303397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 userDrawn="1"/>
        </p:nvSpPr>
        <p:spPr>
          <a:xfrm>
            <a:off x="2696636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 userDrawn="1"/>
        </p:nvSpPr>
        <p:spPr>
          <a:xfrm>
            <a:off x="2691641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 userDrawn="1"/>
        </p:nvGrpSpPr>
        <p:grpSpPr>
          <a:xfrm>
            <a:off x="2696637" y="435517"/>
            <a:ext cx="2194447" cy="395368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" action="ppaction://noaction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 userDrawn="1"/>
        </p:nvSpPr>
        <p:spPr>
          <a:xfrm>
            <a:off x="4997519" y="430527"/>
            <a:ext cx="2194448" cy="421642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 userDrawn="1"/>
        </p:nvGrpSpPr>
        <p:grpSpPr>
          <a:xfrm>
            <a:off x="4997519" y="430018"/>
            <a:ext cx="2194447" cy="395368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 userDrawn="1"/>
        </p:nvSpPr>
        <p:spPr>
          <a:xfrm>
            <a:off x="387863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 userDrawn="1"/>
        </p:nvSpPr>
        <p:spPr>
          <a:xfrm>
            <a:off x="9609276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 userDrawn="1"/>
        </p:nvGrpSpPr>
        <p:grpSpPr>
          <a:xfrm>
            <a:off x="7303396" y="431678"/>
            <a:ext cx="2194447" cy="398357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 userDrawn="1"/>
        </p:nvGrpSpPr>
        <p:grpSpPr>
          <a:xfrm>
            <a:off x="387864" y="436531"/>
            <a:ext cx="2194447" cy="395368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" action="ppaction://noaction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 userDrawn="1"/>
        </p:nvGrpSpPr>
        <p:grpSpPr>
          <a:xfrm>
            <a:off x="9609274" y="438146"/>
            <a:ext cx="2194447" cy="395368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hlinkClick r:id="" action="ppaction://noaction"/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 userDrawn="1"/>
        </p:nvGrpSpPr>
        <p:grpSpPr>
          <a:xfrm>
            <a:off x="2693462" y="2567262"/>
            <a:ext cx="2194447" cy="395368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hlinkClick r:id="" action="ppaction://noaction"/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 userDrawn="1"/>
        </p:nvGrpSpPr>
        <p:grpSpPr>
          <a:xfrm>
            <a:off x="7303396" y="2560574"/>
            <a:ext cx="2194447" cy="398357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hlinkClick r:id="" action="ppaction://noaction"/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 userDrawn="1"/>
        </p:nvSpPr>
        <p:spPr>
          <a:xfrm>
            <a:off x="385762" y="4698679"/>
            <a:ext cx="5643664" cy="1838753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 userDrawn="1"/>
        </p:nvGrpSpPr>
        <p:grpSpPr>
          <a:xfrm>
            <a:off x="385762" y="4699241"/>
            <a:ext cx="5643664" cy="358239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hlinkClick r:id="" action="ppaction://noaction"/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5762" y="972923"/>
            <a:ext cx="2194447" cy="351955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 userDrawn="1"/>
        </p:nvSpPr>
        <p:spPr>
          <a:xfrm>
            <a:off x="448786" y="520500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999639" y="970771"/>
            <a:ext cx="2194447" cy="3521705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3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hlinkClick r:id="" action="ppaction://noaction"/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 userDrawn="1"/>
        </p:nvSpPr>
        <p:spPr>
          <a:xfrm>
            <a:off x="5087047" y="520500"/>
            <a:ext cx="1475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3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609275" y="969159"/>
            <a:ext cx="2194447" cy="352331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5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hlinkClick r:id="" action="ppaction://noaction"/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 userDrawn="1"/>
        </p:nvSpPr>
        <p:spPr>
          <a:xfrm>
            <a:off x="9672299" y="520500"/>
            <a:ext cx="158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 userDrawn="1"/>
        </p:nvSpPr>
        <p:spPr>
          <a:xfrm>
            <a:off x="6162576" y="4698679"/>
            <a:ext cx="5643664" cy="1838753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 userDrawn="1"/>
        </p:nvSpPr>
        <p:spPr>
          <a:xfrm>
            <a:off x="2850610" y="528714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hlinkClick r:id="" action="ppaction://noaction"/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 userDrawn="1"/>
        </p:nvSpPr>
        <p:spPr>
          <a:xfrm>
            <a:off x="7389517" y="528714"/>
            <a:ext cx="1767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hlinkClick r:id="" action="ppaction://noaction"/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 userDrawn="1"/>
        </p:nvSpPr>
        <p:spPr>
          <a:xfrm>
            <a:off x="2850610" y="2646707"/>
            <a:ext cx="12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hlinkClick r:id="" action="ppaction://noaction"/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 userDrawn="1"/>
        </p:nvSpPr>
        <p:spPr>
          <a:xfrm>
            <a:off x="7482775" y="2646707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7205" y="981137"/>
            <a:ext cx="2194447" cy="1481639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97205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6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310023" y="977497"/>
            <a:ext cx="2194447" cy="148528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4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 userDrawn="1"/>
        </p:nvSpPr>
        <p:spPr>
          <a:xfrm>
            <a:off x="9133192" y="528776"/>
            <a:ext cx="250920" cy="250918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 userDrawn="1"/>
        </p:nvGrpSpPr>
        <p:grpSpPr>
          <a:xfrm>
            <a:off x="6839651" y="532742"/>
            <a:ext cx="234878" cy="234878"/>
            <a:chOff x="6461229" y="752737"/>
            <a:chExt cx="234878" cy="234878"/>
          </a:xfrm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solidFill>
              <a:srgbClr val="00C5B7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233" y="538082"/>
            <a:ext cx="215803" cy="215803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 userDrawn="1"/>
        </p:nvGrpSpPr>
        <p:grpSpPr>
          <a:xfrm flipV="1">
            <a:off x="2246543" y="538120"/>
            <a:ext cx="215801" cy="215801"/>
            <a:chOff x="2246163" y="770535"/>
            <a:chExt cx="216181" cy="216181"/>
          </a:xfrm>
          <a:solidFill>
            <a:schemeClr val="accent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 userDrawn="1"/>
        </p:nvGrpSpPr>
        <p:grpSpPr>
          <a:xfrm>
            <a:off x="11431699" y="518997"/>
            <a:ext cx="252475" cy="252475"/>
            <a:chOff x="11431699" y="738992"/>
            <a:chExt cx="252475" cy="252475"/>
          </a:xfrm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solidFill>
              <a:srgbClr val="FFAD00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 userDrawn="1"/>
        </p:nvGrpSpPr>
        <p:grpSpPr>
          <a:xfrm>
            <a:off x="4530030" y="2643498"/>
            <a:ext cx="243793" cy="243793"/>
            <a:chOff x="4530030" y="2761158"/>
            <a:chExt cx="243793" cy="243793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solidFill>
              <a:schemeClr val="accent6"/>
            </a:solidFill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310023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 userDrawn="1"/>
        </p:nvGrpSpPr>
        <p:grpSpPr>
          <a:xfrm>
            <a:off x="9003303" y="2586432"/>
            <a:ext cx="376800" cy="376800"/>
            <a:chOff x="9003303" y="2704092"/>
            <a:chExt cx="376800" cy="376800"/>
          </a:xfrm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solidFill>
              <a:srgbClr val="5F8ECA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03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 userDrawn="1"/>
        </p:nvSpPr>
        <p:spPr>
          <a:xfrm>
            <a:off x="44878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 userDrawn="1"/>
        </p:nvGrpSpPr>
        <p:grpSpPr>
          <a:xfrm>
            <a:off x="6160058" y="4699241"/>
            <a:ext cx="5643664" cy="358239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hlinkClick r:id="" action="ppaction://noaction"/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5762" y="5061062"/>
            <a:ext cx="5643660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5942" y="5061062"/>
            <a:ext cx="5650296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hlinkClick r:id="" action="ppaction://noaction"/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 userDrawn="1"/>
        </p:nvSpPr>
        <p:spPr>
          <a:xfrm>
            <a:off x="625049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11359779" y="4749337"/>
            <a:ext cx="256355" cy="256355"/>
            <a:chOff x="11429638" y="4749337"/>
            <a:chExt cx="256355" cy="256355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5598886" y="4744069"/>
            <a:ext cx="267936" cy="267936"/>
            <a:chOff x="5668745" y="4744069"/>
            <a:chExt cx="267936" cy="267936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solidFill>
              <a:schemeClr val="accent1"/>
            </a:solidFill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5762" y="59401"/>
            <a:ext cx="4436826" cy="333826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654516" y="108235"/>
            <a:ext cx="1149202" cy="226714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6432" y="122675"/>
            <a:ext cx="1556632" cy="207279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75084" y="122675"/>
            <a:ext cx="1556632" cy="207279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</p:spTree>
    <p:extLst>
      <p:ext uri="{BB962C8B-B14F-4D97-AF65-F5344CB8AC3E}">
        <p14:creationId xmlns:p14="http://schemas.microsoft.com/office/powerpoint/2010/main" val="342312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 userDrawn="1"/>
        </p:nvSpPr>
        <p:spPr>
          <a:xfrm>
            <a:off x="7303397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 userDrawn="1"/>
        </p:nvSpPr>
        <p:spPr>
          <a:xfrm>
            <a:off x="7303397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 userDrawn="1"/>
        </p:nvSpPr>
        <p:spPr>
          <a:xfrm>
            <a:off x="2696636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 userDrawn="1"/>
        </p:nvSpPr>
        <p:spPr>
          <a:xfrm>
            <a:off x="2691641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 userDrawn="1"/>
        </p:nvGrpSpPr>
        <p:grpSpPr>
          <a:xfrm>
            <a:off x="2696637" y="435517"/>
            <a:ext cx="2194447" cy="395368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" action="ppaction://noaction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 userDrawn="1"/>
        </p:nvSpPr>
        <p:spPr>
          <a:xfrm>
            <a:off x="4997519" y="430527"/>
            <a:ext cx="2194448" cy="421642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 userDrawn="1"/>
        </p:nvGrpSpPr>
        <p:grpSpPr>
          <a:xfrm>
            <a:off x="4997519" y="430018"/>
            <a:ext cx="2194447" cy="395368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 userDrawn="1"/>
        </p:nvSpPr>
        <p:spPr>
          <a:xfrm>
            <a:off x="387863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 userDrawn="1"/>
        </p:nvSpPr>
        <p:spPr>
          <a:xfrm>
            <a:off x="9609276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 userDrawn="1"/>
        </p:nvGrpSpPr>
        <p:grpSpPr>
          <a:xfrm>
            <a:off x="7303396" y="431678"/>
            <a:ext cx="2194447" cy="398357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 userDrawn="1"/>
        </p:nvGrpSpPr>
        <p:grpSpPr>
          <a:xfrm>
            <a:off x="387864" y="436531"/>
            <a:ext cx="2194447" cy="395368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" action="ppaction://noaction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 userDrawn="1"/>
        </p:nvGrpSpPr>
        <p:grpSpPr>
          <a:xfrm>
            <a:off x="9609274" y="438146"/>
            <a:ext cx="2194447" cy="395368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 userDrawn="1"/>
        </p:nvGrpSpPr>
        <p:grpSpPr>
          <a:xfrm>
            <a:off x="2693462" y="2567262"/>
            <a:ext cx="2194447" cy="395368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 userDrawn="1"/>
        </p:nvGrpSpPr>
        <p:grpSpPr>
          <a:xfrm>
            <a:off x="7303396" y="2560574"/>
            <a:ext cx="2194447" cy="398357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 userDrawn="1"/>
        </p:nvSpPr>
        <p:spPr>
          <a:xfrm>
            <a:off x="385762" y="4698679"/>
            <a:ext cx="5643664" cy="1838753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 userDrawn="1"/>
        </p:nvGrpSpPr>
        <p:grpSpPr>
          <a:xfrm>
            <a:off x="385762" y="4699241"/>
            <a:ext cx="5643664" cy="358239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5762" y="972923"/>
            <a:ext cx="2194447" cy="351955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 userDrawn="1"/>
        </p:nvSpPr>
        <p:spPr>
          <a:xfrm>
            <a:off x="448786" y="520500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999639" y="970771"/>
            <a:ext cx="2194447" cy="3521705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 userDrawn="1"/>
        </p:nvSpPr>
        <p:spPr>
          <a:xfrm>
            <a:off x="5087047" y="520500"/>
            <a:ext cx="1475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609275" y="969159"/>
            <a:ext cx="2194447" cy="352331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 userDrawn="1"/>
        </p:nvSpPr>
        <p:spPr>
          <a:xfrm>
            <a:off x="9672299" y="520500"/>
            <a:ext cx="158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 userDrawn="1"/>
        </p:nvSpPr>
        <p:spPr>
          <a:xfrm>
            <a:off x="6162576" y="4698679"/>
            <a:ext cx="5643664" cy="1838753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 userDrawn="1"/>
        </p:nvSpPr>
        <p:spPr>
          <a:xfrm>
            <a:off x="2850610" y="528714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 userDrawn="1"/>
        </p:nvSpPr>
        <p:spPr>
          <a:xfrm>
            <a:off x="7389517" y="528714"/>
            <a:ext cx="1767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 userDrawn="1"/>
        </p:nvSpPr>
        <p:spPr>
          <a:xfrm>
            <a:off x="2850610" y="2646707"/>
            <a:ext cx="12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 userDrawn="1"/>
        </p:nvSpPr>
        <p:spPr>
          <a:xfrm>
            <a:off x="7482775" y="2646707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7205" y="981137"/>
            <a:ext cx="2194447" cy="1481639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97205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310023" y="977497"/>
            <a:ext cx="2194447" cy="148528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 userDrawn="1"/>
        </p:nvSpPr>
        <p:spPr>
          <a:xfrm>
            <a:off x="9133192" y="528776"/>
            <a:ext cx="250920" cy="250918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tx2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 userDrawn="1"/>
        </p:nvGrpSpPr>
        <p:grpSpPr>
          <a:xfrm>
            <a:off x="6839651" y="532742"/>
            <a:ext cx="234878" cy="234878"/>
            <a:chOff x="6461229" y="752737"/>
            <a:chExt cx="234878" cy="234878"/>
          </a:xfrm>
          <a:solidFill>
            <a:schemeClr val="tx2"/>
          </a:solidFill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grpFill/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233" y="538082"/>
            <a:ext cx="215803" cy="215803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 userDrawn="1"/>
        </p:nvGrpSpPr>
        <p:grpSpPr>
          <a:xfrm flipV="1">
            <a:off x="2246543" y="538120"/>
            <a:ext cx="215801" cy="215801"/>
            <a:chOff x="2246163" y="770535"/>
            <a:chExt cx="216181" cy="216181"/>
          </a:xfrm>
          <a:solidFill>
            <a:schemeClr val="tx2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 userDrawn="1"/>
        </p:nvGrpSpPr>
        <p:grpSpPr>
          <a:xfrm>
            <a:off x="11431699" y="518997"/>
            <a:ext cx="252475" cy="252475"/>
            <a:chOff x="11431699" y="738992"/>
            <a:chExt cx="252475" cy="252475"/>
          </a:xfrm>
          <a:solidFill>
            <a:schemeClr val="tx2"/>
          </a:solidFill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grpFill/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grpFill/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grpFill/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 userDrawn="1"/>
        </p:nvGrpSpPr>
        <p:grpSpPr>
          <a:xfrm>
            <a:off x="4530030" y="2643498"/>
            <a:ext cx="243793" cy="243793"/>
            <a:chOff x="4530030" y="2761158"/>
            <a:chExt cx="243793" cy="243793"/>
          </a:xfrm>
          <a:solidFill>
            <a:schemeClr val="tx2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grpFill/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310023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 userDrawn="1"/>
        </p:nvGrpSpPr>
        <p:grpSpPr>
          <a:xfrm>
            <a:off x="9003303" y="2586432"/>
            <a:ext cx="376800" cy="376800"/>
            <a:chOff x="9003303" y="2704092"/>
            <a:chExt cx="376800" cy="376800"/>
          </a:xfrm>
          <a:solidFill>
            <a:schemeClr val="tx2"/>
          </a:solidFill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grpFill/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 userDrawn="1"/>
        </p:nvSpPr>
        <p:spPr>
          <a:xfrm>
            <a:off x="44878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 userDrawn="1"/>
        </p:nvGrpSpPr>
        <p:grpSpPr>
          <a:xfrm>
            <a:off x="6160058" y="4699241"/>
            <a:ext cx="5643664" cy="358239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5762" y="5061062"/>
            <a:ext cx="5643660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 numCol="2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5942" y="5061062"/>
            <a:ext cx="5650296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 numCol="2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 userDrawn="1"/>
        </p:nvSpPr>
        <p:spPr>
          <a:xfrm>
            <a:off x="625049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11359779" y="4749337"/>
            <a:ext cx="256355" cy="256355"/>
            <a:chOff x="11429638" y="4749337"/>
            <a:chExt cx="256355" cy="256355"/>
          </a:xfrm>
          <a:solidFill>
            <a:schemeClr val="tx2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5598886" y="4744069"/>
            <a:ext cx="267936" cy="267936"/>
            <a:chOff x="5668745" y="4744069"/>
            <a:chExt cx="267936" cy="267936"/>
          </a:xfrm>
          <a:solidFill>
            <a:schemeClr val="tx2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grpFill/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5762" y="59401"/>
            <a:ext cx="4436826" cy="33382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lIns="0" anchor="ctr"/>
          <a:lstStyle>
            <a:lvl1pPr marL="0" indent="0" algn="l">
              <a:buNone/>
              <a:defRPr sz="1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654516" y="108235"/>
            <a:ext cx="1149202" cy="226714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6432" y="122675"/>
            <a:ext cx="1556632" cy="20727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75084" y="122675"/>
            <a:ext cx="1556632" cy="20727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</p:spTree>
    <p:extLst>
      <p:ext uri="{BB962C8B-B14F-4D97-AF65-F5344CB8AC3E}">
        <p14:creationId xmlns:p14="http://schemas.microsoft.com/office/powerpoint/2010/main" val="302870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45F98-771E-C74F-B3EE-33F48620B43D}"/>
              </a:ext>
            </a:extLst>
          </p:cNvPr>
          <p:cNvSpPr/>
          <p:nvPr userDrawn="1"/>
        </p:nvSpPr>
        <p:spPr>
          <a:xfrm>
            <a:off x="4141694" y="0"/>
            <a:ext cx="8050306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314FB2-E3C3-4A4D-AE17-5BB5100462A0}"/>
              </a:ext>
            </a:extLst>
          </p:cNvPr>
          <p:cNvCxnSpPr/>
          <p:nvPr userDrawn="1"/>
        </p:nvCxnSpPr>
        <p:spPr>
          <a:xfrm>
            <a:off x="414169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A79DB-0C9B-E041-B4ED-3A914AF0795D}"/>
              </a:ext>
            </a:extLst>
          </p:cNvPr>
          <p:cNvGrpSpPr/>
          <p:nvPr userDrawn="1"/>
        </p:nvGrpSpPr>
        <p:grpSpPr>
          <a:xfrm>
            <a:off x="10684729" y="6374986"/>
            <a:ext cx="1507271" cy="483013"/>
            <a:chOff x="10684729" y="6374986"/>
            <a:chExt cx="1507271" cy="4830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9BF682-F1A3-D349-BCC9-E8A0FC2A6B9D}"/>
                </a:ext>
              </a:extLst>
            </p:cNvPr>
            <p:cNvGrpSpPr/>
            <p:nvPr userDrawn="1"/>
          </p:nvGrpSpPr>
          <p:grpSpPr>
            <a:xfrm>
              <a:off x="11631705" y="6374986"/>
              <a:ext cx="560295" cy="483013"/>
              <a:chOff x="11443455" y="6212702"/>
              <a:chExt cx="748546" cy="645298"/>
            </a:xfrm>
          </p:grpSpPr>
          <p:sp>
            <p:nvSpPr>
              <p:cNvPr id="4" name="Triangle 3">
                <a:extLst>
                  <a:ext uri="{FF2B5EF4-FFF2-40B4-BE49-F238E27FC236}">
                    <a16:creationId xmlns:a16="http://schemas.microsoft.com/office/drawing/2014/main" id="{C36ECF06-D3A0-1B4C-9C29-31BBE4AA4B98}"/>
                  </a:ext>
                </a:extLst>
              </p:cNvPr>
              <p:cNvSpPr/>
              <p:nvPr userDrawn="1"/>
            </p:nvSpPr>
            <p:spPr>
              <a:xfrm>
                <a:off x="11443455" y="6212702"/>
                <a:ext cx="748546" cy="645298"/>
              </a:xfrm>
              <a:prstGeom prst="triangle">
                <a:avLst>
                  <a:gd name="adj" fmla="val 10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aphic 5">
                <a:extLst>
                  <a:ext uri="{FF2B5EF4-FFF2-40B4-BE49-F238E27FC236}">
                    <a16:creationId xmlns:a16="http://schemas.microsoft.com/office/drawing/2014/main" id="{48DDB61A-DD1C-F14A-B99C-A9CE3C3B1781}"/>
                  </a:ext>
                </a:extLst>
              </p:cNvPr>
              <p:cNvGrpSpPr/>
              <p:nvPr/>
            </p:nvGrpSpPr>
            <p:grpSpPr>
              <a:xfrm>
                <a:off x="11859192" y="6548798"/>
                <a:ext cx="203943" cy="203943"/>
                <a:chOff x="11817728" y="6535351"/>
                <a:chExt cx="291353" cy="291353"/>
              </a:xfrm>
            </p:grpSpPr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5F659337-C6B4-D14E-8EA0-F1CE46D389C2}"/>
                    </a:ext>
                  </a:extLst>
                </p:cNvPr>
                <p:cNvSpPr/>
                <p:nvPr/>
              </p:nvSpPr>
              <p:spPr>
                <a:xfrm>
                  <a:off x="11817727" y="6539991"/>
                  <a:ext cx="291138" cy="281855"/>
                </a:xfrm>
                <a:custGeom>
                  <a:avLst/>
                  <a:gdLst>
                    <a:gd name="connsiteX0" fmla="*/ 287491 w 291138"/>
                    <a:gd name="connsiteY0" fmla="*/ 137518 h 281855"/>
                    <a:gd name="connsiteX1" fmla="*/ 286353 w 291138"/>
                    <a:gd name="connsiteY1" fmla="*/ 117653 h 281855"/>
                    <a:gd name="connsiteX2" fmla="*/ 156239 w 291138"/>
                    <a:gd name="connsiteY2" fmla="*/ 3804 h 281855"/>
                    <a:gd name="connsiteX3" fmla="*/ 135084 w 291138"/>
                    <a:gd name="connsiteY3" fmla="*/ 4047 h 281855"/>
                    <a:gd name="connsiteX4" fmla="*/ 4528 w 291138"/>
                    <a:gd name="connsiteY4" fmla="*/ 123723 h 281855"/>
                    <a:gd name="connsiteX5" fmla="*/ 3900 w 291138"/>
                    <a:gd name="connsiteY5" fmla="*/ 143560 h 281855"/>
                    <a:gd name="connsiteX6" fmla="*/ 7173 w 291138"/>
                    <a:gd name="connsiteY6" fmla="*/ 146969 h 281855"/>
                    <a:gd name="connsiteX7" fmla="*/ 26766 w 291138"/>
                    <a:gd name="connsiteY7" fmla="*/ 148469 h 281855"/>
                    <a:gd name="connsiteX8" fmla="*/ 36523 w 291138"/>
                    <a:gd name="connsiteY8" fmla="*/ 139732 h 281855"/>
                    <a:gd name="connsiteX9" fmla="*/ 36523 w 291138"/>
                    <a:gd name="connsiteY9" fmla="*/ 267654 h 281855"/>
                    <a:gd name="connsiteX10" fmla="*/ 50725 w 291138"/>
                    <a:gd name="connsiteY10" fmla="*/ 281856 h 281855"/>
                    <a:gd name="connsiteX11" fmla="*/ 101616 w 291138"/>
                    <a:gd name="connsiteY11" fmla="*/ 281856 h 281855"/>
                    <a:gd name="connsiteX12" fmla="*/ 115818 w 291138"/>
                    <a:gd name="connsiteY12" fmla="*/ 267654 h 281855"/>
                    <a:gd name="connsiteX13" fmla="*/ 115818 w 291138"/>
                    <a:gd name="connsiteY13" fmla="*/ 178160 h 281855"/>
                    <a:gd name="connsiteX14" fmla="*/ 180730 w 291138"/>
                    <a:gd name="connsiteY14" fmla="*/ 178160 h 281855"/>
                    <a:gd name="connsiteX15" fmla="*/ 180730 w 291138"/>
                    <a:gd name="connsiteY15" fmla="*/ 267654 h 281855"/>
                    <a:gd name="connsiteX16" fmla="*/ 194072 w 291138"/>
                    <a:gd name="connsiteY16" fmla="*/ 281850 h 281855"/>
                    <a:gd name="connsiteX17" fmla="*/ 248003 w 291138"/>
                    <a:gd name="connsiteY17" fmla="*/ 281850 h 281855"/>
                    <a:gd name="connsiteX18" fmla="*/ 262206 w 291138"/>
                    <a:gd name="connsiteY18" fmla="*/ 267648 h 281855"/>
                    <a:gd name="connsiteX19" fmla="*/ 262206 w 291138"/>
                    <a:gd name="connsiteY19" fmla="*/ 141533 h 281855"/>
                    <a:gd name="connsiteX20" fmla="*/ 268225 w 291138"/>
                    <a:gd name="connsiteY20" fmla="*/ 146816 h 281855"/>
                    <a:gd name="connsiteX21" fmla="*/ 283792 w 291138"/>
                    <a:gd name="connsiteY21" fmla="*/ 141584 h 281855"/>
                    <a:gd name="connsiteX22" fmla="*/ 287491 w 291138"/>
                    <a:gd name="connsiteY22" fmla="*/ 137518 h 28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91138" h="281855">
                      <a:moveTo>
                        <a:pt x="287491" y="137518"/>
                      </a:moveTo>
                      <a:cubicBezTo>
                        <a:pt x="292768" y="131714"/>
                        <a:pt x="292259" y="122818"/>
                        <a:pt x="286353" y="117653"/>
                      </a:cubicBezTo>
                      <a:lnTo>
                        <a:pt x="156239" y="3804"/>
                      </a:lnTo>
                      <a:cubicBezTo>
                        <a:pt x="150334" y="-1361"/>
                        <a:pt x="140865" y="-1253"/>
                        <a:pt x="135084" y="4047"/>
                      </a:cubicBezTo>
                      <a:lnTo>
                        <a:pt x="4528" y="123723"/>
                      </a:lnTo>
                      <a:cubicBezTo>
                        <a:pt x="-1253" y="129024"/>
                        <a:pt x="-1537" y="137908"/>
                        <a:pt x="3900" y="143560"/>
                      </a:cubicBezTo>
                      <a:lnTo>
                        <a:pt x="7173" y="146969"/>
                      </a:lnTo>
                      <a:cubicBezTo>
                        <a:pt x="12603" y="152620"/>
                        <a:pt x="21381" y="153294"/>
                        <a:pt x="26766" y="148469"/>
                      </a:cubicBezTo>
                      <a:lnTo>
                        <a:pt x="36523" y="139732"/>
                      </a:lnTo>
                      <a:lnTo>
                        <a:pt x="36523" y="267654"/>
                      </a:lnTo>
                      <a:cubicBezTo>
                        <a:pt x="36523" y="275502"/>
                        <a:pt x="42882" y="281856"/>
                        <a:pt x="50725" y="281856"/>
                      </a:cubicBezTo>
                      <a:lnTo>
                        <a:pt x="101616" y="281856"/>
                      </a:lnTo>
                      <a:cubicBezTo>
                        <a:pt x="109459" y="281856"/>
                        <a:pt x="115818" y="275502"/>
                        <a:pt x="115818" y="267654"/>
                      </a:cubicBezTo>
                      <a:lnTo>
                        <a:pt x="115818" y="178160"/>
                      </a:lnTo>
                      <a:lnTo>
                        <a:pt x="180730" y="178160"/>
                      </a:lnTo>
                      <a:lnTo>
                        <a:pt x="180730" y="267654"/>
                      </a:lnTo>
                      <a:cubicBezTo>
                        <a:pt x="180617" y="275496"/>
                        <a:pt x="186229" y="281850"/>
                        <a:pt x="194072" y="281850"/>
                      </a:cubicBezTo>
                      <a:lnTo>
                        <a:pt x="248003" y="281850"/>
                      </a:lnTo>
                      <a:cubicBezTo>
                        <a:pt x="255846" y="281850"/>
                        <a:pt x="262206" y="275496"/>
                        <a:pt x="262206" y="267648"/>
                      </a:cubicBezTo>
                      <a:lnTo>
                        <a:pt x="262206" y="141533"/>
                      </a:lnTo>
                      <a:cubicBezTo>
                        <a:pt x="262206" y="141533"/>
                        <a:pt x="264901" y="143894"/>
                        <a:pt x="268225" y="146816"/>
                      </a:cubicBezTo>
                      <a:cubicBezTo>
                        <a:pt x="271544" y="149732"/>
                        <a:pt x="278515" y="147394"/>
                        <a:pt x="283792" y="141584"/>
                      </a:cubicBezTo>
                      <a:lnTo>
                        <a:pt x="287491" y="137518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9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" name="TextBox 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9577D53-E825-B049-8F99-6211686A784D}"/>
                </a:ext>
              </a:extLst>
            </p:cNvPr>
            <p:cNvSpPr txBox="1"/>
            <p:nvPr userDrawn="1"/>
          </p:nvSpPr>
          <p:spPr>
            <a:xfrm>
              <a:off x="10684729" y="6427161"/>
              <a:ext cx="1466930" cy="40555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200" b="0" i="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Back to 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2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8B0C6E-FB82-8649-96AC-531A67F2A57A}"/>
              </a:ext>
            </a:extLst>
          </p:cNvPr>
          <p:cNvSpPr/>
          <p:nvPr userDrawn="1"/>
        </p:nvSpPr>
        <p:spPr>
          <a:xfrm>
            <a:off x="366713" y="642939"/>
            <a:ext cx="11458575" cy="57150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9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E684441-8115-F245-B323-12DF80FBF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s-MX" sz="1600" dirty="0"/>
              <a:t>Equipo de ingeniería encargado del proyecto.</a:t>
            </a:r>
          </a:p>
          <a:p>
            <a:r>
              <a:rPr lang="es-MX" sz="1600" dirty="0"/>
              <a:t>Los dueños de las tiendas de productos cerámicos y de remodelación serán los clientes directos.</a:t>
            </a:r>
          </a:p>
          <a:p>
            <a:r>
              <a:rPr lang="es-MX" sz="1600" dirty="0"/>
              <a:t>Los proveedores de las máquinas para las diferentes etapas del proceso como lo son SACMI o WELKO.</a:t>
            </a:r>
          </a:p>
          <a:p>
            <a:r>
              <a:rPr lang="es-MX" sz="1600" dirty="0"/>
              <a:t>Empresas de marketing y publicidad que conectan con el consumidor final,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BF23EAF-62EC-4E49-844B-8655FDCC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Procesos óptimos en la fabricación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Producción de grandes volúmenes.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Centrada en un segmento de mercado específico. (gres porcelánico) </a:t>
            </a:r>
          </a:p>
          <a:p>
            <a:r>
              <a:rPr lang="es-ES" sz="1800" dirty="0">
                <a:latin typeface="Arial" panose="020B0604020202020204" pitchFamily="34" charset="0"/>
                <a:ea typeface="Arial" panose="020B0604020202020204" pitchFamily="34" charset="0"/>
              </a:rPr>
              <a:t>Un 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mayor control de calidad.</a:t>
            </a:r>
          </a:p>
          <a:p>
            <a:r>
              <a:rPr lang="es-ES" sz="1800" dirty="0">
                <a:latin typeface="Arial" panose="020B0604020202020204" pitchFamily="34" charset="0"/>
                <a:ea typeface="Arial" panose="020B0604020202020204" pitchFamily="34" charset="0"/>
              </a:rPr>
              <a:t>Adaptabilidad a la demanda del mercado.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259ADCF7-D623-1B48-86E9-C6C84813B9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s-MX" sz="1600" dirty="0"/>
              <a:t>Uso industrial: locales de tránsito medio, oficinas informáticas e instalaciones médicas</a:t>
            </a:r>
          </a:p>
          <a:p>
            <a:r>
              <a:rPr lang="es-MX" sz="1600" dirty="0"/>
              <a:t>Uso doméstico: múltiples habitaciones, cocinas y  baños, tanto en pisos como en paredes.</a:t>
            </a:r>
          </a:p>
          <a:p>
            <a:r>
              <a:rPr lang="es-MX" sz="1600" dirty="0"/>
              <a:t>Uso en exteriores: fachadas, suelos expuestos a la intemperie. Posible uso en parques, plazas y exteriores de centros comerciales y culturales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D29C428-AA57-AD48-AAEE-41209F404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Evaluación</a:t>
            </a:r>
            <a:r>
              <a:rPr lang="en-US" dirty="0"/>
              <a:t> y </a:t>
            </a:r>
            <a:r>
              <a:rPr lang="es-CO" dirty="0"/>
              <a:t>monitoreo</a:t>
            </a:r>
            <a:r>
              <a:rPr lang="en-US" dirty="0"/>
              <a:t> </a:t>
            </a:r>
            <a:r>
              <a:rPr lang="es-CO" dirty="0"/>
              <a:t>constante</a:t>
            </a:r>
            <a:r>
              <a:rPr lang="en-US" dirty="0"/>
              <a:t> del </a:t>
            </a:r>
            <a:r>
              <a:rPr lang="es-CO" dirty="0"/>
              <a:t>sistema</a:t>
            </a:r>
            <a:r>
              <a:rPr lang="en-US" dirty="0"/>
              <a:t> de </a:t>
            </a:r>
            <a:r>
              <a:rPr lang="es-CO" dirty="0"/>
              <a:t>producción.</a:t>
            </a:r>
          </a:p>
          <a:p>
            <a:r>
              <a:rPr lang="es-CO" dirty="0"/>
              <a:t>Búsqueda y adopción de nuevas tecnologías para el proceso.</a:t>
            </a:r>
          </a:p>
          <a:p>
            <a:r>
              <a:rPr lang="es-CO" dirty="0"/>
              <a:t>Optimización y mejoramiento del proceso productivo,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2A9988-4D9D-CB4A-8E1E-3A478604A7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MX" sz="1300" dirty="0"/>
              <a:t>Intelectuales: conocimiento y habilidades tecnológicos y del proceso.</a:t>
            </a:r>
          </a:p>
          <a:p>
            <a:r>
              <a:rPr lang="es-MX" sz="1300" dirty="0"/>
              <a:t>Humanos: equipo de ingeniería, empleados capacitados y vendedores hábiles.</a:t>
            </a:r>
          </a:p>
          <a:p>
            <a:r>
              <a:rPr lang="es-MX" sz="1300" dirty="0"/>
              <a:t>Físicos: maquinaria especializada.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694AF89-8494-314D-9195-97B0476D29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Consumidor</a:t>
            </a:r>
            <a:r>
              <a:rPr lang="en-US" dirty="0"/>
              <a:t> final: </a:t>
            </a:r>
            <a:r>
              <a:rPr lang="es-CO" dirty="0"/>
              <a:t>a través de las tiendas que actúan como intermediarios. Estrategias de marketing y publicidad.</a:t>
            </a:r>
          </a:p>
          <a:p>
            <a:r>
              <a:rPr lang="es-CO" dirty="0"/>
              <a:t>Clientes directos: a través del equipo de vendedores. Capacidades productivas.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114A262-3174-874C-A594-E71D4DFDD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Tiendas </a:t>
            </a:r>
            <a:r>
              <a:rPr lang="es-CO" sz="1500" dirty="0"/>
              <a:t>especializadas en la venta de productos cerámicos al consumidor final.</a:t>
            </a:r>
          </a:p>
          <a:p>
            <a:r>
              <a:rPr lang="es-CO" sz="1500" dirty="0"/>
              <a:t>Equipo de vendedores que se contactara con los clientes directos.</a:t>
            </a:r>
            <a:endParaRPr lang="en-US" sz="150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CA9B974-0A38-8746-9B12-24CAED482F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1800" dirty="0"/>
              <a:t>Costo de asesoría:</a:t>
            </a:r>
          </a:p>
          <a:p>
            <a:pPr lvl="1"/>
            <a:r>
              <a:rPr lang="es-MX" sz="1600" dirty="0"/>
              <a:t>Salarios</a:t>
            </a:r>
          </a:p>
          <a:p>
            <a:pPr lvl="1"/>
            <a:r>
              <a:rPr lang="es-MX" sz="1600" dirty="0"/>
              <a:t>Desarrollo y diseño de la solución</a:t>
            </a:r>
          </a:p>
          <a:p>
            <a:pPr lvl="1"/>
            <a:r>
              <a:rPr lang="es-MX" sz="1600" dirty="0"/>
              <a:t>Valor agregado</a:t>
            </a:r>
          </a:p>
          <a:p>
            <a:pPr lvl="1"/>
            <a:r>
              <a:rPr lang="es-MX" sz="1600" dirty="0"/>
              <a:t>Capacitación en el uso de tecnología.</a:t>
            </a:r>
          </a:p>
          <a:p>
            <a:endParaRPr lang="es-MX" sz="1800" dirty="0"/>
          </a:p>
          <a:p>
            <a:r>
              <a:rPr lang="es-MX" sz="1800" dirty="0"/>
              <a:t>Costo del equipo: </a:t>
            </a:r>
          </a:p>
          <a:p>
            <a:pPr lvl="1"/>
            <a:r>
              <a:rPr lang="es-MX" sz="1600" dirty="0"/>
              <a:t>Equipo de planta</a:t>
            </a:r>
          </a:p>
          <a:p>
            <a:pPr lvl="1"/>
            <a:r>
              <a:rPr lang="es-MX" sz="1600" dirty="0"/>
              <a:t>Equipo de control</a:t>
            </a:r>
          </a:p>
          <a:p>
            <a:pPr lvl="1"/>
            <a:r>
              <a:rPr lang="es-MX" sz="1600" dirty="0"/>
              <a:t>Equipo de la celda robotizada</a:t>
            </a:r>
          </a:p>
          <a:p>
            <a:pPr lvl="1"/>
            <a:r>
              <a:rPr lang="es-MX" sz="1600" dirty="0"/>
              <a:t>Unidades complementarias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A25E553-D72D-AA45-A79C-8645E93AE5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s-MX" sz="1600" dirty="0"/>
              <a:t>Acuerdos de venta realizados con los clientes inmediatos, quienes piden diferentes volúmenes dentro de nuestra gama de productos para surtir sus negocios.</a:t>
            </a:r>
          </a:p>
          <a:p>
            <a:r>
              <a:rPr lang="es-MX" sz="1600" dirty="0"/>
              <a:t>Los precios podrán ser negociados de acuerdo con el volumen solicitado. Además, cuentan con un plazo asequible para pagar después del despacho.</a:t>
            </a:r>
            <a:endParaRPr lang="en-US" sz="1600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CADEE944-C7F6-194D-8C57-7952E47C45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5762" y="17456"/>
            <a:ext cx="4436826" cy="333826"/>
          </a:xfrm>
        </p:spPr>
        <p:txBody>
          <a:bodyPr/>
          <a:lstStyle/>
          <a:p>
            <a:r>
              <a:rPr lang="en-US" b="1" dirty="0"/>
              <a:t>C2JER Tiles: </a:t>
            </a:r>
            <a:r>
              <a:rPr lang="es-CO" b="1" dirty="0"/>
              <a:t>Modelo</a:t>
            </a:r>
            <a:r>
              <a:rPr lang="en-US" b="1" dirty="0"/>
              <a:t> de </a:t>
            </a:r>
            <a:r>
              <a:rPr lang="es-CO" b="1" dirty="0"/>
              <a:t>Negocio</a:t>
            </a:r>
          </a:p>
        </p:txBody>
      </p:sp>
    </p:spTree>
    <p:extLst>
      <p:ext uri="{BB962C8B-B14F-4D97-AF65-F5344CB8AC3E}">
        <p14:creationId xmlns:p14="http://schemas.microsoft.com/office/powerpoint/2010/main" val="408414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shi 1">
      <a:dk1>
        <a:srgbClr val="000000"/>
      </a:dk1>
      <a:lt1>
        <a:srgbClr val="FFFFFF"/>
      </a:lt1>
      <a:dk2>
        <a:srgbClr val="3B4550"/>
      </a:dk2>
      <a:lt2>
        <a:srgbClr val="FFFFFF"/>
      </a:lt2>
      <a:accent1>
        <a:srgbClr val="5F8ECA"/>
      </a:accent1>
      <a:accent2>
        <a:srgbClr val="00B5EF"/>
      </a:accent2>
      <a:accent3>
        <a:srgbClr val="00C5B7"/>
      </a:accent3>
      <a:accent4>
        <a:srgbClr val="82D235"/>
      </a:accent4>
      <a:accent5>
        <a:srgbClr val="FFAD00"/>
      </a:accent5>
      <a:accent6>
        <a:srgbClr val="FF0046"/>
      </a:accent6>
      <a:hlink>
        <a:srgbClr val="AB8ED3"/>
      </a:hlink>
      <a:folHlink>
        <a:srgbClr val="005A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3569</TotalTime>
  <Words>344</Words>
  <Application>Microsoft Office PowerPoint</Application>
  <PresentationFormat>Panorámica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.Hiragino Kaku Gothic Interface W3</vt:lpstr>
      <vt:lpstr>Apple Symbols</vt:lpstr>
      <vt:lpstr>Arial</vt:lpstr>
      <vt:lpstr>Calibri</vt:lpstr>
      <vt:lpstr>Open Sans</vt:lpstr>
      <vt:lpstr>Open Sans Semibold</vt:lpstr>
      <vt:lpstr>System Font Regular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Carlos Caucali</cp:lastModifiedBy>
  <cp:revision>75</cp:revision>
  <dcterms:created xsi:type="dcterms:W3CDTF">2019-09-24T18:54:53Z</dcterms:created>
  <dcterms:modified xsi:type="dcterms:W3CDTF">2024-05-29T21:30:27Z</dcterms:modified>
</cp:coreProperties>
</file>