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1dfc3486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1dfc3486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1dfc348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1dfc3486a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e3a606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2e3a60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c283243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3c2832436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1dfc348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1dfc3486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dfc348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c1dfc3486a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3c2832436_4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f3c2832436_4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3c2832436_4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3c2832436_4_7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ma.gva.es" TargetMode="External"/><Relationship Id="rId4" Type="http://schemas.openxmlformats.org/officeDocument/2006/relationships/hyperlink" Target="https://www.rubi.com/es/blog/baldosas-ceramica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311926" y="30398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Información de producción</a:t>
            </a:r>
            <a:endParaRPr b="1" sz="3400">
              <a:solidFill>
                <a:srgbClr val="172B7E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572000" y="1464625"/>
            <a:ext cx="43839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se puede automatizar?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Transporte entre etapas.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y fin de procesos.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Empaque y almacenamiento.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25" y="602701"/>
            <a:ext cx="5644800" cy="5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507326" y="645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Volumen</a:t>
            </a:r>
            <a:r>
              <a:rPr b="1" lang="es-ES" sz="3400">
                <a:solidFill>
                  <a:srgbClr val="172B7E"/>
                </a:solidFill>
              </a:rPr>
              <a:t> seleccionado</a:t>
            </a:r>
            <a:endParaRPr b="1" sz="2400"/>
          </a:p>
        </p:txBody>
      </p:sp>
      <p:sp>
        <p:nvSpPr>
          <p:cNvPr id="238" name="Google Shape;238;p23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4110188" y="3162913"/>
            <a:ext cx="1981500" cy="1093200"/>
          </a:xfrm>
          <a:prstGeom prst="homePlate">
            <a:avLst>
              <a:gd fmla="val 50000" name="adj"/>
            </a:avLst>
          </a:prstGeom>
          <a:solidFill>
            <a:srgbClr val="F2E6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4188638" y="3224713"/>
            <a:ext cx="1841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5,76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segundos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metro cuadrado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54050" y="2564988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77050" y="2680638"/>
            <a:ext cx="122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8000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m^2/día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220075" y="2564988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2200000" y="2682588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m^2/hora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367125" y="3863713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357075" y="3931950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8,33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m^2/min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1800" y="3077727"/>
            <a:ext cx="1626300" cy="126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6579837" y="3211414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cajas/min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07325" y="1433250"/>
            <a:ext cx="5381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 de 6 baldosas de 60x60 cm. 1 caja tiene 2,16 m^2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1038225" y="352425"/>
            <a:ext cx="744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72B7E"/>
                </a:solidFill>
              </a:rPr>
              <a:t>Referencias Bibliográficas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259073" y="6294125"/>
            <a:ext cx="41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 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1109625" y="1088825"/>
            <a:ext cx="73059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[1]. M. Abad, “Guia de proceso industrial para la fabricación de baldosas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cerámicas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Tesis de grado, Facultad de arquitectura y diseño, Universidad Internacional del Ecuador, Loja, Ecuador, 2013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[2]. Centro de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Limpias (CTL). (2012). Guía de Mejores Técnicas Disponibles para el Sector de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Fabricación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Baldosas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Cerámicas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Comunidad Valenciana. Obtenido de Generalitat Valenciana: </a:t>
            </a:r>
            <a:r>
              <a:rPr lang="es-E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http://www.cma.gva.es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[3]. Baldosas cerámicas: conceptos básicos, tipos y características - Tipos de BaldosasTomda de </a:t>
            </a:r>
            <a:r>
              <a:rPr lang="es-E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https://www.rubi.com/es/blog/baldosas-ceramicas/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de marzo del 2024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805069" y="570369"/>
            <a:ext cx="728588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172B7E"/>
                </a:solidFill>
              </a:rPr>
              <a:t>Proyecto académico: Línea de producción de cerámicos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2674774" y="2371604"/>
            <a:ext cx="35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7F7F7F"/>
                </a:solidFill>
              </a:rPr>
              <a:t>Automatización de Procesos de Manufactura.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471366" y="3941390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72B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Departamento de Ingeniería Mecánica y Mecatrónica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Facultad de Ingeniería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 Sede Bogotá.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343128" y="64034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Integrantes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63" y="3656100"/>
            <a:ext cx="2554065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5"/>
          <p:cNvSpPr txBox="1"/>
          <p:nvPr/>
        </p:nvSpPr>
        <p:spPr>
          <a:xfrm>
            <a:off x="1279838" y="5349550"/>
            <a:ext cx="29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Sánchez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99100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Caucalí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460338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Eduardo Cuadros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60375" y="53495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Begambre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025" y="3656100"/>
            <a:ext cx="2004426" cy="16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5803125" y="3641675"/>
            <a:ext cx="2004300" cy="172230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825" y="1335400"/>
            <a:ext cx="1772350" cy="16100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524" y="1197501"/>
            <a:ext cx="1419424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Proceso de fabricación </a:t>
            </a:r>
            <a:r>
              <a:rPr lang="es-ES" sz="3400">
                <a:solidFill>
                  <a:srgbClr val="172B7E"/>
                </a:solidFill>
              </a:rPr>
              <a:t>[1]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84175" y="1143338"/>
            <a:ext cx="2435700" cy="2112414"/>
            <a:chOff x="329400" y="1165725"/>
            <a:chExt cx="2435700" cy="2112414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29400" y="1165725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Extracción de materia prima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352" y="1624490"/>
              <a:ext cx="1653650" cy="165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6"/>
          <p:cNvGrpSpPr/>
          <p:nvPr/>
        </p:nvGrpSpPr>
        <p:grpSpPr>
          <a:xfrm>
            <a:off x="4946700" y="1373713"/>
            <a:ext cx="2435700" cy="2011900"/>
            <a:chOff x="407600" y="1281750"/>
            <a:chExt cx="2435700" cy="20119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407600" y="12817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Molienda y formulación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249" y="2085362"/>
              <a:ext cx="2258400" cy="48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407600" y="25688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Cocción roja y Cocción blanca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146625" y="3718350"/>
            <a:ext cx="2435700" cy="2097075"/>
            <a:chOff x="407600" y="1281750"/>
            <a:chExt cx="2435700" cy="209707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07600" y="12817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molienda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6250" y="1831725"/>
              <a:ext cx="1258225" cy="88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4484" y="1831725"/>
              <a:ext cx="995941" cy="88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407600" y="2654025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Húmeda</a:t>
              </a: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y Seca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384175" y="3571313"/>
            <a:ext cx="2435700" cy="2595375"/>
            <a:chOff x="407600" y="1281738"/>
            <a:chExt cx="2435700" cy="2595375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07600" y="128173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Conformado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7050" y="1705224"/>
              <a:ext cx="1816811" cy="72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3912" y="2638600"/>
              <a:ext cx="1763075" cy="66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6"/>
            <p:cNvSpPr txBox="1"/>
            <p:nvPr/>
          </p:nvSpPr>
          <p:spPr>
            <a:xfrm>
              <a:off x="407600" y="224728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Prensado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07600" y="3152313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Extrusión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2945338" y="2001550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 rot="10800000">
            <a:off x="2945338" y="4623375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7507850" y="2272025"/>
            <a:ext cx="1058100" cy="2812800"/>
          </a:xfrm>
          <a:prstGeom prst="curvedLeftArrow">
            <a:avLst>
              <a:gd fmla="val 25000" name="adj1"/>
              <a:gd fmla="val 47358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Proceso de fabricación </a:t>
            </a:r>
            <a:r>
              <a:rPr lang="es-ES" sz="3400">
                <a:solidFill>
                  <a:srgbClr val="172B7E"/>
                </a:solidFill>
              </a:rPr>
              <a:t>[1]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5072150" y="3687663"/>
            <a:ext cx="2435700" cy="1959762"/>
            <a:chOff x="509200" y="1276388"/>
            <a:chExt cx="2435700" cy="1959762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509200" y="127638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Cocción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8400" y="1820549"/>
              <a:ext cx="1357300" cy="1415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7"/>
          <p:cNvGrpSpPr/>
          <p:nvPr/>
        </p:nvGrpSpPr>
        <p:grpSpPr>
          <a:xfrm>
            <a:off x="985513" y="1172338"/>
            <a:ext cx="2435700" cy="1963262"/>
            <a:chOff x="407600" y="1260413"/>
            <a:chExt cx="2435700" cy="1963262"/>
          </a:xfrm>
        </p:grpSpPr>
        <p:sp>
          <p:nvSpPr>
            <p:cNvPr id="146" name="Google Shape;146;p17"/>
            <p:cNvSpPr txBox="1"/>
            <p:nvPr/>
          </p:nvSpPr>
          <p:spPr>
            <a:xfrm>
              <a:off x="407600" y="1260413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Secado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3275" y="1756149"/>
              <a:ext cx="1404351" cy="1467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7"/>
          <p:cNvGrpSpPr/>
          <p:nvPr/>
        </p:nvGrpSpPr>
        <p:grpSpPr>
          <a:xfrm>
            <a:off x="449813" y="3640025"/>
            <a:ext cx="2606775" cy="2055112"/>
            <a:chOff x="509200" y="1276400"/>
            <a:chExt cx="2606775" cy="205511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509200" y="127640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 y empaque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9200" y="1892362"/>
              <a:ext cx="2606775" cy="1439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7"/>
          <p:cNvGrpSpPr/>
          <p:nvPr/>
        </p:nvGrpSpPr>
        <p:grpSpPr>
          <a:xfrm>
            <a:off x="4973150" y="1172350"/>
            <a:ext cx="2606700" cy="2226775"/>
            <a:chOff x="509200" y="1103225"/>
            <a:chExt cx="2606700" cy="2226775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509200" y="1103225"/>
              <a:ext cx="2606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de esmalte y decoración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325" y="1959353"/>
              <a:ext cx="775857" cy="72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8435" y="2038300"/>
              <a:ext cx="1176714" cy="5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7"/>
            <p:cNvSpPr txBox="1"/>
            <p:nvPr/>
          </p:nvSpPr>
          <p:spPr>
            <a:xfrm>
              <a:off x="509200" y="260520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Engobe, esmaltado y decoración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3117013" y="2087738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 rot="10800000">
            <a:off x="2945277" y="4623375"/>
            <a:ext cx="22194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507850" y="2272025"/>
            <a:ext cx="1058100" cy="2812800"/>
          </a:xfrm>
          <a:prstGeom prst="curvedLeftArrow">
            <a:avLst>
              <a:gd fmla="val 25000" name="adj1"/>
              <a:gd fmla="val 47358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28725" y="1822138"/>
            <a:ext cx="1294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Conformado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 rot="1379">
            <a:off x="402175" y="2143831"/>
            <a:ext cx="7479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535350" y="645000"/>
            <a:ext cx="7040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Variaciones por producto </a:t>
            </a:r>
            <a:r>
              <a:rPr lang="es-ES" sz="3400">
                <a:solidFill>
                  <a:srgbClr val="172B7E"/>
                </a:solidFill>
              </a:rPr>
              <a:t>[1], [2]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506700" y="1041000"/>
            <a:ext cx="813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roja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641250" y="1628025"/>
            <a:ext cx="2363700" cy="1330588"/>
            <a:chOff x="434675" y="2098400"/>
            <a:chExt cx="2363700" cy="1330588"/>
          </a:xfrm>
        </p:grpSpPr>
        <p:sp>
          <p:nvSpPr>
            <p:cNvPr id="170" name="Google Shape;170;p18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Azulejo, revestimiento poroso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535350" y="4670988"/>
            <a:ext cx="2575500" cy="1299063"/>
            <a:chOff x="434675" y="2129925"/>
            <a:chExt cx="2575500" cy="1299063"/>
          </a:xfrm>
        </p:grpSpPr>
        <p:sp>
          <p:nvSpPr>
            <p:cNvPr id="173" name="Google Shape;173;p18"/>
            <p:cNvSpPr/>
            <p:nvPr/>
          </p:nvSpPr>
          <p:spPr>
            <a:xfrm>
              <a:off x="1272425" y="2129925"/>
              <a:ext cx="900000" cy="940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434675" y="3029088"/>
              <a:ext cx="2575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rústico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641250" y="3267038"/>
            <a:ext cx="2363700" cy="1330588"/>
            <a:chOff x="434675" y="2098400"/>
            <a:chExt cx="2363700" cy="1330588"/>
          </a:xfrm>
        </p:grpSpPr>
        <p:sp>
          <p:nvSpPr>
            <p:cNvPr id="176" name="Google Shape;176;p18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Pavimento gresificado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8"/>
          <p:cNvSpPr txBox="1"/>
          <p:nvPr/>
        </p:nvSpPr>
        <p:spPr>
          <a:xfrm>
            <a:off x="3334125" y="1799150"/>
            <a:ext cx="4617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seca, prensado, secado, cocción, esmaltado y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(bi-cocción)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334125" y="3331200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húmeda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prensado, secado, esmaltado y cocción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334125" y="4906050"/>
            <a:ext cx="4617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seca, extrusión, secado, esmaltado(opcional) y cocción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535350" y="645000"/>
            <a:ext cx="68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Variaciones por producto </a:t>
            </a:r>
            <a:r>
              <a:rPr lang="es-ES" sz="3400">
                <a:solidFill>
                  <a:srgbClr val="172B7E"/>
                </a:solidFill>
              </a:rPr>
              <a:t>[1], [2]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06700" y="1041000"/>
            <a:ext cx="813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blanca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9"/>
          <p:cNvGrpSpPr/>
          <p:nvPr/>
        </p:nvGrpSpPr>
        <p:grpSpPr>
          <a:xfrm>
            <a:off x="641250" y="1628025"/>
            <a:ext cx="2363700" cy="1330588"/>
            <a:chOff x="434675" y="2098400"/>
            <a:chExt cx="2363700" cy="1330588"/>
          </a:xfrm>
        </p:grpSpPr>
        <p:sp>
          <p:nvSpPr>
            <p:cNvPr id="190" name="Google Shape;190;p19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535350" y="4670988"/>
            <a:ext cx="2575500" cy="1299063"/>
            <a:chOff x="434675" y="2129925"/>
            <a:chExt cx="2575500" cy="1299063"/>
          </a:xfrm>
        </p:grpSpPr>
        <p:sp>
          <p:nvSpPr>
            <p:cNvPr id="193" name="Google Shape;193;p19"/>
            <p:cNvSpPr/>
            <p:nvPr/>
          </p:nvSpPr>
          <p:spPr>
            <a:xfrm>
              <a:off x="1272425" y="2129925"/>
              <a:ext cx="900000" cy="940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34675" y="3029088"/>
              <a:ext cx="2575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técnico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641250" y="3149513"/>
            <a:ext cx="2363700" cy="1330588"/>
            <a:chOff x="434675" y="2098400"/>
            <a:chExt cx="2363700" cy="1330588"/>
          </a:xfrm>
        </p:grpSpPr>
        <p:sp>
          <p:nvSpPr>
            <p:cNvPr id="196" name="Google Shape;196;p19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porcelánico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pulido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9"/>
          <p:cNvSpPr txBox="1"/>
          <p:nvPr/>
        </p:nvSpPr>
        <p:spPr>
          <a:xfrm>
            <a:off x="3228325" y="1775625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húmeda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prensado, secado, esmaltado y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325" y="3307675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húmeda, prensado, secado, esmaltado, cocción y pulido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325" y="4882525"/>
            <a:ext cx="4805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húmeda, prensado, secado, cocción y pulido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480626" y="91548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500">
                <a:solidFill>
                  <a:srgbClr val="172B7E"/>
                </a:solidFill>
              </a:rPr>
              <a:t>Características empresa</a:t>
            </a:r>
            <a:endParaRPr b="1" sz="3500"/>
          </a:p>
        </p:txBody>
      </p:sp>
      <p:sp>
        <p:nvSpPr>
          <p:cNvPr id="206" name="Google Shape;206;p20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80625" y="1940275"/>
            <a:ext cx="8249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mediana en la industria.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Etapas de </a:t>
            </a: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independientes.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turnos de 8 horas cada uno.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su tamaño, la empresa recibe las materias primas ya </a:t>
            </a: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preparadas.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Productos seleccionados</a:t>
            </a:r>
            <a:endParaRPr b="1" sz="2400"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400800" y="6492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535350" y="1281000"/>
            <a:ext cx="509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variedades de productos: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800522" y="2215170"/>
            <a:ext cx="3501300" cy="3501300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3468213" y="1817444"/>
            <a:ext cx="2166000" cy="2166000"/>
            <a:chOff x="3611776" y="414352"/>
            <a:chExt cx="2166000" cy="2166000"/>
          </a:xfrm>
        </p:grpSpPr>
        <p:sp>
          <p:nvSpPr>
            <p:cNvPr id="218" name="Google Shape;218;p21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3892125" y="1145908"/>
              <a:ext cx="1605300" cy="70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 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4418696" y="3435956"/>
            <a:ext cx="2166000" cy="2166000"/>
            <a:chOff x="4562258" y="2032864"/>
            <a:chExt cx="2166000" cy="2166000"/>
          </a:xfrm>
        </p:grpSpPr>
        <p:sp>
          <p:nvSpPr>
            <p:cNvPr id="221" name="Google Shape;221;p21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4897196" y="27644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técnico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2559313" y="3435956"/>
            <a:ext cx="2166000" cy="2166000"/>
            <a:chOff x="2702876" y="2032864"/>
            <a:chExt cx="2166000" cy="2166000"/>
          </a:xfrm>
        </p:grpSpPr>
        <p:sp>
          <p:nvSpPr>
            <p:cNvPr id="224" name="Google Shape;224;p21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2975875" y="2764408"/>
              <a:ext cx="16200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 pulido 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