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  <p:sldMasterId id="2147483663" r:id="rId3"/>
    <p:sldMasterId id="2147483676" r:id="rId4"/>
    <p:sldMasterId id="2147483688" r:id="rId5"/>
  </p:sldMasterIdLst>
  <p:notesMasterIdLst>
    <p:notesMasterId r:id="rId28"/>
  </p:notesMasterIdLst>
  <p:sldIdLst>
    <p:sldId id="256" r:id="rId6"/>
    <p:sldId id="276" r:id="rId7"/>
    <p:sldId id="292" r:id="rId8"/>
    <p:sldId id="311" r:id="rId9"/>
    <p:sldId id="278" r:id="rId10"/>
    <p:sldId id="313" r:id="rId11"/>
    <p:sldId id="317" r:id="rId12"/>
    <p:sldId id="322" r:id="rId13"/>
    <p:sldId id="324" r:id="rId14"/>
    <p:sldId id="319" r:id="rId15"/>
    <p:sldId id="320" r:id="rId16"/>
    <p:sldId id="326" r:id="rId17"/>
    <p:sldId id="327" r:id="rId18"/>
    <p:sldId id="328" r:id="rId19"/>
    <p:sldId id="330" r:id="rId20"/>
    <p:sldId id="331" r:id="rId21"/>
    <p:sldId id="332" r:id="rId22"/>
    <p:sldId id="333" r:id="rId23"/>
    <p:sldId id="334" r:id="rId24"/>
    <p:sldId id="266" r:id="rId25"/>
    <p:sldId id="267" r:id="rId26"/>
    <p:sldId id="268" r:id="rId27"/>
  </p:sldIdLst>
  <p:sldSz cx="9144000" cy="6858000" type="screen4x3"/>
  <p:notesSz cx="6881813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srop Gevorgyan" initials="MG" lastIdx="1" clrIdx="0">
    <p:extLst>
      <p:ext uri="{19B8F6BF-5375-455C-9EA6-DF929625EA0E}">
        <p15:presenceInfo xmlns:p15="http://schemas.microsoft.com/office/powerpoint/2012/main" userId="S-1-5-21-32445488-941241147-642672607-4593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3D3D3"/>
    <a:srgbClr val="000000"/>
    <a:srgbClr val="92D050"/>
    <a:srgbClr val="BAE191"/>
    <a:srgbClr val="BAE18F"/>
    <a:srgbClr val="62C65A"/>
    <a:srgbClr val="FF6600"/>
    <a:srgbClr val="7DDDFF"/>
    <a:srgbClr val="371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73" autoAdjust="0"/>
  </p:normalViewPr>
  <p:slideViewPr>
    <p:cSldViewPr snapToGrid="0">
      <p:cViewPr varScale="1">
        <p:scale>
          <a:sx n="67" d="100"/>
          <a:sy n="67" d="100"/>
        </p:scale>
        <p:origin x="1284" y="3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19T21:32:55.9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0"/>
            <a:ext cx="6881813" cy="92964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3162" tIns="46568" rIns="93162" bIns="4656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3"/>
          <p:cNvSpPr/>
          <p:nvPr/>
        </p:nvSpPr>
        <p:spPr>
          <a:xfrm>
            <a:off x="1" y="0"/>
            <a:ext cx="6881813" cy="92964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3162" tIns="46568" rIns="93162" bIns="4656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-14385925" y="-11993563"/>
            <a:ext cx="16929100" cy="126968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8184" y="4415792"/>
            <a:ext cx="5500671" cy="4178537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7701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2150569" y="706914"/>
            <a:ext cx="2580679" cy="348615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3162" tIns="46568" rIns="93162" bIns="46568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2000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8183" y="4415792"/>
            <a:ext cx="5502263" cy="4180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-14385925" y="-11993563"/>
            <a:ext cx="16930688" cy="126968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268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8184" y="4415792"/>
            <a:ext cx="5500671" cy="4178537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pPr>
              <a:buClr>
                <a:schemeClr val="dk1"/>
              </a:buClr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-14385925" y="-11993563"/>
            <a:ext cx="16930688" cy="126968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470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150569" y="706914"/>
            <a:ext cx="2580679" cy="348615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3162" tIns="46568" rIns="93162" bIns="46568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2000" dirty="0"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8183" y="4415792"/>
            <a:ext cx="5502263" cy="4180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-14385925" y="-11993563"/>
            <a:ext cx="16930688" cy="126968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3408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8184" y="4415792"/>
            <a:ext cx="5500671" cy="4178537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pPr>
              <a:buClr>
                <a:schemeClr val="dk1"/>
              </a:buClr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-14385925" y="-11993563"/>
            <a:ext cx="16930688" cy="126968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855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8183" y="4415790"/>
            <a:ext cx="5500633" cy="417850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pPr>
              <a:buClr>
                <a:schemeClr val="dk1"/>
              </a:buClr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-14385925" y="-11993563"/>
            <a:ext cx="16930688" cy="126968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6797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3568" y="1772816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3568" y="4293096"/>
            <a:ext cx="6400799" cy="1320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1pPr>
            <a:lvl2pPr marL="457200" marR="0" indent="0" algn="ctr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2pPr>
            <a:lvl3pPr marL="914400" marR="0" indent="0" algn="ctr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3pPr>
            <a:lvl4pPr marL="13716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4pPr>
            <a:lvl5pPr marL="18288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5pPr>
            <a:lvl6pPr marL="22860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6pPr>
            <a:lvl7pPr marL="27432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7pPr>
            <a:lvl8pPr marL="32004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8pPr>
            <a:lvl9pPr marL="3657600" marR="0" indent="0" algn="ctr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00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235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9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8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8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6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5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4837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165100" rtl="0"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1pPr>
            <a:lvl2pPr marL="914400" indent="-190500" rtl="0"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2pPr>
            <a:lvl3pPr marL="1257300" indent="-101600" rtl="0"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3pPr>
            <a:lvl4pPr marL="1714500" indent="-127000" rtl="0"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4pPr>
            <a:lvl5pPr marL="2171700" indent="-127000" rtl="0">
              <a:spcBef>
                <a:spcPts val="0"/>
              </a:spcBef>
              <a:buClr>
                <a:srgbClr val="16165C"/>
              </a:buClr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9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80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68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11E4-4ECC-4EAA-9CFD-B242211261E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32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19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2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88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249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4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1199" cy="8224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defRPr/>
            </a:lvl1pPr>
            <a:lvl2pPr marL="742950" indent="-2857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defRPr/>
            </a:lvl2pPr>
            <a:lvl3pPr marL="1143000" indent="-2286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6002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4pPr>
            <a:lvl5pPr marL="20574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5pPr>
            <a:lvl6pPr marL="25146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6pPr>
            <a:lvl7pPr marL="29718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7pPr>
            <a:lvl8pPr marL="34290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8pPr>
            <a:lvl9pPr marL="388620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8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06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364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6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B2C7-F7E2-45F0-B17C-4E6562513936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459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702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54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5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0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0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24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63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55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49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04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588D-CD22-4FDC-9A0E-C4A6D3550B4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5423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645025" y="1600200"/>
            <a:ext cx="4037013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/>
        </p:nvSpPr>
        <p:spPr>
          <a:xfrm>
            <a:off x="457200" y="6265862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0"/>
            <a:ext cx="9144000" cy="130175"/>
          </a:xfrm>
          <a:prstGeom prst="rect">
            <a:avLst/>
          </a:prstGeom>
          <a:solidFill>
            <a:srgbClr val="1919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5651500" y="6346825"/>
            <a:ext cx="1873249" cy="306386"/>
          </a:xfrm>
          <a:prstGeom prst="rect">
            <a:avLst/>
          </a:prstGeom>
          <a:noFill/>
          <a:ln>
            <a:noFill/>
          </a:ln>
        </p:spPr>
        <p:txBody>
          <a:bodyPr lIns="90000" tIns="59125" rIns="90000" bIns="46800" anchor="t" anchorCtr="0">
            <a:noAutofit/>
          </a:bodyPr>
          <a:lstStyle/>
          <a:p>
            <a:pPr marL="0" marR="0" lvl="0" indent="0" algn="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t>Synopsys Armenia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457200" y="6291262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3124200" y="6291262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774700" y="6300787"/>
            <a:ext cx="3063875" cy="68421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 dirty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t>Միկրոէլեկտրոնային սխեմաներ և համակարգեր ամբիոն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4545012" y="6386512"/>
            <a:ext cx="603249" cy="287337"/>
          </a:xfrm>
          <a:prstGeom prst="rect">
            <a:avLst/>
          </a:prstGeom>
          <a:noFill/>
          <a:ln>
            <a:noFill/>
          </a:ln>
        </p:spPr>
        <p:txBody>
          <a:bodyPr lIns="90000" tIns="59125" rIns="90000" bIns="468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66"/>
                </a:buClr>
                <a:buSzPct val="25000"/>
                <a:buFont typeface="Arial"/>
                <a:buNone/>
              </a:pPr>
              <a:t>‹#›</a:t>
            </a:fld>
            <a:r>
              <a:rPr lang="en-US" sz="1400" b="1" i="0" u="none" strike="noStrike" cap="none" baseline="0" dirty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" y="6216650"/>
            <a:ext cx="612775" cy="62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6"/>
          <p:cNvCxnSpPr/>
          <p:nvPr/>
        </p:nvCxnSpPr>
        <p:spPr>
          <a:xfrm>
            <a:off x="0" y="6216650"/>
            <a:ext cx="9144000" cy="0"/>
          </a:xfrm>
          <a:prstGeom prst="straightConnector1">
            <a:avLst/>
          </a:prstGeom>
          <a:noFill/>
          <a:ln w="38100" cap="flat">
            <a:solidFill>
              <a:srgbClr val="22228B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7" name="Shape 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750" y="6284912"/>
            <a:ext cx="1392235" cy="490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684212" y="333375"/>
            <a:ext cx="7775575" cy="77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6165D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rgbClr val="16165D"/>
                </a:solidFill>
                <a:latin typeface="Arial"/>
                <a:ea typeface="Arial"/>
                <a:cs typeface="Arial"/>
                <a:sym typeface="Arial"/>
              </a:rPr>
              <a:t>ՀԱՅԱՍՏԱՆԻ ԱԶԳԱՅԻՆ ՊՈԼԻՏԵԽՆԻԿԱԿԱՆ ՀԱՄԱԼՍԱՐԱՆ</a:t>
            </a:r>
          </a:p>
        </p:txBody>
      </p:sp>
      <p:cxnSp>
        <p:nvCxnSpPr>
          <p:cNvPr id="19" name="Shape 19"/>
          <p:cNvCxnSpPr/>
          <p:nvPr/>
        </p:nvCxnSpPr>
        <p:spPr>
          <a:xfrm>
            <a:off x="684212" y="4292600"/>
            <a:ext cx="4248149" cy="0"/>
          </a:xfrm>
          <a:prstGeom prst="straightConnector1">
            <a:avLst/>
          </a:prstGeom>
          <a:noFill/>
          <a:ln w="19050" cap="flat">
            <a:solidFill>
              <a:srgbClr val="16165D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4837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742950" marR="0" indent="-2857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1143000" marR="0" indent="-2286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9718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4290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8862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pic>
        <p:nvPicPr>
          <p:cNvPr id="22" name="Picture 2" descr="Image result for Õ°Õ¡ÕºÕ°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5" y="6265861"/>
            <a:ext cx="584529" cy="55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4837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742950" marR="0" indent="-2857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1143000" marR="0" indent="-2286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9718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4290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886200" marR="0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28" name="Shape 28"/>
          <p:cNvSpPr txBox="1"/>
          <p:nvPr/>
        </p:nvSpPr>
        <p:spPr>
          <a:xfrm>
            <a:off x="457200" y="6265862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0" y="0"/>
            <a:ext cx="9144000" cy="130175"/>
          </a:xfrm>
          <a:prstGeom prst="rect">
            <a:avLst/>
          </a:prstGeom>
          <a:solidFill>
            <a:srgbClr val="1919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5651500" y="6346825"/>
            <a:ext cx="1873249" cy="306386"/>
          </a:xfrm>
          <a:prstGeom prst="rect">
            <a:avLst/>
          </a:prstGeom>
          <a:noFill/>
          <a:ln>
            <a:noFill/>
          </a:ln>
        </p:spPr>
        <p:txBody>
          <a:bodyPr lIns="90000" tIns="59125" rIns="90000" bIns="46800" anchor="t" anchorCtr="0">
            <a:noAutofit/>
          </a:bodyPr>
          <a:lstStyle/>
          <a:p>
            <a:pPr marL="0" marR="0" lvl="0" indent="0" algn="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t>Synopsys Armenia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57200" y="6291262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3124200" y="6291262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774699" y="6300787"/>
            <a:ext cx="3236911" cy="6202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r>
              <a:rPr lang="en-US" sz="1100" b="1" i="0" u="none" strike="noStrike" cap="none" baseline="0" dirty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t>Միկրոէլեկտրոնային սխեմաներ և համակարգեր ամբիոն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4545012" y="6386512"/>
            <a:ext cx="603249" cy="287337"/>
          </a:xfrm>
          <a:prstGeom prst="rect">
            <a:avLst/>
          </a:prstGeom>
          <a:noFill/>
          <a:ln>
            <a:noFill/>
          </a:ln>
        </p:spPr>
        <p:txBody>
          <a:bodyPr lIns="90000" tIns="59125" rIns="90000" bIns="468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66"/>
                </a:buClr>
                <a:buSzPct val="25000"/>
                <a:buFont typeface="Arial"/>
                <a:buNone/>
              </a:pPr>
              <a:t>‹#›</a:t>
            </a:fld>
            <a:r>
              <a:rPr lang="en-US" sz="1400" b="1" i="0" u="none" strike="noStrike" cap="none" baseline="0" dirty="0">
                <a:solidFill>
                  <a:srgbClr val="1919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37" name="Shape 37"/>
          <p:cNvCxnSpPr/>
          <p:nvPr/>
        </p:nvCxnSpPr>
        <p:spPr>
          <a:xfrm>
            <a:off x="0" y="6216650"/>
            <a:ext cx="9144000" cy="0"/>
          </a:xfrm>
          <a:prstGeom prst="straightConnector1">
            <a:avLst/>
          </a:prstGeom>
          <a:noFill/>
          <a:ln w="38100" cap="flat">
            <a:solidFill>
              <a:srgbClr val="22228B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8" name="Shape 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524750" y="6284912"/>
            <a:ext cx="1392235" cy="49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Image result for Õ°Õ¡ÕºÕ°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5" y="6265861"/>
            <a:ext cx="584529" cy="55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75" r:id="rId10"/>
    <p:sldLayoutId id="2147483700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11E4-4ECC-4EAA-9CFD-B242211261E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D1A0-D731-4DB0-950A-6E3325133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B2C7-F7E2-45F0-B17C-4E6562513936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F85C-280F-4346-8F65-FEAF6F642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5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588D-CD22-4FDC-9A0E-C4A6D3550B4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E4828-F58B-4F21-B38B-AC4E51D684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ock_signal#Distribu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doxygen.n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17100" y="1625796"/>
            <a:ext cx="7772400" cy="22320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>
              <a:buSzPct val="25000"/>
            </a:pPr>
            <a:r>
              <a:rPr lang="hy-AM" sz="2800" b="1" dirty="0"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Օգտագործողի կողմից ընտրված մոդելի հիման վրա տեղաբաշխման և ծրագծման ալգորիթմի մշակումը և ծրագրային իրագործումը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Sylfaen" panose="010A05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684212" y="4375123"/>
            <a:ext cx="6800321" cy="1320898"/>
          </a:xfrm>
          <a:prstGeom prst="rect">
            <a:avLst/>
          </a:prstGeom>
          <a:noFill/>
          <a:ln>
            <a:noFill/>
          </a:ln>
        </p:spPr>
        <p:txBody>
          <a:bodyPr lIns="90000" tIns="75000" rIns="90000" bIns="468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sz="2200" dirty="0">
                <a:solidFill>
                  <a:srgbClr val="595959"/>
                </a:solidFill>
                <a:latin typeface="+mn-lt"/>
                <a:rtl val="0"/>
              </a:rPr>
              <a:t>Խումբ՝			Հ619-1Ս</a:t>
            </a:r>
          </a:p>
          <a:p>
            <a:pPr lvl="0">
              <a:buSzPct val="25000"/>
            </a:pPr>
            <a:r>
              <a:rPr lang="en-US" sz="2200" dirty="0">
                <a:solidFill>
                  <a:srgbClr val="595959"/>
                </a:solidFill>
                <a:latin typeface="+mn-lt"/>
                <a:rtl val="0"/>
              </a:rPr>
              <a:t>Ուսանող՝		</a:t>
            </a:r>
            <a:r>
              <a:rPr lang="hy-AM" sz="2200" dirty="0">
                <a:solidFill>
                  <a:srgbClr val="595959"/>
                </a:solidFill>
                <a:latin typeface="+mn-lt"/>
                <a:rtl val="0"/>
              </a:rPr>
              <a:t>Էդուարդ  Հարությունյան </a:t>
            </a:r>
            <a:endParaRPr lang="en-US" sz="2200" dirty="0">
              <a:solidFill>
                <a:srgbClr val="595959"/>
              </a:solidFill>
              <a:latin typeface="+mn-lt"/>
              <a:rtl val="0"/>
            </a:endParaRPr>
          </a:p>
          <a:p>
            <a:pPr lvl="0">
              <a:buSzPct val="25000"/>
            </a:pPr>
            <a:r>
              <a:rPr lang="en-US" sz="2200" dirty="0">
                <a:solidFill>
                  <a:srgbClr val="595959"/>
                </a:solidFill>
                <a:latin typeface="+mn-lt"/>
                <a:rtl val="0"/>
              </a:rPr>
              <a:t>Ղեկավար՝		</a:t>
            </a:r>
            <a:r>
              <a:rPr lang="hy-AM" sz="2200" dirty="0">
                <a:solidFill>
                  <a:srgbClr val="595959"/>
                </a:solidFill>
              </a:rPr>
              <a:t>տ․գ․թ </a:t>
            </a:r>
            <a:r>
              <a:rPr lang="hy-AM" sz="2200" dirty="0">
                <a:solidFill>
                  <a:srgbClr val="595959"/>
                </a:solidFill>
                <a:latin typeface="+mn-lt"/>
              </a:rPr>
              <a:t>Արման  Մարտիրոսյան</a:t>
            </a:r>
            <a:endParaRPr lang="en-US" sz="2200" dirty="0">
              <a:solidFill>
                <a:srgbClr val="595959"/>
              </a:solidFill>
              <a:latin typeface="+mn-lt"/>
              <a:rtl val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F4C27-8E09-435D-B170-A0E3FC19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33" y="4666601"/>
            <a:ext cx="606166" cy="7379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D05BDA-6F46-4497-890A-1259CEE91BC1}"/>
                  </a:ext>
                </a:extLst>
              </p14:cNvPr>
              <p14:cNvContentPartPr/>
              <p14:nvPr/>
            </p14:nvContentPartPr>
            <p14:xfrm>
              <a:off x="4457730" y="34860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D05BDA-6F46-4497-890A-1259CEE91B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8730" y="34770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DAA9955-C0BA-4868-ABCF-2B1B8B42423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27" y="5232204"/>
            <a:ext cx="1090473" cy="49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0155" y="531167"/>
            <a:ext cx="8243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y-AM" sz="2400" dirty="0">
                <a:solidFill>
                  <a:srgbClr val="7030A0"/>
                </a:solidFill>
              </a:rPr>
              <a:t>Օգտագործողի կողմից ստեղծվող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5A5AD0-4F88-4A35-BDA7-996A82742A18}"/>
              </a:ext>
            </a:extLst>
          </p:cNvPr>
          <p:cNvSpPr/>
          <p:nvPr/>
        </p:nvSpPr>
        <p:spPr>
          <a:xfrm>
            <a:off x="4729707" y="3639712"/>
            <a:ext cx="482205" cy="32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9EABB9-947D-419B-BA72-000B4DDB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212" y="2390560"/>
            <a:ext cx="3057525" cy="3057525"/>
          </a:xfrm>
          <a:prstGeom prst="rect">
            <a:avLst/>
          </a:prstGeom>
        </p:spPr>
      </p:pic>
      <p:pic>
        <p:nvPicPr>
          <p:cNvPr id="15" name="Picture 14" descr="A picture containing game&#10;&#10;Description automatically generated">
            <a:extLst>
              <a:ext uri="{FF2B5EF4-FFF2-40B4-BE49-F238E27FC236}">
                <a16:creationId xmlns:a16="http://schemas.microsoft.com/office/drawing/2014/main" id="{5EC9319D-2E71-45A8-AB22-1B766DE7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" y="2270761"/>
            <a:ext cx="4564234" cy="33013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00424A-35CB-4101-B688-2D2CD52F2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0816F5-9CAB-4397-88E0-271E0727F7E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5A4F27-ACB7-44D3-9D88-BFC08BAA3176}"/>
              </a:ext>
            </a:extLst>
          </p:cNvPr>
          <p:cNvSpPr/>
          <p:nvPr/>
        </p:nvSpPr>
        <p:spPr>
          <a:xfrm>
            <a:off x="2121025" y="1067803"/>
            <a:ext cx="24509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1600" dirty="0"/>
              <a:t>A = {A</a:t>
            </a:r>
            <a:r>
              <a:rPr lang="hy-AM" sz="1600" baseline="-25000" dirty="0"/>
              <a:t>1</a:t>
            </a:r>
            <a:r>
              <a:rPr lang="hy-AM" sz="1600" dirty="0"/>
              <a:t>, A</a:t>
            </a:r>
            <a:r>
              <a:rPr lang="hy-AM" sz="1600" baseline="-25000" dirty="0"/>
              <a:t>2</a:t>
            </a:r>
            <a:r>
              <a:rPr lang="hy-AM" sz="1600" dirty="0"/>
              <a:t>, …, A</a:t>
            </a:r>
            <a:r>
              <a:rPr lang="hy-AM" sz="1600" baseline="-25000" dirty="0"/>
              <a:t>n</a:t>
            </a:r>
            <a:r>
              <a:rPr lang="hy-AM" sz="1600" dirty="0"/>
              <a:t>}, </a:t>
            </a:r>
            <a:br>
              <a:rPr lang="en-US" sz="1600" dirty="0"/>
            </a:br>
            <a:r>
              <a:rPr lang="hy-AM" sz="1600" dirty="0"/>
              <a:t>B = {B</a:t>
            </a:r>
            <a:r>
              <a:rPr lang="hy-AM" sz="1600" baseline="-25000" dirty="0"/>
              <a:t>1</a:t>
            </a:r>
            <a:r>
              <a:rPr lang="hy-AM" sz="1600" dirty="0"/>
              <a:t>, B</a:t>
            </a:r>
            <a:r>
              <a:rPr lang="hy-AM" sz="1600" baseline="-25000" dirty="0"/>
              <a:t>2</a:t>
            </a:r>
            <a:r>
              <a:rPr lang="hy-AM" sz="1600" dirty="0"/>
              <a:t>, …, B</a:t>
            </a:r>
            <a:r>
              <a:rPr lang="hy-AM" sz="1600" baseline="-25000" dirty="0"/>
              <a:t>m</a:t>
            </a:r>
            <a:r>
              <a:rPr lang="hy-AM" sz="1600" dirty="0"/>
              <a:t>}, </a:t>
            </a:r>
            <a:br>
              <a:rPr lang="en-US" sz="1600" dirty="0"/>
            </a:br>
            <a:r>
              <a:rPr lang="hy-AM" sz="1600" dirty="0"/>
              <a:t>C = {C</a:t>
            </a:r>
            <a:r>
              <a:rPr lang="hy-AM" sz="1600" baseline="-25000" dirty="0"/>
              <a:t>1</a:t>
            </a:r>
            <a:r>
              <a:rPr lang="hy-AM" sz="1600" dirty="0"/>
              <a:t>, C</a:t>
            </a:r>
            <a:r>
              <a:rPr lang="hy-AM" sz="1600" baseline="-25000" dirty="0"/>
              <a:t>2</a:t>
            </a:r>
            <a:r>
              <a:rPr lang="hy-AM" sz="1600" dirty="0"/>
              <a:t>, …, C</a:t>
            </a:r>
            <a:r>
              <a:rPr lang="hy-AM" sz="1600" baseline="-25000" dirty="0"/>
              <a:t>p</a:t>
            </a:r>
            <a:r>
              <a:rPr lang="hy-AM" sz="1600" dirty="0"/>
              <a:t>}, </a:t>
            </a:r>
            <a:br>
              <a:rPr lang="en-US" sz="1600" dirty="0"/>
            </a:br>
            <a:r>
              <a:rPr lang="hy-AM" sz="1600" dirty="0"/>
              <a:t>D = {D</a:t>
            </a:r>
            <a:r>
              <a:rPr lang="hy-AM" sz="1600" baseline="-25000" dirty="0"/>
              <a:t>1</a:t>
            </a:r>
            <a:r>
              <a:rPr lang="hy-AM" sz="1600" dirty="0"/>
              <a:t>, D</a:t>
            </a:r>
            <a:r>
              <a:rPr lang="hy-AM" sz="1600" baseline="-25000" dirty="0"/>
              <a:t>2</a:t>
            </a:r>
            <a:r>
              <a:rPr lang="hy-AM" sz="1600" dirty="0"/>
              <a:t>, …, D</a:t>
            </a:r>
            <a:r>
              <a:rPr lang="hy-AM" sz="1600" baseline="-25000" dirty="0"/>
              <a:t>l</a:t>
            </a:r>
            <a:r>
              <a:rPr lang="hy-AM" sz="1600" dirty="0"/>
              <a:t>}։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727B30-9420-45F5-8E0A-24F6087B34D4}"/>
              </a:ext>
            </a:extLst>
          </p:cNvPr>
          <p:cNvSpPr/>
          <p:nvPr/>
        </p:nvSpPr>
        <p:spPr>
          <a:xfrm>
            <a:off x="4970810" y="1409915"/>
            <a:ext cx="2052165" cy="392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 = A 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 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 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hy-AM" sz="16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89270F4-E381-4B42-9B65-999971DE96F8}"/>
              </a:ext>
            </a:extLst>
          </p:cNvPr>
          <p:cNvSpPr txBox="1">
            <a:spLocks/>
          </p:cNvSpPr>
          <p:nvPr/>
        </p:nvSpPr>
        <p:spPr>
          <a:xfrm>
            <a:off x="450155" y="-54555"/>
            <a:ext cx="8341420" cy="818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spcBef>
                <a:spcPts val="800"/>
              </a:spcBef>
              <a:buClr>
                <a:srgbClr val="16165D"/>
              </a:buClr>
              <a:buSzPct val="100000"/>
            </a:pPr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Տեսական  առնչություններ</a:t>
            </a: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 (5)</a:t>
            </a:r>
          </a:p>
        </p:txBody>
      </p:sp>
    </p:spTree>
    <p:extLst>
      <p:ext uri="{BB962C8B-B14F-4D97-AF65-F5344CB8AC3E}">
        <p14:creationId xmlns:p14="http://schemas.microsoft.com/office/powerpoint/2010/main" val="252025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905" y="525036"/>
            <a:ext cx="8243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y-AM" sz="2400" dirty="0">
                <a:solidFill>
                  <a:srgbClr val="7030A0"/>
                </a:solidFill>
              </a:rPr>
              <a:t>Ծրագծում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1026" name="Picture 2" descr="file-icon-7890 - Chase Real Estate USA">
            <a:extLst>
              <a:ext uri="{FF2B5EF4-FFF2-40B4-BE49-F238E27FC236}">
                <a16:creationId xmlns:a16="http://schemas.microsoft.com/office/drawing/2014/main" id="{0897CACD-4CF9-497E-BC01-8101A89E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093414"/>
            <a:ext cx="848477" cy="84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DA4CA59-6388-4D22-8FD2-E4AE7BA3D102}"/>
              </a:ext>
            </a:extLst>
          </p:cNvPr>
          <p:cNvSpPr/>
          <p:nvPr/>
        </p:nvSpPr>
        <p:spPr>
          <a:xfrm>
            <a:off x="5953732" y="1390150"/>
            <a:ext cx="332768" cy="205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23FA899E-B007-483D-A9AD-156D7D44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78" y="2222189"/>
            <a:ext cx="3629308" cy="1241858"/>
          </a:xfrm>
          <a:prstGeom prst="rect">
            <a:avLst/>
          </a:prstGeom>
        </p:spPr>
      </p:pic>
      <p:pic>
        <p:nvPicPr>
          <p:cNvPr id="20" name="Picture 19" descr="A picture containing clock, parked&#10;&#10;Description automatically generated">
            <a:extLst>
              <a:ext uri="{FF2B5EF4-FFF2-40B4-BE49-F238E27FC236}">
                <a16:creationId xmlns:a16="http://schemas.microsoft.com/office/drawing/2014/main" id="{028AF027-3E52-48BB-995C-AAF31D555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91" y="4778757"/>
            <a:ext cx="2210083" cy="1239299"/>
          </a:xfrm>
          <a:prstGeom prst="rect">
            <a:avLst/>
          </a:prstGeom>
        </p:spPr>
      </p:pic>
      <p:pic>
        <p:nvPicPr>
          <p:cNvPr id="26" name="Picture 25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36A904BC-8F30-48A8-8806-358212880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315" y="783622"/>
            <a:ext cx="1247167" cy="1289019"/>
          </a:xfrm>
          <a:prstGeom prst="rect">
            <a:avLst/>
          </a:prstGeom>
        </p:spPr>
      </p:pic>
      <p:pic>
        <p:nvPicPr>
          <p:cNvPr id="30" name="Picture 29" descr="A picture containing clock&#10;&#10;Description automatically generated">
            <a:extLst>
              <a:ext uri="{FF2B5EF4-FFF2-40B4-BE49-F238E27FC236}">
                <a16:creationId xmlns:a16="http://schemas.microsoft.com/office/drawing/2014/main" id="{15A6860C-680B-41E7-B39A-6A0439945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025" y="3536371"/>
            <a:ext cx="5829301" cy="988754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D69FC8-8114-4F20-BA56-8DE99F180F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4" y="1134862"/>
            <a:ext cx="3123594" cy="48831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93584E-141F-47A8-A284-C024F72ACD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F8D3B4-5EF2-4C59-8F75-4336864116A9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3D7865-7A85-4510-924E-2A907DB80C2D}"/>
              </a:ext>
            </a:extLst>
          </p:cNvPr>
          <p:cNvSpPr txBox="1">
            <a:spLocks/>
          </p:cNvSpPr>
          <p:nvPr/>
        </p:nvSpPr>
        <p:spPr>
          <a:xfrm>
            <a:off x="450155" y="-54555"/>
            <a:ext cx="8341420" cy="818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spcBef>
                <a:spcPts val="800"/>
              </a:spcBef>
              <a:buClr>
                <a:srgbClr val="16165D"/>
              </a:buClr>
              <a:buSzPct val="100000"/>
            </a:pPr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Տեսական  առնչություններ</a:t>
            </a: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 (6)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F495CA-FCB1-4115-B980-05589D482C11}"/>
              </a:ext>
            </a:extLst>
          </p:cNvPr>
          <p:cNvCxnSpPr/>
          <p:nvPr/>
        </p:nvCxnSpPr>
        <p:spPr>
          <a:xfrm>
            <a:off x="198635" y="2167891"/>
            <a:ext cx="8746729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71632F-E688-40B3-AF9C-0F32ED9BCE5C}"/>
              </a:ext>
            </a:extLst>
          </p:cNvPr>
          <p:cNvCxnSpPr/>
          <p:nvPr/>
        </p:nvCxnSpPr>
        <p:spPr>
          <a:xfrm>
            <a:off x="121046" y="3486150"/>
            <a:ext cx="8746729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635A8D-469A-4073-A0FE-EC01AFE48EAD}"/>
              </a:ext>
            </a:extLst>
          </p:cNvPr>
          <p:cNvCxnSpPr/>
          <p:nvPr/>
        </p:nvCxnSpPr>
        <p:spPr>
          <a:xfrm>
            <a:off x="121046" y="4572000"/>
            <a:ext cx="8746729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36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A2C8-53ED-4CAC-A13A-BE16A953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725"/>
            <a:ext cx="8224837" cy="638175"/>
          </a:xfrm>
        </p:spPr>
        <p:txBody>
          <a:bodyPr/>
          <a:lstStyle/>
          <a:p>
            <a:r>
              <a:rPr lang="hy-AM" sz="2800" b="1" dirty="0">
                <a:solidFill>
                  <a:srgbClr val="16165D"/>
                </a:solidFill>
              </a:rPr>
              <a:t>Գրաֆիկական ինտերֆեյս </a:t>
            </a:r>
            <a:r>
              <a:rPr lang="en-US" sz="2800" b="1" dirty="0">
                <a:solidFill>
                  <a:srgbClr val="16165D"/>
                </a:solidFill>
              </a:rPr>
              <a:t>(1)</a:t>
            </a:r>
            <a:endParaRPr lang="en-US" sz="2800" b="1" dirty="0">
              <a:solidFill>
                <a:srgbClr val="16165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375F-5672-4955-A0C3-6F5B47553A9E}"/>
              </a:ext>
            </a:extLst>
          </p:cNvPr>
          <p:cNvSpPr/>
          <p:nvPr/>
        </p:nvSpPr>
        <p:spPr>
          <a:xfrm>
            <a:off x="2920999" y="723900"/>
            <a:ext cx="345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400" dirty="0">
                <a:solidFill>
                  <a:srgbClr val="7030A0"/>
                </a:solidFill>
              </a:rPr>
              <a:t>Գլխավոր պատուհան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225F4-0500-43A4-BB64-984BE27F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52E7CC-AD78-4389-9E5A-8C9B7831B0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F6906-DFB3-407D-9CBA-533C4BB30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2174741"/>
            <a:ext cx="8763000" cy="25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6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A2C8-53ED-4CAC-A13A-BE16A953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725"/>
            <a:ext cx="8224837" cy="638175"/>
          </a:xfrm>
        </p:spPr>
        <p:txBody>
          <a:bodyPr/>
          <a:lstStyle/>
          <a:p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Գրաֆիկական ինտերֆեյս </a:t>
            </a: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(2)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E8F7D-17F6-4ABE-B6AE-0CED7AD3D049}"/>
              </a:ext>
            </a:extLst>
          </p:cNvPr>
          <p:cNvSpPr/>
          <p:nvPr/>
        </p:nvSpPr>
        <p:spPr>
          <a:xfrm>
            <a:off x="2613817" y="745067"/>
            <a:ext cx="3911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400" dirty="0">
                <a:solidFill>
                  <a:srgbClr val="7030A0"/>
                </a:solidFill>
              </a:rPr>
              <a:t>Համաչափ տեղաբաշխում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E331E9-9CF8-43E0-94C0-979511A2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CE0F17-E423-4636-8CA0-4DD9A204E8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 descr="A screenshot of a computer&#10;&#10;Description automatically generated">
            <a:extLst>
              <a:ext uri="{FF2B5EF4-FFF2-40B4-BE49-F238E27FC236}">
                <a16:creationId xmlns:a16="http://schemas.microsoft.com/office/drawing/2014/main" id="{2832B01C-6B1A-47F6-A21A-0EDFE0C18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5" y="1473254"/>
            <a:ext cx="6016918" cy="320755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5E417570-E4F9-4C20-8855-4086690D8DCB}"/>
              </a:ext>
            </a:extLst>
          </p:cNvPr>
          <p:cNvSpPr/>
          <p:nvPr/>
        </p:nvSpPr>
        <p:spPr>
          <a:xfrm>
            <a:off x="1620515" y="2477344"/>
            <a:ext cx="208280" cy="157480"/>
          </a:xfrm>
          <a:prstGeom prst="ellipse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7E7B2FA-E64C-4534-B5C8-BA10AAC94C7A}"/>
              </a:ext>
            </a:extLst>
          </p:cNvPr>
          <p:cNvSpPr/>
          <p:nvPr/>
        </p:nvSpPr>
        <p:spPr>
          <a:xfrm>
            <a:off x="1412235" y="4400124"/>
            <a:ext cx="274320" cy="236220"/>
          </a:xfrm>
          <a:prstGeom prst="ellipse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3D2947-C03F-4BCC-90B8-E2DC274D8337}"/>
              </a:ext>
            </a:extLst>
          </p:cNvPr>
          <p:cNvCxnSpPr>
            <a:cxnSpLocks/>
          </p:cNvCxnSpPr>
          <p:nvPr/>
        </p:nvCxnSpPr>
        <p:spPr>
          <a:xfrm flipH="1">
            <a:off x="1188715" y="1736375"/>
            <a:ext cx="223520" cy="70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9B1B9C-FFAC-4352-A4B8-63D757B516C3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1188715" y="2556083"/>
            <a:ext cx="4318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BBF4BB-4D9E-49E5-8D07-D88105667912}"/>
              </a:ext>
            </a:extLst>
          </p:cNvPr>
          <p:cNvCxnSpPr>
            <a:cxnSpLocks/>
          </p:cNvCxnSpPr>
          <p:nvPr/>
        </p:nvCxnSpPr>
        <p:spPr>
          <a:xfrm flipH="1">
            <a:off x="1196335" y="4513235"/>
            <a:ext cx="187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D929BF-2465-43FB-8220-10158DD0B32E}"/>
              </a:ext>
            </a:extLst>
          </p:cNvPr>
          <p:cNvSpPr txBox="1"/>
          <p:nvPr/>
        </p:nvSpPr>
        <p:spPr>
          <a:xfrm>
            <a:off x="241246" y="1623080"/>
            <a:ext cx="942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100" dirty="0"/>
              <a:t>Վերադարձ </a:t>
            </a:r>
            <a:br>
              <a:rPr lang="hy-AM" sz="1100" dirty="0"/>
            </a:br>
            <a:r>
              <a:rPr lang="hy-AM" sz="1100" dirty="0"/>
              <a:t>գլխավոր էջ</a:t>
            </a:r>
            <a:endParaRPr 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396187-5B42-47F6-AC2E-48C3D1154148}"/>
              </a:ext>
            </a:extLst>
          </p:cNvPr>
          <p:cNvSpPr txBox="1"/>
          <p:nvPr/>
        </p:nvSpPr>
        <p:spPr>
          <a:xfrm>
            <a:off x="2638" y="2303780"/>
            <a:ext cx="1319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1100" dirty="0"/>
              <a:t>Համաչափության</a:t>
            </a:r>
            <a:br>
              <a:rPr lang="hy-AM" sz="1100" dirty="0"/>
            </a:br>
            <a:r>
              <a:rPr lang="hy-AM" sz="1100" dirty="0"/>
              <a:t> առանցքներ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F10455-1551-4E2E-8D71-E2752F4A09E5}"/>
              </a:ext>
            </a:extLst>
          </p:cNvPr>
          <p:cNvSpPr txBox="1"/>
          <p:nvPr/>
        </p:nvSpPr>
        <p:spPr>
          <a:xfrm>
            <a:off x="331704" y="4233715"/>
            <a:ext cx="1050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1100" dirty="0"/>
              <a:t>Հիմանական </a:t>
            </a:r>
            <a:br>
              <a:rPr lang="en-US" sz="1100" dirty="0"/>
            </a:br>
            <a:r>
              <a:rPr lang="en-US" sz="1100" dirty="0"/>
              <a:t>View</a:t>
            </a:r>
          </a:p>
        </p:txBody>
      </p:sp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CCBE24-078C-41A0-ADE9-08007E75F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237" y="4321384"/>
            <a:ext cx="3956253" cy="1822544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230EA140-1CED-4F47-B366-773404902781}"/>
              </a:ext>
            </a:extLst>
          </p:cNvPr>
          <p:cNvSpPr/>
          <p:nvPr/>
        </p:nvSpPr>
        <p:spPr>
          <a:xfrm>
            <a:off x="2625509" y="2292343"/>
            <a:ext cx="208280" cy="157480"/>
          </a:xfrm>
          <a:prstGeom prst="ellipse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BE336E5-71B5-4CE1-99CC-F2DA0F9A8A96}"/>
              </a:ext>
            </a:extLst>
          </p:cNvPr>
          <p:cNvSpPr/>
          <p:nvPr/>
        </p:nvSpPr>
        <p:spPr>
          <a:xfrm>
            <a:off x="6979915" y="2162384"/>
            <a:ext cx="208280" cy="157480"/>
          </a:xfrm>
          <a:prstGeom prst="ellipse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BE59B0A-3E6C-41D5-B435-F402AC50949A}"/>
              </a:ext>
            </a:extLst>
          </p:cNvPr>
          <p:cNvSpPr/>
          <p:nvPr/>
        </p:nvSpPr>
        <p:spPr>
          <a:xfrm>
            <a:off x="6678951" y="4478864"/>
            <a:ext cx="208280" cy="157480"/>
          </a:xfrm>
          <a:prstGeom prst="ellipse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E5FF349-4C8C-450B-9C3D-5AE1DFD51E18}"/>
              </a:ext>
            </a:extLst>
          </p:cNvPr>
          <p:cNvSpPr/>
          <p:nvPr/>
        </p:nvSpPr>
        <p:spPr>
          <a:xfrm>
            <a:off x="6678951" y="4321384"/>
            <a:ext cx="208280" cy="157480"/>
          </a:xfrm>
          <a:prstGeom prst="ellipse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98F097-93F3-4A66-926E-7C9D36BE99E6}"/>
              </a:ext>
            </a:extLst>
          </p:cNvPr>
          <p:cNvSpPr/>
          <p:nvPr/>
        </p:nvSpPr>
        <p:spPr>
          <a:xfrm>
            <a:off x="6990075" y="2701879"/>
            <a:ext cx="208280" cy="157480"/>
          </a:xfrm>
          <a:prstGeom prst="ellipse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336C64-DD67-4506-9E17-CBCDC1BD52A1}"/>
              </a:ext>
            </a:extLst>
          </p:cNvPr>
          <p:cNvSpPr/>
          <p:nvPr/>
        </p:nvSpPr>
        <p:spPr>
          <a:xfrm>
            <a:off x="6678951" y="1842344"/>
            <a:ext cx="208280" cy="157480"/>
          </a:xfrm>
          <a:prstGeom prst="ellipse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99A56B-E92D-4469-BEB4-E028EF760153}"/>
              </a:ext>
            </a:extLst>
          </p:cNvPr>
          <p:cNvSpPr/>
          <p:nvPr/>
        </p:nvSpPr>
        <p:spPr>
          <a:xfrm>
            <a:off x="2552695" y="2078564"/>
            <a:ext cx="4812505" cy="430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1AE94B-6FC6-4405-A579-222450F5B36C}"/>
              </a:ext>
            </a:extLst>
          </p:cNvPr>
          <p:cNvCxnSpPr>
            <a:cxnSpLocks/>
          </p:cNvCxnSpPr>
          <p:nvPr/>
        </p:nvCxnSpPr>
        <p:spPr>
          <a:xfrm flipV="1">
            <a:off x="7350522" y="1681014"/>
            <a:ext cx="315193" cy="15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172CBF-0C03-434F-A9C1-92D7B9D42A17}"/>
              </a:ext>
            </a:extLst>
          </p:cNvPr>
          <p:cNvCxnSpPr>
            <a:cxnSpLocks/>
          </p:cNvCxnSpPr>
          <p:nvPr/>
        </p:nvCxnSpPr>
        <p:spPr>
          <a:xfrm>
            <a:off x="7323807" y="2568215"/>
            <a:ext cx="341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4DE9FE-5488-44E2-A991-575CB8D23CF2}"/>
              </a:ext>
            </a:extLst>
          </p:cNvPr>
          <p:cNvCxnSpPr>
            <a:cxnSpLocks/>
          </p:cNvCxnSpPr>
          <p:nvPr/>
        </p:nvCxnSpPr>
        <p:spPr>
          <a:xfrm>
            <a:off x="7342857" y="4434414"/>
            <a:ext cx="25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A8E2D2-0F4C-4AA7-9050-D2DBC20F85ED}"/>
              </a:ext>
            </a:extLst>
          </p:cNvPr>
          <p:cNvCxnSpPr>
            <a:cxnSpLocks/>
          </p:cNvCxnSpPr>
          <p:nvPr/>
        </p:nvCxnSpPr>
        <p:spPr>
          <a:xfrm>
            <a:off x="7336507" y="4586814"/>
            <a:ext cx="25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BF35C3-09D7-4154-BF16-FAC7078FC37A}"/>
              </a:ext>
            </a:extLst>
          </p:cNvPr>
          <p:cNvCxnSpPr>
            <a:cxnSpLocks/>
          </p:cNvCxnSpPr>
          <p:nvPr/>
        </p:nvCxnSpPr>
        <p:spPr>
          <a:xfrm flipV="1">
            <a:off x="7365717" y="2078564"/>
            <a:ext cx="228878" cy="10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FE97F58-530C-4839-BB18-2E85123A3956}"/>
              </a:ext>
            </a:extLst>
          </p:cNvPr>
          <p:cNvSpPr txBox="1"/>
          <p:nvPr/>
        </p:nvSpPr>
        <p:spPr>
          <a:xfrm>
            <a:off x="7574810" y="1307145"/>
            <a:ext cx="1433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1100" dirty="0"/>
              <a:t>Ստեղծված</a:t>
            </a:r>
            <a:br>
              <a:rPr lang="en-US" sz="1100" dirty="0"/>
            </a:br>
            <a:r>
              <a:rPr lang="hy-AM" sz="1100" dirty="0"/>
              <a:t>տարրերի</a:t>
            </a:r>
            <a:r>
              <a:rPr lang="en-US" sz="1100" dirty="0"/>
              <a:t> </a:t>
            </a:r>
            <a:r>
              <a:rPr lang="hy-AM" sz="1100" dirty="0"/>
              <a:t>զամբյուղ</a:t>
            </a:r>
            <a:endParaRPr 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6B04FB-05DC-41A3-80B0-CBDA0FC8CCDD}"/>
              </a:ext>
            </a:extLst>
          </p:cNvPr>
          <p:cNvSpPr txBox="1"/>
          <p:nvPr/>
        </p:nvSpPr>
        <p:spPr>
          <a:xfrm>
            <a:off x="7535493" y="1775478"/>
            <a:ext cx="17379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1100" dirty="0">
                <a:solidFill>
                  <a:srgbClr val="FF0000"/>
                </a:solidFill>
              </a:rPr>
              <a:t>Ստեղծվող տարրի</a:t>
            </a:r>
            <a:r>
              <a:rPr lang="en-US" sz="1100" dirty="0">
                <a:solidFill>
                  <a:srgbClr val="FF0000"/>
                </a:solidFill>
              </a:rPr>
              <a:t>(</a:t>
            </a:r>
            <a:r>
              <a:rPr lang="hy-AM" sz="1100" dirty="0">
                <a:solidFill>
                  <a:srgbClr val="FF0000"/>
                </a:solidFill>
              </a:rPr>
              <a:t>երի</a:t>
            </a:r>
            <a:r>
              <a:rPr lang="en-US" sz="1100" dirty="0">
                <a:solidFill>
                  <a:srgbClr val="FF0000"/>
                </a:solidFill>
              </a:rPr>
              <a:t>)</a:t>
            </a:r>
            <a:r>
              <a:rPr lang="hy-AM" sz="1100" dirty="0">
                <a:solidFill>
                  <a:srgbClr val="FF0000"/>
                </a:solidFill>
              </a:rPr>
              <a:t> </a:t>
            </a:r>
            <a:br>
              <a:rPr lang="hy-AM" sz="1100" dirty="0">
                <a:solidFill>
                  <a:srgbClr val="FF0000"/>
                </a:solidFill>
              </a:rPr>
            </a:br>
            <a:r>
              <a:rPr lang="hy-AM" sz="1100" dirty="0">
                <a:solidFill>
                  <a:srgbClr val="FF0000"/>
                </a:solidFill>
              </a:rPr>
              <a:t>պարամետրեր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22764CD-3773-4183-A7EC-0296E35046C6}"/>
              </a:ext>
            </a:extLst>
          </p:cNvPr>
          <p:cNvCxnSpPr>
            <a:cxnSpLocks/>
          </p:cNvCxnSpPr>
          <p:nvPr/>
        </p:nvCxnSpPr>
        <p:spPr>
          <a:xfrm>
            <a:off x="7326136" y="2382781"/>
            <a:ext cx="341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A460AC8-B113-4272-A544-7A8162D7FB1B}"/>
              </a:ext>
            </a:extLst>
          </p:cNvPr>
          <p:cNvSpPr txBox="1"/>
          <p:nvPr/>
        </p:nvSpPr>
        <p:spPr>
          <a:xfrm>
            <a:off x="7638085" y="2212392"/>
            <a:ext cx="15327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100" dirty="0"/>
              <a:t>Ավելացնել տարր</a:t>
            </a:r>
            <a:r>
              <a:rPr lang="en-US" sz="1100" dirty="0"/>
              <a:t>(</a:t>
            </a:r>
            <a:r>
              <a:rPr lang="hy-AM" sz="1100" dirty="0"/>
              <a:t>եր</a:t>
            </a:r>
            <a:r>
              <a:rPr lang="en-US" sz="1100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DA3D5F-BF24-4EB3-9E77-E9E760A9D43B}"/>
              </a:ext>
            </a:extLst>
          </p:cNvPr>
          <p:cNvSpPr txBox="1"/>
          <p:nvPr/>
        </p:nvSpPr>
        <p:spPr>
          <a:xfrm>
            <a:off x="7757891" y="2425278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100" dirty="0"/>
              <a:t>Ներբեռնել ֆայլ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49D9C6-6EFD-4D7F-AC53-8FC5B955B810}"/>
              </a:ext>
            </a:extLst>
          </p:cNvPr>
          <p:cNvCxnSpPr>
            <a:cxnSpLocks/>
          </p:cNvCxnSpPr>
          <p:nvPr/>
        </p:nvCxnSpPr>
        <p:spPr>
          <a:xfrm>
            <a:off x="6319139" y="3077034"/>
            <a:ext cx="1331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C408ABB-1B60-4EF9-8400-C2633C7A814A}"/>
              </a:ext>
            </a:extLst>
          </p:cNvPr>
          <p:cNvCxnSpPr/>
          <p:nvPr/>
        </p:nvCxnSpPr>
        <p:spPr>
          <a:xfrm>
            <a:off x="6319139" y="2587834"/>
            <a:ext cx="0" cy="48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FF2DFEE-1246-4597-8350-69F3D70ACEF7}"/>
              </a:ext>
            </a:extLst>
          </p:cNvPr>
          <p:cNvSpPr/>
          <p:nvPr/>
        </p:nvSpPr>
        <p:spPr>
          <a:xfrm>
            <a:off x="7651110" y="2927040"/>
            <a:ext cx="14221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y-AM" sz="1100" dirty="0"/>
              <a:t>Ներբեռնված ֆայլի</a:t>
            </a:r>
            <a:br>
              <a:rPr lang="hy-AM" sz="1100" dirty="0"/>
            </a:br>
            <a:r>
              <a:rPr lang="hy-AM" sz="1100" dirty="0"/>
              <a:t>ճանապարհը</a:t>
            </a:r>
            <a:endParaRPr 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6508A7-8286-4980-B010-4A5D1C58B998}"/>
              </a:ext>
            </a:extLst>
          </p:cNvPr>
          <p:cNvSpPr txBox="1"/>
          <p:nvPr/>
        </p:nvSpPr>
        <p:spPr>
          <a:xfrm>
            <a:off x="7541779" y="425617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200" dirty="0"/>
              <a:t>Տեղաբաշխել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62223D-E87E-44FD-AB8D-C06A4415F911}"/>
              </a:ext>
            </a:extLst>
          </p:cNvPr>
          <p:cNvSpPr txBox="1"/>
          <p:nvPr/>
        </p:nvSpPr>
        <p:spPr>
          <a:xfrm>
            <a:off x="7547663" y="4454414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200" dirty="0"/>
              <a:t>Ծրագծել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0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A2C8-53ED-4CAC-A13A-BE16A953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725"/>
            <a:ext cx="8224837" cy="638175"/>
          </a:xfrm>
        </p:spPr>
        <p:txBody>
          <a:bodyPr/>
          <a:lstStyle/>
          <a:p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Գրաֆիկական ինտերֆեյս </a:t>
            </a: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(3)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6050B-AA2C-40B3-832E-A1632B4CDA82}"/>
              </a:ext>
            </a:extLst>
          </p:cNvPr>
          <p:cNvSpPr/>
          <p:nvPr/>
        </p:nvSpPr>
        <p:spPr>
          <a:xfrm>
            <a:off x="2793999" y="723900"/>
            <a:ext cx="384386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400" dirty="0">
                <a:solidFill>
                  <a:srgbClr val="7030A0"/>
                </a:solidFill>
              </a:rPr>
              <a:t>Համաչափ տեղաբաշխան</a:t>
            </a:r>
          </a:p>
          <a:p>
            <a:r>
              <a:rPr lang="hy-AM" sz="2400" dirty="0">
                <a:solidFill>
                  <a:srgbClr val="7030A0"/>
                </a:solidFill>
              </a:rPr>
              <a:t>	արդյունքները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1027DB-2CE1-45EF-8370-0A864C57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" y="2137028"/>
            <a:ext cx="4453660" cy="236724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930D16-B59A-42FF-8A3B-A0BDA5DF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18" y="2137028"/>
            <a:ext cx="4414707" cy="2367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CB442-42C2-40D3-A22F-6FF58A9E28B9}"/>
              </a:ext>
            </a:extLst>
          </p:cNvPr>
          <p:cNvSpPr txBox="1"/>
          <p:nvPr/>
        </p:nvSpPr>
        <p:spPr>
          <a:xfrm>
            <a:off x="675093" y="1799795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dirty="0"/>
              <a:t>Հորիզոնական առանցքի նկատմամբ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C8C43-88D0-4139-8202-6D3F90B13AFC}"/>
              </a:ext>
            </a:extLst>
          </p:cNvPr>
          <p:cNvSpPr txBox="1"/>
          <p:nvPr/>
        </p:nvSpPr>
        <p:spPr>
          <a:xfrm>
            <a:off x="5259613" y="1844067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dirty="0"/>
              <a:t>Ուղղահայաց առանցքի նկատմամբ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53608B-A200-49E9-B63F-1A71B1B9D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BC753-F7BA-40D2-96D6-18FBA6AAD32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AA208B-5E64-471E-88C6-62B490935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74" y="4932932"/>
            <a:ext cx="2450176" cy="110973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9D01C2D-DD58-4493-8CE6-333C49DBD15E}"/>
              </a:ext>
            </a:extLst>
          </p:cNvPr>
          <p:cNvSpPr/>
          <p:nvPr/>
        </p:nvSpPr>
        <p:spPr>
          <a:xfrm rot="16200000">
            <a:off x="2091268" y="4470755"/>
            <a:ext cx="304800" cy="237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426850-47FC-4CC7-8300-4787C3E4ACC1}"/>
              </a:ext>
            </a:extLst>
          </p:cNvPr>
          <p:cNvSpPr/>
          <p:nvPr/>
        </p:nvSpPr>
        <p:spPr>
          <a:xfrm rot="16200000">
            <a:off x="6662286" y="4470756"/>
            <a:ext cx="304800" cy="237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76139F-88FC-4871-B2ED-207A40E94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074" y="4932932"/>
            <a:ext cx="1637947" cy="1171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C70DA-57A3-4390-92C1-EC2656BF1A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0425" y="4898250"/>
            <a:ext cx="2751667" cy="12063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F60B78-FE98-433A-A64D-50BDB0A620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4423" y="4880654"/>
            <a:ext cx="1969577" cy="123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A2C8-53ED-4CAC-A13A-BE16A953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725"/>
            <a:ext cx="8224837" cy="638175"/>
          </a:xfrm>
        </p:spPr>
        <p:txBody>
          <a:bodyPr/>
          <a:lstStyle/>
          <a:p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Գրաֆիկական ինտերֆեյս </a:t>
            </a: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(4)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E8F7D-17F6-4ABE-B6AE-0CED7AD3D049}"/>
              </a:ext>
            </a:extLst>
          </p:cNvPr>
          <p:cNvSpPr/>
          <p:nvPr/>
        </p:nvSpPr>
        <p:spPr>
          <a:xfrm>
            <a:off x="2613817" y="745067"/>
            <a:ext cx="4024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400" dirty="0">
                <a:solidFill>
                  <a:srgbClr val="7030A0"/>
                </a:solidFill>
              </a:rPr>
              <a:t>Միջթվային տեղաբաշխում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9E9ECC-2BFC-4B9B-94E4-B3BC4306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5EAB26-A1A1-451A-9CDB-AF846BDB420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A44EB0-8680-438E-831D-249454022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825" y="1464869"/>
            <a:ext cx="6048376" cy="322433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E66FAF-2A38-4E8B-B5B6-E5D526B45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886" y="4036064"/>
            <a:ext cx="3956253" cy="182254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83B5697-9032-4D9B-A7CC-E16A12194ADD}"/>
              </a:ext>
            </a:extLst>
          </p:cNvPr>
          <p:cNvSpPr/>
          <p:nvPr/>
        </p:nvSpPr>
        <p:spPr>
          <a:xfrm>
            <a:off x="1620515" y="2477344"/>
            <a:ext cx="208280" cy="157480"/>
          </a:xfrm>
          <a:prstGeom prst="ellipse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5214C7-6625-4296-865F-E26B85FEED17}"/>
              </a:ext>
            </a:extLst>
          </p:cNvPr>
          <p:cNvSpPr/>
          <p:nvPr/>
        </p:nvSpPr>
        <p:spPr>
          <a:xfrm>
            <a:off x="2552695" y="2078564"/>
            <a:ext cx="4812505" cy="430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880D7C-B8B2-453E-AC69-8446BE0FFB1F}"/>
              </a:ext>
            </a:extLst>
          </p:cNvPr>
          <p:cNvCxnSpPr>
            <a:cxnSpLocks/>
          </p:cNvCxnSpPr>
          <p:nvPr/>
        </p:nvCxnSpPr>
        <p:spPr>
          <a:xfrm flipH="1">
            <a:off x="1188715" y="1736375"/>
            <a:ext cx="223520" cy="70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A95627-DBF2-4EC3-9A5E-D326664A39C5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1188715" y="2556083"/>
            <a:ext cx="4318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CE7160-9949-4178-A20A-7CB9C73B7839}"/>
              </a:ext>
            </a:extLst>
          </p:cNvPr>
          <p:cNvCxnSpPr>
            <a:cxnSpLocks/>
          </p:cNvCxnSpPr>
          <p:nvPr/>
        </p:nvCxnSpPr>
        <p:spPr>
          <a:xfrm flipH="1">
            <a:off x="1196335" y="4513235"/>
            <a:ext cx="187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C5E6F3-5DB7-435E-BFF5-2FB47CCB986C}"/>
              </a:ext>
            </a:extLst>
          </p:cNvPr>
          <p:cNvCxnSpPr>
            <a:cxnSpLocks/>
          </p:cNvCxnSpPr>
          <p:nvPr/>
        </p:nvCxnSpPr>
        <p:spPr>
          <a:xfrm flipV="1">
            <a:off x="7350522" y="1681014"/>
            <a:ext cx="315193" cy="15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A2B7BA-A625-49F9-8130-DDDCD93FA4F3}"/>
              </a:ext>
            </a:extLst>
          </p:cNvPr>
          <p:cNvCxnSpPr>
            <a:cxnSpLocks/>
          </p:cNvCxnSpPr>
          <p:nvPr/>
        </p:nvCxnSpPr>
        <p:spPr>
          <a:xfrm>
            <a:off x="7323807" y="2568215"/>
            <a:ext cx="341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DB8DFF-349B-4EE2-A6E9-70DBB9AA5D50}"/>
              </a:ext>
            </a:extLst>
          </p:cNvPr>
          <p:cNvCxnSpPr>
            <a:cxnSpLocks/>
          </p:cNvCxnSpPr>
          <p:nvPr/>
        </p:nvCxnSpPr>
        <p:spPr>
          <a:xfrm>
            <a:off x="7342857" y="4434414"/>
            <a:ext cx="25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0F9BB3-2E84-4E1A-9A0C-AD0841053F0C}"/>
              </a:ext>
            </a:extLst>
          </p:cNvPr>
          <p:cNvCxnSpPr>
            <a:cxnSpLocks/>
          </p:cNvCxnSpPr>
          <p:nvPr/>
        </p:nvCxnSpPr>
        <p:spPr>
          <a:xfrm>
            <a:off x="7336507" y="4586814"/>
            <a:ext cx="25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FB5CAD-5824-408B-8BA6-A21BD272AA80}"/>
              </a:ext>
            </a:extLst>
          </p:cNvPr>
          <p:cNvCxnSpPr>
            <a:cxnSpLocks/>
          </p:cNvCxnSpPr>
          <p:nvPr/>
        </p:nvCxnSpPr>
        <p:spPr>
          <a:xfrm flipV="1">
            <a:off x="7365717" y="2078564"/>
            <a:ext cx="228878" cy="10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FC9C583-F28B-4E44-84A8-952BD4F68886}"/>
              </a:ext>
            </a:extLst>
          </p:cNvPr>
          <p:cNvSpPr txBox="1"/>
          <p:nvPr/>
        </p:nvSpPr>
        <p:spPr>
          <a:xfrm>
            <a:off x="7574810" y="1307145"/>
            <a:ext cx="1433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1100" dirty="0"/>
              <a:t>Ստեղծված</a:t>
            </a:r>
            <a:br>
              <a:rPr lang="en-US" sz="1100" dirty="0"/>
            </a:br>
            <a:r>
              <a:rPr lang="hy-AM" sz="1100" dirty="0"/>
              <a:t>տարրերի</a:t>
            </a:r>
            <a:r>
              <a:rPr lang="en-US" sz="1100" dirty="0"/>
              <a:t> </a:t>
            </a:r>
            <a:r>
              <a:rPr lang="hy-AM" sz="1100" dirty="0"/>
              <a:t>զամբյուղ</a:t>
            </a:r>
            <a:endParaRPr 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CDE283-E3B5-455E-AAD8-3178C8FC09B6}"/>
              </a:ext>
            </a:extLst>
          </p:cNvPr>
          <p:cNvSpPr txBox="1"/>
          <p:nvPr/>
        </p:nvSpPr>
        <p:spPr>
          <a:xfrm>
            <a:off x="241246" y="1623080"/>
            <a:ext cx="942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100" dirty="0"/>
              <a:t>Վերադարձ </a:t>
            </a:r>
            <a:br>
              <a:rPr lang="hy-AM" sz="1100" dirty="0"/>
            </a:br>
            <a:r>
              <a:rPr lang="hy-AM" sz="1100" dirty="0"/>
              <a:t>գլխավոր էջ</a:t>
            </a:r>
            <a:endParaRPr 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B215F1-1A1B-4AA4-920A-E40831AE0BD7}"/>
              </a:ext>
            </a:extLst>
          </p:cNvPr>
          <p:cNvSpPr txBox="1"/>
          <p:nvPr/>
        </p:nvSpPr>
        <p:spPr>
          <a:xfrm>
            <a:off x="28431" y="2243595"/>
            <a:ext cx="12618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1100" dirty="0"/>
              <a:t>Միջթվային </a:t>
            </a:r>
            <a:br>
              <a:rPr lang="hy-AM" sz="1100" dirty="0"/>
            </a:br>
            <a:r>
              <a:rPr lang="hy-AM" sz="1100" dirty="0"/>
              <a:t>տեղաբաշխման </a:t>
            </a:r>
            <a:br>
              <a:rPr lang="hy-AM" sz="1100" dirty="0"/>
            </a:br>
            <a:r>
              <a:rPr lang="hy-AM" sz="1100" dirty="0"/>
              <a:t>եղանակներ</a:t>
            </a:r>
            <a:endParaRPr 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F15097-6E6C-4CBC-9939-5392EFF7835D}"/>
              </a:ext>
            </a:extLst>
          </p:cNvPr>
          <p:cNvSpPr txBox="1"/>
          <p:nvPr/>
        </p:nvSpPr>
        <p:spPr>
          <a:xfrm>
            <a:off x="331704" y="4233715"/>
            <a:ext cx="1050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1100" dirty="0"/>
              <a:t>Հիմանական </a:t>
            </a:r>
            <a:br>
              <a:rPr lang="en-US" sz="1100" dirty="0"/>
            </a:br>
            <a:r>
              <a:rPr lang="en-US" sz="1100" dirty="0"/>
              <a:t>View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AAE782-7CAA-4D6D-9DFC-43B4B743B016}"/>
              </a:ext>
            </a:extLst>
          </p:cNvPr>
          <p:cNvSpPr txBox="1"/>
          <p:nvPr/>
        </p:nvSpPr>
        <p:spPr>
          <a:xfrm>
            <a:off x="7535493" y="1775478"/>
            <a:ext cx="17379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1100" dirty="0">
                <a:solidFill>
                  <a:srgbClr val="FF0000"/>
                </a:solidFill>
              </a:rPr>
              <a:t>Ստեղծվող տարրի</a:t>
            </a:r>
            <a:r>
              <a:rPr lang="en-US" sz="1100" dirty="0">
                <a:solidFill>
                  <a:srgbClr val="FF0000"/>
                </a:solidFill>
              </a:rPr>
              <a:t>(</a:t>
            </a:r>
            <a:r>
              <a:rPr lang="hy-AM" sz="1100" dirty="0">
                <a:solidFill>
                  <a:srgbClr val="FF0000"/>
                </a:solidFill>
              </a:rPr>
              <a:t>երի</a:t>
            </a:r>
            <a:r>
              <a:rPr lang="en-US" sz="1100" dirty="0">
                <a:solidFill>
                  <a:srgbClr val="FF0000"/>
                </a:solidFill>
              </a:rPr>
              <a:t>)</a:t>
            </a:r>
            <a:r>
              <a:rPr lang="hy-AM" sz="1100" dirty="0">
                <a:solidFill>
                  <a:srgbClr val="FF0000"/>
                </a:solidFill>
              </a:rPr>
              <a:t> </a:t>
            </a:r>
            <a:br>
              <a:rPr lang="hy-AM" sz="1100" dirty="0">
                <a:solidFill>
                  <a:srgbClr val="FF0000"/>
                </a:solidFill>
              </a:rPr>
            </a:br>
            <a:r>
              <a:rPr lang="hy-AM" sz="1100" dirty="0">
                <a:solidFill>
                  <a:srgbClr val="FF0000"/>
                </a:solidFill>
              </a:rPr>
              <a:t>պարամետրեր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691107-D173-4A5A-8666-8AC8BBBD6AEB}"/>
              </a:ext>
            </a:extLst>
          </p:cNvPr>
          <p:cNvCxnSpPr>
            <a:cxnSpLocks/>
          </p:cNvCxnSpPr>
          <p:nvPr/>
        </p:nvCxnSpPr>
        <p:spPr>
          <a:xfrm>
            <a:off x="7326136" y="2382781"/>
            <a:ext cx="341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5F9E8B6-EB80-473E-A52D-FC07ABF20897}"/>
              </a:ext>
            </a:extLst>
          </p:cNvPr>
          <p:cNvSpPr txBox="1"/>
          <p:nvPr/>
        </p:nvSpPr>
        <p:spPr>
          <a:xfrm>
            <a:off x="7638085" y="2212392"/>
            <a:ext cx="15327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100" dirty="0"/>
              <a:t>Ավելացնել տարր</a:t>
            </a:r>
            <a:r>
              <a:rPr lang="en-US" sz="1100" dirty="0"/>
              <a:t>(</a:t>
            </a:r>
            <a:r>
              <a:rPr lang="hy-AM" sz="1100" dirty="0"/>
              <a:t>եր</a:t>
            </a:r>
            <a:r>
              <a:rPr lang="en-US" sz="1100" dirty="0"/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18F414-EC48-4D95-B349-327B48A3BA22}"/>
              </a:ext>
            </a:extLst>
          </p:cNvPr>
          <p:cNvSpPr txBox="1"/>
          <p:nvPr/>
        </p:nvSpPr>
        <p:spPr>
          <a:xfrm>
            <a:off x="7757891" y="2425278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100" dirty="0"/>
              <a:t>Ներբեռնել ֆայլ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214968A-EB07-4FD1-91B0-EB3380653456}"/>
              </a:ext>
            </a:extLst>
          </p:cNvPr>
          <p:cNvCxnSpPr>
            <a:cxnSpLocks/>
          </p:cNvCxnSpPr>
          <p:nvPr/>
        </p:nvCxnSpPr>
        <p:spPr>
          <a:xfrm>
            <a:off x="6319139" y="3077034"/>
            <a:ext cx="1331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05B9749-AB68-4758-BB18-07D000F36179}"/>
              </a:ext>
            </a:extLst>
          </p:cNvPr>
          <p:cNvCxnSpPr/>
          <p:nvPr/>
        </p:nvCxnSpPr>
        <p:spPr>
          <a:xfrm>
            <a:off x="6319139" y="2587834"/>
            <a:ext cx="0" cy="48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FFDB305-429E-4A62-84E3-F82545420E0C}"/>
              </a:ext>
            </a:extLst>
          </p:cNvPr>
          <p:cNvSpPr/>
          <p:nvPr/>
        </p:nvSpPr>
        <p:spPr>
          <a:xfrm>
            <a:off x="7651110" y="2927040"/>
            <a:ext cx="14221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y-AM" sz="1100" dirty="0"/>
              <a:t>Ներբեռնված ֆայլի</a:t>
            </a:r>
            <a:br>
              <a:rPr lang="hy-AM" sz="1100" dirty="0"/>
            </a:br>
            <a:r>
              <a:rPr lang="hy-AM" sz="1100" dirty="0"/>
              <a:t>ճանապարհը</a:t>
            </a:r>
            <a:endParaRPr 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1A7546-FF82-4575-82E4-91CEB1745BF6}"/>
              </a:ext>
            </a:extLst>
          </p:cNvPr>
          <p:cNvSpPr txBox="1"/>
          <p:nvPr/>
        </p:nvSpPr>
        <p:spPr>
          <a:xfrm>
            <a:off x="7541779" y="425617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200" dirty="0"/>
              <a:t>Տեղաբաշխել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A424A8-FCBD-4CE3-85A9-87D6E3961CFE}"/>
              </a:ext>
            </a:extLst>
          </p:cNvPr>
          <p:cNvSpPr txBox="1"/>
          <p:nvPr/>
        </p:nvSpPr>
        <p:spPr>
          <a:xfrm>
            <a:off x="7547663" y="4454414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200" dirty="0"/>
              <a:t>Ծրագծել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2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A2C8-53ED-4CAC-A13A-BE16A953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725"/>
            <a:ext cx="8224837" cy="638175"/>
          </a:xfrm>
        </p:spPr>
        <p:txBody>
          <a:bodyPr/>
          <a:lstStyle/>
          <a:p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Գրաֆիկական ինտերֆեյս </a:t>
            </a: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(5)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6050B-AA2C-40B3-832E-A1632B4CDA82}"/>
              </a:ext>
            </a:extLst>
          </p:cNvPr>
          <p:cNvSpPr/>
          <p:nvPr/>
        </p:nvSpPr>
        <p:spPr>
          <a:xfrm>
            <a:off x="2793999" y="723900"/>
            <a:ext cx="397086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400" dirty="0">
                <a:solidFill>
                  <a:srgbClr val="7030A0"/>
                </a:solidFill>
              </a:rPr>
              <a:t>Միջթվային տեղաբաշխան</a:t>
            </a:r>
          </a:p>
          <a:p>
            <a:r>
              <a:rPr lang="hy-AM" sz="2400" dirty="0">
                <a:solidFill>
                  <a:srgbClr val="7030A0"/>
                </a:solidFill>
              </a:rPr>
              <a:t>	արդյունքները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CB442-42C2-40D3-A22F-6FF58A9E28B9}"/>
              </a:ext>
            </a:extLst>
          </p:cNvPr>
          <p:cNvSpPr txBox="1"/>
          <p:nvPr/>
        </p:nvSpPr>
        <p:spPr>
          <a:xfrm>
            <a:off x="675093" y="1799795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Ընդհանուր ծանրության կենտրոնով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C8C43-88D0-4139-8202-6D3F90B13AFC}"/>
              </a:ext>
            </a:extLst>
          </p:cNvPr>
          <p:cNvSpPr txBox="1"/>
          <p:nvPr/>
        </p:nvSpPr>
        <p:spPr>
          <a:xfrm>
            <a:off x="6205385" y="1829251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dirty="0"/>
              <a:t>Հաջորդական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9FDD00-A479-4752-983E-92A990084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5" y="2138432"/>
            <a:ext cx="4477355" cy="236583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74C2BF6-6804-4139-B07E-F4878BF8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320" y="2124434"/>
            <a:ext cx="4477355" cy="23798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9406C2-1A0A-4F6A-88FE-7815020ED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5F3F61-79AF-4A05-937B-E8D1675211F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F1F1F4-A73B-48F9-AC1C-1A223C1CE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29900"/>
            <a:ext cx="2997200" cy="130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142019-1EC8-4020-AAED-A780D0AF1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8443" y="4829900"/>
            <a:ext cx="2997200" cy="130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D0C6B-4493-4A19-92D7-CC45BF47F1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6889" y="4829900"/>
            <a:ext cx="1521554" cy="1304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835B32-B783-4DAE-8D40-28DFF1B89C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5643" y="4829900"/>
            <a:ext cx="1532724" cy="133266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B3072A-3867-4E80-8680-3234B1EE4BF1}"/>
              </a:ext>
            </a:extLst>
          </p:cNvPr>
          <p:cNvSpPr/>
          <p:nvPr/>
        </p:nvSpPr>
        <p:spPr>
          <a:xfrm rot="16200000">
            <a:off x="2091268" y="4470755"/>
            <a:ext cx="304800" cy="237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1BFAB09-C3FF-4F28-A975-4CA534462110}"/>
              </a:ext>
            </a:extLst>
          </p:cNvPr>
          <p:cNvSpPr/>
          <p:nvPr/>
        </p:nvSpPr>
        <p:spPr>
          <a:xfrm rot="16200000">
            <a:off x="6747933" y="4493314"/>
            <a:ext cx="304800" cy="237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9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A2C8-53ED-4CAC-A13A-BE16A953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725"/>
            <a:ext cx="8224837" cy="638175"/>
          </a:xfrm>
        </p:spPr>
        <p:txBody>
          <a:bodyPr/>
          <a:lstStyle/>
          <a:p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Գրաֆիկական ինտերֆեյս </a:t>
            </a: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(6)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E8F7D-17F6-4ABE-B6AE-0CED7AD3D049}"/>
              </a:ext>
            </a:extLst>
          </p:cNvPr>
          <p:cNvSpPr/>
          <p:nvPr/>
        </p:nvSpPr>
        <p:spPr>
          <a:xfrm>
            <a:off x="2087693" y="723900"/>
            <a:ext cx="4963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y-AM" sz="2400" dirty="0">
                <a:solidFill>
                  <a:srgbClr val="7030A0"/>
                </a:solidFill>
              </a:rPr>
              <a:t>Օգտագործողի կողմից ստեղծվող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C784CC-7667-4F58-9A3F-59378EE4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E72D5F-101E-446C-A8E3-D23DD5AF1F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32C92E3-1137-4B1E-B038-6F158DA71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856" y="1386781"/>
            <a:ext cx="6359993" cy="338050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E91604A7-EDFD-496E-9565-CEB72748AB38}"/>
              </a:ext>
            </a:extLst>
          </p:cNvPr>
          <p:cNvSpPr/>
          <p:nvPr/>
        </p:nvSpPr>
        <p:spPr>
          <a:xfrm>
            <a:off x="1584516" y="2725060"/>
            <a:ext cx="208280" cy="157480"/>
          </a:xfrm>
          <a:prstGeom prst="ellipse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E0C01B-D62B-456C-89F2-F618E945DF23}"/>
              </a:ext>
            </a:extLst>
          </p:cNvPr>
          <p:cNvCxnSpPr>
            <a:cxnSpLocks/>
          </p:cNvCxnSpPr>
          <p:nvPr/>
        </p:nvCxnSpPr>
        <p:spPr>
          <a:xfrm flipH="1">
            <a:off x="1116384" y="1689518"/>
            <a:ext cx="223520" cy="70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3B70BA-6F13-4C5A-8245-577400B005DF}"/>
              </a:ext>
            </a:extLst>
          </p:cNvPr>
          <p:cNvCxnSpPr>
            <a:cxnSpLocks/>
          </p:cNvCxnSpPr>
          <p:nvPr/>
        </p:nvCxnSpPr>
        <p:spPr>
          <a:xfrm flipH="1" flipV="1">
            <a:off x="1124004" y="2796580"/>
            <a:ext cx="4318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0A9A31-7EB0-4A11-8BE3-3C88D51163B3}"/>
              </a:ext>
            </a:extLst>
          </p:cNvPr>
          <p:cNvCxnSpPr>
            <a:cxnSpLocks/>
          </p:cNvCxnSpPr>
          <p:nvPr/>
        </p:nvCxnSpPr>
        <p:spPr>
          <a:xfrm flipH="1">
            <a:off x="1101085" y="4513235"/>
            <a:ext cx="187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C93691-913E-44D3-91F8-8B736F197724}"/>
              </a:ext>
            </a:extLst>
          </p:cNvPr>
          <p:cNvSpPr txBox="1"/>
          <p:nvPr/>
        </p:nvSpPr>
        <p:spPr>
          <a:xfrm>
            <a:off x="241246" y="1623080"/>
            <a:ext cx="942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100" dirty="0"/>
              <a:t>Վերադարձ </a:t>
            </a:r>
            <a:br>
              <a:rPr lang="hy-AM" sz="1100" dirty="0"/>
            </a:br>
            <a:r>
              <a:rPr lang="hy-AM" sz="1100" dirty="0"/>
              <a:t>գլխավոր էջ</a:t>
            </a:r>
            <a:endParaRPr 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FDCA6D-3817-40E6-8BE4-2B76085111BB}"/>
              </a:ext>
            </a:extLst>
          </p:cNvPr>
          <p:cNvSpPr txBox="1"/>
          <p:nvPr/>
        </p:nvSpPr>
        <p:spPr>
          <a:xfrm>
            <a:off x="206568" y="4274479"/>
            <a:ext cx="1050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1100" dirty="0"/>
              <a:t>Հիմանական </a:t>
            </a:r>
            <a:br>
              <a:rPr lang="en-US" sz="1100" dirty="0"/>
            </a:br>
            <a:r>
              <a:rPr lang="en-US" sz="1100" dirty="0"/>
              <a:t>View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E9E4F3-6A29-493E-AA43-812EB7722A5C}"/>
              </a:ext>
            </a:extLst>
          </p:cNvPr>
          <p:cNvSpPr/>
          <p:nvPr/>
        </p:nvSpPr>
        <p:spPr>
          <a:xfrm>
            <a:off x="1584516" y="1935898"/>
            <a:ext cx="208280" cy="157480"/>
          </a:xfrm>
          <a:prstGeom prst="ellipse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27F19A-96C1-4C0B-93B7-8450327EA6C3}"/>
              </a:ext>
            </a:extLst>
          </p:cNvPr>
          <p:cNvCxnSpPr>
            <a:cxnSpLocks/>
          </p:cNvCxnSpPr>
          <p:nvPr/>
        </p:nvCxnSpPr>
        <p:spPr>
          <a:xfrm>
            <a:off x="7533357" y="2882540"/>
            <a:ext cx="341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A347F9-E0C1-4188-B41F-4D2597CC2242}"/>
              </a:ext>
            </a:extLst>
          </p:cNvPr>
          <p:cNvCxnSpPr>
            <a:cxnSpLocks/>
          </p:cNvCxnSpPr>
          <p:nvPr/>
        </p:nvCxnSpPr>
        <p:spPr>
          <a:xfrm>
            <a:off x="7600032" y="4529664"/>
            <a:ext cx="25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D3AA05-477B-42E1-A56C-1979217F59A9}"/>
              </a:ext>
            </a:extLst>
          </p:cNvPr>
          <p:cNvCxnSpPr>
            <a:cxnSpLocks/>
          </p:cNvCxnSpPr>
          <p:nvPr/>
        </p:nvCxnSpPr>
        <p:spPr>
          <a:xfrm>
            <a:off x="7593682" y="4682064"/>
            <a:ext cx="25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88AF4D-0187-40BF-A61A-D848BAA5B196}"/>
              </a:ext>
            </a:extLst>
          </p:cNvPr>
          <p:cNvCxnSpPr>
            <a:cxnSpLocks/>
          </p:cNvCxnSpPr>
          <p:nvPr/>
        </p:nvCxnSpPr>
        <p:spPr>
          <a:xfrm>
            <a:off x="6515100" y="2265125"/>
            <a:ext cx="1283854" cy="14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866C9E9-CE1C-450A-9A81-9B7EEE0E189B}"/>
              </a:ext>
            </a:extLst>
          </p:cNvPr>
          <p:cNvSpPr txBox="1"/>
          <p:nvPr/>
        </p:nvSpPr>
        <p:spPr>
          <a:xfrm>
            <a:off x="7798954" y="2009116"/>
            <a:ext cx="12458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1100" dirty="0">
                <a:solidFill>
                  <a:srgbClr val="FF0000"/>
                </a:solidFill>
              </a:rPr>
              <a:t>Ստեղծվող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hy-AM" sz="1100" dirty="0">
                <a:solidFill>
                  <a:srgbClr val="FF0000"/>
                </a:solidFill>
              </a:rPr>
              <a:t>մոդելի ընթացիկ</a:t>
            </a:r>
            <a:br>
              <a:rPr lang="hy-AM" sz="1100" dirty="0">
                <a:solidFill>
                  <a:srgbClr val="FF0000"/>
                </a:solidFill>
              </a:rPr>
            </a:br>
            <a:r>
              <a:rPr lang="hy-AM" sz="1100" dirty="0">
                <a:solidFill>
                  <a:srgbClr val="FF0000"/>
                </a:solidFill>
              </a:rPr>
              <a:t>վիճակը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08B55-4D42-4B53-8E11-7D763EE70F88}"/>
              </a:ext>
            </a:extLst>
          </p:cNvPr>
          <p:cNvSpPr txBox="1"/>
          <p:nvPr/>
        </p:nvSpPr>
        <p:spPr>
          <a:xfrm>
            <a:off x="7802124" y="2764864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100" dirty="0"/>
              <a:t>Ներբեռնել ֆայլ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5563B4-82A2-465E-A293-22B85A839217}"/>
              </a:ext>
            </a:extLst>
          </p:cNvPr>
          <p:cNvCxnSpPr>
            <a:cxnSpLocks/>
          </p:cNvCxnSpPr>
          <p:nvPr/>
        </p:nvCxnSpPr>
        <p:spPr>
          <a:xfrm>
            <a:off x="6678951" y="3391359"/>
            <a:ext cx="1076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A1E07F-897D-47F0-AA0E-F11B9FA41716}"/>
              </a:ext>
            </a:extLst>
          </p:cNvPr>
          <p:cNvCxnSpPr>
            <a:cxnSpLocks/>
          </p:cNvCxnSpPr>
          <p:nvPr/>
        </p:nvCxnSpPr>
        <p:spPr>
          <a:xfrm>
            <a:off x="6663965" y="2960829"/>
            <a:ext cx="1" cy="43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07CF65D-F29D-454D-A3F9-5FE3360C7635}"/>
              </a:ext>
            </a:extLst>
          </p:cNvPr>
          <p:cNvSpPr/>
          <p:nvPr/>
        </p:nvSpPr>
        <p:spPr>
          <a:xfrm>
            <a:off x="7755885" y="3241365"/>
            <a:ext cx="14221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y-AM" sz="1100" dirty="0"/>
              <a:t>Ներբեռնված ֆայլի</a:t>
            </a:r>
            <a:br>
              <a:rPr lang="hy-AM" sz="1100" dirty="0"/>
            </a:br>
            <a:r>
              <a:rPr lang="hy-AM" sz="1100" dirty="0"/>
              <a:t>ճանապարհը</a:t>
            </a:r>
            <a:endParaRPr 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ED821B-AC85-41FD-A767-5FDD648E4133}"/>
              </a:ext>
            </a:extLst>
          </p:cNvPr>
          <p:cNvSpPr txBox="1"/>
          <p:nvPr/>
        </p:nvSpPr>
        <p:spPr>
          <a:xfrm>
            <a:off x="7798954" y="43514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200" dirty="0"/>
              <a:t>Տեղաբաշխել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A21565-4364-486B-B409-666B8DEFB290}"/>
              </a:ext>
            </a:extLst>
          </p:cNvPr>
          <p:cNvSpPr txBox="1"/>
          <p:nvPr/>
        </p:nvSpPr>
        <p:spPr>
          <a:xfrm>
            <a:off x="7804838" y="4549664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200" dirty="0"/>
              <a:t>Ծրագծել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038D63-3A6E-47E9-80A6-E48C9FC88B94}"/>
              </a:ext>
            </a:extLst>
          </p:cNvPr>
          <p:cNvSpPr/>
          <p:nvPr/>
        </p:nvSpPr>
        <p:spPr>
          <a:xfrm>
            <a:off x="1492250" y="1730993"/>
            <a:ext cx="5022850" cy="962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AE4AE2-87E2-44A5-8BAB-A29B7D1360D9}"/>
              </a:ext>
            </a:extLst>
          </p:cNvPr>
          <p:cNvSpPr txBox="1"/>
          <p:nvPr/>
        </p:nvSpPr>
        <p:spPr>
          <a:xfrm>
            <a:off x="-83085" y="2529942"/>
            <a:ext cx="14157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1100" dirty="0"/>
              <a:t>Բազմապատկման </a:t>
            </a:r>
            <a:br>
              <a:rPr lang="hy-AM" sz="1100" dirty="0"/>
            </a:br>
            <a:r>
              <a:rPr lang="hy-AM" sz="1100" dirty="0"/>
              <a:t>գործակիցներ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698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A2C8-53ED-4CAC-A13A-BE16A953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725"/>
            <a:ext cx="8224837" cy="638175"/>
          </a:xfrm>
        </p:spPr>
        <p:txBody>
          <a:bodyPr/>
          <a:lstStyle/>
          <a:p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Գրաֆիկական ինտերֆեյս </a:t>
            </a: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(7)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6050B-AA2C-40B3-832E-A1632B4CDA82}"/>
              </a:ext>
            </a:extLst>
          </p:cNvPr>
          <p:cNvSpPr/>
          <p:nvPr/>
        </p:nvSpPr>
        <p:spPr>
          <a:xfrm>
            <a:off x="2021151" y="626130"/>
            <a:ext cx="50969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400" dirty="0">
                <a:solidFill>
                  <a:srgbClr val="7030A0"/>
                </a:solidFill>
              </a:rPr>
              <a:t>Օգտագործողի կողմից ստեղծված մոդելով տեղաբաշխան արդյունքը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1C39A800-EB11-4877-9F9C-0498B3FE4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21" y="1549400"/>
            <a:ext cx="8295393" cy="4357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69C9A-B0BA-4854-B70B-F24DC33B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A2AD27-97B6-4B96-8AEC-8A0F2538DE5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69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BED2E0-BB7C-4D0D-AD60-BFE613C0A783}"/>
              </a:ext>
            </a:extLst>
          </p:cNvPr>
          <p:cNvSpPr/>
          <p:nvPr/>
        </p:nvSpPr>
        <p:spPr>
          <a:xfrm>
            <a:off x="2424112" y="255687"/>
            <a:ext cx="4295775" cy="53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800" b="1" dirty="0">
                <a:solidFill>
                  <a:srgbClr val="16165D"/>
                </a:solidFill>
              </a:rPr>
              <a:t>Փորձարարական մաս</a:t>
            </a:r>
            <a:endParaRPr lang="en-US" sz="2800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65158E8-EBF4-410B-A102-FA4AD9533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0" y="1498974"/>
            <a:ext cx="4931569" cy="4452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63690-8CE3-4E55-AD70-8285F3E1DB31}"/>
              </a:ext>
            </a:extLst>
          </p:cNvPr>
          <p:cNvSpPr/>
          <p:nvPr/>
        </p:nvSpPr>
        <p:spPr>
          <a:xfrm>
            <a:off x="2047871" y="975754"/>
            <a:ext cx="4931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y-AM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Տեղբաշխման ալգորթմների աշխատանքի ժամանակի կախումը տեղաբաշխվող տարրերի քանակից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685800"/>
            <a:ext cx="9144000" cy="762000"/>
          </a:xfrm>
          <a:prstGeom prst="roundRect">
            <a:avLst>
              <a:gd name="adj" fmla="val 4680"/>
            </a:avLst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97681" y="281288"/>
            <a:ext cx="8224837" cy="57880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Բովանդակություն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40087" y="1066800"/>
            <a:ext cx="7656490" cy="3044024"/>
          </a:xfrm>
          <a:prstGeom prst="rect">
            <a:avLst/>
          </a:prstGeom>
          <a:noFill/>
          <a:ln>
            <a:noFill/>
          </a:ln>
        </p:spPr>
        <p:txBody>
          <a:bodyPr lIns="90000" tIns="75000" rIns="90000" bIns="46800" anchor="t" anchorCtr="0">
            <a:noAutofit/>
          </a:bodyPr>
          <a:lstStyle/>
          <a:p>
            <a:pPr marL="342900" indent="-342900" algn="just"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hy-AM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Ներածություն</a:t>
            </a:r>
          </a:p>
          <a:p>
            <a:pPr marL="342900" lvl="0" indent="-342900" algn="just"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hy-AM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Գրականության</a:t>
            </a:r>
            <a:r>
              <a:rPr lang="en-US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lang="hy-AM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ակնարկ</a:t>
            </a:r>
            <a:endParaRPr lang="en-US" sz="2000" dirty="0">
              <a:solidFill>
                <a:schemeClr val="tx1"/>
              </a:solidFill>
              <a:latin typeface="Sylfaen" panose="010A0502050306030303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hy-AM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Խ</a:t>
            </a:r>
            <a:r>
              <a:rPr lang="en-US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նդրի</a:t>
            </a:r>
            <a:r>
              <a:rPr lang="en-US" sz="1600" dirty="0">
                <a:solidFill>
                  <a:schemeClr val="tx1"/>
                </a:solidFill>
                <a:rtl val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դրվածք</a:t>
            </a:r>
            <a:endParaRPr lang="hy-AM" sz="2000" dirty="0">
              <a:solidFill>
                <a:schemeClr val="tx1"/>
              </a:solidFill>
              <a:latin typeface="Sylfaen" panose="010A0502050306030303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hy-AM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Տեսական  առնչություններ</a:t>
            </a:r>
          </a:p>
          <a:p>
            <a:pPr marL="342900" lvl="0" indent="-342900" algn="just"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hy-AM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Գրաֆիկական ինտերֆեյս</a:t>
            </a:r>
            <a:endParaRPr lang="en-US" sz="2000" dirty="0">
              <a:solidFill>
                <a:schemeClr val="tx1"/>
              </a:solidFill>
              <a:latin typeface="Sylfaen" panose="010A0502050306030303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hy-AM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Փորձարարական մաս</a:t>
            </a:r>
          </a:p>
          <a:p>
            <a:pPr marL="342900" indent="-342900" algn="just"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hy-AM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Ե</a:t>
            </a:r>
            <a:r>
              <a:rPr lang="en-US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զրակացություն</a:t>
            </a:r>
          </a:p>
          <a:p>
            <a:pPr marL="342900" marR="0" lvl="0" indent="-342900" algn="just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hy-AM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Գ</a:t>
            </a:r>
            <a:r>
              <a:rPr lang="en-US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րականությ</a:t>
            </a:r>
            <a:r>
              <a:rPr lang="hy-AM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ա</a:t>
            </a:r>
            <a:r>
              <a:rPr lang="en-US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ն</a:t>
            </a:r>
            <a:r>
              <a:rPr lang="hy-AM" sz="2000" dirty="0">
                <a:solidFill>
                  <a:schemeClr val="tx1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  ցանկ </a:t>
            </a:r>
            <a:endParaRPr lang="en-US" sz="2000" dirty="0">
              <a:solidFill>
                <a:schemeClr val="tx1"/>
              </a:solidFill>
              <a:latin typeface="Sylfaen" panose="010A050205030603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1DA92-6C2E-40AC-820B-D6B5CB034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448FD-4475-41FE-8679-66F06AC07F8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396879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21629"/>
            <a:ext cx="8224837" cy="5522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>
              <a:spcBef>
                <a:spcPts val="800"/>
              </a:spcBef>
              <a:buClr>
                <a:srgbClr val="16165D"/>
              </a:buClr>
              <a:buSzPct val="100000"/>
            </a:pP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Եզրակացություն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298184" y="1787991"/>
            <a:ext cx="8542868" cy="3928349"/>
          </a:xfrm>
          <a:prstGeom prst="rect">
            <a:avLst/>
          </a:prstGeom>
          <a:noFill/>
          <a:ln>
            <a:noFill/>
          </a:ln>
        </p:spPr>
        <p:txBody>
          <a:bodyPr lIns="90000" tIns="75000" rIns="90000" bIns="46800" anchor="ctr" anchorCtr="0">
            <a:noAutofit/>
          </a:bodyPr>
          <a:lstStyle/>
          <a:p>
            <a:pPr marL="292100" indent="0">
              <a:buNone/>
            </a:pPr>
            <a:r>
              <a:rPr lang="hy-AM" sz="1800" dirty="0"/>
              <a:t>Ստեղծվել է ծրագրային միջոց, որը հնարավորություն է տալիս՝</a:t>
            </a:r>
          </a:p>
          <a:p>
            <a:pPr marL="292100" indent="0">
              <a:buNone/>
            </a:pPr>
            <a:endParaRPr lang="en-US" sz="1800" dirty="0"/>
          </a:p>
          <a:p>
            <a:pPr lvl="1"/>
            <a:r>
              <a:rPr lang="hy-AM" sz="1800" dirty="0"/>
              <a:t>Տեղաբաշխման մոդելի ընտրության</a:t>
            </a:r>
            <a:endParaRPr lang="en-US" sz="1800" dirty="0"/>
          </a:p>
          <a:p>
            <a:pPr lvl="1"/>
            <a:r>
              <a:rPr lang="hy-AM" sz="1800" dirty="0"/>
              <a:t>Տարբեր տիպերի տարրերի ստեղծման</a:t>
            </a:r>
            <a:endParaRPr lang="en-US" sz="1800" dirty="0"/>
          </a:p>
          <a:p>
            <a:pPr lvl="1"/>
            <a:r>
              <a:rPr lang="hy-AM" sz="1800" dirty="0"/>
              <a:t>Տարբեր տիպերի տարրերից սեփական մոդելի ստեղծման</a:t>
            </a:r>
            <a:endParaRPr lang="en-US" sz="1800" dirty="0"/>
          </a:p>
          <a:p>
            <a:pPr lvl="1"/>
            <a:r>
              <a:rPr lang="hy-AM" sz="1800" dirty="0"/>
              <a:t>Տեղաբաշխման</a:t>
            </a:r>
            <a:endParaRPr lang="en-US" sz="1800" dirty="0"/>
          </a:p>
          <a:p>
            <a:pPr lvl="1"/>
            <a:r>
              <a:rPr lang="hy-AM" sz="1800" dirty="0"/>
              <a:t>Մուտքային ֆայլով տեղաբաշխված տարրերի կապերի ներմուծման </a:t>
            </a:r>
            <a:endParaRPr lang="en-US" sz="1800" dirty="0"/>
          </a:p>
          <a:p>
            <a:pPr lvl="1"/>
            <a:r>
              <a:rPr lang="hy-AM" sz="1800" dirty="0"/>
              <a:t>Ըստ կապերի ծրագման</a:t>
            </a:r>
          </a:p>
          <a:p>
            <a:pPr marL="292100" indent="0">
              <a:lnSpc>
                <a:spcPct val="150000"/>
              </a:lnSpc>
              <a:buNone/>
            </a:pPr>
            <a:endParaRPr lang="hy-AM" sz="1800" dirty="0"/>
          </a:p>
          <a:p>
            <a:pPr marL="292100" indent="0">
              <a:lnSpc>
                <a:spcPct val="150000"/>
              </a:lnSpc>
              <a:buNone/>
            </a:pPr>
            <a:r>
              <a:rPr lang="hy-AM" sz="1800" dirty="0"/>
              <a:t>Աշխատանքը կատարվել  է C++ ծրագրավորման լեզվով Qt միջավայրում</a:t>
            </a:r>
            <a:endParaRPr lang="en-US" sz="1800" dirty="0"/>
          </a:p>
          <a:p>
            <a:pPr marL="292100" indent="0">
              <a:lnSpc>
                <a:spcPct val="150000"/>
              </a:lnSpc>
              <a:buNone/>
            </a:pPr>
            <a:endParaRPr lang="hy-AM" sz="1800" dirty="0">
              <a:solidFill>
                <a:srgbClr val="16165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91AC0-3728-48AD-B571-048A5BDAB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44FBB1-CEA8-454D-9711-EBF009AB2FA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0704F6-92EF-4B9C-9145-9DD494A7D258}"/>
              </a:ext>
            </a:extLst>
          </p:cNvPr>
          <p:cNvSpPr txBox="1"/>
          <p:nvPr/>
        </p:nvSpPr>
        <p:spPr>
          <a:xfrm>
            <a:off x="28575" y="864661"/>
            <a:ext cx="923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1800" dirty="0"/>
              <a:t>Կատարվել են տեղաբաշխման և ծրագծման մոդելների ուսումնասիրություններ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1800" dirty="0"/>
              <a:t>Մշակվել են տեղաբաշխման «Համաչափ», «Ընդհանուր ծանրության կենտրոնով»,</a:t>
            </a:r>
            <a:br>
              <a:rPr lang="hy-AM" sz="1800" dirty="0"/>
            </a:br>
            <a:r>
              <a:rPr lang="hy-AM" sz="1800" dirty="0"/>
              <a:t> «Հաջորդական»  և «Օգտագործողի կողմից ստեղծվող» մոդելների ալգորիթմները</a:t>
            </a:r>
            <a:endParaRPr lang="en-US" sz="1800" dirty="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109332"/>
            <a:ext cx="8224837" cy="83425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>
              <a:spcBef>
                <a:spcPts val="800"/>
              </a:spcBef>
              <a:buClr>
                <a:srgbClr val="16165D"/>
              </a:buClr>
              <a:buSzPct val="100000"/>
            </a:pPr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Գրականության  ցանկ</a:t>
            </a:r>
            <a:endParaRPr lang="en-US" sz="2800" b="1" dirty="0">
              <a:solidFill>
                <a:srgbClr val="16165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-2382" y="943584"/>
            <a:ext cx="9144000" cy="3476016"/>
          </a:xfrm>
          <a:prstGeom prst="rect">
            <a:avLst/>
          </a:prstGeom>
          <a:noFill/>
          <a:ln>
            <a:noFill/>
          </a:ln>
        </p:spPr>
        <p:txBody>
          <a:bodyPr lIns="90000" tIns="75000" rIns="90000" bIns="46800" anchor="ctr" anchorCtr="0">
            <a:noAutofit/>
          </a:bodyPr>
          <a:lstStyle/>
          <a:p>
            <a:pPr lvl="0"/>
            <a:r>
              <a:rPr lang="hy-AM" sz="1800" dirty="0"/>
              <a:t>Sherwani</a:t>
            </a:r>
            <a:r>
              <a:rPr lang="en-US" sz="1800" dirty="0"/>
              <a:t>, </a:t>
            </a:r>
            <a:r>
              <a:rPr lang="hy-AM" sz="1800" dirty="0"/>
              <a:t>Algorithms-for-VLSI-Physical-Design-Automation-3rd-ed. 1998-11-30-2</a:t>
            </a:r>
            <a:r>
              <a:rPr lang="en-US" sz="1800" dirty="0"/>
              <a:t>: 3-6</a:t>
            </a:r>
          </a:p>
          <a:p>
            <a:pPr lvl="0"/>
            <a:r>
              <a:rPr lang="hy-AM" sz="1800" dirty="0"/>
              <a:t>VLSI Physical Design From Graph Partitioning to Timing Closure</a:t>
            </a:r>
            <a:r>
              <a:rPr lang="en-US" sz="1800" dirty="0"/>
              <a:t>: 7</a:t>
            </a:r>
          </a:p>
          <a:p>
            <a:pPr lvl="0"/>
            <a:r>
              <a:rPr lang="hy-AM" sz="1800" u="sng" dirty="0">
                <a:hlinkClick r:id="rId3"/>
              </a:rPr>
              <a:t>https://en.wikipedia.org/wiki/Clock_signal#Distribution</a:t>
            </a:r>
            <a:endParaRPr lang="en-US" sz="1800" dirty="0"/>
          </a:p>
          <a:p>
            <a:pPr lvl="0"/>
            <a:r>
              <a:rPr lang="hy-AM" sz="1800" dirty="0"/>
              <a:t>Միկրոէլեկտրոնային  սխեմաների  ֆիզիկական  նախագծման  մեթոդներ – Վ.Շ. Մելիքյան, Ա.Գ. Հարությունյան, Ա.Ա. Գևորգյան – 2015: 34-39, 43-47</a:t>
            </a:r>
            <a:endParaRPr lang="en-US" sz="1800" dirty="0"/>
          </a:p>
          <a:p>
            <a:pPr lvl="0"/>
            <a:r>
              <a:rPr lang="hy-AM" sz="1800" dirty="0"/>
              <a:t>Ռ․Ն․ Տոնոյան Դիսկրետ մաթեմատիկայի դասընթաց , 2013։ </a:t>
            </a:r>
            <a:r>
              <a:rPr lang="en-US" sz="1800" dirty="0"/>
              <a:t>53-73</a:t>
            </a:r>
          </a:p>
          <a:p>
            <a:pPr lvl="0"/>
            <a:r>
              <a:rPr lang="en-US" sz="1800" u="sng" dirty="0">
                <a:hlinkClick r:id="rId4"/>
              </a:rPr>
              <a:t>http://www.doxygen.nl/</a:t>
            </a:r>
            <a:endParaRPr lang="en-US" sz="1800" dirty="0"/>
          </a:p>
          <a:p>
            <a:pPr lvl="0"/>
            <a:r>
              <a:rPr lang="en-US" sz="1800" dirty="0"/>
              <a:t>Thomas H. Cormen Introduction to Algorithms, Third Edition, The MIT Press, London, England, 2009: 589-603</a:t>
            </a:r>
          </a:p>
          <a:p>
            <a:pPr lvl="0"/>
            <a:r>
              <a:rPr lang="en-US" sz="1800" dirty="0"/>
              <a:t>Qt Online Documentation: doc.qt.io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3667A-9FC6-4B69-B18B-C4EAF5710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ED0B2-A776-435F-B7CD-DE6431B0221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9600" y="2386050"/>
            <a:ext cx="8224800" cy="11382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hy-AM" sz="4600" b="1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Arial"/>
              </a:rPr>
              <a:t>Շ</a:t>
            </a:r>
            <a:r>
              <a:rPr lang="hy-AM" sz="3600" b="1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Arial"/>
              </a:rPr>
              <a:t>նորհակալություն</a:t>
            </a:r>
            <a:endParaRPr lang="en-US" sz="4600" b="1" i="0" u="none" strike="noStrike" cap="none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2DE6B-CE69-43FE-A49D-4A4C72EC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D2609-AA23-4B35-B53F-5F09E97A441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9582" y="0"/>
            <a:ext cx="8224837" cy="113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spcBef>
                <a:spcPts val="800"/>
              </a:spcBef>
              <a:buClr>
                <a:srgbClr val="16165D"/>
              </a:buClr>
              <a:buSzPct val="100000"/>
            </a:pPr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Ներածություն</a:t>
            </a:r>
            <a:endParaRPr lang="en-US" sz="2800" b="1" dirty="0">
              <a:solidFill>
                <a:srgbClr val="16165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6248" y="864631"/>
            <a:ext cx="8032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y-AM" sz="2400" dirty="0">
                <a:solidFill>
                  <a:srgbClr val="7030A0"/>
                </a:solidFill>
              </a:rPr>
              <a:t>ԻՍ-ների  նախագծումը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hy-AM" sz="2400" dirty="0">
                <a:solidFill>
                  <a:srgbClr val="7030A0"/>
                </a:solidFill>
              </a:rPr>
              <a:t>և նախագծման  ընթացքում  </a:t>
            </a:r>
          </a:p>
          <a:p>
            <a:pPr algn="ctr"/>
            <a:r>
              <a:rPr lang="hy-AM" sz="2400" dirty="0">
                <a:solidFill>
                  <a:srgbClr val="7030A0"/>
                </a:solidFill>
              </a:rPr>
              <a:t>առաջացող խնդիրները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88F68-626F-403F-AAEC-ED09D7AD3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B890CB-BFB3-4A35-9059-EAB4A29930F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A13E1A-9729-4C32-8189-7A4F5F756FD5}"/>
              </a:ext>
            </a:extLst>
          </p:cNvPr>
          <p:cNvSpPr txBox="1"/>
          <p:nvPr/>
        </p:nvSpPr>
        <p:spPr>
          <a:xfrm>
            <a:off x="2537628" y="5945907"/>
            <a:ext cx="4068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100" dirty="0"/>
              <a:t>Աղբյուր՝ Վ․ Մելիքյան, Ինտեգրալ Սխեմաների Ներածություն</a:t>
            </a:r>
            <a:endParaRPr lang="en-US" sz="1100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A9D26095-8B4A-48EA-BE04-ED70EDF12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91025"/>
              </p:ext>
            </p:extLst>
          </p:nvPr>
        </p:nvGraphicFramePr>
        <p:xfrm>
          <a:off x="434785" y="1695628"/>
          <a:ext cx="7880684" cy="4267200"/>
        </p:xfrm>
        <a:graphic>
          <a:graphicData uri="http://schemas.openxmlformats.org/drawingml/2006/table">
            <a:tbl>
              <a:tblPr firstRow="1" bandRow="1"/>
              <a:tblGrid>
                <a:gridCol w="1829118">
                  <a:extLst>
                    <a:ext uri="{9D8B030D-6E8A-4147-A177-3AD203B41FA5}">
                      <a16:colId xmlns:a16="http://schemas.microsoft.com/office/drawing/2014/main" val="1110578205"/>
                    </a:ext>
                  </a:extLst>
                </a:gridCol>
                <a:gridCol w="1395345">
                  <a:extLst>
                    <a:ext uri="{9D8B030D-6E8A-4147-A177-3AD203B41FA5}">
                      <a16:colId xmlns:a16="http://schemas.microsoft.com/office/drawing/2014/main" val="987881907"/>
                    </a:ext>
                  </a:extLst>
                </a:gridCol>
                <a:gridCol w="2454442">
                  <a:extLst>
                    <a:ext uri="{9D8B030D-6E8A-4147-A177-3AD203B41FA5}">
                      <a16:colId xmlns:a16="http://schemas.microsoft.com/office/drawing/2014/main" val="1439742889"/>
                    </a:ext>
                  </a:extLst>
                </a:gridCol>
                <a:gridCol w="2201779">
                  <a:extLst>
                    <a:ext uri="{9D8B030D-6E8A-4147-A177-3AD203B41FA5}">
                      <a16:colId xmlns:a16="http://schemas.microsoft.com/office/drawing/2014/main" val="701047920"/>
                    </a:ext>
                  </a:extLst>
                </a:gridCol>
              </a:tblGrid>
              <a:tr h="289583">
                <a:tc>
                  <a:txBody>
                    <a:bodyPr/>
                    <a:lstStyle/>
                    <a:p>
                      <a:pPr algn="ctr"/>
                      <a:r>
                        <a:rPr lang="hy-AM" sz="1200" dirty="0"/>
                        <a:t>Ստողծման տարեթիվը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/>
                        <a:t>Տեխնոլոգիան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/>
                        <a:t>Տրանզիստորների քանակը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/>
                        <a:t>Ստեղծող ընկերությունը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1280"/>
                  </a:ext>
                </a:extLst>
              </a:tr>
              <a:tr h="296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</a:t>
                      </a:r>
                      <a:r>
                        <a:rPr lang="hy-AM" dirty="0"/>
                        <a:t>մկմ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 Instruments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61151"/>
                  </a:ext>
                </a:extLst>
              </a:tr>
              <a:tr h="296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</a:t>
                      </a:r>
                      <a:r>
                        <a:rPr lang="hy-AM" dirty="0"/>
                        <a:t>մկմ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Motorola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538100"/>
                  </a:ext>
                </a:extLst>
              </a:tr>
              <a:tr h="296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</a:t>
                      </a:r>
                      <a:r>
                        <a:rPr lang="hy-AM" dirty="0"/>
                        <a:t>մկմ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85745"/>
                  </a:ext>
                </a:extLst>
              </a:tr>
              <a:tr h="296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 </a:t>
                      </a:r>
                      <a:r>
                        <a:rPr lang="hy-AM" dirty="0"/>
                        <a:t>մկմ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hy-AM" dirty="0"/>
                        <a:t>մլն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85306"/>
                  </a:ext>
                </a:extLst>
              </a:tr>
              <a:tr h="296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 </a:t>
                      </a:r>
                      <a:r>
                        <a:rPr lang="hy-AM" dirty="0"/>
                        <a:t>մկմ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 </a:t>
                      </a:r>
                      <a:r>
                        <a:rPr lang="hy-AM" dirty="0"/>
                        <a:t>մլն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274737"/>
                  </a:ext>
                </a:extLst>
              </a:tr>
              <a:tr h="296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  <a:r>
                        <a:rPr lang="hy-AM" dirty="0"/>
                        <a:t> նմ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</a:t>
                      </a:r>
                      <a:r>
                        <a:rPr lang="hy-AM" dirty="0"/>
                        <a:t>մլն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930697"/>
                  </a:ext>
                </a:extLst>
              </a:tr>
              <a:tr h="296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  <a:r>
                        <a:rPr lang="hy-AM" dirty="0"/>
                        <a:t> նմ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820 </a:t>
                      </a:r>
                      <a:r>
                        <a:rPr lang="hy-AM" dirty="0"/>
                        <a:t>մլն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26004"/>
                  </a:ext>
                </a:extLst>
              </a:tr>
              <a:tr h="296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  <a:r>
                        <a:rPr lang="hy-AM" dirty="0"/>
                        <a:t> նմ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  <a:r>
                        <a:rPr lang="hy-AM" dirty="0"/>
                        <a:t> մլրդ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05584"/>
                  </a:ext>
                </a:extLst>
              </a:tr>
              <a:tr h="296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r>
                        <a:rPr lang="hy-AM" dirty="0"/>
                        <a:t> նմ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</a:t>
                      </a:r>
                      <a:r>
                        <a:rPr lang="hy-AM" dirty="0"/>
                        <a:t> մլրդ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73340"/>
                  </a:ext>
                </a:extLst>
              </a:tr>
              <a:tr h="296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r>
                        <a:rPr lang="hy-AM" dirty="0"/>
                        <a:t> նմ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hy-AM" dirty="0"/>
                        <a:t> մլրդ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Qualqomm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25888"/>
                  </a:ext>
                </a:extLst>
              </a:tr>
              <a:tr h="296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hy-AM" dirty="0"/>
                        <a:t> նմ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r>
                        <a:rPr lang="hy-AM" dirty="0"/>
                        <a:t> մլրդ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Qualqomm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7471"/>
                  </a:ext>
                </a:extLst>
              </a:tr>
              <a:tr h="296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hy-AM" dirty="0"/>
                        <a:t> նմ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 </a:t>
                      </a:r>
                      <a:r>
                        <a:rPr lang="hy-AM" dirty="0"/>
                        <a:t>մլրդ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Qualqomm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25207"/>
                  </a:ext>
                </a:extLst>
              </a:tr>
              <a:tr h="296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hy-AM" dirty="0"/>
                        <a:t>  նմ</a:t>
                      </a:r>
                      <a:r>
                        <a:rPr lang="en-US" dirty="0"/>
                        <a:t>, 12</a:t>
                      </a:r>
                      <a:r>
                        <a:rPr lang="hy-AM" dirty="0"/>
                        <a:t> նմ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~40 </a:t>
                      </a:r>
                      <a:r>
                        <a:rPr lang="hy-AM" dirty="0"/>
                        <a:t>մլրդ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9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8586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9582" y="-54554"/>
            <a:ext cx="8224837" cy="902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spcBef>
                <a:spcPts val="800"/>
              </a:spcBef>
              <a:buClr>
                <a:srgbClr val="16165D"/>
              </a:buClr>
              <a:buSzPct val="100000"/>
            </a:pPr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Գրականության ակնարկ</a:t>
            </a:r>
            <a:endParaRPr lang="en-US" sz="2800" b="1" dirty="0">
              <a:solidFill>
                <a:srgbClr val="16165D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picture containing drawing, keyboard, computer&#10;&#10;Description automatically generated">
            <a:extLst>
              <a:ext uri="{FF2B5EF4-FFF2-40B4-BE49-F238E27FC236}">
                <a16:creationId xmlns:a16="http://schemas.microsoft.com/office/drawing/2014/main" id="{A0E41CCA-DD11-4D63-84B4-B16A5734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55" y="3151693"/>
            <a:ext cx="3812589" cy="1785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0D81B2-3182-4E01-A16D-30C4E42A6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6C8F7F-07C6-4132-ADE6-41DCA3820E5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24EB756-F363-4314-BFDF-E9B0827DC7D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4" y="1033313"/>
            <a:ext cx="4843649" cy="49077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99423B-4E3A-4791-95E5-0739BD5C793B}"/>
              </a:ext>
            </a:extLst>
          </p:cNvPr>
          <p:cNvSpPr txBox="1"/>
          <p:nvPr/>
        </p:nvSpPr>
        <p:spPr>
          <a:xfrm>
            <a:off x="1230141" y="678449"/>
            <a:ext cx="2773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600" dirty="0"/>
              <a:t>ԻՍ-ի նախագծման փուլերը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56A07-1F5B-4479-AB65-F52BD1BEE172}"/>
              </a:ext>
            </a:extLst>
          </p:cNvPr>
          <p:cNvSpPr txBox="1"/>
          <p:nvPr/>
        </p:nvSpPr>
        <p:spPr>
          <a:xfrm>
            <a:off x="5374496" y="2843917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dirty="0"/>
              <a:t>Տեղաբաշխում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64A38-6D81-4F41-86E6-04E8F2949756}"/>
              </a:ext>
            </a:extLst>
          </p:cNvPr>
          <p:cNvSpPr txBox="1"/>
          <p:nvPr/>
        </p:nvSpPr>
        <p:spPr>
          <a:xfrm>
            <a:off x="7572375" y="2843916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dirty="0"/>
              <a:t>Ծրագծում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452DD-3491-48C6-9E3D-4AC24C1E4BB3}"/>
              </a:ext>
            </a:extLst>
          </p:cNvPr>
          <p:cNvSpPr/>
          <p:nvPr/>
        </p:nvSpPr>
        <p:spPr>
          <a:xfrm>
            <a:off x="2195512" y="5943488"/>
            <a:ext cx="47529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1100" dirty="0"/>
              <a:t>Աղբյուր՝ VLSI Physical Design From Graph Partitioning to Timing Closure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4143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82" y="0"/>
            <a:ext cx="8224837" cy="1138235"/>
          </a:xfrm>
        </p:spPr>
        <p:txBody>
          <a:bodyPr/>
          <a:lstStyle/>
          <a:p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Խնդրի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rtl val="0"/>
              </a:rPr>
              <a:t> </a:t>
            </a: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դրվածք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74" y="1054100"/>
            <a:ext cx="8587751" cy="3676650"/>
          </a:xfrm>
        </p:spPr>
        <p:txBody>
          <a:bodyPr anchor="ctr"/>
          <a:lstStyle/>
          <a:p>
            <a:r>
              <a:rPr lang="hy-AM" sz="1800" dirty="0">
                <a:solidFill>
                  <a:schemeClr val="tx1"/>
                </a:solidFill>
              </a:rPr>
              <a:t>Օգտագործողի կողմից ընտրված մոդելի հիման վրա տեղաբաշխման և ծրագծման ալգորիթմի մշակումը: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hy-AM" sz="1800" dirty="0">
                <a:solidFill>
                  <a:schemeClr val="tx1"/>
                </a:solidFill>
              </a:rPr>
              <a:t>Օգտագործողի կողմից ընտրված մոդելի հիման վրա տեղաբաշխման և ծրագծման ալգորիթմի ծրագրային իրագործումը: </a:t>
            </a:r>
            <a:endParaRPr lang="en-US" sz="1800" dirty="0">
              <a:solidFill>
                <a:schemeClr val="tx1"/>
              </a:solidFill>
            </a:endParaRPr>
          </a:p>
          <a:p>
            <a:pPr marL="29210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292100" indent="0">
              <a:buNone/>
            </a:pPr>
            <a:r>
              <a:rPr lang="hy-AM" sz="1800" dirty="0">
                <a:solidFill>
                  <a:schemeClr val="tx1"/>
                </a:solidFill>
              </a:rPr>
              <a:t>Պահանջվում է ստեղծել ծրագրային միջոց, որը կտա հնարավորություն՝</a:t>
            </a:r>
          </a:p>
          <a:p>
            <a:pPr marL="29210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hy-AM" sz="1800" dirty="0">
                <a:solidFill>
                  <a:schemeClr val="tx1"/>
                </a:solidFill>
              </a:rPr>
              <a:t>Տեղաբաշխման մոդելի ընտրության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hy-AM" sz="1800" dirty="0">
                <a:solidFill>
                  <a:schemeClr val="tx1"/>
                </a:solidFill>
              </a:rPr>
              <a:t>Տարբեր տիպերի տարրերի ստեղծման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hy-AM" sz="1800" dirty="0">
                <a:solidFill>
                  <a:schemeClr val="tx1"/>
                </a:solidFill>
              </a:rPr>
              <a:t>Տարբեր տիպերի տարրերից սեփական մոդելի ստեղծման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hy-AM" sz="1800" dirty="0">
                <a:solidFill>
                  <a:schemeClr val="tx1"/>
                </a:solidFill>
              </a:rPr>
              <a:t>Տեղաբաշխման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hy-AM" sz="1800" dirty="0">
                <a:solidFill>
                  <a:schemeClr val="tx1"/>
                </a:solidFill>
              </a:rPr>
              <a:t>Մուտքային ֆայլով տեղաբաշխված տարրերի կապերի ներմուծման 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hy-AM" sz="1800" dirty="0">
                <a:solidFill>
                  <a:schemeClr val="tx1"/>
                </a:solidFill>
              </a:rPr>
              <a:t>Ըստ կապերի ծրագման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DE1CA-E485-4AA1-842B-280DA57A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C64CD9-585B-4586-B187-451EC81D20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20AE60-AE63-48B5-9856-68AB4E08E11A}"/>
              </a:ext>
            </a:extLst>
          </p:cNvPr>
          <p:cNvSpPr/>
          <p:nvPr/>
        </p:nvSpPr>
        <p:spPr>
          <a:xfrm>
            <a:off x="575865" y="4730750"/>
            <a:ext cx="7903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1800" dirty="0">
                <a:solidFill>
                  <a:schemeClr val="tx1"/>
                </a:solidFill>
              </a:rPr>
              <a:t>Աշխատանքը կատարել C++ ծրագրավորման լեզվով Qt միջավայրում։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794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0155" y="-54555"/>
            <a:ext cx="8341420" cy="818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spcBef>
                <a:spcPts val="800"/>
              </a:spcBef>
              <a:buClr>
                <a:srgbClr val="16165D"/>
              </a:buClr>
              <a:buSzPct val="100000"/>
            </a:pPr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Տեսական  առնչություններ</a:t>
            </a: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 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91332" y="650214"/>
            <a:ext cx="4736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y-AM" sz="2400" dirty="0">
                <a:solidFill>
                  <a:srgbClr val="7030A0"/>
                </a:solidFill>
              </a:rPr>
              <a:t>Ծրագրի աշխատանքի փուլերը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EE9A2-279C-4738-A9D2-F90CC271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2B8CFC-87B3-4D79-98F0-79DA54D283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1D49777-203A-4EC8-8113-9C06B3AFF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1533156"/>
            <a:ext cx="6772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0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0155" y="607222"/>
            <a:ext cx="8243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y-AM" sz="2400" dirty="0">
                <a:solidFill>
                  <a:srgbClr val="7030A0"/>
                </a:solidFill>
              </a:rPr>
              <a:t>Համաչափ</a:t>
            </a:r>
            <a:r>
              <a:rPr lang="hy-AM" sz="24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y-AM" sz="2400" dirty="0">
                <a:solidFill>
                  <a:srgbClr val="7030A0"/>
                </a:solidFill>
              </a:rPr>
              <a:t>տեղաբաշխում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5254A-DFCB-4700-A69E-0B687F70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9DA5B5-FB40-4D7B-93BD-2493A9A92C3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7BBD16C-016B-497C-821F-7FEB7F30D31D}"/>
              </a:ext>
            </a:extLst>
          </p:cNvPr>
          <p:cNvSpPr/>
          <p:nvPr/>
        </p:nvSpPr>
        <p:spPr>
          <a:xfrm>
            <a:off x="2121026" y="1200982"/>
            <a:ext cx="24509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1600" dirty="0"/>
              <a:t>A = {A</a:t>
            </a:r>
            <a:r>
              <a:rPr lang="hy-AM" sz="1600" baseline="-25000" dirty="0"/>
              <a:t>1</a:t>
            </a:r>
            <a:r>
              <a:rPr lang="hy-AM" sz="1600" dirty="0"/>
              <a:t>, A</a:t>
            </a:r>
            <a:r>
              <a:rPr lang="hy-AM" sz="1600" baseline="-25000" dirty="0"/>
              <a:t>2</a:t>
            </a:r>
            <a:r>
              <a:rPr lang="hy-AM" sz="1600" dirty="0"/>
              <a:t>, …, A</a:t>
            </a:r>
            <a:r>
              <a:rPr lang="hy-AM" sz="1600" baseline="-25000" dirty="0"/>
              <a:t>n</a:t>
            </a:r>
            <a:r>
              <a:rPr lang="hy-AM" sz="1600" dirty="0"/>
              <a:t>}, </a:t>
            </a:r>
            <a:br>
              <a:rPr lang="en-US" sz="1600" dirty="0"/>
            </a:br>
            <a:r>
              <a:rPr lang="hy-AM" sz="1600" dirty="0"/>
              <a:t>B = {B</a:t>
            </a:r>
            <a:r>
              <a:rPr lang="hy-AM" sz="1600" baseline="-25000" dirty="0"/>
              <a:t>1</a:t>
            </a:r>
            <a:r>
              <a:rPr lang="hy-AM" sz="1600" dirty="0"/>
              <a:t>, B</a:t>
            </a:r>
            <a:r>
              <a:rPr lang="hy-AM" sz="1600" baseline="-25000" dirty="0"/>
              <a:t>2</a:t>
            </a:r>
            <a:r>
              <a:rPr lang="hy-AM" sz="1600" dirty="0"/>
              <a:t>, …, B</a:t>
            </a:r>
            <a:r>
              <a:rPr lang="hy-AM" sz="1600" baseline="-25000" dirty="0"/>
              <a:t>m</a:t>
            </a:r>
            <a:r>
              <a:rPr lang="hy-AM" sz="1600" dirty="0"/>
              <a:t>}, </a:t>
            </a:r>
            <a:br>
              <a:rPr lang="en-US" sz="1600" dirty="0"/>
            </a:br>
            <a:r>
              <a:rPr lang="hy-AM" sz="1600" dirty="0"/>
              <a:t>C = {C</a:t>
            </a:r>
            <a:r>
              <a:rPr lang="hy-AM" sz="1600" baseline="-25000" dirty="0"/>
              <a:t>1</a:t>
            </a:r>
            <a:r>
              <a:rPr lang="hy-AM" sz="1600" dirty="0"/>
              <a:t>, C</a:t>
            </a:r>
            <a:r>
              <a:rPr lang="hy-AM" sz="1600" baseline="-25000" dirty="0"/>
              <a:t>2</a:t>
            </a:r>
            <a:r>
              <a:rPr lang="hy-AM" sz="1600" dirty="0"/>
              <a:t>, …, C</a:t>
            </a:r>
            <a:r>
              <a:rPr lang="hy-AM" sz="1600" baseline="-25000" dirty="0"/>
              <a:t>p</a:t>
            </a:r>
            <a:r>
              <a:rPr lang="hy-AM" sz="1600" dirty="0"/>
              <a:t>}, </a:t>
            </a:r>
            <a:br>
              <a:rPr lang="en-US" sz="1600" dirty="0"/>
            </a:br>
            <a:r>
              <a:rPr lang="hy-AM" sz="1600" dirty="0"/>
              <a:t>D = {D</a:t>
            </a:r>
            <a:r>
              <a:rPr lang="hy-AM" sz="1600" baseline="-25000" dirty="0"/>
              <a:t>1</a:t>
            </a:r>
            <a:r>
              <a:rPr lang="hy-AM" sz="1600" dirty="0"/>
              <a:t>, D</a:t>
            </a:r>
            <a:r>
              <a:rPr lang="hy-AM" sz="1600" baseline="-25000" dirty="0"/>
              <a:t>2</a:t>
            </a:r>
            <a:r>
              <a:rPr lang="hy-AM" sz="1600" dirty="0"/>
              <a:t>, …, D</a:t>
            </a:r>
            <a:r>
              <a:rPr lang="hy-AM" sz="1600" baseline="-25000" dirty="0"/>
              <a:t>l</a:t>
            </a:r>
            <a:r>
              <a:rPr lang="hy-AM" sz="1600" dirty="0"/>
              <a:t>}։</a:t>
            </a:r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E3A220-A791-4BB6-BB64-771D891FF439}"/>
              </a:ext>
            </a:extLst>
          </p:cNvPr>
          <p:cNvSpPr/>
          <p:nvPr/>
        </p:nvSpPr>
        <p:spPr>
          <a:xfrm>
            <a:off x="4970809" y="1543094"/>
            <a:ext cx="2052165" cy="392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 = A 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 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 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hy-AM" sz="16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B1CD8D-8C16-4372-B4C7-44FD97C44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946" y="4694476"/>
            <a:ext cx="5465008" cy="1465416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DEE50-237B-4807-951C-2D7CDF2D2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46" y="2383124"/>
            <a:ext cx="3332266" cy="3662093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35C6BB-9E2A-486B-A6D3-AFFEBAEF96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568" y="3256601"/>
            <a:ext cx="3393435" cy="1136519"/>
          </a:xfrm>
          <a:prstGeom prst="rect">
            <a:avLst/>
          </a:prstGeom>
        </p:spPr>
      </p:pic>
      <p:pic>
        <p:nvPicPr>
          <p:cNvPr id="16" name="Picture 10" descr="Значок галочки | Премиум векторы">
            <a:extLst>
              <a:ext uri="{FF2B5EF4-FFF2-40B4-BE49-F238E27FC236}">
                <a16:creationId xmlns:a16="http://schemas.microsoft.com/office/drawing/2014/main" id="{A52DE9C2-8CBC-427C-B061-5333456D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15" y="2297238"/>
            <a:ext cx="1319342" cy="67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73C462E-0F7B-4263-8CB2-57434364DEA4}"/>
              </a:ext>
            </a:extLst>
          </p:cNvPr>
          <p:cNvSpPr txBox="1">
            <a:spLocks/>
          </p:cNvSpPr>
          <p:nvPr/>
        </p:nvSpPr>
        <p:spPr>
          <a:xfrm>
            <a:off x="450155" y="-54555"/>
            <a:ext cx="8341420" cy="818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spcBef>
                <a:spcPts val="800"/>
              </a:spcBef>
              <a:buClr>
                <a:srgbClr val="16165D"/>
              </a:buClr>
              <a:buSzPct val="100000"/>
            </a:pPr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Տեսական  առնչություններ</a:t>
            </a: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 (2)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8C0FCA-E704-47B1-92FA-D5A147157992}"/>
              </a:ext>
            </a:extLst>
          </p:cNvPr>
          <p:cNvCxnSpPr/>
          <p:nvPr/>
        </p:nvCxnSpPr>
        <p:spPr>
          <a:xfrm>
            <a:off x="121046" y="3086100"/>
            <a:ext cx="8746729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DB6512-F453-4996-9791-A1EE2E6BDB08}"/>
              </a:ext>
            </a:extLst>
          </p:cNvPr>
          <p:cNvCxnSpPr/>
          <p:nvPr/>
        </p:nvCxnSpPr>
        <p:spPr>
          <a:xfrm>
            <a:off x="121046" y="4638675"/>
            <a:ext cx="8746729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2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0155" y="497651"/>
            <a:ext cx="8243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y-AM" sz="2400" dirty="0">
                <a:solidFill>
                  <a:srgbClr val="7030A0"/>
                </a:solidFill>
              </a:rPr>
              <a:t>Միջթվային տեղաբաշխում</a:t>
            </a:r>
            <a:r>
              <a:rPr lang="en-US" sz="2400" dirty="0">
                <a:solidFill>
                  <a:srgbClr val="7030A0"/>
                </a:solidFill>
              </a:rPr>
              <a:t>(Inter-digitation)</a:t>
            </a:r>
          </a:p>
          <a:p>
            <a:pPr algn="ctr"/>
            <a:r>
              <a:rPr lang="hy-AM" sz="2400" dirty="0">
                <a:solidFill>
                  <a:srgbClr val="7030A0"/>
                </a:solidFill>
              </a:rPr>
              <a:t>Ընդհանուր ծանրության կենրոնով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3296FF-0D00-4B20-AC03-46D4E50E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4028E-E37A-4DBA-9D11-4A06CA98500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4BF42E-F345-42C8-8D69-D7E07DA13EB5}"/>
              </a:ext>
            </a:extLst>
          </p:cNvPr>
          <p:cNvSpPr/>
          <p:nvPr/>
        </p:nvSpPr>
        <p:spPr>
          <a:xfrm>
            <a:off x="2121026" y="1363715"/>
            <a:ext cx="24509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1600" dirty="0"/>
              <a:t>A = {A</a:t>
            </a:r>
            <a:r>
              <a:rPr lang="hy-AM" sz="1600" baseline="-25000" dirty="0"/>
              <a:t>1</a:t>
            </a:r>
            <a:r>
              <a:rPr lang="hy-AM" sz="1600" dirty="0"/>
              <a:t>, A</a:t>
            </a:r>
            <a:r>
              <a:rPr lang="hy-AM" sz="1600" baseline="-25000" dirty="0"/>
              <a:t>2</a:t>
            </a:r>
            <a:r>
              <a:rPr lang="hy-AM" sz="1600" dirty="0"/>
              <a:t>, …, A</a:t>
            </a:r>
            <a:r>
              <a:rPr lang="hy-AM" sz="1600" baseline="-25000" dirty="0"/>
              <a:t>n</a:t>
            </a:r>
            <a:r>
              <a:rPr lang="hy-AM" sz="1600" dirty="0"/>
              <a:t>}, </a:t>
            </a:r>
            <a:br>
              <a:rPr lang="en-US" sz="1600" dirty="0"/>
            </a:br>
            <a:r>
              <a:rPr lang="hy-AM" sz="1600" dirty="0"/>
              <a:t>B = {B</a:t>
            </a:r>
            <a:r>
              <a:rPr lang="hy-AM" sz="1600" baseline="-25000" dirty="0"/>
              <a:t>1</a:t>
            </a:r>
            <a:r>
              <a:rPr lang="hy-AM" sz="1600" dirty="0"/>
              <a:t>, B</a:t>
            </a:r>
            <a:r>
              <a:rPr lang="hy-AM" sz="1600" baseline="-25000" dirty="0"/>
              <a:t>2</a:t>
            </a:r>
            <a:r>
              <a:rPr lang="hy-AM" sz="1600" dirty="0"/>
              <a:t>, …, B</a:t>
            </a:r>
            <a:r>
              <a:rPr lang="hy-AM" sz="1600" baseline="-25000" dirty="0"/>
              <a:t>m</a:t>
            </a:r>
            <a:r>
              <a:rPr lang="hy-AM" sz="1600" dirty="0"/>
              <a:t>}, </a:t>
            </a:r>
            <a:br>
              <a:rPr lang="en-US" sz="1600" dirty="0"/>
            </a:br>
            <a:r>
              <a:rPr lang="hy-AM" sz="1600" dirty="0"/>
              <a:t>C = {C</a:t>
            </a:r>
            <a:r>
              <a:rPr lang="hy-AM" sz="1600" baseline="-25000" dirty="0"/>
              <a:t>1</a:t>
            </a:r>
            <a:r>
              <a:rPr lang="hy-AM" sz="1600" dirty="0"/>
              <a:t>, C</a:t>
            </a:r>
            <a:r>
              <a:rPr lang="hy-AM" sz="1600" baseline="-25000" dirty="0"/>
              <a:t>2</a:t>
            </a:r>
            <a:r>
              <a:rPr lang="hy-AM" sz="1600" dirty="0"/>
              <a:t>, …, C</a:t>
            </a:r>
            <a:r>
              <a:rPr lang="hy-AM" sz="1600" baseline="-25000" dirty="0"/>
              <a:t>p</a:t>
            </a:r>
            <a:r>
              <a:rPr lang="hy-AM" sz="1600" dirty="0"/>
              <a:t>}, </a:t>
            </a:r>
            <a:br>
              <a:rPr lang="en-US" sz="1600" dirty="0"/>
            </a:br>
            <a:r>
              <a:rPr lang="hy-AM" sz="1600" dirty="0"/>
              <a:t>D = {D</a:t>
            </a:r>
            <a:r>
              <a:rPr lang="hy-AM" sz="1600" baseline="-25000" dirty="0"/>
              <a:t>1</a:t>
            </a:r>
            <a:r>
              <a:rPr lang="hy-AM" sz="1600" dirty="0"/>
              <a:t>, D</a:t>
            </a:r>
            <a:r>
              <a:rPr lang="hy-AM" sz="1600" baseline="-25000" dirty="0"/>
              <a:t>2</a:t>
            </a:r>
            <a:r>
              <a:rPr lang="hy-AM" sz="1600" dirty="0"/>
              <a:t>, …, D</a:t>
            </a:r>
            <a:r>
              <a:rPr lang="hy-AM" sz="1600" baseline="-25000" dirty="0"/>
              <a:t>l</a:t>
            </a:r>
            <a:r>
              <a:rPr lang="hy-AM" sz="1600" dirty="0"/>
              <a:t>}։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1361D-E080-44B7-81CB-68809DD713CB}"/>
              </a:ext>
            </a:extLst>
          </p:cNvPr>
          <p:cNvSpPr/>
          <p:nvPr/>
        </p:nvSpPr>
        <p:spPr>
          <a:xfrm>
            <a:off x="4970809" y="1705827"/>
            <a:ext cx="2052165" cy="392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 = A 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 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 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hy-AM" sz="16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player, game&#10;&#10;Description automatically generated">
            <a:extLst>
              <a:ext uri="{FF2B5EF4-FFF2-40B4-BE49-F238E27FC236}">
                <a16:creationId xmlns:a16="http://schemas.microsoft.com/office/drawing/2014/main" id="{5A2B10F2-D110-4AB7-8C96-D54E3614D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936" y="4732631"/>
            <a:ext cx="5458990" cy="1364367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9CE91F-5FDF-48B2-9B2B-D4267126A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37" y="2440933"/>
            <a:ext cx="3187637" cy="3560318"/>
          </a:xfrm>
          <a:prstGeom prst="rect">
            <a:avLst/>
          </a:prstGeom>
        </p:spPr>
      </p:pic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65C448C-3733-418B-BB58-3E9F000D1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571" y="3387512"/>
            <a:ext cx="3393435" cy="1136519"/>
          </a:xfrm>
          <a:prstGeom prst="rect">
            <a:avLst/>
          </a:prstGeom>
        </p:spPr>
      </p:pic>
      <p:pic>
        <p:nvPicPr>
          <p:cNvPr id="18" name="Picture 10" descr="Значок галочки | Премиум векторы">
            <a:extLst>
              <a:ext uri="{FF2B5EF4-FFF2-40B4-BE49-F238E27FC236}">
                <a16:creationId xmlns:a16="http://schemas.microsoft.com/office/drawing/2014/main" id="{C71AE77B-0C5D-4C38-9753-16859433D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17" y="2433603"/>
            <a:ext cx="1319342" cy="67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C3239AA-CEB8-4D89-A7C8-A89EF59B3131}"/>
              </a:ext>
            </a:extLst>
          </p:cNvPr>
          <p:cNvSpPr txBox="1">
            <a:spLocks/>
          </p:cNvSpPr>
          <p:nvPr/>
        </p:nvSpPr>
        <p:spPr>
          <a:xfrm>
            <a:off x="450155" y="-54555"/>
            <a:ext cx="8341420" cy="818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spcBef>
                <a:spcPts val="800"/>
              </a:spcBef>
              <a:buClr>
                <a:srgbClr val="16165D"/>
              </a:buClr>
              <a:buSzPct val="100000"/>
            </a:pPr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Տեսական  առնչություններ</a:t>
            </a: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 (3)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7286CA-EB11-4A13-A490-6E2EF7F363C1}"/>
              </a:ext>
            </a:extLst>
          </p:cNvPr>
          <p:cNvCxnSpPr/>
          <p:nvPr/>
        </p:nvCxnSpPr>
        <p:spPr>
          <a:xfrm>
            <a:off x="156666" y="4682566"/>
            <a:ext cx="8746729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FF0916-BEE4-4E40-97F3-1D1A3CA6746D}"/>
              </a:ext>
            </a:extLst>
          </p:cNvPr>
          <p:cNvCxnSpPr/>
          <p:nvPr/>
        </p:nvCxnSpPr>
        <p:spPr>
          <a:xfrm>
            <a:off x="136602" y="3209925"/>
            <a:ext cx="8746729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6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5682" y="479627"/>
            <a:ext cx="8274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y-AM" sz="2400" dirty="0">
                <a:solidFill>
                  <a:srgbClr val="7030A0"/>
                </a:solidFill>
              </a:rPr>
              <a:t>Միջթվային տեղաբաշխում</a:t>
            </a:r>
            <a:r>
              <a:rPr lang="en-US" sz="2400" dirty="0">
                <a:solidFill>
                  <a:srgbClr val="7030A0"/>
                </a:solidFill>
              </a:rPr>
              <a:t>(Inter-digitation)</a:t>
            </a:r>
          </a:p>
          <a:p>
            <a:pPr algn="ctr"/>
            <a:r>
              <a:rPr lang="hy-AM" sz="2400" dirty="0">
                <a:solidFill>
                  <a:srgbClr val="7030A0"/>
                </a:solidFill>
              </a:rPr>
              <a:t>Հաջորդական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6A665D-E033-47F9-BB6A-CDE76B0D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55" y="6207517"/>
            <a:ext cx="419449" cy="738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223C4A-9843-4ACA-8139-B4733D476DC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03" y="6374376"/>
            <a:ext cx="768648" cy="4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3585AA-FAE8-4861-99D6-DB95A0AE7E30}"/>
              </a:ext>
            </a:extLst>
          </p:cNvPr>
          <p:cNvSpPr/>
          <p:nvPr/>
        </p:nvSpPr>
        <p:spPr>
          <a:xfrm>
            <a:off x="2121026" y="1336689"/>
            <a:ext cx="24509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1600" dirty="0"/>
              <a:t>A = {A</a:t>
            </a:r>
            <a:r>
              <a:rPr lang="hy-AM" sz="1600" baseline="-25000" dirty="0"/>
              <a:t>1</a:t>
            </a:r>
            <a:r>
              <a:rPr lang="hy-AM" sz="1600" dirty="0"/>
              <a:t>, A</a:t>
            </a:r>
            <a:r>
              <a:rPr lang="hy-AM" sz="1600" baseline="-25000" dirty="0"/>
              <a:t>2</a:t>
            </a:r>
            <a:r>
              <a:rPr lang="hy-AM" sz="1600" dirty="0"/>
              <a:t>, …, A</a:t>
            </a:r>
            <a:r>
              <a:rPr lang="hy-AM" sz="1600" baseline="-25000" dirty="0"/>
              <a:t>n</a:t>
            </a:r>
            <a:r>
              <a:rPr lang="hy-AM" sz="1600" dirty="0"/>
              <a:t>}, </a:t>
            </a:r>
            <a:br>
              <a:rPr lang="en-US" sz="1600" dirty="0"/>
            </a:br>
            <a:r>
              <a:rPr lang="hy-AM" sz="1600" dirty="0"/>
              <a:t>B = {B</a:t>
            </a:r>
            <a:r>
              <a:rPr lang="hy-AM" sz="1600" baseline="-25000" dirty="0"/>
              <a:t>1</a:t>
            </a:r>
            <a:r>
              <a:rPr lang="hy-AM" sz="1600" dirty="0"/>
              <a:t>, B</a:t>
            </a:r>
            <a:r>
              <a:rPr lang="hy-AM" sz="1600" baseline="-25000" dirty="0"/>
              <a:t>2</a:t>
            </a:r>
            <a:r>
              <a:rPr lang="hy-AM" sz="1600" dirty="0"/>
              <a:t>, …, B</a:t>
            </a:r>
            <a:r>
              <a:rPr lang="hy-AM" sz="1600" baseline="-25000" dirty="0"/>
              <a:t>m</a:t>
            </a:r>
            <a:r>
              <a:rPr lang="hy-AM" sz="1600" dirty="0"/>
              <a:t>}, </a:t>
            </a:r>
            <a:br>
              <a:rPr lang="en-US" sz="1600" dirty="0"/>
            </a:br>
            <a:r>
              <a:rPr lang="hy-AM" sz="1600" dirty="0"/>
              <a:t>C = {C</a:t>
            </a:r>
            <a:r>
              <a:rPr lang="hy-AM" sz="1600" baseline="-25000" dirty="0"/>
              <a:t>1</a:t>
            </a:r>
            <a:r>
              <a:rPr lang="hy-AM" sz="1600" dirty="0"/>
              <a:t>, C</a:t>
            </a:r>
            <a:r>
              <a:rPr lang="hy-AM" sz="1600" baseline="-25000" dirty="0"/>
              <a:t>2</a:t>
            </a:r>
            <a:r>
              <a:rPr lang="hy-AM" sz="1600" dirty="0"/>
              <a:t>, …, C</a:t>
            </a:r>
            <a:r>
              <a:rPr lang="hy-AM" sz="1600" baseline="-25000" dirty="0"/>
              <a:t>p</a:t>
            </a:r>
            <a:r>
              <a:rPr lang="hy-AM" sz="1600" dirty="0"/>
              <a:t>}, </a:t>
            </a:r>
            <a:br>
              <a:rPr lang="en-US" sz="1600" dirty="0"/>
            </a:br>
            <a:r>
              <a:rPr lang="hy-AM" sz="1600" dirty="0"/>
              <a:t>D = {D</a:t>
            </a:r>
            <a:r>
              <a:rPr lang="hy-AM" sz="1600" baseline="-25000" dirty="0"/>
              <a:t>1</a:t>
            </a:r>
            <a:r>
              <a:rPr lang="hy-AM" sz="1600" dirty="0"/>
              <a:t>, D</a:t>
            </a:r>
            <a:r>
              <a:rPr lang="hy-AM" sz="1600" baseline="-25000" dirty="0"/>
              <a:t>2</a:t>
            </a:r>
            <a:r>
              <a:rPr lang="hy-AM" sz="1600" dirty="0"/>
              <a:t>, …, D</a:t>
            </a:r>
            <a:r>
              <a:rPr lang="hy-AM" sz="1600" baseline="-25000" dirty="0"/>
              <a:t>l</a:t>
            </a:r>
            <a:r>
              <a:rPr lang="hy-AM" sz="1600" dirty="0"/>
              <a:t>}։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6C306-2795-4609-837E-CA3003110820}"/>
              </a:ext>
            </a:extLst>
          </p:cNvPr>
          <p:cNvSpPr/>
          <p:nvPr/>
        </p:nvSpPr>
        <p:spPr>
          <a:xfrm>
            <a:off x="4970809" y="1678801"/>
            <a:ext cx="2052165" cy="392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 = A 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 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 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hy-AM" sz="16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y-AM" sz="1800" dirty="0"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creenshot, drawing, clock&#10;&#10;Description automatically generated">
            <a:extLst>
              <a:ext uri="{FF2B5EF4-FFF2-40B4-BE49-F238E27FC236}">
                <a16:creationId xmlns:a16="http://schemas.microsoft.com/office/drawing/2014/main" id="{C8F00996-2F20-47CB-B113-9ED62CC35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024" y="4257608"/>
            <a:ext cx="5019551" cy="1843182"/>
          </a:xfrm>
          <a:prstGeom prst="rect">
            <a:avLst/>
          </a:prstGeom>
        </p:spPr>
      </p:pic>
      <p:pic>
        <p:nvPicPr>
          <p:cNvPr id="13" name="Picture 10" descr="Значок галочки | Премиум векторы">
            <a:extLst>
              <a:ext uri="{FF2B5EF4-FFF2-40B4-BE49-F238E27FC236}">
                <a16:creationId xmlns:a16="http://schemas.microsoft.com/office/drawing/2014/main" id="{E7CFA44C-51CE-4F03-BFB6-2B83FF318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624" y="2502378"/>
            <a:ext cx="1319342" cy="67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3F231-799F-4273-BF89-F23D12891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66" y="2502378"/>
            <a:ext cx="3200211" cy="3392248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F3A5DD-DE4B-44B9-83D3-953204E78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5577" y="3415762"/>
            <a:ext cx="3393435" cy="113651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F5410CE-FC7C-4893-AC45-6CAD76BF1DB3}"/>
              </a:ext>
            </a:extLst>
          </p:cNvPr>
          <p:cNvSpPr txBox="1">
            <a:spLocks/>
          </p:cNvSpPr>
          <p:nvPr/>
        </p:nvSpPr>
        <p:spPr>
          <a:xfrm>
            <a:off x="450155" y="-54555"/>
            <a:ext cx="8341420" cy="818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spcBef>
                <a:spcPts val="800"/>
              </a:spcBef>
              <a:buClr>
                <a:srgbClr val="16165D"/>
              </a:buClr>
              <a:buSzPct val="100000"/>
            </a:pPr>
            <a:r>
              <a:rPr lang="hy-AM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Տեսական  առնչություններ</a:t>
            </a:r>
            <a:r>
              <a:rPr lang="en-US" sz="2800" b="1" dirty="0">
                <a:solidFill>
                  <a:srgbClr val="16165D"/>
                </a:solidFill>
                <a:latin typeface="+mn-lt"/>
                <a:ea typeface="+mn-ea"/>
                <a:cs typeface="+mn-cs"/>
              </a:rPr>
              <a:t> (4)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856962-D675-4F17-AD9A-686F310D9FEB}"/>
              </a:ext>
            </a:extLst>
          </p:cNvPr>
          <p:cNvCxnSpPr>
            <a:cxnSpLocks/>
          </p:cNvCxnSpPr>
          <p:nvPr/>
        </p:nvCxnSpPr>
        <p:spPr>
          <a:xfrm>
            <a:off x="121046" y="4686300"/>
            <a:ext cx="8007966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0BFCEF-B51A-4A40-9F15-44B743EF061A}"/>
              </a:ext>
            </a:extLst>
          </p:cNvPr>
          <p:cNvCxnSpPr/>
          <p:nvPr/>
        </p:nvCxnSpPr>
        <p:spPr>
          <a:xfrm>
            <a:off x="121046" y="3267075"/>
            <a:ext cx="8746729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516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16698</TotalTime>
  <Words>669</Words>
  <Application>Microsoft Office PowerPoint</Application>
  <PresentationFormat>On-screen Show (4:3)</PresentationFormat>
  <Paragraphs>197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Sylfaen</vt:lpstr>
      <vt:lpstr>Times New Roman</vt:lpstr>
      <vt:lpstr>2_Office Theme</vt:lpstr>
      <vt:lpstr>1_Office Theme</vt:lpstr>
      <vt:lpstr>Custom Design</vt:lpstr>
      <vt:lpstr>1_Custom Design</vt:lpstr>
      <vt:lpstr>2_Custom Design</vt:lpstr>
      <vt:lpstr>Օգտագործողի կողմից ընտրված մոդելի հիման վրա տեղաբաշխման և ծրագծման ալգորիթմի մշակումը և ծրագրային իրագործումը</vt:lpstr>
      <vt:lpstr>Բովանդակություն</vt:lpstr>
      <vt:lpstr>PowerPoint Presentation</vt:lpstr>
      <vt:lpstr>PowerPoint Presentation</vt:lpstr>
      <vt:lpstr>Խնդրի դրվածք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Գրաֆիկական ինտերֆեյս (1)</vt:lpstr>
      <vt:lpstr>Գրաֆիկական ինտերֆեյս (2)</vt:lpstr>
      <vt:lpstr>Գրաֆիկական ինտերֆեյս (3)</vt:lpstr>
      <vt:lpstr>Գրաֆիկական ինտերֆեյս (4)</vt:lpstr>
      <vt:lpstr>Գրաֆիկական ինտերֆեյս (5)</vt:lpstr>
      <vt:lpstr>Գրաֆիկական ինտերֆեյս (6)</vt:lpstr>
      <vt:lpstr>Գրաֆիկական ինտերֆեյս (7)</vt:lpstr>
      <vt:lpstr>PowerPoint Presentation</vt:lpstr>
      <vt:lpstr>Եզրակացություն</vt:lpstr>
      <vt:lpstr>Գրականության  ցանկ</vt:lpstr>
      <vt:lpstr>Շնորհակալություն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Ինտեգրալ սխեմաների նախագծերի պլանավորման web գործիքի մշակումը</dc:title>
  <dc:creator>Jirair Hovsepyan</dc:creator>
  <cp:lastModifiedBy>Eduard Harutyunyan</cp:lastModifiedBy>
  <cp:revision>620</cp:revision>
  <cp:lastPrinted>2019-05-10T05:31:28Z</cp:lastPrinted>
  <dcterms:modified xsi:type="dcterms:W3CDTF">2020-06-03T21:56:40Z</dcterms:modified>
</cp:coreProperties>
</file>