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1 –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Prašina na površini →</a:t>
            </a:r>
          </a:p>
          <a:p>
            <a:pPr>
              <a:defRPr sz="2400"/>
            </a:pPr>
            <a:r>
              <a:t>Loš finiš + šmirglanje ponovo</a:t>
            </a:r>
          </a:p>
          <a:p>
            <a:pPr>
              <a:defRPr sz="2400"/>
            </a:pPr>
            <a:r>
              <a:t>Gubitak 2 h i 30 € materijala</a:t>
            </a:r>
          </a:p>
        </p:txBody>
      </p:sp>
      <p:pic>
        <p:nvPicPr>
          <p:cNvPr id="4" name="Picture 3" descr="Du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4 –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Varenje po vlažnoj cijevi → porozni var</a:t>
            </a:r>
          </a:p>
          <a:p>
            <a:pPr>
              <a:defRPr sz="2400"/>
            </a:pPr>
            <a:r>
              <a:t>Opasnost od eksplozije boje</a:t>
            </a:r>
          </a:p>
        </p:txBody>
      </p:sp>
      <p:pic>
        <p:nvPicPr>
          <p:cNvPr id="4" name="Picture 3" descr="Gau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4 – Best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• Stop varenje kad vlaga &gt;60 %</a:t>
            </a:r>
          </a:p>
          <a:p>
            <a:pPr>
              <a:defRPr sz="2400"/>
            </a:pPr>
            <a:r>
              <a:t>• Očisti boju 10 cm oko vara</a:t>
            </a:r>
          </a:p>
        </p:txBody>
      </p:sp>
      <p:pic>
        <p:nvPicPr>
          <p:cNvPr id="4" name="Picture 3" descr="Ra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4 – Mini‑kviz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Istina/Laž:</a:t>
            </a:r>
          </a:p>
          <a:p>
            <a:pPr>
              <a:defRPr sz="2400"/>
            </a:pPr>
            <a:r>
              <a:t>„Miris boje nije bitan kod varenja.“</a:t>
            </a:r>
          </a:p>
        </p:txBody>
      </p:sp>
      <p:pic>
        <p:nvPicPr>
          <p:cNvPr id="4" name="Picture 3" descr="Du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5 –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Gori kabel brusilice</a:t>
            </a:r>
          </a:p>
          <a:p>
            <a:pPr>
              <a:defRPr sz="2400"/>
            </a:pPr>
            <a:r>
              <a:t>Iskra + lak isparavanja = požar</a:t>
            </a:r>
          </a:p>
        </p:txBody>
      </p:sp>
      <p:pic>
        <p:nvPicPr>
          <p:cNvPr id="4" name="Picture 3" descr="Cle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5 – Best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• E‑STOP + CO₂ u 5 s</a:t>
            </a:r>
          </a:p>
          <a:p>
            <a:pPr>
              <a:defRPr sz="2400"/>
            </a:pPr>
            <a:r>
              <a:t>• Kabeli provjeri dnevno</a:t>
            </a:r>
          </a:p>
        </p:txBody>
      </p:sp>
      <p:pic>
        <p:nvPicPr>
          <p:cNvPr id="4" name="Picture 3" descr="Qui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5 – Mini‑kviz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Istina/Laž:</a:t>
            </a:r>
          </a:p>
          <a:p>
            <a:pPr>
              <a:defRPr sz="2400"/>
            </a:pPr>
            <a:r>
              <a:t>„Voda je ok za gašenje lakirnice.“</a:t>
            </a:r>
          </a:p>
        </p:txBody>
      </p:sp>
      <p:pic>
        <p:nvPicPr>
          <p:cNvPr id="4" name="Picture 3" descr="W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6 –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Ozljeda + gubitak vremena</a:t>
            </a:r>
          </a:p>
          <a:p>
            <a:pPr>
              <a:defRPr sz="2400"/>
            </a:pPr>
            <a:r>
              <a:t>Nitko ne zna koga zvati</a:t>
            </a:r>
          </a:p>
        </p:txBody>
      </p:sp>
      <p:pic>
        <p:nvPicPr>
          <p:cNvPr id="4" name="Picture 3" descr="B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6 – Best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• Hitna = život/krv</a:t>
            </a:r>
          </a:p>
          <a:p>
            <a:pPr>
              <a:defRPr sz="2400"/>
            </a:pPr>
            <a:r>
              <a:t>• Šef = kvar/stroj</a:t>
            </a:r>
          </a:p>
        </p:txBody>
      </p:sp>
      <p:pic>
        <p:nvPicPr>
          <p:cNvPr id="4" name="Picture 3" descr="Fi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6 – Mini‑kviz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Istina/Laž:</a:t>
            </a:r>
          </a:p>
          <a:p>
            <a:pPr>
              <a:defRPr sz="2400"/>
            </a:pPr>
            <a:r>
              <a:t>„Prvo zovem šefa kod lom ruke.“</a:t>
            </a:r>
          </a:p>
        </p:txBody>
      </p:sp>
      <p:pic>
        <p:nvPicPr>
          <p:cNvPr id="4" name="Picture 3" descr="S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7 –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WC ignoriranje → bakterije + smrad</a:t>
            </a:r>
          </a:p>
        </p:txBody>
      </p:sp>
      <p:pic>
        <p:nvPicPr>
          <p:cNvPr id="4" name="Picture 3" descr="W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1 – Best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• MOKAR pod prije špricanja</a:t>
            </a:r>
          </a:p>
          <a:p>
            <a:pPr>
              <a:defRPr sz="2400"/>
            </a:pPr>
            <a:r>
              <a:t>• Filter komore očišćen</a:t>
            </a:r>
          </a:p>
          <a:p>
            <a:pPr>
              <a:defRPr sz="2400"/>
            </a:pPr>
            <a:r>
              <a:t>• Antistatička krpa prije baze</a:t>
            </a:r>
          </a:p>
        </p:txBody>
      </p:sp>
      <p:pic>
        <p:nvPicPr>
          <p:cNvPr id="4" name="Picture 3" descr="Cle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7 – Best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• WC = jedino mjesto</a:t>
            </a:r>
          </a:p>
          <a:p>
            <a:pPr>
              <a:defRPr sz="2400"/>
            </a:pPr>
            <a:r>
              <a:t>• Kanta za papir, ne odvod</a:t>
            </a:r>
          </a:p>
        </p:txBody>
      </p:sp>
      <p:pic>
        <p:nvPicPr>
          <p:cNvPr id="4" name="Picture 3" descr="Mas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7 – Mini‑kviz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Istina/Laž:</a:t>
            </a:r>
          </a:p>
          <a:p>
            <a:pPr>
              <a:defRPr sz="2400"/>
            </a:pPr>
            <a:r>
              <a:t>„Može se olakšati u slivnik.“</a:t>
            </a:r>
          </a:p>
        </p:txBody>
      </p:sp>
      <p:pic>
        <p:nvPicPr>
          <p:cNvPr id="4" name="Picture 3" descr="Gau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8 –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Maska &gt;15 min = kašnjenje</a:t>
            </a:r>
          </a:p>
          <a:p>
            <a:pPr>
              <a:defRPr sz="2400"/>
            </a:pPr>
            <a:r>
              <a:t>Edge bleed pod trakom</a:t>
            </a:r>
          </a:p>
        </p:txBody>
      </p:sp>
      <p:pic>
        <p:nvPicPr>
          <p:cNvPr id="4" name="Picture 3" descr="Ra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8 – Best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• Predreži foliju</a:t>
            </a:r>
          </a:p>
          <a:p>
            <a:pPr>
              <a:defRPr sz="2400"/>
            </a:pPr>
            <a:r>
              <a:t>• Traka 45° rub</a:t>
            </a:r>
          </a:p>
        </p:txBody>
      </p:sp>
      <p:pic>
        <p:nvPicPr>
          <p:cNvPr id="4" name="Picture 3" descr="Du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8 – Mini‑kviz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Istina/Laž:</a:t>
            </a:r>
          </a:p>
          <a:p>
            <a:pPr>
              <a:defRPr sz="2400"/>
            </a:pPr>
            <a:r>
              <a:t>„Maska na mokar auto drži bolje.“</a:t>
            </a:r>
          </a:p>
        </p:txBody>
      </p:sp>
      <p:pic>
        <p:nvPicPr>
          <p:cNvPr id="4" name="Picture 3" descr="Cle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9 –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Predebeo lak &gt;150 µm</a:t>
            </a:r>
          </a:p>
          <a:p>
            <a:pPr>
              <a:defRPr sz="2400"/>
            </a:pPr>
            <a:r>
              <a:t>Puca na suncu</a:t>
            </a:r>
          </a:p>
        </p:txBody>
      </p:sp>
      <p:pic>
        <p:nvPicPr>
          <p:cNvPr id="4" name="Picture 3" descr="Qui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9 – Best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• Digitalni mjerač 90‑120 µm</a:t>
            </a:r>
          </a:p>
          <a:p>
            <a:pPr>
              <a:defRPr sz="2400"/>
            </a:pPr>
            <a:r>
              <a:t>• Dvosloj max</a:t>
            </a:r>
          </a:p>
        </p:txBody>
      </p:sp>
      <p:pic>
        <p:nvPicPr>
          <p:cNvPr id="4" name="Picture 3" descr="W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9 – Mini‑kviz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Istina/Laž:</a:t>
            </a:r>
          </a:p>
          <a:p>
            <a:pPr>
              <a:defRPr sz="2400"/>
            </a:pPr>
            <a:r>
              <a:t>„Deblji lak = bolja zaštita.“</a:t>
            </a:r>
          </a:p>
        </p:txBody>
      </p:sp>
      <p:pic>
        <p:nvPicPr>
          <p:cNvPr id="4" name="Picture 3" descr="B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10 –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Kondenz → mat finiš</a:t>
            </a:r>
          </a:p>
          <a:p>
            <a:pPr>
              <a:defRPr sz="2400"/>
            </a:pPr>
            <a:r>
              <a:t>Prašina se lijepi</a:t>
            </a:r>
          </a:p>
        </p:txBody>
      </p:sp>
      <p:pic>
        <p:nvPicPr>
          <p:cNvPr id="4" name="Picture 3" descr="Fi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10 – Best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• Stop lak kad RH&gt;75%</a:t>
            </a:r>
          </a:p>
          <a:p>
            <a:pPr>
              <a:defRPr sz="2400"/>
            </a:pPr>
            <a:r>
              <a:t>• Očisti pištolj</a:t>
            </a:r>
          </a:p>
        </p:txBody>
      </p:sp>
      <p:pic>
        <p:nvPicPr>
          <p:cNvPr id="4" name="Picture 3" descr="S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1 – Mini‑kviz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Istina / Laž:</a:t>
            </a:r>
          </a:p>
          <a:p>
            <a:pPr>
              <a:defRPr sz="2400"/>
            </a:pPr>
            <a:r>
              <a:t>„Dodatni sloj laka riješi svu prašinu.“</a:t>
            </a:r>
          </a:p>
        </p:txBody>
      </p:sp>
      <p:pic>
        <p:nvPicPr>
          <p:cNvPr id="4" name="Picture 3" descr="Qui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10 – Mini‑kviz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Istina/Laž:</a:t>
            </a:r>
          </a:p>
          <a:p>
            <a:pPr>
              <a:defRPr sz="2400"/>
            </a:pPr>
            <a:r>
              <a:t>„Kiša vani ne utječe na kabinu.“</a:t>
            </a:r>
          </a:p>
        </p:txBody>
      </p:sp>
      <p:pic>
        <p:nvPicPr>
          <p:cNvPr id="4" name="Picture 3" descr="W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2 –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Vidljivi var →</a:t>
            </a:r>
          </a:p>
          <a:p>
            <a:pPr>
              <a:defRPr sz="2400"/>
            </a:pPr>
            <a:r>
              <a:t>Klijent reklamira „rupicu“</a:t>
            </a:r>
          </a:p>
          <a:p>
            <a:pPr>
              <a:defRPr sz="2400"/>
            </a:pPr>
            <a:r>
              <a:t>Ponovno rad + boja + teren</a:t>
            </a:r>
          </a:p>
        </p:txBody>
      </p:sp>
      <p:pic>
        <p:nvPicPr>
          <p:cNvPr id="4" name="Picture 3" descr="W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2 – Best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• Disk P40, zatim flap P80</a:t>
            </a:r>
          </a:p>
          <a:p>
            <a:pPr>
              <a:defRPr sz="2400"/>
            </a:pPr>
            <a:r>
              <a:t>• LED provjera ravnine</a:t>
            </a:r>
          </a:p>
          <a:p>
            <a:pPr>
              <a:defRPr sz="2400"/>
            </a:pPr>
            <a:r>
              <a:t>• Primer 60 µm prije laka</a:t>
            </a:r>
          </a:p>
        </p:txBody>
      </p:sp>
      <p:pic>
        <p:nvPicPr>
          <p:cNvPr id="4" name="Picture 3" descr="B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2 – Mini‑kviz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Istina / Laž:</a:t>
            </a:r>
          </a:p>
          <a:p>
            <a:pPr>
              <a:defRPr sz="2400"/>
            </a:pPr>
            <a:r>
              <a:t>„Flap disk sam po sebi je dovoljan.“</a:t>
            </a:r>
          </a:p>
        </p:txBody>
      </p:sp>
      <p:pic>
        <p:nvPicPr>
          <p:cNvPr id="4" name="Picture 3" descr="Fi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3 –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Prajmer bez fosfata → hrđa za 6 mj</a:t>
            </a:r>
          </a:p>
          <a:p>
            <a:pPr>
              <a:defRPr sz="2400"/>
            </a:pPr>
            <a:r>
              <a:t>Gubitak reputacije + repaint</a:t>
            </a:r>
          </a:p>
        </p:txBody>
      </p:sp>
      <p:pic>
        <p:nvPicPr>
          <p:cNvPr id="4" name="Picture 3" descr="S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3 – Best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• Fosfatni primer 15 µm</a:t>
            </a:r>
          </a:p>
          <a:p>
            <a:pPr>
              <a:defRPr sz="2400"/>
            </a:pPr>
            <a:r>
              <a:t>• Suh film izmjeriti</a:t>
            </a:r>
          </a:p>
          <a:p>
            <a:pPr>
              <a:defRPr sz="2400"/>
            </a:pPr>
            <a:r>
              <a:t>• Sušenje 30 min</a:t>
            </a:r>
          </a:p>
        </p:txBody>
      </p:sp>
      <p:pic>
        <p:nvPicPr>
          <p:cNvPr id="4" name="Picture 3" descr="W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3 – Mini‑kviz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Istina/Laž:</a:t>
            </a:r>
          </a:p>
          <a:p>
            <a:pPr>
              <a:defRPr sz="2400"/>
            </a:pPr>
            <a:r>
              <a:t>„Epoxy prianja na masnu podlogu.“</a:t>
            </a:r>
          </a:p>
        </p:txBody>
      </p:sp>
      <p:pic>
        <p:nvPicPr>
          <p:cNvPr id="4" name="Picture 3" descr="Mas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