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>
      <p:cViewPr>
        <p:scale>
          <a:sx n="110" d="100"/>
          <a:sy n="110" d="100"/>
        </p:scale>
        <p:origin x="176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12279-AC64-4AC8-9901-8EC262A1720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3DA808-5D0A-43C7-AD72-F8BCDB799C51}">
      <dgm:prSet/>
      <dgm:spPr/>
      <dgm:t>
        <a:bodyPr/>
        <a:lstStyle/>
        <a:p>
          <a:r>
            <a:rPr lang="en-US"/>
            <a:t>Unpredictable, catastrophic and destructive events</a:t>
          </a:r>
        </a:p>
      </dgm:t>
    </dgm:pt>
    <dgm:pt modelId="{7868A00F-CBD2-4FC1-9177-7C1D96A26A2D}" type="parTrans" cxnId="{C75C445C-C53B-4777-A3BA-A4A778162FC8}">
      <dgm:prSet/>
      <dgm:spPr/>
      <dgm:t>
        <a:bodyPr/>
        <a:lstStyle/>
        <a:p>
          <a:endParaRPr lang="en-US"/>
        </a:p>
      </dgm:t>
    </dgm:pt>
    <dgm:pt modelId="{15764C82-C0BE-4299-BDB6-F4C1D07C67B0}" type="sibTrans" cxnId="{C75C445C-C53B-4777-A3BA-A4A778162FC8}">
      <dgm:prSet/>
      <dgm:spPr/>
      <dgm:t>
        <a:bodyPr/>
        <a:lstStyle/>
        <a:p>
          <a:endParaRPr lang="en-US"/>
        </a:p>
      </dgm:t>
    </dgm:pt>
    <dgm:pt modelId="{5F053D98-D612-4825-ABB3-B4ECC9AE85B2}">
      <dgm:prSet/>
      <dgm:spPr/>
      <dgm:t>
        <a:bodyPr/>
        <a:lstStyle/>
        <a:p>
          <a:r>
            <a:rPr lang="en-US"/>
            <a:t>Affects vegetation and wildlife</a:t>
          </a:r>
        </a:p>
      </dgm:t>
    </dgm:pt>
    <dgm:pt modelId="{A5D1015A-8547-4334-B2A8-CF20333B71B8}" type="parTrans" cxnId="{B96C372F-FA8B-4ECD-B84F-DAFA4257F757}">
      <dgm:prSet/>
      <dgm:spPr/>
      <dgm:t>
        <a:bodyPr/>
        <a:lstStyle/>
        <a:p>
          <a:endParaRPr lang="en-US"/>
        </a:p>
      </dgm:t>
    </dgm:pt>
    <dgm:pt modelId="{D5198547-05F0-457B-BAC2-B7F1AF06CCCC}" type="sibTrans" cxnId="{B96C372F-FA8B-4ECD-B84F-DAFA4257F757}">
      <dgm:prSet/>
      <dgm:spPr/>
      <dgm:t>
        <a:bodyPr/>
        <a:lstStyle/>
        <a:p>
          <a:endParaRPr lang="en-US"/>
        </a:p>
      </dgm:t>
    </dgm:pt>
    <dgm:pt modelId="{6D80DE49-DA83-484F-9293-EF94BB6E97A8}">
      <dgm:prSet/>
      <dgm:spPr/>
      <dgm:t>
        <a:bodyPr/>
        <a:lstStyle/>
        <a:p>
          <a:r>
            <a:rPr lang="en-US" dirty="0"/>
            <a:t>500,566 hectares burned in Italy in 2021</a:t>
          </a:r>
        </a:p>
      </dgm:t>
    </dgm:pt>
    <dgm:pt modelId="{5F6A8752-8221-4133-B2FA-3F9265784452}" type="parTrans" cxnId="{4F89B4F3-73CE-4F8A-B0BA-AE8AD2CEDAD7}">
      <dgm:prSet/>
      <dgm:spPr/>
      <dgm:t>
        <a:bodyPr/>
        <a:lstStyle/>
        <a:p>
          <a:endParaRPr lang="en-US"/>
        </a:p>
      </dgm:t>
    </dgm:pt>
    <dgm:pt modelId="{69885B1B-2FD0-42F5-952A-ED513AB0C24E}" type="sibTrans" cxnId="{4F89B4F3-73CE-4F8A-B0BA-AE8AD2CEDAD7}">
      <dgm:prSet/>
      <dgm:spPr/>
      <dgm:t>
        <a:bodyPr/>
        <a:lstStyle/>
        <a:p>
          <a:endParaRPr lang="en-US"/>
        </a:p>
      </dgm:t>
    </dgm:pt>
    <dgm:pt modelId="{CF7E64E6-9024-B34C-A5CA-6C3EE0BB73FF}" type="pres">
      <dgm:prSet presAssocID="{6ED12279-AC64-4AC8-9901-8EC262A172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089C20-9C7B-4543-8439-F7A0406BC2AD}" type="pres">
      <dgm:prSet presAssocID="{183DA808-5D0A-43C7-AD72-F8BCDB799C51}" presName="hierRoot1" presStyleCnt="0"/>
      <dgm:spPr/>
    </dgm:pt>
    <dgm:pt modelId="{4C058A7B-9A60-D14F-B32A-476FEBAD0C43}" type="pres">
      <dgm:prSet presAssocID="{183DA808-5D0A-43C7-AD72-F8BCDB799C51}" presName="composite" presStyleCnt="0"/>
      <dgm:spPr/>
    </dgm:pt>
    <dgm:pt modelId="{C19F4978-F735-7F47-9425-3FA71DF18E5D}" type="pres">
      <dgm:prSet presAssocID="{183DA808-5D0A-43C7-AD72-F8BCDB799C51}" presName="background" presStyleLbl="node0" presStyleIdx="0" presStyleCnt="3"/>
      <dgm:spPr/>
    </dgm:pt>
    <dgm:pt modelId="{C1681610-362A-D046-BF92-FBADAECDC9D4}" type="pres">
      <dgm:prSet presAssocID="{183DA808-5D0A-43C7-AD72-F8BCDB799C51}" presName="text" presStyleLbl="fgAcc0" presStyleIdx="0" presStyleCnt="3">
        <dgm:presLayoutVars>
          <dgm:chPref val="3"/>
        </dgm:presLayoutVars>
      </dgm:prSet>
      <dgm:spPr/>
    </dgm:pt>
    <dgm:pt modelId="{0E677AF1-9753-F94C-B749-61938E475266}" type="pres">
      <dgm:prSet presAssocID="{183DA808-5D0A-43C7-AD72-F8BCDB799C51}" presName="hierChild2" presStyleCnt="0"/>
      <dgm:spPr/>
    </dgm:pt>
    <dgm:pt modelId="{A4E8E70A-9B20-664D-BDF3-7A4F2A2307B1}" type="pres">
      <dgm:prSet presAssocID="{5F053D98-D612-4825-ABB3-B4ECC9AE85B2}" presName="hierRoot1" presStyleCnt="0"/>
      <dgm:spPr/>
    </dgm:pt>
    <dgm:pt modelId="{637FD839-94E3-6E49-BD14-CB857F6E2A4B}" type="pres">
      <dgm:prSet presAssocID="{5F053D98-D612-4825-ABB3-B4ECC9AE85B2}" presName="composite" presStyleCnt="0"/>
      <dgm:spPr/>
    </dgm:pt>
    <dgm:pt modelId="{FB7671B2-F585-E847-84EC-D7F1AE755402}" type="pres">
      <dgm:prSet presAssocID="{5F053D98-D612-4825-ABB3-B4ECC9AE85B2}" presName="background" presStyleLbl="node0" presStyleIdx="1" presStyleCnt="3"/>
      <dgm:spPr/>
    </dgm:pt>
    <dgm:pt modelId="{C2471E63-479C-9D47-B37B-39F5F775D74E}" type="pres">
      <dgm:prSet presAssocID="{5F053D98-D612-4825-ABB3-B4ECC9AE85B2}" presName="text" presStyleLbl="fgAcc0" presStyleIdx="1" presStyleCnt="3">
        <dgm:presLayoutVars>
          <dgm:chPref val="3"/>
        </dgm:presLayoutVars>
      </dgm:prSet>
      <dgm:spPr/>
    </dgm:pt>
    <dgm:pt modelId="{AE3DB61A-7E86-A045-8E82-253F0C6FC540}" type="pres">
      <dgm:prSet presAssocID="{5F053D98-D612-4825-ABB3-B4ECC9AE85B2}" presName="hierChild2" presStyleCnt="0"/>
      <dgm:spPr/>
    </dgm:pt>
    <dgm:pt modelId="{02570206-484A-564D-A600-E217607BFC65}" type="pres">
      <dgm:prSet presAssocID="{6D80DE49-DA83-484F-9293-EF94BB6E97A8}" presName="hierRoot1" presStyleCnt="0"/>
      <dgm:spPr/>
    </dgm:pt>
    <dgm:pt modelId="{7481FB6B-90E6-5148-92C9-E0F5FF614490}" type="pres">
      <dgm:prSet presAssocID="{6D80DE49-DA83-484F-9293-EF94BB6E97A8}" presName="composite" presStyleCnt="0"/>
      <dgm:spPr/>
    </dgm:pt>
    <dgm:pt modelId="{7FC46BC8-7FAC-444E-9084-B650F67E23F5}" type="pres">
      <dgm:prSet presAssocID="{6D80DE49-DA83-484F-9293-EF94BB6E97A8}" presName="background" presStyleLbl="node0" presStyleIdx="2" presStyleCnt="3"/>
      <dgm:spPr/>
    </dgm:pt>
    <dgm:pt modelId="{3D30E9EE-0530-7849-9627-17EC4ADF6D1E}" type="pres">
      <dgm:prSet presAssocID="{6D80DE49-DA83-484F-9293-EF94BB6E97A8}" presName="text" presStyleLbl="fgAcc0" presStyleIdx="2" presStyleCnt="3">
        <dgm:presLayoutVars>
          <dgm:chPref val="3"/>
        </dgm:presLayoutVars>
      </dgm:prSet>
      <dgm:spPr/>
    </dgm:pt>
    <dgm:pt modelId="{E63DF2FA-DB1A-A04A-A046-90DBDFACFB20}" type="pres">
      <dgm:prSet presAssocID="{6D80DE49-DA83-484F-9293-EF94BB6E97A8}" presName="hierChild2" presStyleCnt="0"/>
      <dgm:spPr/>
    </dgm:pt>
  </dgm:ptLst>
  <dgm:cxnLst>
    <dgm:cxn modelId="{B96C372F-FA8B-4ECD-B84F-DAFA4257F757}" srcId="{6ED12279-AC64-4AC8-9901-8EC262A1720E}" destId="{5F053D98-D612-4825-ABB3-B4ECC9AE85B2}" srcOrd="1" destOrd="0" parTransId="{A5D1015A-8547-4334-B2A8-CF20333B71B8}" sibTransId="{D5198547-05F0-457B-BAC2-B7F1AF06CCCC}"/>
    <dgm:cxn modelId="{C75C445C-C53B-4777-A3BA-A4A778162FC8}" srcId="{6ED12279-AC64-4AC8-9901-8EC262A1720E}" destId="{183DA808-5D0A-43C7-AD72-F8BCDB799C51}" srcOrd="0" destOrd="0" parTransId="{7868A00F-CBD2-4FC1-9177-7C1D96A26A2D}" sibTransId="{15764C82-C0BE-4299-BDB6-F4C1D07C67B0}"/>
    <dgm:cxn modelId="{5B89CD60-D157-F846-AEFE-ED2F43E7531B}" type="presOf" srcId="{5F053D98-D612-4825-ABB3-B4ECC9AE85B2}" destId="{C2471E63-479C-9D47-B37B-39F5F775D74E}" srcOrd="0" destOrd="0" presId="urn:microsoft.com/office/officeart/2005/8/layout/hierarchy1"/>
    <dgm:cxn modelId="{F1B85B9F-40BA-4043-A952-FF0B414462B6}" type="presOf" srcId="{6D80DE49-DA83-484F-9293-EF94BB6E97A8}" destId="{3D30E9EE-0530-7849-9627-17EC4ADF6D1E}" srcOrd="0" destOrd="0" presId="urn:microsoft.com/office/officeart/2005/8/layout/hierarchy1"/>
    <dgm:cxn modelId="{D87805BC-8F26-224F-B0F2-1B5857A5AE42}" type="presOf" srcId="{183DA808-5D0A-43C7-AD72-F8BCDB799C51}" destId="{C1681610-362A-D046-BF92-FBADAECDC9D4}" srcOrd="0" destOrd="0" presId="urn:microsoft.com/office/officeart/2005/8/layout/hierarchy1"/>
    <dgm:cxn modelId="{0DBA88D5-6598-3B4A-A769-EDFE889DEBC5}" type="presOf" srcId="{6ED12279-AC64-4AC8-9901-8EC262A1720E}" destId="{CF7E64E6-9024-B34C-A5CA-6C3EE0BB73FF}" srcOrd="0" destOrd="0" presId="urn:microsoft.com/office/officeart/2005/8/layout/hierarchy1"/>
    <dgm:cxn modelId="{4F89B4F3-73CE-4F8A-B0BA-AE8AD2CEDAD7}" srcId="{6ED12279-AC64-4AC8-9901-8EC262A1720E}" destId="{6D80DE49-DA83-484F-9293-EF94BB6E97A8}" srcOrd="2" destOrd="0" parTransId="{5F6A8752-8221-4133-B2FA-3F9265784452}" sibTransId="{69885B1B-2FD0-42F5-952A-ED513AB0C24E}"/>
    <dgm:cxn modelId="{56CC90B4-19F2-E040-B149-001188826433}" type="presParOf" srcId="{CF7E64E6-9024-B34C-A5CA-6C3EE0BB73FF}" destId="{B1089C20-9C7B-4543-8439-F7A0406BC2AD}" srcOrd="0" destOrd="0" presId="urn:microsoft.com/office/officeart/2005/8/layout/hierarchy1"/>
    <dgm:cxn modelId="{8932084F-F794-7A44-ABEC-F286E01AAA27}" type="presParOf" srcId="{B1089C20-9C7B-4543-8439-F7A0406BC2AD}" destId="{4C058A7B-9A60-D14F-B32A-476FEBAD0C43}" srcOrd="0" destOrd="0" presId="urn:microsoft.com/office/officeart/2005/8/layout/hierarchy1"/>
    <dgm:cxn modelId="{3B90119A-E102-9C4D-8971-95F2E5D50BDB}" type="presParOf" srcId="{4C058A7B-9A60-D14F-B32A-476FEBAD0C43}" destId="{C19F4978-F735-7F47-9425-3FA71DF18E5D}" srcOrd="0" destOrd="0" presId="urn:microsoft.com/office/officeart/2005/8/layout/hierarchy1"/>
    <dgm:cxn modelId="{39FB7AF3-E389-8940-BB18-B26D9E1E78AB}" type="presParOf" srcId="{4C058A7B-9A60-D14F-B32A-476FEBAD0C43}" destId="{C1681610-362A-D046-BF92-FBADAECDC9D4}" srcOrd="1" destOrd="0" presId="urn:microsoft.com/office/officeart/2005/8/layout/hierarchy1"/>
    <dgm:cxn modelId="{FC5BEE26-CFA9-014A-8017-562385C164A2}" type="presParOf" srcId="{B1089C20-9C7B-4543-8439-F7A0406BC2AD}" destId="{0E677AF1-9753-F94C-B749-61938E475266}" srcOrd="1" destOrd="0" presId="urn:microsoft.com/office/officeart/2005/8/layout/hierarchy1"/>
    <dgm:cxn modelId="{9FE6AC1E-1B4D-034B-A7B1-6CE4923E3589}" type="presParOf" srcId="{CF7E64E6-9024-B34C-A5CA-6C3EE0BB73FF}" destId="{A4E8E70A-9B20-664D-BDF3-7A4F2A2307B1}" srcOrd="1" destOrd="0" presId="urn:microsoft.com/office/officeart/2005/8/layout/hierarchy1"/>
    <dgm:cxn modelId="{2EA7A824-F723-074A-9F0A-A6DAF532D643}" type="presParOf" srcId="{A4E8E70A-9B20-664D-BDF3-7A4F2A2307B1}" destId="{637FD839-94E3-6E49-BD14-CB857F6E2A4B}" srcOrd="0" destOrd="0" presId="urn:microsoft.com/office/officeart/2005/8/layout/hierarchy1"/>
    <dgm:cxn modelId="{22E9A989-AE9E-CD4C-A797-20359C3ACCCA}" type="presParOf" srcId="{637FD839-94E3-6E49-BD14-CB857F6E2A4B}" destId="{FB7671B2-F585-E847-84EC-D7F1AE755402}" srcOrd="0" destOrd="0" presId="urn:microsoft.com/office/officeart/2005/8/layout/hierarchy1"/>
    <dgm:cxn modelId="{FDE5FBEB-14F0-A541-83FF-6F009851EA17}" type="presParOf" srcId="{637FD839-94E3-6E49-BD14-CB857F6E2A4B}" destId="{C2471E63-479C-9D47-B37B-39F5F775D74E}" srcOrd="1" destOrd="0" presId="urn:microsoft.com/office/officeart/2005/8/layout/hierarchy1"/>
    <dgm:cxn modelId="{53B0F49D-6D36-AD4A-ABB0-9CAEC0B38CDF}" type="presParOf" srcId="{A4E8E70A-9B20-664D-BDF3-7A4F2A2307B1}" destId="{AE3DB61A-7E86-A045-8E82-253F0C6FC540}" srcOrd="1" destOrd="0" presId="urn:microsoft.com/office/officeart/2005/8/layout/hierarchy1"/>
    <dgm:cxn modelId="{5ACE86D4-F2DF-4F4D-B5DE-B05D12ED1A34}" type="presParOf" srcId="{CF7E64E6-9024-B34C-A5CA-6C3EE0BB73FF}" destId="{02570206-484A-564D-A600-E217607BFC65}" srcOrd="2" destOrd="0" presId="urn:microsoft.com/office/officeart/2005/8/layout/hierarchy1"/>
    <dgm:cxn modelId="{EDFB79DA-5828-E740-A737-1FCACAEF0D48}" type="presParOf" srcId="{02570206-484A-564D-A600-E217607BFC65}" destId="{7481FB6B-90E6-5148-92C9-E0F5FF614490}" srcOrd="0" destOrd="0" presId="urn:microsoft.com/office/officeart/2005/8/layout/hierarchy1"/>
    <dgm:cxn modelId="{3A6FEC3F-34D1-3349-8FDD-EEE43EA95282}" type="presParOf" srcId="{7481FB6B-90E6-5148-92C9-E0F5FF614490}" destId="{7FC46BC8-7FAC-444E-9084-B650F67E23F5}" srcOrd="0" destOrd="0" presId="urn:microsoft.com/office/officeart/2005/8/layout/hierarchy1"/>
    <dgm:cxn modelId="{3F7245F6-BB41-144F-9DFB-EC33494C498A}" type="presParOf" srcId="{7481FB6B-90E6-5148-92C9-E0F5FF614490}" destId="{3D30E9EE-0530-7849-9627-17EC4ADF6D1E}" srcOrd="1" destOrd="0" presId="urn:microsoft.com/office/officeart/2005/8/layout/hierarchy1"/>
    <dgm:cxn modelId="{144D4D93-4E36-0F4F-8142-34D612CA5DE2}" type="presParOf" srcId="{02570206-484A-564D-A600-E217607BFC65}" destId="{E63DF2FA-DB1A-A04A-A046-90DBDFACFB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4978-F735-7F47-9425-3FA71DF18E5D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681610-362A-D046-BF92-FBADAECDC9D4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Unpredictable, catastrophic and destructive events</a:t>
          </a:r>
        </a:p>
      </dsp:txBody>
      <dsp:txXfrm>
        <a:off x="385008" y="951819"/>
        <a:ext cx="2857818" cy="1774414"/>
      </dsp:txXfrm>
    </dsp:sp>
    <dsp:sp modelId="{FB7671B2-F585-E847-84EC-D7F1AE755402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71E63-479C-9D47-B37B-39F5F775D74E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Affects vegetation and wildlife</a:t>
          </a:r>
        </a:p>
      </dsp:txBody>
      <dsp:txXfrm>
        <a:off x="4012842" y="951819"/>
        <a:ext cx="2857818" cy="1774414"/>
      </dsp:txXfrm>
    </dsp:sp>
    <dsp:sp modelId="{7FC46BC8-7FAC-444E-9084-B650F67E23F5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0E9EE-0530-7849-9627-17EC4ADF6D1E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500,566 hectares burned in Italy in 2021</a:t>
          </a:r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nishsaiprasad/forest-fire-images" TargetMode="External"/><Relationship Id="rId2" Type="http://schemas.openxmlformats.org/officeDocument/2006/relationships/hyperlink" Target="https://www.kaggle.com/datasets/kutaykutlu/forest-fire?select=train_fi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ising smoke and clouds">
            <a:extLst>
              <a:ext uri="{FF2B5EF4-FFF2-40B4-BE49-F238E27FC236}">
                <a16:creationId xmlns:a16="http://schemas.microsoft.com/office/drawing/2014/main" id="{D1E2C820-4293-488D-E044-BE84803B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2963D-9779-37DF-9829-FABB59C1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Smoke and Fire Detection in Forest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8124-DC01-935D-3A9A-B8F8FA3DA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Protecting Nature and Wildlife</a:t>
            </a:r>
          </a:p>
        </p:txBody>
      </p:sp>
    </p:spTree>
    <p:extLst>
      <p:ext uri="{BB962C8B-B14F-4D97-AF65-F5344CB8AC3E}">
        <p14:creationId xmlns:p14="http://schemas.microsoft.com/office/powerpoint/2010/main" val="199602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2732-AA5F-F049-F162-03C4072C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2</a:t>
            </a:r>
            <a:r>
              <a:rPr lang="en-US" sz="3200" baseline="30000"/>
              <a:t>nd</a:t>
            </a:r>
            <a:r>
              <a:rPr lang="en-US" sz="3200"/>
              <a:t>. Approach – Google ViT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6D5F793E-AF6E-1877-C8D2-070E7110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Pretrained on  ImageNet-21k (14 million images, 21,843 classes)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Resolution 224x224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Warmup 100 steps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AdamW</a:t>
            </a:r>
            <a:r>
              <a:rPr lang="en-US" sz="1600" dirty="0">
                <a:solidFill>
                  <a:srgbClr val="FFFFFF"/>
                </a:solidFill>
              </a:rPr>
              <a:t> optimizer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Linear LR schedule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10 epochs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Replace CNN with MH Self-attention mechanism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5692CD-3A06-7288-C047-AF879C3D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71" y="1923188"/>
            <a:ext cx="5963614" cy="301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A88D7-D50B-8939-AA58-F1BD9EB9D423}"/>
              </a:ext>
            </a:extLst>
          </p:cNvPr>
          <p:cNvSpPr txBox="1"/>
          <p:nvPr/>
        </p:nvSpPr>
        <p:spPr>
          <a:xfrm>
            <a:off x="10045258" y="6581001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Errata </a:t>
            </a:r>
            <a:r>
              <a:rPr lang="en-US" sz="1200" i="1" dirty="0" err="1"/>
              <a:t>corrige</a:t>
            </a:r>
            <a:r>
              <a:rPr lang="en-US" sz="1200" i="1" dirty="0"/>
              <a:t> in the report</a:t>
            </a:r>
          </a:p>
        </p:txBody>
      </p:sp>
    </p:spTree>
    <p:extLst>
      <p:ext uri="{BB962C8B-B14F-4D97-AF65-F5344CB8AC3E}">
        <p14:creationId xmlns:p14="http://schemas.microsoft.com/office/powerpoint/2010/main" val="122914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F650D-1303-82F4-A902-91B6BAF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Training and Evaluation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3A2CA5-D5D8-CA3A-F6DF-2DB10BB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Precision 0.99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Recall 0.99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Only 4 high-cost mistakes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B50E73-9356-402D-B4AE-77C16255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38" y="339352"/>
            <a:ext cx="6911528" cy="57020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9449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F2298-58F9-2CE8-4385-64E8461E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Confusion Matrix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949FA07-BC5F-9E6C-91BA-CC220D2E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Better results </a:t>
            </a:r>
            <a:r>
              <a:rPr lang="en-US" sz="1600" dirty="0" err="1">
                <a:solidFill>
                  <a:srgbClr val="FFFFFF"/>
                </a:solidFill>
              </a:rPr>
              <a:t>wrt</a:t>
            </a:r>
            <a:r>
              <a:rPr lang="en-US" sz="1600" dirty="0">
                <a:solidFill>
                  <a:srgbClr val="FFFFFF"/>
                </a:solidFill>
              </a:rPr>
              <a:t> the CNN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Still committing a few errors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3F7ADEB-14E7-CAFC-FF12-9085590E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686399"/>
            <a:ext cx="6267743" cy="51865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584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8CC4-0D7D-0919-3F0D-7CF3F712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75AAC9-880A-64DF-71F0-1A97BB79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Train for more epochs</a:t>
            </a:r>
          </a:p>
          <a:p>
            <a:r>
              <a:rPr lang="en-US" sz="1600" dirty="0"/>
              <a:t>Get more data</a:t>
            </a:r>
          </a:p>
          <a:p>
            <a:r>
              <a:rPr lang="en-US" sz="1600" dirty="0"/>
              <a:t>Different augmentation</a:t>
            </a:r>
          </a:p>
          <a:p>
            <a:r>
              <a:rPr lang="en-US" sz="1600" dirty="0"/>
              <a:t>Test different activation functions</a:t>
            </a:r>
          </a:p>
          <a:p>
            <a:r>
              <a:rPr lang="en-US" sz="1600" dirty="0"/>
              <a:t>Try different schedulers</a:t>
            </a:r>
          </a:p>
        </p:txBody>
      </p:sp>
    </p:spTree>
    <p:extLst>
      <p:ext uri="{BB962C8B-B14F-4D97-AF65-F5344CB8AC3E}">
        <p14:creationId xmlns:p14="http://schemas.microsoft.com/office/powerpoint/2010/main" val="30280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B6C2-4663-913C-1190-5EF212F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Demo Web Application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E9B9-E4BF-0394-7718-60DA4AB5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Works with the fine-tuned model</a:t>
            </a:r>
          </a:p>
          <a:p>
            <a:r>
              <a:rPr lang="en-US" sz="1600"/>
              <a:t>Made with Streamlit</a:t>
            </a:r>
          </a:p>
          <a:p>
            <a:r>
              <a:rPr lang="en-US" sz="1600"/>
              <a:t>Fast inference time</a:t>
            </a:r>
          </a:p>
          <a:p>
            <a:r>
              <a:rPr lang="en-US" sz="1600"/>
              <a:t>Available through inference API</a:t>
            </a:r>
          </a:p>
          <a:p>
            <a:r>
              <a:rPr lang="en-US" sz="1600"/>
              <a:t>Open acces</a:t>
            </a:r>
          </a:p>
        </p:txBody>
      </p:sp>
    </p:spTree>
    <p:extLst>
      <p:ext uri="{BB962C8B-B14F-4D97-AF65-F5344CB8AC3E}">
        <p14:creationId xmlns:p14="http://schemas.microsoft.com/office/powerpoint/2010/main" val="9597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6E41-FE59-CD9D-7256-5B6B31A1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Forest Fires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73A1C2-9464-3243-CE84-2DE3E4640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01087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99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Red alarm light with people on the background">
            <a:extLst>
              <a:ext uri="{FF2B5EF4-FFF2-40B4-BE49-F238E27FC236}">
                <a16:creationId xmlns:a16="http://schemas.microsoft.com/office/drawing/2014/main" id="{001419DD-245B-43A2-2505-324CFFFC9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194" r="1448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22F9F-1133-0695-9BEF-BD42AA67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Early Fire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0613-8EA3-3B89-590B-D39B0192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Can limit damages</a:t>
            </a:r>
          </a:p>
          <a:p>
            <a:r>
              <a:rPr lang="en-US" dirty="0"/>
              <a:t>Allows to alert emergency services on time</a:t>
            </a:r>
          </a:p>
          <a:p>
            <a:r>
              <a:rPr lang="en-US" dirty="0"/>
              <a:t>Difficult even with help of sensors</a:t>
            </a:r>
          </a:p>
          <a:p>
            <a:r>
              <a:rPr lang="en-US" dirty="0"/>
              <a:t>Remote areas are the most difficult to monitor</a:t>
            </a:r>
          </a:p>
        </p:txBody>
      </p:sp>
    </p:spTree>
    <p:extLst>
      <p:ext uri="{BB962C8B-B14F-4D97-AF65-F5344CB8AC3E}">
        <p14:creationId xmlns:p14="http://schemas.microsoft.com/office/powerpoint/2010/main" val="37550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3224A-4BB1-3A77-AE17-AAB23E03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Proposed Solutions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AE0E-FAEB-F815-A1BC-7A8A3913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System to detect Smoke and Fires from images</a:t>
            </a:r>
          </a:p>
          <a:p>
            <a:r>
              <a:rPr lang="en-US" sz="1600" dirty="0"/>
              <a:t>Several recording devices contribute to the monitoring (drones, webcams, …)</a:t>
            </a:r>
          </a:p>
          <a:p>
            <a:r>
              <a:rPr lang="en-US" sz="1600" dirty="0"/>
              <a:t>Non-real-time system (fires evolve more slowly than other events)</a:t>
            </a:r>
          </a:p>
          <a:p>
            <a:r>
              <a:rPr lang="en-US" sz="1600" dirty="0"/>
              <a:t>CNN and Vision Transformer are employed</a:t>
            </a:r>
          </a:p>
        </p:txBody>
      </p:sp>
    </p:spTree>
    <p:extLst>
      <p:ext uri="{BB962C8B-B14F-4D97-AF65-F5344CB8AC3E}">
        <p14:creationId xmlns:p14="http://schemas.microsoft.com/office/powerpoint/2010/main" val="264626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AE2B-251E-2C89-56EC-0C7B0AC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63FA-7C6E-A20E-C7CE-D451A48FB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Source Sans Pro" panose="020B0503030403020204" pitchFamily="34" charset="0"/>
              </a:rPr>
              <a:t>This dataset consist of sample from two datasets hosted on Kaggle:</a:t>
            </a:r>
            <a:endParaRPr lang="en-US" sz="1600" b="0" i="0" u="none" strike="noStrike">
              <a:effectLst/>
              <a:latin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sng" strike="noStrike">
                <a:effectLst/>
                <a:latin typeface="Source Sans Pro" panose="020B0503030403020204" pitchFamily="34" charset="0"/>
                <a:hlinkClick r:id="rId2"/>
              </a:rPr>
              <a:t>Forest Fire</a:t>
            </a:r>
            <a:endParaRPr lang="en-US" b="0" i="0" u="none" strike="noStrike">
              <a:effectLst/>
              <a:latin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sng" strike="noStrike">
                <a:effectLst/>
                <a:latin typeface="Source Sans Pro" panose="020B0503030403020204" pitchFamily="34" charset="0"/>
                <a:hlinkClick r:id="rId3"/>
              </a:rPr>
              <a:t>Forest Fire Images</a:t>
            </a:r>
            <a:endParaRPr lang="en-US" b="0" i="0" u="none" strike="noStrike">
              <a:effectLst/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Source Sans Pro" panose="020B0503030403020204" pitchFamily="34" charset="0"/>
              </a:rPr>
              <a:t>The datasets consist of:</a:t>
            </a:r>
            <a:endParaRPr lang="en-US" sz="1600" b="0" i="0" u="none" strike="noStrike">
              <a:effectLst/>
              <a:latin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2525 </a:t>
            </a:r>
            <a:r>
              <a:rPr lang="en-US" b="1" i="0" u="none" strike="noStrike">
                <a:effectLst/>
                <a:latin typeface="Source Sans Pro" panose="020B0503030403020204" pitchFamily="34" charset="0"/>
              </a:rPr>
              <a:t>Fire</a:t>
            </a: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 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2525 </a:t>
            </a:r>
            <a:r>
              <a:rPr lang="en-US" b="1" i="0" u="none" strike="noStrike">
                <a:effectLst/>
                <a:latin typeface="Source Sans Pro" panose="020B0503030403020204" pitchFamily="34" charset="0"/>
              </a:rPr>
              <a:t>Smoke</a:t>
            </a: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 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2525 </a:t>
            </a:r>
            <a:r>
              <a:rPr lang="en-US" b="1" i="0" u="none" strike="noStrike">
                <a:effectLst/>
                <a:latin typeface="Source Sans Pro" panose="020B0503030403020204" pitchFamily="34" charset="0"/>
              </a:rPr>
              <a:t>Normal</a:t>
            </a: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 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Source Sans Pro" panose="020B0503030403020204" pitchFamily="34" charset="0"/>
              </a:rPr>
              <a:t>The dataset is split into:</a:t>
            </a:r>
            <a:endParaRPr lang="en-US" sz="1600" b="0" i="0" u="none" strike="noStrike">
              <a:effectLst/>
              <a:latin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Train Set -&gt; 6060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Validation Set -&gt; 756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ource Sans Pro" panose="020B0503030403020204" pitchFamily="34" charset="0"/>
              </a:rPr>
              <a:t>Test Set -&gt; 759 samples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311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1AFC1-54A4-87C4-E608-8DF4337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/>
              <a:t>Augmentation Procedure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3C29F7-F58B-1049-69C7-3BC1400E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1196042"/>
            <a:ext cx="11163299" cy="25675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0A85AF-00B0-8F51-C54B-6FE98FB3F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8"/>
            <a:ext cx="6028400" cy="1594345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EFEFE"/>
                </a:solidFill>
              </a:rPr>
              <a:t>RandAugment</a:t>
            </a:r>
            <a:endParaRPr lang="en-US" sz="1600" dirty="0">
              <a:solidFill>
                <a:srgbClr val="FEFEFE"/>
              </a:solidFill>
            </a:endParaRPr>
          </a:p>
          <a:p>
            <a:r>
              <a:rPr lang="en-US" sz="1600" dirty="0">
                <a:solidFill>
                  <a:srgbClr val="FEFEFE"/>
                </a:solidFill>
              </a:rPr>
              <a:t>2 operations</a:t>
            </a:r>
          </a:p>
          <a:p>
            <a:r>
              <a:rPr lang="en-US" sz="1600" dirty="0">
                <a:solidFill>
                  <a:srgbClr val="FEFEFE"/>
                </a:solidFill>
              </a:rPr>
              <a:t>Magnitude 9</a:t>
            </a:r>
          </a:p>
          <a:p>
            <a:r>
              <a:rPr lang="en-US" sz="1600" dirty="0">
                <a:solidFill>
                  <a:srgbClr val="FEFEFE"/>
                </a:solidFill>
              </a:rPr>
              <a:t>same procedure for both approaches</a:t>
            </a:r>
          </a:p>
          <a:p>
            <a:endParaRPr lang="en-US" sz="16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1074-02E1-0CB0-DBA7-C9C42C5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1st. Approach - CNN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2324D27-B61C-A903-6DAA-F5F62194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3"/>
            <a:ext cx="3575737" cy="4354286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Strided</a:t>
            </a:r>
            <a:r>
              <a:rPr lang="en-US" sz="1600" dirty="0">
                <a:solidFill>
                  <a:srgbClr val="FFFFFF"/>
                </a:solidFill>
              </a:rPr>
              <a:t> Conv.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Dilated Conv.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Batch Normalization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Dropout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SELU activation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Cross-entropy loss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AdamW</a:t>
            </a:r>
            <a:r>
              <a:rPr lang="en-US" sz="1600" dirty="0">
                <a:solidFill>
                  <a:srgbClr val="FFFFFF"/>
                </a:solidFill>
              </a:rPr>
              <a:t> optimizer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Exponential LR schedule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20 epochs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A9F7E1-9E95-EC80-9231-6F0BF2EE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702069"/>
            <a:ext cx="6267743" cy="51552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766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4D9C-5980-0F9A-B7D3-06088F1B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Training and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03EAA3-1BA2-499F-A0FA-240B5CC6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Precision 0.99</a:t>
            </a:r>
          </a:p>
          <a:p>
            <a:r>
              <a:rPr lang="en-US" sz="1600">
                <a:solidFill>
                  <a:srgbClr val="FFFFFF"/>
                </a:solidFill>
              </a:rPr>
              <a:t>Recall 0.97</a:t>
            </a:r>
          </a:p>
          <a:p>
            <a:r>
              <a:rPr lang="en-US" sz="1600">
                <a:solidFill>
                  <a:srgbClr val="FFFFFF"/>
                </a:solidFill>
              </a:rPr>
              <a:t>Still committing errors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4D5190-7F49-E268-9850-E90323B47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918"/>
          <a:stretch/>
        </p:blipFill>
        <p:spPr>
          <a:xfrm>
            <a:off x="4778595" y="457201"/>
            <a:ext cx="7271814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774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4265A-1832-49EE-7651-B18D1BD5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DCFAF-248B-6048-9C4E-267C6B77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Different cost of misclassification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Reporting a “fire” situation as “normal” is worse than a false alarm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3668A7A-64C2-4D4C-ECEC-7A9A9CA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678565"/>
            <a:ext cx="6267743" cy="52022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673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147</TotalTime>
  <Words>320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Source Sans Pro</vt:lpstr>
      <vt:lpstr>Wingdings 2</vt:lpstr>
      <vt:lpstr>Quotable</vt:lpstr>
      <vt:lpstr>Smoke and Fire Detection in Forest Environment</vt:lpstr>
      <vt:lpstr>Forest Fires</vt:lpstr>
      <vt:lpstr>Early Fire Detection</vt:lpstr>
      <vt:lpstr>Proposed Solutions</vt:lpstr>
      <vt:lpstr>Dataset</vt:lpstr>
      <vt:lpstr>Augmentation Procedure</vt:lpstr>
      <vt:lpstr>1st. Approach - CNN</vt:lpstr>
      <vt:lpstr>Training and Evaluation</vt:lpstr>
      <vt:lpstr>Confusion Matrix</vt:lpstr>
      <vt:lpstr>2nd. Approach – Google ViT</vt:lpstr>
      <vt:lpstr>Training and Evaluation</vt:lpstr>
      <vt:lpstr>Confusion Matrix</vt:lpstr>
      <vt:lpstr>Future Work</vt:lpstr>
      <vt:lpstr>Demo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 and Fire Detection in Forest Environment</dc:title>
  <dc:creator>Bianchi Edoardo (Student Com21)</dc:creator>
  <cp:lastModifiedBy>Bianchi Edoardo (Student Com21)</cp:lastModifiedBy>
  <cp:revision>6</cp:revision>
  <dcterms:created xsi:type="dcterms:W3CDTF">2023-02-08T18:18:25Z</dcterms:created>
  <dcterms:modified xsi:type="dcterms:W3CDTF">2023-02-09T06:50:19Z</dcterms:modified>
</cp:coreProperties>
</file>