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40"/>
  </p:notesMasterIdLst>
  <p:sldIdLst>
    <p:sldId id="256" r:id="rId5"/>
    <p:sldId id="257" r:id="rId6"/>
    <p:sldId id="258" r:id="rId7"/>
    <p:sldId id="259" r:id="rId8"/>
    <p:sldId id="260" r:id="rId9"/>
    <p:sldId id="261" r:id="rId10"/>
    <p:sldId id="262" r:id="rId11"/>
    <p:sldId id="286" r:id="rId12"/>
    <p:sldId id="263" r:id="rId13"/>
    <p:sldId id="288" r:id="rId14"/>
    <p:sldId id="289" r:id="rId15"/>
    <p:sldId id="290" r:id="rId16"/>
    <p:sldId id="287"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Lst>
  <p:sldSz cx="9144000" cy="5143500" type="screen16x9"/>
  <p:notesSz cx="6858000" cy="9144000"/>
  <p:embeddedFontLst>
    <p:embeddedFont>
      <p:font typeface="Consolas" panose="020B0609020204030204" pitchFamily="49" charset="0"/>
      <p:regular r:id="rId41"/>
      <p:bold r:id="rId42"/>
      <p:italic r:id="rId43"/>
      <p:boldItalic r:id="rId44"/>
    </p:embeddedFont>
    <p:embeddedFont>
      <p:font typeface="Proxima Nova" panose="020B0604020202020204" charset="0"/>
      <p:regular r:id="rId45"/>
      <p:bold r:id="rId46"/>
      <p:italic r:id="rId47"/>
      <p:boldItalic r:id="rId48"/>
    </p:embeddedFont>
    <p:embeddedFont>
      <p:font typeface="Raleway" pitchFamily="2" charset="0"/>
      <p:regular r:id="rId49"/>
      <p:bold r:id="rId50"/>
      <p:italic r:id="rId51"/>
      <p:boldItalic r:id="rId52"/>
    </p:embeddedFont>
    <p:embeddedFont>
      <p:font typeface="Raleway Medium" pitchFamily="2" charset="0"/>
      <p:regular r:id="rId53"/>
      <p:bold r:id="rId54"/>
      <p:italic r:id="rId55"/>
      <p:boldItalic r:id="rId56"/>
    </p:embeddedFont>
    <p:embeddedFont>
      <p:font typeface="Work Sans" pitchFamily="2" charset="0"/>
      <p:regular r:id="rId57"/>
      <p:bold r:id="rId58"/>
      <p:italic r:id="rId59"/>
      <p:boldItalic r:id="rId60"/>
    </p:embeddedFont>
    <p:embeddedFont>
      <p:font typeface="Work Sans Light" pitchFamily="2" charset="0"/>
      <p:regular r:id="rId61"/>
      <p:bold r:id="rId62"/>
      <p:italic r:id="rId63"/>
      <p:boldItalic r:id="rId64"/>
    </p:embeddedFont>
    <p:embeddedFont>
      <p:font typeface="Work Sans Medium" pitchFamily="2"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9C9C"/>
    <a:srgbClr val="B9B9B9"/>
    <a:srgbClr val="5EA0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C1D7EF-7DF8-4339-928B-5E0F8A939CE9}" v="39" dt="2022-09-30T12:42:59.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font" Target="fonts/font23.fntdata"/><Relationship Id="rId68" Type="http://schemas.openxmlformats.org/officeDocument/2006/relationships/font" Target="fonts/font28.fntdata"/><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font" Target="fonts/font2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57" Type="http://schemas.openxmlformats.org/officeDocument/2006/relationships/font" Target="fonts/font17.fntdata"/><Relationship Id="rId61" Type="http://schemas.openxmlformats.org/officeDocument/2006/relationships/font" Target="fonts/font2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font" Target="fonts/font25.fntdata"/><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font" Target="fonts/font24.fntdata"/><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1.fntdata"/><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font" Target="fonts/font27.fntdata"/><Relationship Id="rId20" Type="http://schemas.openxmlformats.org/officeDocument/2006/relationships/slide" Target="slides/slide16.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6495c3f6b_0_1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6495c3f6b_0_1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773cfbeb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773cfbeb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352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773cfbeb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773cfbeb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125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773cfbeb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773cfbeb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112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773cfbeb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773cfbeb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36495c3f6b_0_1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36495c3f6b_0_1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6495c3f6b_0_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6495c3f6b_0_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7831ce667_1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7831ce667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7831ce667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7831ce667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7831ce667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7831ce667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6495c3f6b_0_1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6495c3f6b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6495c3f6b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6495c3f6b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7831ce667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7831ce667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7831ce667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7831ce667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7831ce667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7831ce667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37831ce667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37831ce66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37831ce667_1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37831ce667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7831ce667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7831ce667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7831ce667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7831ce667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7831ce667_1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37831ce667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37831ce667_1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37831ce667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37831ce667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37831ce667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6495c3f6b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6495c3f6b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37831ce667_1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37831ce667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37831ce667_1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37831ce667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37831ce667_1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37831ce667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34c452dabb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34c452dabb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36495c3f6b_0_1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36495c3f6b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6495c3f6b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6495c3f6b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6495c3f6b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6495c3f6b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6495c3f6b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6495c3f6b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6495c3f6b_0_1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36495c3f6b_0_1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6495c3f6b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6495c3f6b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745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773cfbeb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773cfbeb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1"/>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4" name="Google Shape;54;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6" name="Google Shape;56;p11"/>
          <p:cNvSpPr/>
          <p:nvPr/>
        </p:nvSpPr>
        <p:spPr>
          <a:xfrm>
            <a:off x="-56950" y="-31625"/>
            <a:ext cx="278400" cy="517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 Cover">
  <p:cSld name="TITLE_1">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840500" y="253600"/>
            <a:ext cx="3869700" cy="15474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666666"/>
              </a:buClr>
              <a:buSzPts val="4000"/>
              <a:buFont typeface="Raleway Medium"/>
              <a:buNone/>
              <a:defRPr sz="4000">
                <a:solidFill>
                  <a:srgbClr val="666666"/>
                </a:solidFill>
                <a:latin typeface="Raleway Medium"/>
                <a:ea typeface="Raleway Medium"/>
                <a:cs typeface="Raleway Medium"/>
                <a:sym typeface="Raleway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3"/>
          <p:cNvSpPr/>
          <p:nvPr/>
        </p:nvSpPr>
        <p:spPr>
          <a:xfrm>
            <a:off x="-31625" y="-53700"/>
            <a:ext cx="278400" cy="525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59">
          <p15:clr>
            <a:srgbClr val="FF9900"/>
          </p15:clr>
        </p15:guide>
        <p15:guide id="2" orient="horz" pos="1134">
          <p15:clr>
            <a:srgbClr val="FF9900"/>
          </p15:clr>
        </p15:guide>
        <p15:guide id="3" pos="523">
          <p15:clr>
            <a:srgbClr val="FF9900"/>
          </p15:clr>
        </p15:guide>
        <p15:guide id="4" pos="3032">
          <p15:clr>
            <a:srgbClr val="FF990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pic>
        <p:nvPicPr>
          <p:cNvPr id="18" name="Google Shape;18;p3"/>
          <p:cNvPicPr preferRelativeResize="0"/>
          <p:nvPr/>
        </p:nvPicPr>
        <p:blipFill rotWithShape="1">
          <a:blip r:embed="rId2">
            <a:alphaModFix/>
          </a:blip>
          <a:srcRect l="22441" t="20097" r="22485" b="21275"/>
          <a:stretch/>
        </p:blipFill>
        <p:spPr>
          <a:xfrm>
            <a:off x="8511500" y="0"/>
            <a:ext cx="632499" cy="673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23" name="Google Shape;23;p4"/>
          <p:cNvSpPr/>
          <p:nvPr/>
        </p:nvSpPr>
        <p:spPr>
          <a:xfrm>
            <a:off x="-25325" y="-15750"/>
            <a:ext cx="278400" cy="517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rotWithShape="1">
          <a:blip r:embed="rId2">
            <a:alphaModFix/>
          </a:blip>
          <a:srcRect l="22441" t="20097" r="22485" b="21275"/>
          <a:stretch/>
        </p:blipFill>
        <p:spPr>
          <a:xfrm>
            <a:off x="8511500" y="0"/>
            <a:ext cx="632499" cy="6733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30" name="Google Shape;30;p5"/>
          <p:cNvPicPr preferRelativeResize="0"/>
          <p:nvPr/>
        </p:nvPicPr>
        <p:blipFill rotWithShape="1">
          <a:blip r:embed="rId2">
            <a:alphaModFix/>
          </a:blip>
          <a:srcRect l="22441" t="20097" r="22485" b="21275"/>
          <a:stretch/>
        </p:blipFill>
        <p:spPr>
          <a:xfrm>
            <a:off x="8511500" y="0"/>
            <a:ext cx="632499" cy="6733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34" name="Google Shape;34;p6"/>
          <p:cNvPicPr preferRelativeResize="0"/>
          <p:nvPr/>
        </p:nvPicPr>
        <p:blipFill rotWithShape="1">
          <a:blip r:embed="rId2">
            <a:alphaModFix/>
          </a:blip>
          <a:srcRect l="22441" t="20097" r="22485" b="21275"/>
          <a:stretch/>
        </p:blipFill>
        <p:spPr>
          <a:xfrm>
            <a:off x="8511500" y="0"/>
            <a:ext cx="632499" cy="6733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5" name="Google Shape;45;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510450" y="186350"/>
            <a:ext cx="8123100" cy="2783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b="1" dirty="0">
                <a:latin typeface="Raleway"/>
                <a:ea typeface="Raleway"/>
                <a:cs typeface="Raleway"/>
                <a:sym typeface="Raleway"/>
              </a:rPr>
              <a:t>Energy</a:t>
            </a:r>
            <a:r>
              <a:rPr lang="en-GB" dirty="0">
                <a:latin typeface="Raleway"/>
                <a:ea typeface="Raleway"/>
                <a:cs typeface="Raleway"/>
                <a:sym typeface="Raleway"/>
              </a:rPr>
              <a:t>:</a:t>
            </a:r>
            <a:endParaRPr dirty="0">
              <a:latin typeface="Raleway"/>
              <a:ea typeface="Raleway"/>
              <a:cs typeface="Raleway"/>
              <a:sym typeface="Raleway"/>
            </a:endParaRPr>
          </a:p>
          <a:p>
            <a:pPr marL="0" lvl="0" indent="0" algn="l" rtl="0">
              <a:spcBef>
                <a:spcPts val="0"/>
              </a:spcBef>
              <a:spcAft>
                <a:spcPts val="0"/>
              </a:spcAft>
              <a:buNone/>
            </a:pPr>
            <a:r>
              <a:rPr lang="en-GB" dirty="0">
                <a:latin typeface="Raleway"/>
                <a:ea typeface="Raleway"/>
                <a:cs typeface="Raleway"/>
                <a:sym typeface="Raleway"/>
              </a:rPr>
              <a:t>The City, </a:t>
            </a:r>
            <a:endParaRPr dirty="0">
              <a:latin typeface="Raleway"/>
              <a:ea typeface="Raleway"/>
              <a:cs typeface="Raleway"/>
              <a:sym typeface="Raleway"/>
            </a:endParaRPr>
          </a:p>
          <a:p>
            <a:pPr marL="0" lvl="0" indent="0" algn="l" rtl="0">
              <a:spcBef>
                <a:spcPts val="0"/>
              </a:spcBef>
              <a:spcAft>
                <a:spcPts val="0"/>
              </a:spcAft>
              <a:buNone/>
            </a:pPr>
            <a:r>
              <a:rPr lang="en-GB" dirty="0">
                <a:latin typeface="Raleway"/>
                <a:ea typeface="Raleway"/>
                <a:cs typeface="Raleway"/>
                <a:sym typeface="Raleway"/>
              </a:rPr>
              <a:t>The World and</a:t>
            </a:r>
            <a:endParaRPr dirty="0">
              <a:latin typeface="Raleway"/>
              <a:ea typeface="Raleway"/>
              <a:cs typeface="Raleway"/>
              <a:sym typeface="Raleway"/>
            </a:endParaRPr>
          </a:p>
          <a:p>
            <a:pPr marL="0" lvl="0" indent="0" algn="l" rtl="0">
              <a:spcBef>
                <a:spcPts val="0"/>
              </a:spcBef>
              <a:spcAft>
                <a:spcPts val="0"/>
              </a:spcAft>
              <a:buNone/>
            </a:pPr>
            <a:r>
              <a:rPr lang="en-GB" dirty="0">
                <a:latin typeface="Raleway"/>
                <a:ea typeface="Raleway"/>
                <a:cs typeface="Raleway"/>
                <a:sym typeface="Raleway"/>
              </a:rPr>
              <a:t>The Forecast</a:t>
            </a:r>
            <a:endParaRPr dirty="0">
              <a:latin typeface="Raleway"/>
              <a:ea typeface="Raleway"/>
              <a:cs typeface="Raleway"/>
              <a:sym typeface="Raleway"/>
            </a:endParaRPr>
          </a:p>
        </p:txBody>
      </p:sp>
      <p:pic>
        <p:nvPicPr>
          <p:cNvPr id="67" name="Google Shape;67;p14"/>
          <p:cNvPicPr preferRelativeResize="0"/>
          <p:nvPr/>
        </p:nvPicPr>
        <p:blipFill rotWithShape="1">
          <a:blip r:embed="rId3">
            <a:alphaModFix/>
          </a:blip>
          <a:srcRect l="22441" t="20097" r="22485" b="21275"/>
          <a:stretch/>
        </p:blipFill>
        <p:spPr>
          <a:xfrm>
            <a:off x="8113950" y="0"/>
            <a:ext cx="1030050" cy="1096551"/>
          </a:xfrm>
          <a:prstGeom prst="rect">
            <a:avLst/>
          </a:prstGeom>
          <a:noFill/>
          <a:ln>
            <a:noFill/>
          </a:ln>
        </p:spPr>
      </p:pic>
      <p:sp>
        <p:nvSpPr>
          <p:cNvPr id="2" name="Google Shape;66;p14">
            <a:extLst>
              <a:ext uri="{FF2B5EF4-FFF2-40B4-BE49-F238E27FC236}">
                <a16:creationId xmlns:a16="http://schemas.microsoft.com/office/drawing/2014/main" id="{229EF51D-DCF0-66D8-AA45-B88C597EF0A4}"/>
              </a:ext>
            </a:extLst>
          </p:cNvPr>
          <p:cNvSpPr txBox="1">
            <a:spLocks/>
          </p:cNvSpPr>
          <p:nvPr/>
        </p:nvSpPr>
        <p:spPr>
          <a:xfrm>
            <a:off x="591264" y="2970050"/>
            <a:ext cx="4668253" cy="980840"/>
          </a:xfrm>
          <a:prstGeom prst="rect">
            <a:avLst/>
          </a:prstGeom>
          <a:noFill/>
          <a:ln>
            <a:noFill/>
          </a:ln>
        </p:spPr>
        <p:txBody>
          <a:bodyPr spcFirstLastPara="1" wrap="square" lIns="91425" tIns="91425" rIns="91425" bIns="91425" anchor="b" anchorCtr="0">
            <a:normAutofit fontScale="3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r>
              <a:rPr lang="en-GB" dirty="0">
                <a:latin typeface="Raleway"/>
                <a:ea typeface="Raleway"/>
                <a:cs typeface="Raleway"/>
                <a:sym typeface="Raleway"/>
              </a:rPr>
              <a:t>Exploring past and future energy consumption patterns worldwide and in countries with top performing Smart Cities.</a:t>
            </a:r>
          </a:p>
        </p:txBody>
      </p:sp>
      <p:sp>
        <p:nvSpPr>
          <p:cNvPr id="5" name="Google Shape;66;p14">
            <a:extLst>
              <a:ext uri="{FF2B5EF4-FFF2-40B4-BE49-F238E27FC236}">
                <a16:creationId xmlns:a16="http://schemas.microsoft.com/office/drawing/2014/main" id="{36CEE589-C121-7861-6512-72685041DDA8}"/>
              </a:ext>
            </a:extLst>
          </p:cNvPr>
          <p:cNvSpPr txBox="1">
            <a:spLocks/>
          </p:cNvSpPr>
          <p:nvPr/>
        </p:nvSpPr>
        <p:spPr>
          <a:xfrm>
            <a:off x="1695441" y="4299359"/>
            <a:ext cx="2953709" cy="553239"/>
          </a:xfrm>
          <a:prstGeom prst="rect">
            <a:avLst/>
          </a:prstGeom>
          <a:noFill/>
          <a:ln>
            <a:noFill/>
          </a:ln>
        </p:spPr>
        <p:txBody>
          <a:bodyPr spcFirstLastPara="1" wrap="square" lIns="91425" tIns="91425" rIns="91425" bIns="91425" anchor="b" anchorCtr="0">
            <a:normAutofit fontScale="6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r>
              <a:rPr lang="es-ES" dirty="0">
                <a:latin typeface="Raleway"/>
                <a:ea typeface="Raleway"/>
                <a:cs typeface="Raleway"/>
                <a:sym typeface="Raleway"/>
              </a:rPr>
              <a:t>POWERED BY </a:t>
            </a:r>
            <a:endParaRPr lang="en-GB" dirty="0">
              <a:latin typeface="Raleway"/>
              <a:ea typeface="Raleway"/>
              <a:cs typeface="Raleway"/>
              <a:sym typeface="Raleway"/>
            </a:endParaRPr>
          </a:p>
        </p:txBody>
      </p:sp>
      <p:pic>
        <p:nvPicPr>
          <p:cNvPr id="7" name="Picture 6" descr="A blue and white logo&#10;&#10;Description automatically generated with medium confidence">
            <a:extLst>
              <a:ext uri="{FF2B5EF4-FFF2-40B4-BE49-F238E27FC236}">
                <a16:creationId xmlns:a16="http://schemas.microsoft.com/office/drawing/2014/main" id="{2C0BF624-21AF-3A2B-5A18-77EBAD937D53}"/>
              </a:ext>
            </a:extLst>
          </p:cNvPr>
          <p:cNvPicPr>
            <a:picLocks noChangeAspect="1"/>
          </p:cNvPicPr>
          <p:nvPr/>
        </p:nvPicPr>
        <p:blipFill>
          <a:blip r:embed="rId4"/>
          <a:stretch>
            <a:fillRect/>
          </a:stretch>
        </p:blipFill>
        <p:spPr>
          <a:xfrm>
            <a:off x="5933369" y="4191882"/>
            <a:ext cx="1809322" cy="753884"/>
          </a:xfrm>
          <a:prstGeom prst="rect">
            <a:avLst/>
          </a:prstGeom>
        </p:spPr>
      </p:pic>
      <p:pic>
        <p:nvPicPr>
          <p:cNvPr id="8" name="Picture 7" descr="A blue and white logo&#10;&#10;Description automatically generated with medium confidence">
            <a:extLst>
              <a:ext uri="{FF2B5EF4-FFF2-40B4-BE49-F238E27FC236}">
                <a16:creationId xmlns:a16="http://schemas.microsoft.com/office/drawing/2014/main" id="{8C87EBCB-3197-C350-93E6-70D8E978A805}"/>
              </a:ext>
            </a:extLst>
          </p:cNvPr>
          <p:cNvPicPr>
            <a:picLocks noChangeAspect="1"/>
          </p:cNvPicPr>
          <p:nvPr/>
        </p:nvPicPr>
        <p:blipFill rotWithShape="1">
          <a:blip r:embed="rId4"/>
          <a:srcRect l="12871" r="44946"/>
          <a:stretch/>
        </p:blipFill>
        <p:spPr>
          <a:xfrm>
            <a:off x="4876015" y="4186308"/>
            <a:ext cx="763228" cy="753884"/>
          </a:xfrm>
          <a:prstGeom prst="rect">
            <a:avLst/>
          </a:prstGeom>
        </p:spPr>
      </p:pic>
      <p:sp>
        <p:nvSpPr>
          <p:cNvPr id="10" name="Google Shape;66;p14">
            <a:extLst>
              <a:ext uri="{FF2B5EF4-FFF2-40B4-BE49-F238E27FC236}">
                <a16:creationId xmlns:a16="http://schemas.microsoft.com/office/drawing/2014/main" id="{EB118B8F-22DC-9A22-93A3-13DC9DD52FE8}"/>
              </a:ext>
            </a:extLst>
          </p:cNvPr>
          <p:cNvSpPr txBox="1">
            <a:spLocks/>
          </p:cNvSpPr>
          <p:nvPr/>
        </p:nvSpPr>
        <p:spPr>
          <a:xfrm>
            <a:off x="5592424" y="4386953"/>
            <a:ext cx="315033" cy="5532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r>
              <a:rPr lang="es-ES" sz="4000" dirty="0">
                <a:latin typeface="Raleway"/>
                <a:ea typeface="Raleway"/>
                <a:cs typeface="Raleway"/>
                <a:sym typeface="Raleway"/>
              </a:rPr>
              <a:t>-</a:t>
            </a:r>
            <a:endParaRPr lang="en-GB" sz="4000" dirty="0">
              <a:latin typeface="Raleway"/>
              <a:ea typeface="Raleway"/>
              <a:cs typeface="Raleway"/>
              <a:sym typeface="Raleway"/>
            </a:endParaRPr>
          </a:p>
        </p:txBody>
      </p:sp>
      <p:pic>
        <p:nvPicPr>
          <p:cNvPr id="11" name="Picture 10">
            <a:extLst>
              <a:ext uri="{FF2B5EF4-FFF2-40B4-BE49-F238E27FC236}">
                <a16:creationId xmlns:a16="http://schemas.microsoft.com/office/drawing/2014/main" id="{1A290ADC-0483-CB01-E345-81725719CDD6}"/>
              </a:ext>
            </a:extLst>
          </p:cNvPr>
          <p:cNvPicPr>
            <a:picLocks noChangeAspect="1"/>
          </p:cNvPicPr>
          <p:nvPr/>
        </p:nvPicPr>
        <p:blipFill rotWithShape="1">
          <a:blip r:embed="rId5"/>
          <a:srcRect r="55570"/>
          <a:stretch/>
        </p:blipFill>
        <p:spPr>
          <a:xfrm>
            <a:off x="5102791" y="282275"/>
            <a:ext cx="2391650" cy="22696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02</a:t>
            </a:r>
            <a:r>
              <a:rPr lang="en-GB" dirty="0">
                <a:latin typeface="Raleway"/>
                <a:ea typeface="Raleway"/>
                <a:cs typeface="Raleway"/>
                <a:sym typeface="Raleway"/>
              </a:rPr>
              <a:t> WEC Exploratory Data Analysis</a:t>
            </a:r>
            <a:endParaRPr dirty="0">
              <a:latin typeface="Raleway"/>
              <a:ea typeface="Raleway"/>
              <a:cs typeface="Raleway"/>
              <a:sym typeface="Raleway"/>
            </a:endParaRPr>
          </a:p>
        </p:txBody>
      </p:sp>
      <p:sp>
        <p:nvSpPr>
          <p:cNvPr id="5" name="TextBox 4">
            <a:extLst>
              <a:ext uri="{FF2B5EF4-FFF2-40B4-BE49-F238E27FC236}">
                <a16:creationId xmlns:a16="http://schemas.microsoft.com/office/drawing/2014/main" id="{81D736F0-4850-7660-0125-9EC240190D52}"/>
              </a:ext>
            </a:extLst>
          </p:cNvPr>
          <p:cNvSpPr txBox="1"/>
          <p:nvPr/>
        </p:nvSpPr>
        <p:spPr>
          <a:xfrm>
            <a:off x="684080" y="789125"/>
            <a:ext cx="4585750" cy="307777"/>
          </a:xfrm>
          <a:prstGeom prst="rect">
            <a:avLst/>
          </a:prstGeom>
          <a:noFill/>
        </p:spPr>
        <p:txBody>
          <a:bodyPr wrap="square">
            <a:spAutoFit/>
          </a:bodyPr>
          <a:lstStyle/>
          <a:p>
            <a:r>
              <a:rPr lang="es-ES" dirty="0">
                <a:solidFill>
                  <a:srgbClr val="9C9C9C"/>
                </a:solidFill>
                <a:latin typeface="Work Sans"/>
                <a:sym typeface="Work Sans"/>
              </a:rPr>
              <a:t>W</a:t>
            </a:r>
            <a:r>
              <a:rPr lang="en-GB" dirty="0">
                <a:solidFill>
                  <a:srgbClr val="9C9C9C"/>
                </a:solidFill>
                <a:latin typeface="Work Sans"/>
                <a:sym typeface="Work Sans"/>
              </a:rPr>
              <a:t>here the world stands now ?</a:t>
            </a:r>
            <a:endParaRPr lang="en-GB" dirty="0"/>
          </a:p>
        </p:txBody>
      </p:sp>
      <p:pic>
        <p:nvPicPr>
          <p:cNvPr id="8" name="Picture 7" descr="Graphical user interface&#10;&#10;Description automatically generated">
            <a:extLst>
              <a:ext uri="{FF2B5EF4-FFF2-40B4-BE49-F238E27FC236}">
                <a16:creationId xmlns:a16="http://schemas.microsoft.com/office/drawing/2014/main" id="{1979004B-20AC-4008-AEC2-A2B9E74FDC06}"/>
              </a:ext>
            </a:extLst>
          </p:cNvPr>
          <p:cNvPicPr>
            <a:picLocks noChangeAspect="1"/>
          </p:cNvPicPr>
          <p:nvPr/>
        </p:nvPicPr>
        <p:blipFill>
          <a:blip r:embed="rId3"/>
          <a:stretch>
            <a:fillRect/>
          </a:stretch>
        </p:blipFill>
        <p:spPr>
          <a:xfrm>
            <a:off x="1423164" y="1096902"/>
            <a:ext cx="5923609" cy="3849600"/>
          </a:xfrm>
          <a:prstGeom prst="rect">
            <a:avLst/>
          </a:prstGeom>
        </p:spPr>
      </p:pic>
    </p:spTree>
    <p:extLst>
      <p:ext uri="{BB962C8B-B14F-4D97-AF65-F5344CB8AC3E}">
        <p14:creationId xmlns:p14="http://schemas.microsoft.com/office/powerpoint/2010/main" val="655420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02</a:t>
            </a:r>
            <a:r>
              <a:rPr lang="en-GB" dirty="0">
                <a:latin typeface="Raleway"/>
                <a:ea typeface="Raleway"/>
                <a:cs typeface="Raleway"/>
                <a:sym typeface="Raleway"/>
              </a:rPr>
              <a:t> WEC Exploratory Data Analysis</a:t>
            </a:r>
            <a:endParaRPr dirty="0">
              <a:latin typeface="Raleway"/>
              <a:ea typeface="Raleway"/>
              <a:cs typeface="Raleway"/>
              <a:sym typeface="Raleway"/>
            </a:endParaRPr>
          </a:p>
        </p:txBody>
      </p:sp>
      <p:sp>
        <p:nvSpPr>
          <p:cNvPr id="5" name="TextBox 4">
            <a:extLst>
              <a:ext uri="{FF2B5EF4-FFF2-40B4-BE49-F238E27FC236}">
                <a16:creationId xmlns:a16="http://schemas.microsoft.com/office/drawing/2014/main" id="{81D736F0-4850-7660-0125-9EC240190D52}"/>
              </a:ext>
            </a:extLst>
          </p:cNvPr>
          <p:cNvSpPr txBox="1"/>
          <p:nvPr/>
        </p:nvSpPr>
        <p:spPr>
          <a:xfrm>
            <a:off x="684080" y="789125"/>
            <a:ext cx="4585750" cy="307777"/>
          </a:xfrm>
          <a:prstGeom prst="rect">
            <a:avLst/>
          </a:prstGeom>
          <a:noFill/>
        </p:spPr>
        <p:txBody>
          <a:bodyPr wrap="square">
            <a:spAutoFit/>
          </a:bodyPr>
          <a:lstStyle/>
          <a:p>
            <a:r>
              <a:rPr lang="es-ES" dirty="0">
                <a:solidFill>
                  <a:srgbClr val="9C9C9C"/>
                </a:solidFill>
                <a:latin typeface="Work Sans"/>
                <a:sym typeface="Work Sans"/>
              </a:rPr>
              <a:t>W</a:t>
            </a:r>
            <a:r>
              <a:rPr lang="en-GB" dirty="0">
                <a:solidFill>
                  <a:srgbClr val="9C9C9C"/>
                </a:solidFill>
                <a:latin typeface="Work Sans"/>
                <a:sym typeface="Work Sans"/>
              </a:rPr>
              <a:t>here the world stands now ?</a:t>
            </a:r>
            <a:endParaRPr lang="en-GB" dirty="0"/>
          </a:p>
        </p:txBody>
      </p:sp>
    </p:spTree>
    <p:extLst>
      <p:ext uri="{BB962C8B-B14F-4D97-AF65-F5344CB8AC3E}">
        <p14:creationId xmlns:p14="http://schemas.microsoft.com/office/powerpoint/2010/main" val="57800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02</a:t>
            </a:r>
            <a:r>
              <a:rPr lang="en-GB">
                <a:latin typeface="Raleway"/>
                <a:ea typeface="Raleway"/>
                <a:cs typeface="Raleway"/>
                <a:sym typeface="Raleway"/>
              </a:rPr>
              <a:t> Exploratory Data Analysis</a:t>
            </a:r>
            <a:endParaRPr>
              <a:latin typeface="Raleway"/>
              <a:ea typeface="Raleway"/>
              <a:cs typeface="Raleway"/>
              <a:sym typeface="Raleway"/>
            </a:endParaRPr>
          </a:p>
        </p:txBody>
      </p:sp>
      <p:sp>
        <p:nvSpPr>
          <p:cNvPr id="5" name="TextBox 4">
            <a:extLst>
              <a:ext uri="{FF2B5EF4-FFF2-40B4-BE49-F238E27FC236}">
                <a16:creationId xmlns:a16="http://schemas.microsoft.com/office/drawing/2014/main" id="{81D736F0-4850-7660-0125-9EC240190D52}"/>
              </a:ext>
            </a:extLst>
          </p:cNvPr>
          <p:cNvSpPr txBox="1"/>
          <p:nvPr/>
        </p:nvSpPr>
        <p:spPr>
          <a:xfrm>
            <a:off x="684080" y="789125"/>
            <a:ext cx="4585750" cy="307777"/>
          </a:xfrm>
          <a:prstGeom prst="rect">
            <a:avLst/>
          </a:prstGeom>
          <a:noFill/>
        </p:spPr>
        <p:txBody>
          <a:bodyPr wrap="square">
            <a:spAutoFit/>
          </a:bodyPr>
          <a:lstStyle/>
          <a:p>
            <a:r>
              <a:rPr lang="es-ES" dirty="0">
                <a:solidFill>
                  <a:srgbClr val="9C9C9C"/>
                </a:solidFill>
                <a:latin typeface="Work Sans"/>
                <a:sym typeface="Work Sans"/>
              </a:rPr>
              <a:t>W</a:t>
            </a:r>
            <a:r>
              <a:rPr lang="en-GB" dirty="0">
                <a:solidFill>
                  <a:srgbClr val="9C9C9C"/>
                </a:solidFill>
                <a:latin typeface="Work Sans"/>
                <a:sym typeface="Work Sans"/>
              </a:rPr>
              <a:t>here the world stands now ?</a:t>
            </a:r>
            <a:endParaRPr lang="en-GB" dirty="0"/>
          </a:p>
        </p:txBody>
      </p:sp>
    </p:spTree>
    <p:extLst>
      <p:ext uri="{BB962C8B-B14F-4D97-AF65-F5344CB8AC3E}">
        <p14:creationId xmlns:p14="http://schemas.microsoft.com/office/powerpoint/2010/main" val="180612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EA28-B535-FA24-6975-2FA1C6BCAC34}"/>
              </a:ext>
            </a:extLst>
          </p:cNvPr>
          <p:cNvSpPr>
            <a:spLocks noGrp="1"/>
          </p:cNvSpPr>
          <p:nvPr>
            <p:ph type="title"/>
          </p:nvPr>
        </p:nvSpPr>
        <p:spPr/>
        <p:txBody>
          <a:bodyPr>
            <a:normAutofit fontScale="90000"/>
          </a:bodyPr>
          <a:lstStyle/>
          <a:p>
            <a:endParaRPr lang="en-GB"/>
          </a:p>
        </p:txBody>
      </p:sp>
      <p:sp>
        <p:nvSpPr>
          <p:cNvPr id="3" name="Text Placeholder 2">
            <a:extLst>
              <a:ext uri="{FF2B5EF4-FFF2-40B4-BE49-F238E27FC236}">
                <a16:creationId xmlns:a16="http://schemas.microsoft.com/office/drawing/2014/main" id="{3CC316EF-E93A-788E-87A6-A4916C761ED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0020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02</a:t>
            </a:r>
            <a:r>
              <a:rPr lang="en-GB">
                <a:latin typeface="Raleway"/>
                <a:ea typeface="Raleway"/>
                <a:cs typeface="Raleway"/>
                <a:sym typeface="Raleway"/>
              </a:rPr>
              <a:t> Exploratory Data Analysis</a:t>
            </a:r>
            <a:endParaRPr>
              <a:latin typeface="Raleway"/>
              <a:ea typeface="Raleway"/>
              <a:cs typeface="Raleway"/>
              <a:sym typeface="Raleway"/>
            </a:endParaRPr>
          </a:p>
        </p:txBody>
      </p:sp>
      <p:pic>
        <p:nvPicPr>
          <p:cNvPr id="129" name="Google Shape;129;p22"/>
          <p:cNvPicPr preferRelativeResize="0"/>
          <p:nvPr/>
        </p:nvPicPr>
        <p:blipFill>
          <a:blip r:embed="rId3">
            <a:alphaModFix/>
          </a:blip>
          <a:stretch>
            <a:fillRect/>
          </a:stretch>
        </p:blipFill>
        <p:spPr>
          <a:xfrm>
            <a:off x="1882050" y="896125"/>
            <a:ext cx="5379900" cy="4072651"/>
          </a:xfrm>
          <a:prstGeom prst="rect">
            <a:avLst/>
          </a:prstGeom>
          <a:noFill/>
          <a:ln>
            <a:noFill/>
          </a:ln>
        </p:spPr>
      </p:pic>
      <p:sp>
        <p:nvSpPr>
          <p:cNvPr id="130" name="Google Shape;130;p22"/>
          <p:cNvSpPr txBox="1">
            <a:spLocks noGrp="1"/>
          </p:cNvSpPr>
          <p:nvPr>
            <p:ph type="body" idx="1"/>
          </p:nvPr>
        </p:nvSpPr>
        <p:spPr>
          <a:xfrm>
            <a:off x="3781025" y="896125"/>
            <a:ext cx="1852200" cy="395700"/>
          </a:xfrm>
          <a:prstGeom prst="rect">
            <a:avLst/>
          </a:prstGeom>
          <a:solidFill>
            <a:schemeClr val="lt2"/>
          </a:solidFill>
        </p:spPr>
        <p:txBody>
          <a:bodyPr spcFirstLastPara="1" wrap="square" lIns="91425" tIns="91425" rIns="91425" bIns="91425" anchor="t" anchorCtr="0">
            <a:normAutofit fontScale="32500" lnSpcReduction="20000"/>
          </a:bodyPr>
          <a:lstStyle/>
          <a:p>
            <a:pPr marL="0" lvl="0" indent="0" algn="l" rtl="0">
              <a:spcBef>
                <a:spcPts val="0"/>
              </a:spcBef>
              <a:spcAft>
                <a:spcPts val="1200"/>
              </a:spcAft>
              <a:buNone/>
            </a:pPr>
            <a:r>
              <a:rPr lang="en-GB" sz="1200">
                <a:solidFill>
                  <a:schemeClr val="lt1"/>
                </a:solidFill>
                <a:latin typeface="Work Sans"/>
                <a:ea typeface="Work Sans"/>
                <a:cs typeface="Work Sans"/>
                <a:sym typeface="Work Sans"/>
              </a:rPr>
              <a:t> Correlation Heatmap</a:t>
            </a:r>
            <a:endParaRPr sz="1200">
              <a:solidFill>
                <a:schemeClr val="lt1"/>
              </a:solidFill>
              <a:latin typeface="Work Sans"/>
              <a:ea typeface="Work Sans"/>
              <a:cs typeface="Work Sans"/>
              <a:sym typeface="Work Sans"/>
            </a:endParaRPr>
          </a:p>
        </p:txBody>
      </p:sp>
      <p:sp>
        <p:nvSpPr>
          <p:cNvPr id="131" name="Google Shape;131;p22"/>
          <p:cNvSpPr/>
          <p:nvPr/>
        </p:nvSpPr>
        <p:spPr>
          <a:xfrm>
            <a:off x="4420625" y="2655825"/>
            <a:ext cx="1837500" cy="14871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startAt="3"/>
            </a:pPr>
            <a:r>
              <a:rPr lang="en-GB">
                <a:latin typeface="Raleway"/>
                <a:ea typeface="Raleway"/>
                <a:cs typeface="Raleway"/>
                <a:sym typeface="Raleway"/>
              </a:rPr>
              <a:t>Benchmark</a:t>
            </a:r>
            <a:endParaRPr>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sp>
        <p:nvSpPr>
          <p:cNvPr id="142" name="Google Shape;142;p24"/>
          <p:cNvSpPr txBox="1">
            <a:spLocks noGrp="1"/>
          </p:cNvSpPr>
          <p:nvPr>
            <p:ph type="body" idx="1"/>
          </p:nvPr>
        </p:nvSpPr>
        <p:spPr>
          <a:xfrm>
            <a:off x="311650" y="1062450"/>
            <a:ext cx="5076900" cy="1509300"/>
          </a:xfrm>
          <a:prstGeom prst="rect">
            <a:avLst/>
          </a:prstGeom>
          <a:ln w="19050" cap="flat" cmpd="sng">
            <a:solidFill>
              <a:schemeClr val="lt2"/>
            </a:solidFill>
            <a:prstDash val="dot"/>
            <a:round/>
            <a:headEnd type="none" w="sm" len="sm"/>
            <a:tailEnd type="none" w="sm" len="sm"/>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GB" sz="2120" b="1">
                <a:solidFill>
                  <a:schemeClr val="lt2"/>
                </a:solidFill>
                <a:latin typeface="Work Sans"/>
                <a:ea typeface="Work Sans"/>
                <a:cs typeface="Work Sans"/>
                <a:sym typeface="Work Sans"/>
              </a:rPr>
              <a:t>How can we measure our model’s performance?</a:t>
            </a:r>
            <a:r>
              <a:rPr lang="en-GB" sz="2120">
                <a:latin typeface="Work Sans"/>
                <a:ea typeface="Work Sans"/>
                <a:cs typeface="Work Sans"/>
                <a:sym typeface="Work Sans"/>
              </a:rPr>
              <a:t> </a:t>
            </a:r>
            <a:endParaRPr sz="2120">
              <a:latin typeface="Work Sans"/>
              <a:ea typeface="Work Sans"/>
              <a:cs typeface="Work Sans"/>
              <a:sym typeface="Work Sans"/>
            </a:endParaRPr>
          </a:p>
          <a:p>
            <a:pPr marL="0" lvl="0" indent="0" algn="l" rtl="0">
              <a:lnSpc>
                <a:spcPct val="150000"/>
              </a:lnSpc>
              <a:spcBef>
                <a:spcPts val="1200"/>
              </a:spcBef>
              <a:spcAft>
                <a:spcPts val="1200"/>
              </a:spcAft>
              <a:buNone/>
            </a:pPr>
            <a:r>
              <a:rPr lang="en-GB" sz="1497">
                <a:latin typeface="Work Sans"/>
                <a:ea typeface="Work Sans"/>
                <a:cs typeface="Work Sans"/>
                <a:sym typeface="Work Sans"/>
              </a:rPr>
              <a:t>With a high recall on the 'Yes' class, we want to be sure to target all possible customers that will accept the card offer. However after the analysis the 'high' recall gives a low 'precision' on the 'Yes' class. Let's take a look of the recall for these benchmark models:</a:t>
            </a:r>
            <a:endParaRPr sz="1497">
              <a:latin typeface="Work Sans"/>
              <a:ea typeface="Work Sans"/>
              <a:cs typeface="Work Sans"/>
              <a:sym typeface="Work Sans"/>
            </a:endParaRPr>
          </a:p>
        </p:txBody>
      </p:sp>
      <p:pic>
        <p:nvPicPr>
          <p:cNvPr id="143" name="Google Shape;143;p24"/>
          <p:cNvPicPr preferRelativeResize="0"/>
          <p:nvPr/>
        </p:nvPicPr>
        <p:blipFill>
          <a:blip r:embed="rId3">
            <a:alphaModFix/>
          </a:blip>
          <a:stretch>
            <a:fillRect/>
          </a:stretch>
        </p:blipFill>
        <p:spPr>
          <a:xfrm>
            <a:off x="311688" y="2709150"/>
            <a:ext cx="5076825" cy="2266950"/>
          </a:xfrm>
          <a:prstGeom prst="rect">
            <a:avLst/>
          </a:prstGeom>
          <a:noFill/>
          <a:ln w="19050" cap="flat" cmpd="sng">
            <a:solidFill>
              <a:schemeClr val="lt2"/>
            </a:solidFill>
            <a:prstDash val="dot"/>
            <a:round/>
            <a:headEnd type="none" w="sm" len="sm"/>
            <a:tailEnd type="none" w="sm" len="sm"/>
          </a:ln>
        </p:spPr>
      </p:pic>
      <p:sp>
        <p:nvSpPr>
          <p:cNvPr id="144" name="Google Shape;144;p24"/>
          <p:cNvSpPr txBox="1">
            <a:spLocks noGrp="1"/>
          </p:cNvSpPr>
          <p:nvPr>
            <p:ph type="body" idx="1"/>
          </p:nvPr>
        </p:nvSpPr>
        <p:spPr>
          <a:xfrm>
            <a:off x="5512825" y="1062450"/>
            <a:ext cx="3467100" cy="3913800"/>
          </a:xfrm>
          <a:prstGeom prst="rect">
            <a:avLst/>
          </a:prstGeom>
          <a:ln w="19050" cap="flat" cmpd="sng">
            <a:solidFill>
              <a:schemeClr val="lt2"/>
            </a:solidFill>
            <a:prstDash val="dot"/>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sz="1300" b="1">
                <a:solidFill>
                  <a:schemeClr val="lt2"/>
                </a:solidFill>
                <a:latin typeface="Work Sans"/>
                <a:ea typeface="Work Sans"/>
                <a:cs typeface="Work Sans"/>
                <a:sym typeface="Work Sans"/>
              </a:rPr>
              <a:t>Initial Benchmarks’ conditions:</a:t>
            </a:r>
            <a:endParaRPr sz="1300" b="1">
              <a:solidFill>
                <a:schemeClr val="lt2"/>
              </a:solidFill>
              <a:latin typeface="Work Sans"/>
              <a:ea typeface="Work Sans"/>
              <a:cs typeface="Work Sans"/>
              <a:sym typeface="Work Sans"/>
            </a:endParaRPr>
          </a:p>
          <a:p>
            <a:pPr marL="0" lvl="0" indent="0" algn="l" rtl="0">
              <a:lnSpc>
                <a:spcPct val="150000"/>
              </a:lnSpc>
              <a:spcBef>
                <a:spcPts val="0"/>
              </a:spcBef>
              <a:spcAft>
                <a:spcPts val="0"/>
              </a:spcAft>
              <a:buNone/>
            </a:pPr>
            <a:endParaRPr sz="1216">
              <a:latin typeface="Work Sans"/>
              <a:ea typeface="Work Sans"/>
              <a:cs typeface="Work Sans"/>
              <a:sym typeface="Work Sans"/>
            </a:endParaRPr>
          </a:p>
          <a:p>
            <a:pPr marL="0" lvl="0" indent="0" algn="l" rtl="0">
              <a:lnSpc>
                <a:spcPct val="200000"/>
              </a:lnSpc>
              <a:spcBef>
                <a:spcPts val="0"/>
              </a:spcBef>
              <a:spcAft>
                <a:spcPts val="0"/>
              </a:spcAft>
              <a:buNone/>
            </a:pPr>
            <a:r>
              <a:rPr lang="en-GB" sz="1016">
                <a:latin typeface="Work Sans"/>
                <a:ea typeface="Work Sans"/>
                <a:cs typeface="Work Sans"/>
                <a:sym typeface="Work Sans"/>
              </a:rPr>
              <a:t>- MinMax applied to numerical data</a:t>
            </a:r>
            <a:endParaRPr sz="1016">
              <a:latin typeface="Work Sans"/>
              <a:ea typeface="Work Sans"/>
              <a:cs typeface="Work Sans"/>
              <a:sym typeface="Work Sans"/>
            </a:endParaRPr>
          </a:p>
          <a:p>
            <a:pPr marL="0" lvl="0" indent="0" algn="l" rtl="0">
              <a:lnSpc>
                <a:spcPct val="200000"/>
              </a:lnSpc>
              <a:spcBef>
                <a:spcPts val="0"/>
              </a:spcBef>
              <a:spcAft>
                <a:spcPts val="0"/>
              </a:spcAft>
              <a:buNone/>
            </a:pPr>
            <a:r>
              <a:rPr lang="en-GB" sz="1016">
                <a:latin typeface="Work Sans"/>
                <a:ea typeface="Work Sans"/>
                <a:cs typeface="Work Sans"/>
                <a:sym typeface="Work Sans"/>
              </a:rPr>
              <a:t>- One Hot Encoder applied to categorical data</a:t>
            </a:r>
            <a:endParaRPr sz="1016">
              <a:latin typeface="Work Sans"/>
              <a:ea typeface="Work Sans"/>
              <a:cs typeface="Work Sans"/>
              <a:sym typeface="Work Sans"/>
            </a:endParaRPr>
          </a:p>
          <a:p>
            <a:pPr marL="0" lvl="0" indent="0" algn="l" rtl="0">
              <a:lnSpc>
                <a:spcPct val="200000"/>
              </a:lnSpc>
              <a:spcBef>
                <a:spcPts val="0"/>
              </a:spcBef>
              <a:spcAft>
                <a:spcPts val="0"/>
              </a:spcAft>
              <a:buNone/>
            </a:pPr>
            <a:r>
              <a:rPr lang="en-GB" sz="1016">
                <a:latin typeface="Work Sans"/>
                <a:ea typeface="Work Sans"/>
                <a:cs typeface="Work Sans"/>
                <a:sym typeface="Work Sans"/>
              </a:rPr>
              <a:t>- No feature engineer/reduction</a:t>
            </a:r>
            <a:endParaRPr sz="1016">
              <a:latin typeface="Work Sans"/>
              <a:ea typeface="Work Sans"/>
              <a:cs typeface="Work Sans"/>
              <a:sym typeface="Work Sans"/>
            </a:endParaRPr>
          </a:p>
          <a:p>
            <a:pPr marL="0" lvl="0" indent="0" algn="l" rtl="0">
              <a:lnSpc>
                <a:spcPct val="200000"/>
              </a:lnSpc>
              <a:spcBef>
                <a:spcPts val="0"/>
              </a:spcBef>
              <a:spcAft>
                <a:spcPts val="0"/>
              </a:spcAft>
              <a:buNone/>
            </a:pPr>
            <a:r>
              <a:rPr lang="en-GB" sz="1016">
                <a:latin typeface="Work Sans"/>
                <a:ea typeface="Work Sans"/>
                <a:cs typeface="Work Sans"/>
                <a:sym typeface="Work Sans"/>
              </a:rPr>
              <a:t>- No consideration of Multicollinearity</a:t>
            </a:r>
            <a:endParaRPr sz="1016">
              <a:latin typeface="Work Sans"/>
              <a:ea typeface="Work Sans"/>
              <a:cs typeface="Work Sans"/>
              <a:sym typeface="Work Sans"/>
            </a:endParaRPr>
          </a:p>
          <a:p>
            <a:pPr marL="0" lvl="0" indent="0" algn="l" rtl="0">
              <a:lnSpc>
                <a:spcPct val="200000"/>
              </a:lnSpc>
              <a:spcBef>
                <a:spcPts val="0"/>
              </a:spcBef>
              <a:spcAft>
                <a:spcPts val="0"/>
              </a:spcAft>
              <a:buNone/>
            </a:pPr>
            <a:r>
              <a:rPr lang="en-GB" sz="1016">
                <a:latin typeface="Work Sans"/>
                <a:ea typeface="Work Sans"/>
                <a:cs typeface="Work Sans"/>
                <a:sym typeface="Work Sans"/>
              </a:rPr>
              <a:t>- Yes to balanced Dataset (high imbalance)</a:t>
            </a:r>
            <a:endParaRPr sz="1016">
              <a:latin typeface="Work Sans"/>
              <a:ea typeface="Work Sans"/>
              <a:cs typeface="Work Sans"/>
              <a:sym typeface="Work Sans"/>
            </a:endParaRPr>
          </a:p>
          <a:p>
            <a:pPr marL="0" lvl="0" indent="0" algn="l" rtl="0">
              <a:lnSpc>
                <a:spcPct val="200000"/>
              </a:lnSpc>
              <a:spcBef>
                <a:spcPts val="0"/>
              </a:spcBef>
              <a:spcAft>
                <a:spcPts val="0"/>
              </a:spcAft>
              <a:buNone/>
            </a:pPr>
            <a:r>
              <a:rPr lang="en-GB" sz="1016">
                <a:latin typeface="Work Sans"/>
                <a:ea typeface="Work Sans"/>
                <a:cs typeface="Work Sans"/>
                <a:sym typeface="Work Sans"/>
              </a:rPr>
              <a:t>- No outliers dropped</a:t>
            </a:r>
            <a:endParaRPr sz="1016">
              <a:latin typeface="Work Sans"/>
              <a:ea typeface="Work Sans"/>
              <a:cs typeface="Work Sans"/>
              <a:sym typeface="Work Sans"/>
            </a:endParaRPr>
          </a:p>
          <a:p>
            <a:pPr marL="0" lvl="0" indent="0" algn="l" rtl="0">
              <a:lnSpc>
                <a:spcPct val="200000"/>
              </a:lnSpc>
              <a:spcBef>
                <a:spcPts val="0"/>
              </a:spcBef>
              <a:spcAft>
                <a:spcPts val="0"/>
              </a:spcAft>
              <a:buNone/>
            </a:pPr>
            <a:r>
              <a:rPr lang="en-GB" sz="1016">
                <a:latin typeface="Work Sans"/>
                <a:ea typeface="Work Sans"/>
                <a:cs typeface="Work Sans"/>
                <a:sym typeface="Work Sans"/>
              </a:rPr>
              <a:t>- No parameters tuning on the models</a:t>
            </a:r>
            <a:endParaRPr sz="1016">
              <a:latin typeface="Work Sans"/>
              <a:ea typeface="Work Sans"/>
              <a:cs typeface="Work Sans"/>
              <a:sym typeface="Work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pic>
        <p:nvPicPr>
          <p:cNvPr id="150" name="Google Shape;150;p25"/>
          <p:cNvPicPr preferRelativeResize="0"/>
          <p:nvPr/>
        </p:nvPicPr>
        <p:blipFill rotWithShape="1">
          <a:blip r:embed="rId3">
            <a:alphaModFix/>
          </a:blip>
          <a:srcRect l="714"/>
          <a:stretch/>
        </p:blipFill>
        <p:spPr>
          <a:xfrm>
            <a:off x="1409550" y="789125"/>
            <a:ext cx="5973175" cy="435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sp>
        <p:nvSpPr>
          <p:cNvPr id="156" name="Google Shape;156;p26"/>
          <p:cNvSpPr txBox="1">
            <a:spLocks noGrp="1"/>
          </p:cNvSpPr>
          <p:nvPr>
            <p:ph type="body" idx="1"/>
          </p:nvPr>
        </p:nvSpPr>
        <p:spPr>
          <a:xfrm>
            <a:off x="311700" y="789125"/>
            <a:ext cx="6244800" cy="6156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1200"/>
              </a:spcAft>
              <a:buNone/>
            </a:pPr>
            <a:r>
              <a:rPr lang="en-GB">
                <a:latin typeface="Work Sans"/>
                <a:ea typeface="Work Sans"/>
                <a:cs typeface="Work Sans"/>
                <a:sym typeface="Work Sans"/>
              </a:rPr>
              <a:t>Before optimizing we must understand what it is we want to optimize given the high level of imbalance in the dataset:</a:t>
            </a:r>
            <a:endParaRPr>
              <a:latin typeface="Work Sans"/>
              <a:ea typeface="Work Sans"/>
              <a:cs typeface="Work Sans"/>
              <a:sym typeface="Work Sans"/>
            </a:endParaRPr>
          </a:p>
        </p:txBody>
      </p:sp>
      <p:pic>
        <p:nvPicPr>
          <p:cNvPr id="157" name="Google Shape;157;p26"/>
          <p:cNvPicPr preferRelativeResize="0"/>
          <p:nvPr/>
        </p:nvPicPr>
        <p:blipFill>
          <a:blip r:embed="rId3">
            <a:alphaModFix/>
          </a:blip>
          <a:stretch>
            <a:fillRect/>
          </a:stretch>
        </p:blipFill>
        <p:spPr>
          <a:xfrm>
            <a:off x="3206525" y="1989350"/>
            <a:ext cx="5381625" cy="2343150"/>
          </a:xfrm>
          <a:prstGeom prst="rect">
            <a:avLst/>
          </a:prstGeom>
          <a:noFill/>
          <a:ln>
            <a:noFill/>
          </a:ln>
        </p:spPr>
      </p:pic>
      <p:sp>
        <p:nvSpPr>
          <p:cNvPr id="158" name="Google Shape;158;p26"/>
          <p:cNvSpPr/>
          <p:nvPr/>
        </p:nvSpPr>
        <p:spPr>
          <a:xfrm>
            <a:off x="5888150" y="2488025"/>
            <a:ext cx="719100" cy="313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5888150" y="2801525"/>
            <a:ext cx="719100" cy="313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rot="-10123987">
            <a:off x="6267195" y="1113607"/>
            <a:ext cx="156618" cy="1363439"/>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txBox="1"/>
          <p:nvPr/>
        </p:nvSpPr>
        <p:spPr>
          <a:xfrm>
            <a:off x="6433900" y="816275"/>
            <a:ext cx="209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2"/>
                </a:solidFill>
                <a:latin typeface="Proxima Nova"/>
                <a:ea typeface="Proxima Nova"/>
                <a:cs typeface="Proxima Nova"/>
                <a:sym typeface="Proxima Nova"/>
              </a:rPr>
              <a:t>Specificity</a:t>
            </a:r>
            <a:endParaRPr b="1">
              <a:solidFill>
                <a:schemeClr val="lt2"/>
              </a:solidFill>
              <a:latin typeface="Proxima Nova"/>
              <a:ea typeface="Proxima Nova"/>
              <a:cs typeface="Proxima Nova"/>
              <a:sym typeface="Proxima Nova"/>
            </a:endParaRPr>
          </a:p>
        </p:txBody>
      </p:sp>
      <p:sp>
        <p:nvSpPr>
          <p:cNvPr id="162" name="Google Shape;162;p26"/>
          <p:cNvSpPr/>
          <p:nvPr/>
        </p:nvSpPr>
        <p:spPr>
          <a:xfrm rot="-8309643">
            <a:off x="7039838" y="1746890"/>
            <a:ext cx="156632" cy="1363500"/>
          </a:xfrm>
          <a:prstGeom prst="upArrow">
            <a:avLst>
              <a:gd name="adj1" fmla="val 50000"/>
              <a:gd name="adj2"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a:t>
            </a:r>
            <a:endParaRPr/>
          </a:p>
        </p:txBody>
      </p:sp>
      <p:sp>
        <p:nvSpPr>
          <p:cNvPr id="163" name="Google Shape;163;p26"/>
          <p:cNvSpPr txBox="1"/>
          <p:nvPr/>
        </p:nvSpPr>
        <p:spPr>
          <a:xfrm>
            <a:off x="7220425" y="1562913"/>
            <a:ext cx="209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accent5"/>
                </a:solidFill>
                <a:latin typeface="Proxima Nova"/>
                <a:ea typeface="Proxima Nova"/>
                <a:cs typeface="Proxima Nova"/>
                <a:sym typeface="Proxima Nova"/>
              </a:rPr>
              <a:t>Recall or Sensitivity</a:t>
            </a:r>
            <a:endParaRPr b="1">
              <a:solidFill>
                <a:schemeClr val="accent5"/>
              </a:solidFill>
              <a:latin typeface="Proxima Nova"/>
              <a:ea typeface="Proxima Nova"/>
              <a:cs typeface="Proxima Nova"/>
              <a:sym typeface="Proxima Nova"/>
            </a:endParaRPr>
          </a:p>
        </p:txBody>
      </p:sp>
      <p:sp>
        <p:nvSpPr>
          <p:cNvPr id="164" name="Google Shape;164;p26"/>
          <p:cNvSpPr/>
          <p:nvPr/>
        </p:nvSpPr>
        <p:spPr>
          <a:xfrm>
            <a:off x="4906775" y="2801525"/>
            <a:ext cx="719100" cy="313500"/>
          </a:xfrm>
          <a:prstGeom prst="ellipse">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rot="8473213">
            <a:off x="4450993" y="1645398"/>
            <a:ext cx="156627" cy="1363584"/>
          </a:xfrm>
          <a:prstGeom prst="up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txBox="1"/>
          <p:nvPr/>
        </p:nvSpPr>
        <p:spPr>
          <a:xfrm>
            <a:off x="3378075" y="1294688"/>
            <a:ext cx="209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FF00"/>
                </a:solidFill>
                <a:latin typeface="Proxima Nova"/>
                <a:ea typeface="Proxima Nova"/>
                <a:cs typeface="Proxima Nova"/>
                <a:sym typeface="Proxima Nova"/>
              </a:rPr>
              <a:t>Precision</a:t>
            </a:r>
            <a:endParaRPr b="1">
              <a:solidFill>
                <a:srgbClr val="00FF00"/>
              </a:solidFill>
              <a:latin typeface="Proxima Nova"/>
              <a:ea typeface="Proxima Nova"/>
              <a:cs typeface="Proxima Nova"/>
              <a:sym typeface="Proxima Nova"/>
            </a:endParaRPr>
          </a:p>
        </p:txBody>
      </p:sp>
      <p:sp>
        <p:nvSpPr>
          <p:cNvPr id="167" name="Google Shape;167;p26"/>
          <p:cNvSpPr/>
          <p:nvPr/>
        </p:nvSpPr>
        <p:spPr>
          <a:xfrm>
            <a:off x="6869525" y="2801525"/>
            <a:ext cx="719100" cy="3135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7565775" y="2736900"/>
            <a:ext cx="147600" cy="171600"/>
          </a:xfrm>
          <a:prstGeom prst="mathPlus">
            <a:avLst>
              <a:gd name="adj1" fmla="val 2352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txBox="1"/>
          <p:nvPr/>
        </p:nvSpPr>
        <p:spPr>
          <a:xfrm>
            <a:off x="636024" y="4317125"/>
            <a:ext cx="779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Work Sans"/>
                <a:ea typeface="Work Sans"/>
                <a:cs typeface="Work Sans"/>
                <a:sym typeface="Work Sans"/>
              </a:rPr>
              <a:t>Because the goal of the test is to identify everyone who accepted or could accept the offer, the number of false negatives should be low, which requires </a:t>
            </a:r>
            <a:r>
              <a:rPr lang="en-GB" b="1">
                <a:solidFill>
                  <a:schemeClr val="accent5"/>
                </a:solidFill>
                <a:latin typeface="Work Sans"/>
                <a:ea typeface="Work Sans"/>
                <a:cs typeface="Work Sans"/>
                <a:sym typeface="Work Sans"/>
              </a:rPr>
              <a:t>high recall</a:t>
            </a:r>
            <a:r>
              <a:rPr lang="en-GB" b="1">
                <a:latin typeface="Work Sans"/>
                <a:ea typeface="Work Sans"/>
                <a:cs typeface="Work Sans"/>
                <a:sym typeface="Work Sans"/>
              </a:rPr>
              <a:t>.</a:t>
            </a:r>
            <a:r>
              <a:rPr lang="en-GB">
                <a:latin typeface="Work Sans"/>
                <a:ea typeface="Work Sans"/>
                <a:cs typeface="Work Sans"/>
                <a:sym typeface="Work Sans"/>
              </a:rPr>
              <a:t> </a:t>
            </a:r>
            <a:endParaRPr>
              <a:latin typeface="Work Sans"/>
              <a:ea typeface="Work Sans"/>
              <a:cs typeface="Work Sans"/>
              <a:sym typeface="Work Sans"/>
            </a:endParaRPr>
          </a:p>
        </p:txBody>
      </p:sp>
      <p:pic>
        <p:nvPicPr>
          <p:cNvPr id="170" name="Google Shape;170;p26"/>
          <p:cNvPicPr preferRelativeResize="0"/>
          <p:nvPr/>
        </p:nvPicPr>
        <p:blipFill>
          <a:blip r:embed="rId4">
            <a:alphaModFix/>
          </a:blip>
          <a:stretch>
            <a:fillRect/>
          </a:stretch>
        </p:blipFill>
        <p:spPr>
          <a:xfrm>
            <a:off x="311700" y="1866602"/>
            <a:ext cx="2997475" cy="2450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sp>
        <p:nvSpPr>
          <p:cNvPr id="176" name="Google Shape;176;p27"/>
          <p:cNvSpPr txBox="1">
            <a:spLocks noGrp="1"/>
          </p:cNvSpPr>
          <p:nvPr>
            <p:ph type="body" idx="1"/>
          </p:nvPr>
        </p:nvSpPr>
        <p:spPr>
          <a:xfrm>
            <a:off x="311700" y="1152475"/>
            <a:ext cx="8703300" cy="3816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latin typeface="Work Sans"/>
                <a:ea typeface="Work Sans"/>
                <a:cs typeface="Work Sans"/>
                <a:sym typeface="Work Sans"/>
              </a:rPr>
              <a:t>In this case </a:t>
            </a:r>
            <a:r>
              <a:rPr lang="en-GB">
                <a:solidFill>
                  <a:srgbClr val="00FF00"/>
                </a:solidFill>
                <a:latin typeface="Work Sans"/>
                <a:ea typeface="Work Sans"/>
                <a:cs typeface="Work Sans"/>
                <a:sym typeface="Work Sans"/>
              </a:rPr>
              <a:t>Precision</a:t>
            </a:r>
            <a:r>
              <a:rPr lang="en-GB">
                <a:solidFill>
                  <a:schemeClr val="lt2"/>
                </a:solidFill>
                <a:latin typeface="Work Sans"/>
                <a:ea typeface="Work Sans"/>
                <a:cs typeface="Work Sans"/>
                <a:sym typeface="Work Sans"/>
              </a:rPr>
              <a:t> </a:t>
            </a:r>
            <a:r>
              <a:rPr lang="en-GB">
                <a:latin typeface="Work Sans"/>
                <a:ea typeface="Work Sans"/>
                <a:cs typeface="Work Sans"/>
                <a:sym typeface="Work Sans"/>
              </a:rPr>
              <a:t>tells us what percentage of clients that accepted the offer were correctly identified.</a:t>
            </a:r>
            <a:endParaRPr>
              <a:latin typeface="Work Sans"/>
              <a:ea typeface="Work Sans"/>
              <a:cs typeface="Work Sans"/>
              <a:sym typeface="Work Sans"/>
            </a:endParaRPr>
          </a:p>
          <a:p>
            <a:pPr marL="0" lvl="0" indent="0" algn="ctr" rtl="0">
              <a:spcBef>
                <a:spcPts val="1200"/>
              </a:spcBef>
              <a:spcAft>
                <a:spcPts val="0"/>
              </a:spcAft>
              <a:buNone/>
            </a:pPr>
            <a:r>
              <a:rPr lang="en-GB">
                <a:solidFill>
                  <a:srgbClr val="00FF00"/>
                </a:solidFill>
                <a:latin typeface="Work Sans"/>
                <a:ea typeface="Work Sans"/>
                <a:cs typeface="Work Sans"/>
                <a:sym typeface="Work Sans"/>
              </a:rPr>
              <a:t>Precision(P)</a:t>
            </a:r>
            <a:r>
              <a:rPr lang="en-GB">
                <a:latin typeface="Work Sans"/>
                <a:ea typeface="Work Sans"/>
                <a:cs typeface="Work Sans"/>
                <a:sym typeface="Work Sans"/>
              </a:rPr>
              <a:t> = TP/(TP+FP)</a:t>
            </a:r>
            <a:endParaRPr>
              <a:latin typeface="Work Sans"/>
              <a:ea typeface="Work Sans"/>
              <a:cs typeface="Work Sans"/>
              <a:sym typeface="Work Sans"/>
            </a:endParaRPr>
          </a:p>
          <a:p>
            <a:pPr marL="0" lvl="0" indent="0" algn="l" rtl="0">
              <a:spcBef>
                <a:spcPts val="1200"/>
              </a:spcBef>
              <a:spcAft>
                <a:spcPts val="0"/>
              </a:spcAft>
              <a:buNone/>
            </a:pPr>
            <a:r>
              <a:rPr lang="en-GB">
                <a:latin typeface="Work Sans"/>
                <a:ea typeface="Work Sans"/>
                <a:cs typeface="Work Sans"/>
                <a:sym typeface="Work Sans"/>
              </a:rPr>
              <a:t>In information retrieval, </a:t>
            </a:r>
            <a:r>
              <a:rPr lang="en-GB">
                <a:solidFill>
                  <a:schemeClr val="accent5"/>
                </a:solidFill>
                <a:latin typeface="Work Sans"/>
                <a:ea typeface="Work Sans"/>
                <a:cs typeface="Work Sans"/>
                <a:sym typeface="Work Sans"/>
              </a:rPr>
              <a:t>recall</a:t>
            </a:r>
            <a:r>
              <a:rPr lang="en-GB">
                <a:latin typeface="Work Sans"/>
                <a:ea typeface="Work Sans"/>
                <a:cs typeface="Work Sans"/>
                <a:sym typeface="Work Sans"/>
              </a:rPr>
              <a:t> is the fraction of the relevant documents that are successfully retrieved.</a:t>
            </a:r>
            <a:endParaRPr>
              <a:latin typeface="Work Sans"/>
              <a:ea typeface="Work Sans"/>
              <a:cs typeface="Work Sans"/>
              <a:sym typeface="Work Sans"/>
            </a:endParaRPr>
          </a:p>
          <a:p>
            <a:pPr marL="0" lvl="0" indent="0" algn="ctr" rtl="0">
              <a:spcBef>
                <a:spcPts val="1200"/>
              </a:spcBef>
              <a:spcAft>
                <a:spcPts val="0"/>
              </a:spcAft>
              <a:buNone/>
            </a:pPr>
            <a:r>
              <a:rPr lang="en-GB">
                <a:solidFill>
                  <a:schemeClr val="accent5"/>
                </a:solidFill>
                <a:latin typeface="Work Sans"/>
                <a:ea typeface="Work Sans"/>
                <a:cs typeface="Work Sans"/>
                <a:sym typeface="Work Sans"/>
              </a:rPr>
              <a:t>Recall(P) (Sensitivity) </a:t>
            </a:r>
            <a:r>
              <a:rPr lang="en-GB">
                <a:latin typeface="Work Sans"/>
                <a:ea typeface="Work Sans"/>
                <a:cs typeface="Work Sans"/>
                <a:sym typeface="Work Sans"/>
              </a:rPr>
              <a:t>= TP/(TP+FN)</a:t>
            </a:r>
            <a:endParaRPr>
              <a:latin typeface="Work Sans"/>
              <a:ea typeface="Work Sans"/>
              <a:cs typeface="Work Sans"/>
              <a:sym typeface="Work Sans"/>
            </a:endParaRPr>
          </a:p>
          <a:p>
            <a:pPr marL="0" lvl="0" indent="0" algn="l" rtl="0">
              <a:spcBef>
                <a:spcPts val="1200"/>
              </a:spcBef>
              <a:spcAft>
                <a:spcPts val="0"/>
              </a:spcAft>
              <a:buNone/>
            </a:pPr>
            <a:r>
              <a:rPr lang="en-GB">
                <a:latin typeface="Work Sans"/>
                <a:ea typeface="Work Sans"/>
                <a:cs typeface="Work Sans"/>
                <a:sym typeface="Work Sans"/>
              </a:rPr>
              <a:t>If the goal of the test is to accurately identify people who rejected the offer then the number of false positives should be very low, which requires a high </a:t>
            </a:r>
            <a:r>
              <a:rPr lang="en-GB">
                <a:solidFill>
                  <a:schemeClr val="lt2"/>
                </a:solidFill>
                <a:latin typeface="Work Sans"/>
                <a:ea typeface="Work Sans"/>
                <a:cs typeface="Work Sans"/>
                <a:sym typeface="Work Sans"/>
              </a:rPr>
              <a:t>specificity</a:t>
            </a:r>
            <a:r>
              <a:rPr lang="en-GB">
                <a:latin typeface="Work Sans"/>
                <a:ea typeface="Work Sans"/>
                <a:cs typeface="Work Sans"/>
                <a:sym typeface="Work Sans"/>
              </a:rPr>
              <a:t>.</a:t>
            </a:r>
            <a:endParaRPr>
              <a:latin typeface="Work Sans"/>
              <a:ea typeface="Work Sans"/>
              <a:cs typeface="Work Sans"/>
              <a:sym typeface="Work Sans"/>
            </a:endParaRPr>
          </a:p>
          <a:p>
            <a:pPr marL="0" lvl="0" indent="0" algn="ctr" rtl="0">
              <a:spcBef>
                <a:spcPts val="1200"/>
              </a:spcBef>
              <a:spcAft>
                <a:spcPts val="0"/>
              </a:spcAft>
              <a:buNone/>
            </a:pPr>
            <a:r>
              <a:rPr lang="en-GB">
                <a:solidFill>
                  <a:schemeClr val="lt2"/>
                </a:solidFill>
                <a:latin typeface="Work Sans"/>
                <a:ea typeface="Work Sans"/>
                <a:cs typeface="Work Sans"/>
                <a:sym typeface="Work Sans"/>
              </a:rPr>
              <a:t>TNR or Specificity</a:t>
            </a:r>
            <a:r>
              <a:rPr lang="en-GB">
                <a:latin typeface="Work Sans"/>
                <a:ea typeface="Work Sans"/>
                <a:cs typeface="Work Sans"/>
                <a:sym typeface="Work Sans"/>
              </a:rPr>
              <a:t> = TN/(TN+FP)</a:t>
            </a:r>
            <a:endParaRPr>
              <a:latin typeface="Work Sans"/>
              <a:ea typeface="Work Sans"/>
              <a:cs typeface="Work Sans"/>
              <a:sym typeface="Work Sans"/>
            </a:endParaRPr>
          </a:p>
          <a:p>
            <a:pPr marL="0" lvl="0" indent="0" algn="ctr" rtl="0">
              <a:spcBef>
                <a:spcPts val="1200"/>
              </a:spcBef>
              <a:spcAft>
                <a:spcPts val="0"/>
              </a:spcAft>
              <a:buNone/>
            </a:pPr>
            <a:r>
              <a:rPr lang="en-GB">
                <a:latin typeface="Work Sans"/>
                <a:ea typeface="Work Sans"/>
                <a:cs typeface="Work Sans"/>
                <a:sym typeface="Work Sans"/>
              </a:rPr>
              <a:t>Balanced accuracy = (</a:t>
            </a:r>
            <a:r>
              <a:rPr lang="en-GB">
                <a:solidFill>
                  <a:schemeClr val="accent5"/>
                </a:solidFill>
                <a:latin typeface="Work Sans"/>
                <a:ea typeface="Work Sans"/>
                <a:cs typeface="Work Sans"/>
                <a:sym typeface="Work Sans"/>
              </a:rPr>
              <a:t>sensitivity</a:t>
            </a:r>
            <a:r>
              <a:rPr lang="en-GB">
                <a:latin typeface="Work Sans"/>
                <a:ea typeface="Work Sans"/>
                <a:cs typeface="Work Sans"/>
                <a:sym typeface="Work Sans"/>
              </a:rPr>
              <a:t> + </a:t>
            </a:r>
            <a:r>
              <a:rPr lang="en-GB">
                <a:solidFill>
                  <a:schemeClr val="lt2"/>
                </a:solidFill>
                <a:latin typeface="Work Sans"/>
                <a:ea typeface="Work Sans"/>
                <a:cs typeface="Work Sans"/>
                <a:sym typeface="Work Sans"/>
              </a:rPr>
              <a:t>specificity</a:t>
            </a:r>
            <a:r>
              <a:rPr lang="en-GB">
                <a:latin typeface="Work Sans"/>
                <a:ea typeface="Work Sans"/>
                <a:cs typeface="Work Sans"/>
                <a:sym typeface="Work Sans"/>
              </a:rPr>
              <a:t>) / 2</a:t>
            </a:r>
            <a:endParaRPr>
              <a:latin typeface="Work Sans"/>
              <a:ea typeface="Work Sans"/>
              <a:cs typeface="Work Sans"/>
              <a:sym typeface="Work Sans"/>
            </a:endParaRPr>
          </a:p>
          <a:p>
            <a:pPr marL="0" lvl="0" indent="0" algn="ctr" rtl="0">
              <a:spcBef>
                <a:spcPts val="1200"/>
              </a:spcBef>
              <a:spcAft>
                <a:spcPts val="1200"/>
              </a:spcAft>
              <a:buNone/>
            </a:pPr>
            <a:endParaRPr>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630950" y="679050"/>
            <a:ext cx="3869700" cy="154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dk1"/>
                </a:solidFill>
              </a:rPr>
              <a:t>Index</a:t>
            </a:r>
            <a:endParaRPr dirty="0">
              <a:solidFill>
                <a:schemeClr val="dk1"/>
              </a:solidFill>
            </a:endParaRPr>
          </a:p>
        </p:txBody>
      </p:sp>
      <p:sp>
        <p:nvSpPr>
          <p:cNvPr id="74" name="Google Shape;74;p15"/>
          <p:cNvSpPr txBox="1"/>
          <p:nvPr/>
        </p:nvSpPr>
        <p:spPr>
          <a:xfrm>
            <a:off x="580699" y="1972815"/>
            <a:ext cx="4594789" cy="300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GB" sz="1900" b="1" dirty="0">
                <a:solidFill>
                  <a:schemeClr val="dk1"/>
                </a:solidFill>
                <a:latin typeface="Work Sans"/>
                <a:ea typeface="Work Sans"/>
                <a:cs typeface="Work Sans"/>
                <a:sym typeface="Work Sans"/>
              </a:rPr>
              <a:t>01</a:t>
            </a:r>
            <a:r>
              <a:rPr lang="en-GB" sz="1900" dirty="0">
                <a:solidFill>
                  <a:srgbClr val="000000"/>
                </a:solidFill>
                <a:latin typeface="Work Sans Light"/>
                <a:ea typeface="Work Sans Light"/>
                <a:cs typeface="Work Sans Light"/>
                <a:sym typeface="Work Sans Light"/>
              </a:rPr>
              <a:t>   </a:t>
            </a:r>
            <a:r>
              <a:rPr lang="es-ES" sz="1900" dirty="0">
                <a:solidFill>
                  <a:schemeClr val="dk2"/>
                </a:solidFill>
                <a:latin typeface="Work Sans Light"/>
                <a:ea typeface="Work Sans Light"/>
                <a:cs typeface="Work Sans Light"/>
                <a:sym typeface="Work Sans Light"/>
              </a:rPr>
              <a:t>Who are we?</a:t>
            </a:r>
            <a:endParaRPr sz="1900" dirty="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a:buNone/>
            </a:pPr>
            <a:r>
              <a:rPr lang="en-GB" sz="1900" b="1" dirty="0">
                <a:solidFill>
                  <a:schemeClr val="dk1"/>
                </a:solidFill>
                <a:latin typeface="Work Sans"/>
                <a:ea typeface="Work Sans"/>
                <a:cs typeface="Work Sans"/>
                <a:sym typeface="Work Sans"/>
              </a:rPr>
              <a:t>02</a:t>
            </a:r>
            <a:r>
              <a:rPr lang="en-GB" sz="1900" b="1" dirty="0">
                <a:solidFill>
                  <a:srgbClr val="F0076F"/>
                </a:solidFill>
                <a:latin typeface="Work Sans"/>
                <a:ea typeface="Work Sans"/>
                <a:cs typeface="Work Sans"/>
                <a:sym typeface="Work Sans"/>
              </a:rPr>
              <a:t> </a:t>
            </a:r>
            <a:r>
              <a:rPr lang="en-GB" sz="1900" dirty="0">
                <a:solidFill>
                  <a:srgbClr val="000000"/>
                </a:solidFill>
                <a:latin typeface="Work Sans Light"/>
                <a:ea typeface="Work Sans Light"/>
                <a:cs typeface="Work Sans Light"/>
                <a:sym typeface="Work Sans Light"/>
              </a:rPr>
              <a:t>  </a:t>
            </a:r>
            <a:r>
              <a:rPr lang="en-GB" sz="1900" dirty="0">
                <a:solidFill>
                  <a:schemeClr val="dk2"/>
                </a:solidFill>
                <a:latin typeface="Work Sans Light"/>
                <a:ea typeface="Work Sans Light"/>
                <a:cs typeface="Work Sans Light"/>
                <a:sym typeface="Work Sans Light"/>
              </a:rPr>
              <a:t>SCI Data Analysis</a:t>
            </a:r>
            <a:endParaRPr sz="1900" dirty="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r>
              <a:rPr lang="en-GB" sz="1900" b="1" dirty="0">
                <a:solidFill>
                  <a:schemeClr val="dk1"/>
                </a:solidFill>
                <a:latin typeface="Work Sans"/>
                <a:ea typeface="Work Sans"/>
                <a:cs typeface="Work Sans"/>
                <a:sym typeface="Work Sans"/>
              </a:rPr>
              <a:t>03</a:t>
            </a:r>
            <a:r>
              <a:rPr lang="en-GB" sz="1900" dirty="0">
                <a:latin typeface="Work Sans Light"/>
                <a:ea typeface="Work Sans Light"/>
                <a:cs typeface="Work Sans Light"/>
                <a:sym typeface="Work Sans Light"/>
              </a:rPr>
              <a:t>   </a:t>
            </a:r>
            <a:r>
              <a:rPr lang="es-ES" sz="1900" dirty="0">
                <a:solidFill>
                  <a:schemeClr val="dk2"/>
                </a:solidFill>
                <a:latin typeface="Work Sans Light"/>
                <a:ea typeface="Work Sans Light"/>
                <a:cs typeface="Work Sans Light"/>
                <a:sym typeface="Work Sans Light"/>
              </a:rPr>
              <a:t>WEC Data Analysis</a:t>
            </a:r>
            <a:endParaRPr sz="1900" dirty="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r>
              <a:rPr lang="en-GB" sz="1900" b="1" dirty="0">
                <a:solidFill>
                  <a:schemeClr val="dk1"/>
                </a:solidFill>
                <a:latin typeface="Work Sans"/>
                <a:ea typeface="Work Sans"/>
                <a:cs typeface="Work Sans"/>
                <a:sym typeface="Work Sans"/>
              </a:rPr>
              <a:t>04</a:t>
            </a:r>
            <a:r>
              <a:rPr lang="en-GB" sz="1900" b="1" dirty="0">
                <a:solidFill>
                  <a:srgbClr val="F0076F"/>
                </a:solidFill>
                <a:latin typeface="Work Sans"/>
                <a:ea typeface="Work Sans"/>
                <a:cs typeface="Work Sans"/>
                <a:sym typeface="Work Sans"/>
              </a:rPr>
              <a:t> </a:t>
            </a:r>
            <a:r>
              <a:rPr lang="en-GB" sz="1900" dirty="0">
                <a:latin typeface="Work Sans Light"/>
                <a:ea typeface="Work Sans Light"/>
                <a:cs typeface="Work Sans Light"/>
                <a:sym typeface="Work Sans Light"/>
              </a:rPr>
              <a:t>  </a:t>
            </a:r>
            <a:r>
              <a:rPr lang="en-GB" sz="1900" dirty="0">
                <a:solidFill>
                  <a:schemeClr val="dk2"/>
                </a:solidFill>
                <a:latin typeface="Work Sans Light"/>
                <a:ea typeface="Work Sans Light"/>
                <a:cs typeface="Work Sans Light"/>
                <a:sym typeface="Work Sans Light"/>
              </a:rPr>
              <a:t>PJM Data Analysis</a:t>
            </a:r>
          </a:p>
          <a:p>
            <a:pPr marL="0" lvl="0" indent="0" algn="l" rtl="0">
              <a:lnSpc>
                <a:spcPct val="115000"/>
              </a:lnSpc>
              <a:spcBef>
                <a:spcPts val="0"/>
              </a:spcBef>
              <a:spcAft>
                <a:spcPts val="0"/>
              </a:spcAft>
              <a:buNone/>
            </a:pPr>
            <a:r>
              <a:rPr lang="en-GB" sz="1900" b="1" dirty="0">
                <a:solidFill>
                  <a:schemeClr val="dk1"/>
                </a:solidFill>
                <a:latin typeface="Work Sans"/>
                <a:ea typeface="Work Sans"/>
                <a:cs typeface="Work Sans"/>
                <a:sym typeface="Work Sans"/>
              </a:rPr>
              <a:t>05</a:t>
            </a:r>
            <a:r>
              <a:rPr lang="en-GB" sz="1900" b="1" dirty="0">
                <a:solidFill>
                  <a:srgbClr val="F0076F"/>
                </a:solidFill>
                <a:latin typeface="Work Sans"/>
                <a:ea typeface="Work Sans"/>
                <a:cs typeface="Work Sans"/>
                <a:sym typeface="Work Sans"/>
              </a:rPr>
              <a:t> </a:t>
            </a:r>
            <a:r>
              <a:rPr lang="en-GB" sz="1900" dirty="0">
                <a:latin typeface="Work Sans Light"/>
                <a:ea typeface="Work Sans Light"/>
                <a:cs typeface="Work Sans Light"/>
                <a:sym typeface="Work Sans Light"/>
              </a:rPr>
              <a:t>  </a:t>
            </a:r>
            <a:r>
              <a:rPr lang="en-GB" sz="1900" dirty="0">
                <a:solidFill>
                  <a:schemeClr val="dk2"/>
                </a:solidFill>
                <a:latin typeface="Work Sans Light"/>
                <a:ea typeface="Work Sans Light"/>
                <a:cs typeface="Work Sans Light"/>
                <a:sym typeface="Work Sans Light"/>
              </a:rPr>
              <a:t>Forecasting, why?</a:t>
            </a:r>
          </a:p>
          <a:p>
            <a:pPr>
              <a:lnSpc>
                <a:spcPct val="115000"/>
              </a:lnSpc>
            </a:pPr>
            <a:r>
              <a:rPr lang="en-GB" sz="1900" b="1" dirty="0">
                <a:solidFill>
                  <a:schemeClr val="dk1"/>
                </a:solidFill>
                <a:latin typeface="Work Sans"/>
                <a:ea typeface="Work Sans"/>
                <a:cs typeface="Work Sans"/>
                <a:sym typeface="Work Sans"/>
              </a:rPr>
              <a:t>05</a:t>
            </a:r>
            <a:r>
              <a:rPr lang="en-GB" sz="1900" b="1" dirty="0">
                <a:solidFill>
                  <a:srgbClr val="F0076F"/>
                </a:solidFill>
                <a:latin typeface="Work Sans"/>
                <a:ea typeface="Work Sans"/>
                <a:cs typeface="Work Sans"/>
                <a:sym typeface="Work Sans"/>
              </a:rPr>
              <a:t> </a:t>
            </a:r>
            <a:r>
              <a:rPr lang="en-GB" sz="1900" dirty="0">
                <a:latin typeface="Work Sans Light"/>
                <a:ea typeface="Work Sans Light"/>
                <a:cs typeface="Work Sans Light"/>
                <a:sym typeface="Work Sans Light"/>
              </a:rPr>
              <a:t>  </a:t>
            </a:r>
            <a:r>
              <a:rPr lang="en-GB" sz="1900" dirty="0">
                <a:solidFill>
                  <a:schemeClr val="dk2"/>
                </a:solidFill>
                <a:latin typeface="Work Sans Light"/>
                <a:ea typeface="Work Sans Light"/>
                <a:cs typeface="Work Sans Light"/>
                <a:sym typeface="Work Sans Light"/>
              </a:rPr>
              <a:t>Forecasting models comparison</a:t>
            </a:r>
          </a:p>
          <a:p>
            <a:pPr marL="0" lvl="0" indent="0" algn="l" rtl="0">
              <a:lnSpc>
                <a:spcPct val="115000"/>
              </a:lnSpc>
              <a:spcBef>
                <a:spcPts val="0"/>
              </a:spcBef>
              <a:spcAft>
                <a:spcPts val="0"/>
              </a:spcAft>
              <a:buNone/>
            </a:pPr>
            <a:endParaRPr lang="en-GB" sz="1900" dirty="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a:buNone/>
            </a:pPr>
            <a:endParaRPr lang="en-GB" sz="1900" dirty="0">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a:buNone/>
            </a:pPr>
            <a:endParaRPr sz="1900" dirty="0">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a:buNone/>
            </a:pPr>
            <a:endParaRPr sz="1600" dirty="0">
              <a:solidFill>
                <a:srgbClr val="000000"/>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endParaRPr sz="1600" dirty="0">
              <a:solidFill>
                <a:srgbClr val="000000"/>
              </a:solidFill>
              <a:latin typeface="Work Sans Light"/>
              <a:ea typeface="Work Sans Light"/>
              <a:cs typeface="Work Sans Light"/>
              <a:sym typeface="Work Sans Light"/>
            </a:endParaRPr>
          </a:p>
        </p:txBody>
      </p:sp>
      <p:pic>
        <p:nvPicPr>
          <p:cNvPr id="75" name="Google Shape;75;p15"/>
          <p:cNvPicPr preferRelativeResize="0"/>
          <p:nvPr/>
        </p:nvPicPr>
        <p:blipFill rotWithShape="1">
          <a:blip r:embed="rId3">
            <a:alphaModFix/>
          </a:blip>
          <a:srcRect l="22441" t="20097" r="22485" b="21275"/>
          <a:stretch/>
        </p:blipFill>
        <p:spPr>
          <a:xfrm>
            <a:off x="8113950" y="0"/>
            <a:ext cx="1030050" cy="1096551"/>
          </a:xfrm>
          <a:prstGeom prst="rect">
            <a:avLst/>
          </a:prstGeom>
          <a:noFill/>
          <a:ln>
            <a:noFill/>
          </a:ln>
        </p:spPr>
      </p:pic>
      <p:pic>
        <p:nvPicPr>
          <p:cNvPr id="3" name="Google Shape;68;p14">
            <a:extLst>
              <a:ext uri="{FF2B5EF4-FFF2-40B4-BE49-F238E27FC236}">
                <a16:creationId xmlns:a16="http://schemas.microsoft.com/office/drawing/2014/main" id="{FF299F70-F588-1228-4B50-116D7E8FE651}"/>
              </a:ext>
            </a:extLst>
          </p:cNvPr>
          <p:cNvPicPr preferRelativeResize="0"/>
          <p:nvPr/>
        </p:nvPicPr>
        <p:blipFill>
          <a:blip r:embed="rId4">
            <a:alphaModFix/>
          </a:blip>
          <a:stretch>
            <a:fillRect/>
          </a:stretch>
        </p:blipFill>
        <p:spPr>
          <a:xfrm>
            <a:off x="5568319" y="1864865"/>
            <a:ext cx="2194413" cy="216228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startAt="4"/>
            </a:pPr>
            <a:r>
              <a:rPr lang="en-GB">
                <a:latin typeface="Raleway"/>
                <a:ea typeface="Raleway"/>
                <a:cs typeface="Raleway"/>
                <a:sym typeface="Raleway"/>
              </a:rPr>
              <a:t>Optimizing the model</a:t>
            </a:r>
            <a:endParaRPr>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sp>
        <p:nvSpPr>
          <p:cNvPr id="187" name="Google Shape;187;p29"/>
          <p:cNvSpPr txBox="1"/>
          <p:nvPr/>
        </p:nvSpPr>
        <p:spPr>
          <a:xfrm>
            <a:off x="1428750" y="2424250"/>
            <a:ext cx="3936000" cy="23397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lt2"/>
              </a:buClr>
              <a:buSzPts val="2000"/>
              <a:buFont typeface="Proxima Nova"/>
              <a:buAutoNum type="arabicPeriod"/>
            </a:pPr>
            <a:r>
              <a:rPr lang="en-GB" sz="1800">
                <a:solidFill>
                  <a:schemeClr val="accent3"/>
                </a:solidFill>
                <a:latin typeface="Proxima Nova"/>
                <a:ea typeface="Proxima Nova"/>
                <a:cs typeface="Proxima Nova"/>
                <a:sym typeface="Proxima Nova"/>
              </a:rPr>
              <a:t>Scalers</a:t>
            </a:r>
            <a:endParaRPr sz="1800">
              <a:solidFill>
                <a:schemeClr val="accent3"/>
              </a:solidFill>
              <a:latin typeface="Proxima Nova"/>
              <a:ea typeface="Proxima Nova"/>
              <a:cs typeface="Proxima Nova"/>
              <a:sym typeface="Proxima Nova"/>
            </a:endParaRPr>
          </a:p>
          <a:p>
            <a:pPr marL="457200" lvl="0" indent="-355600" algn="l" rtl="0">
              <a:lnSpc>
                <a:spcPct val="150000"/>
              </a:lnSpc>
              <a:spcBef>
                <a:spcPts val="0"/>
              </a:spcBef>
              <a:spcAft>
                <a:spcPts val="0"/>
              </a:spcAft>
              <a:buClr>
                <a:schemeClr val="lt2"/>
              </a:buClr>
              <a:buSzPts val="2000"/>
              <a:buFont typeface="Proxima Nova"/>
              <a:buAutoNum type="arabicPeriod"/>
            </a:pPr>
            <a:r>
              <a:rPr lang="en-GB" sz="1800">
                <a:solidFill>
                  <a:schemeClr val="accent3"/>
                </a:solidFill>
                <a:latin typeface="Proxima Nova"/>
                <a:ea typeface="Proxima Nova"/>
                <a:cs typeface="Proxima Nova"/>
                <a:sym typeface="Proxima Nova"/>
              </a:rPr>
              <a:t>Encoders</a:t>
            </a:r>
            <a:endParaRPr sz="1800">
              <a:solidFill>
                <a:schemeClr val="accent3"/>
              </a:solidFill>
              <a:latin typeface="Proxima Nova"/>
              <a:ea typeface="Proxima Nova"/>
              <a:cs typeface="Proxima Nova"/>
              <a:sym typeface="Proxima Nova"/>
            </a:endParaRPr>
          </a:p>
          <a:p>
            <a:pPr marL="457200" lvl="0" indent="-355600" algn="l" rtl="0">
              <a:lnSpc>
                <a:spcPct val="150000"/>
              </a:lnSpc>
              <a:spcBef>
                <a:spcPts val="0"/>
              </a:spcBef>
              <a:spcAft>
                <a:spcPts val="0"/>
              </a:spcAft>
              <a:buClr>
                <a:schemeClr val="lt2"/>
              </a:buClr>
              <a:buSzPts val="2000"/>
              <a:buFont typeface="Proxima Nova"/>
              <a:buAutoNum type="arabicPeriod"/>
            </a:pPr>
            <a:r>
              <a:rPr lang="en-GB" sz="1800">
                <a:solidFill>
                  <a:schemeClr val="accent3"/>
                </a:solidFill>
                <a:latin typeface="Proxima Nova"/>
                <a:ea typeface="Proxima Nova"/>
                <a:cs typeface="Proxima Nova"/>
                <a:sym typeface="Proxima Nova"/>
              </a:rPr>
              <a:t>Handling Multicollinearity</a:t>
            </a:r>
            <a:endParaRPr sz="1800">
              <a:solidFill>
                <a:schemeClr val="accent3"/>
              </a:solidFill>
              <a:latin typeface="Proxima Nova"/>
              <a:ea typeface="Proxima Nova"/>
              <a:cs typeface="Proxima Nova"/>
              <a:sym typeface="Proxima Nova"/>
            </a:endParaRPr>
          </a:p>
          <a:p>
            <a:pPr marL="457200" lvl="0" indent="-355600" algn="l" rtl="0">
              <a:lnSpc>
                <a:spcPct val="150000"/>
              </a:lnSpc>
              <a:spcBef>
                <a:spcPts val="0"/>
              </a:spcBef>
              <a:spcAft>
                <a:spcPts val="0"/>
              </a:spcAft>
              <a:buClr>
                <a:schemeClr val="lt2"/>
              </a:buClr>
              <a:buSzPts val="2000"/>
              <a:buFont typeface="Proxima Nova"/>
              <a:buAutoNum type="arabicPeriod"/>
            </a:pPr>
            <a:r>
              <a:rPr lang="en-GB" sz="1800">
                <a:solidFill>
                  <a:schemeClr val="accent3"/>
                </a:solidFill>
                <a:latin typeface="Proxima Nova"/>
                <a:ea typeface="Proxima Nova"/>
                <a:cs typeface="Proxima Nova"/>
                <a:sym typeface="Proxima Nova"/>
              </a:rPr>
              <a:t>Outliers</a:t>
            </a:r>
            <a:endParaRPr sz="1800">
              <a:solidFill>
                <a:schemeClr val="accent3"/>
              </a:solidFill>
              <a:latin typeface="Proxima Nova"/>
              <a:ea typeface="Proxima Nova"/>
              <a:cs typeface="Proxima Nova"/>
              <a:sym typeface="Proxima Nova"/>
            </a:endParaRPr>
          </a:p>
          <a:p>
            <a:pPr marL="457200" lvl="0" indent="-355600" algn="l" rtl="0">
              <a:lnSpc>
                <a:spcPct val="150000"/>
              </a:lnSpc>
              <a:spcBef>
                <a:spcPts val="0"/>
              </a:spcBef>
              <a:spcAft>
                <a:spcPts val="0"/>
              </a:spcAft>
              <a:buClr>
                <a:schemeClr val="lt2"/>
              </a:buClr>
              <a:buSzPts val="2000"/>
              <a:buFont typeface="Proxima Nova"/>
              <a:buAutoNum type="arabicPeriod"/>
            </a:pPr>
            <a:r>
              <a:rPr lang="en-GB" sz="1800">
                <a:solidFill>
                  <a:schemeClr val="accent3"/>
                </a:solidFill>
                <a:latin typeface="Proxima Nova"/>
                <a:ea typeface="Proxima Nova"/>
                <a:cs typeface="Proxima Nova"/>
                <a:sym typeface="Proxima Nova"/>
              </a:rPr>
              <a:t>Balancer</a:t>
            </a:r>
            <a:endParaRPr sz="1800">
              <a:solidFill>
                <a:schemeClr val="accent3"/>
              </a:solidFill>
              <a:latin typeface="Proxima Nova"/>
              <a:ea typeface="Proxima Nova"/>
              <a:cs typeface="Proxima Nova"/>
              <a:sym typeface="Proxima Nova"/>
            </a:endParaRPr>
          </a:p>
        </p:txBody>
      </p:sp>
      <p:sp>
        <p:nvSpPr>
          <p:cNvPr id="188" name="Google Shape;188;p29"/>
          <p:cNvSpPr txBox="1"/>
          <p:nvPr/>
        </p:nvSpPr>
        <p:spPr>
          <a:xfrm>
            <a:off x="903300" y="995525"/>
            <a:ext cx="7337400" cy="1293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800" b="1" i="1">
                <a:solidFill>
                  <a:schemeClr val="lt2"/>
                </a:solidFill>
                <a:latin typeface="Proxima Nova"/>
                <a:ea typeface="Proxima Nova"/>
                <a:cs typeface="Proxima Nova"/>
                <a:sym typeface="Proxima Nova"/>
              </a:rPr>
              <a:t>Logistic Regression and Naive Bayes (Multinomial)</a:t>
            </a:r>
            <a:r>
              <a:rPr lang="en-GB"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GB" sz="1800">
                <a:solidFill>
                  <a:schemeClr val="accent3"/>
                </a:solidFill>
                <a:latin typeface="Proxima Nova"/>
                <a:ea typeface="Proxima Nova"/>
                <a:cs typeface="Proxima Nova"/>
                <a:sym typeface="Proxima Nova"/>
              </a:rPr>
              <a:t>These models seem to have the best performance on the classification for this reason they will now be optimized in this way:</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194" name="Google Shape;194;p30"/>
          <p:cNvPicPr preferRelativeResize="0"/>
          <p:nvPr/>
        </p:nvPicPr>
        <p:blipFill>
          <a:blip r:embed="rId3">
            <a:alphaModFix/>
          </a:blip>
          <a:stretch>
            <a:fillRect/>
          </a:stretch>
        </p:blipFill>
        <p:spPr>
          <a:xfrm>
            <a:off x="1144388" y="941525"/>
            <a:ext cx="6855223" cy="4049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00" name="Google Shape;200;p31"/>
          <p:cNvPicPr preferRelativeResize="0"/>
          <p:nvPr/>
        </p:nvPicPr>
        <p:blipFill>
          <a:blip r:embed="rId3">
            <a:alphaModFix/>
          </a:blip>
          <a:stretch>
            <a:fillRect/>
          </a:stretch>
        </p:blipFill>
        <p:spPr>
          <a:xfrm>
            <a:off x="1115825" y="900350"/>
            <a:ext cx="6912362" cy="4049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06" name="Google Shape;206;p32"/>
          <p:cNvPicPr preferRelativeResize="0"/>
          <p:nvPr/>
        </p:nvPicPr>
        <p:blipFill>
          <a:blip r:embed="rId3">
            <a:alphaModFix/>
          </a:blip>
          <a:stretch>
            <a:fillRect/>
          </a:stretch>
        </p:blipFill>
        <p:spPr>
          <a:xfrm>
            <a:off x="846413" y="1560143"/>
            <a:ext cx="7451176" cy="2947107"/>
          </a:xfrm>
          <a:prstGeom prst="rect">
            <a:avLst/>
          </a:prstGeom>
          <a:noFill/>
          <a:ln>
            <a:noFill/>
          </a:ln>
        </p:spPr>
      </p:pic>
      <p:sp>
        <p:nvSpPr>
          <p:cNvPr id="207" name="Google Shape;207;p32"/>
          <p:cNvSpPr/>
          <p:nvPr/>
        </p:nvSpPr>
        <p:spPr>
          <a:xfrm>
            <a:off x="884900" y="2212250"/>
            <a:ext cx="7346700" cy="3594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txBox="1"/>
          <p:nvPr/>
        </p:nvSpPr>
        <p:spPr>
          <a:xfrm>
            <a:off x="2590175" y="986300"/>
            <a:ext cx="3364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solidFill>
                  <a:schemeClr val="accent3"/>
                </a:solidFill>
                <a:latin typeface="Proxima Nova"/>
                <a:ea typeface="Proxima Nova"/>
                <a:cs typeface="Proxima Nova"/>
                <a:sym typeface="Proxima Nova"/>
              </a:rPr>
              <a:t>High multicollinearity </a:t>
            </a:r>
            <a:endParaRPr sz="2100">
              <a:solidFill>
                <a:schemeClr val="accent3"/>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14" name="Google Shape;214;p33"/>
          <p:cNvPicPr preferRelativeResize="0"/>
          <p:nvPr/>
        </p:nvPicPr>
        <p:blipFill rotWithShape="1">
          <a:blip r:embed="rId3">
            <a:alphaModFix/>
          </a:blip>
          <a:srcRect r="832"/>
          <a:stretch/>
        </p:blipFill>
        <p:spPr>
          <a:xfrm>
            <a:off x="1083400" y="840125"/>
            <a:ext cx="6677951" cy="4049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20" name="Google Shape;220;p34"/>
          <p:cNvPicPr preferRelativeResize="0"/>
          <p:nvPr/>
        </p:nvPicPr>
        <p:blipFill>
          <a:blip r:embed="rId3">
            <a:alphaModFix/>
          </a:blip>
          <a:stretch>
            <a:fillRect/>
          </a:stretch>
        </p:blipFill>
        <p:spPr>
          <a:xfrm>
            <a:off x="1204888" y="969200"/>
            <a:ext cx="6734226" cy="4049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fontScale="90000"/>
          </a:bodyPr>
          <a:lstStyle/>
          <a:p>
            <a:pPr marL="457200" lvl="0" indent="0" algn="l" rtl="0">
              <a:spcBef>
                <a:spcPts val="0"/>
              </a:spcBef>
              <a:spcAft>
                <a:spcPts val="0"/>
              </a:spcAft>
              <a:buNone/>
            </a:pPr>
            <a:endParaRPr>
              <a:latin typeface="Raleway"/>
              <a:ea typeface="Raleway"/>
              <a:cs typeface="Raleway"/>
              <a:sym typeface="Raleway"/>
            </a:endParaRPr>
          </a:p>
          <a:p>
            <a:pPr marL="0" lvl="0" indent="0" algn="l" rtl="0">
              <a:spcBef>
                <a:spcPts val="0"/>
              </a:spcBef>
              <a:spcAft>
                <a:spcPts val="0"/>
              </a:spcAft>
              <a:buNone/>
            </a:pPr>
            <a:endParaRPr>
              <a:latin typeface="Raleway"/>
              <a:ea typeface="Raleway"/>
              <a:cs typeface="Raleway"/>
              <a:sym typeface="Raleway"/>
            </a:endParaRPr>
          </a:p>
          <a:p>
            <a:pPr marL="457200" lvl="0" indent="-434340" algn="l" rtl="0">
              <a:spcBef>
                <a:spcPts val="0"/>
              </a:spcBef>
              <a:spcAft>
                <a:spcPts val="0"/>
              </a:spcAft>
              <a:buClr>
                <a:schemeClr val="dk1"/>
              </a:buClr>
              <a:buSzPct val="100000"/>
              <a:buFont typeface="Raleway"/>
              <a:buAutoNum type="arabicPeriod" startAt="5"/>
            </a:pPr>
            <a:r>
              <a:rPr lang="en-GB">
                <a:latin typeface="Raleway"/>
                <a:ea typeface="Raleway"/>
                <a:cs typeface="Raleway"/>
                <a:sym typeface="Raleway"/>
              </a:rPr>
              <a:t>Final model</a:t>
            </a:r>
            <a:endParaRPr>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05</a:t>
            </a:r>
            <a:r>
              <a:rPr lang="en-GB">
                <a:latin typeface="Raleway"/>
                <a:ea typeface="Raleway"/>
                <a:cs typeface="Raleway"/>
                <a:sym typeface="Raleway"/>
              </a:rPr>
              <a:t> Final model</a:t>
            </a:r>
            <a:endParaRPr>
              <a:latin typeface="Raleway"/>
              <a:ea typeface="Raleway"/>
              <a:cs typeface="Raleway"/>
              <a:sym typeface="Raleway"/>
            </a:endParaRPr>
          </a:p>
        </p:txBody>
      </p:sp>
      <p:pic>
        <p:nvPicPr>
          <p:cNvPr id="231" name="Google Shape;231;p36"/>
          <p:cNvPicPr preferRelativeResize="0"/>
          <p:nvPr/>
        </p:nvPicPr>
        <p:blipFill>
          <a:blip r:embed="rId3">
            <a:alphaModFix/>
          </a:blip>
          <a:stretch>
            <a:fillRect/>
          </a:stretch>
        </p:blipFill>
        <p:spPr>
          <a:xfrm>
            <a:off x="488450" y="974325"/>
            <a:ext cx="3838370" cy="1597425"/>
          </a:xfrm>
          <a:prstGeom prst="rect">
            <a:avLst/>
          </a:prstGeom>
          <a:noFill/>
          <a:ln>
            <a:noFill/>
          </a:ln>
        </p:spPr>
      </p:pic>
      <p:pic>
        <p:nvPicPr>
          <p:cNvPr id="232" name="Google Shape;232;p36"/>
          <p:cNvPicPr preferRelativeResize="0"/>
          <p:nvPr/>
        </p:nvPicPr>
        <p:blipFill>
          <a:blip r:embed="rId4">
            <a:alphaModFix/>
          </a:blip>
          <a:stretch>
            <a:fillRect/>
          </a:stretch>
        </p:blipFill>
        <p:spPr>
          <a:xfrm>
            <a:off x="5032475" y="934125"/>
            <a:ext cx="3263450" cy="2246725"/>
          </a:xfrm>
          <a:prstGeom prst="rect">
            <a:avLst/>
          </a:prstGeom>
          <a:noFill/>
          <a:ln>
            <a:noFill/>
          </a:ln>
        </p:spPr>
      </p:pic>
      <p:sp>
        <p:nvSpPr>
          <p:cNvPr id="233" name="Google Shape;233;p36"/>
          <p:cNvSpPr txBox="1"/>
          <p:nvPr/>
        </p:nvSpPr>
        <p:spPr>
          <a:xfrm>
            <a:off x="915053" y="3448750"/>
            <a:ext cx="3791700" cy="7233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SzPts val="1200"/>
              <a:buChar char="●"/>
            </a:pPr>
            <a:r>
              <a:rPr lang="en-GB"/>
              <a:t>Mathematically optimised model </a:t>
            </a:r>
            <a:endParaRPr/>
          </a:p>
          <a:p>
            <a:pPr marL="457200" lvl="0" indent="-317500" algn="l" rtl="0">
              <a:lnSpc>
                <a:spcPct val="150000"/>
              </a:lnSpc>
              <a:spcBef>
                <a:spcPts val="0"/>
              </a:spcBef>
              <a:spcAft>
                <a:spcPts val="0"/>
              </a:spcAft>
              <a:buSzPts val="1400"/>
              <a:buChar char="●"/>
            </a:pPr>
            <a:r>
              <a:rPr lang="en-GB"/>
              <a:t>TPR - FPR is maximized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fontScale="90000"/>
          </a:bodyPr>
          <a:lstStyle/>
          <a:p>
            <a:pPr marL="457200" lvl="0" indent="0" algn="l" rtl="0">
              <a:spcBef>
                <a:spcPts val="0"/>
              </a:spcBef>
              <a:spcAft>
                <a:spcPts val="0"/>
              </a:spcAft>
              <a:buNone/>
            </a:pPr>
            <a:endParaRPr>
              <a:latin typeface="Raleway"/>
              <a:ea typeface="Raleway"/>
              <a:cs typeface="Raleway"/>
              <a:sym typeface="Raleway"/>
            </a:endParaRPr>
          </a:p>
          <a:p>
            <a:pPr marL="0" lvl="0" indent="0" algn="l" rtl="0">
              <a:spcBef>
                <a:spcPts val="0"/>
              </a:spcBef>
              <a:spcAft>
                <a:spcPts val="0"/>
              </a:spcAft>
              <a:buNone/>
            </a:pPr>
            <a:endParaRPr>
              <a:latin typeface="Raleway"/>
              <a:ea typeface="Raleway"/>
              <a:cs typeface="Raleway"/>
              <a:sym typeface="Raleway"/>
            </a:endParaRPr>
          </a:p>
          <a:p>
            <a:pPr marL="457200" lvl="0" indent="0" algn="l" rtl="0">
              <a:spcBef>
                <a:spcPts val="0"/>
              </a:spcBef>
              <a:spcAft>
                <a:spcPts val="0"/>
              </a:spcAft>
              <a:buNone/>
            </a:pPr>
            <a:endParaRPr>
              <a:latin typeface="Raleway"/>
              <a:ea typeface="Raleway"/>
              <a:cs typeface="Raleway"/>
              <a:sym typeface="Raleway"/>
            </a:endParaRPr>
          </a:p>
          <a:p>
            <a:pPr marL="457200" lvl="0" indent="-434340" algn="l" rtl="0">
              <a:spcBef>
                <a:spcPts val="0"/>
              </a:spcBef>
              <a:spcAft>
                <a:spcPts val="0"/>
              </a:spcAft>
              <a:buClr>
                <a:schemeClr val="dk1"/>
              </a:buClr>
              <a:buSzPct val="100000"/>
              <a:buFont typeface="Raleway"/>
              <a:buAutoNum type="arabicPeriod" startAt="6"/>
            </a:pPr>
            <a:r>
              <a:rPr lang="en-GB">
                <a:latin typeface="Raleway"/>
                <a:ea typeface="Raleway"/>
                <a:cs typeface="Raleway"/>
                <a:sym typeface="Raleway"/>
              </a:rPr>
              <a:t>Results</a:t>
            </a:r>
            <a:endParaRPr>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a:pPr>
            <a:r>
              <a:rPr lang="en-GB" dirty="0">
                <a:latin typeface="Raleway"/>
                <a:ea typeface="Raleway"/>
                <a:cs typeface="Raleway"/>
                <a:sym typeface="Raleway"/>
              </a:rPr>
              <a:t>Who are we?</a:t>
            </a:r>
            <a:endParaRPr dirty="0">
              <a:latin typeface="Raleway"/>
              <a:ea typeface="Raleway"/>
              <a:cs typeface="Raleway"/>
              <a:sym typeface="Raleway"/>
            </a:endParaRPr>
          </a:p>
        </p:txBody>
      </p:sp>
      <p:pic>
        <p:nvPicPr>
          <p:cNvPr id="2" name="Picture 1" descr="A blue and white logo&#10;&#10;Description automatically generated with medium confidence">
            <a:extLst>
              <a:ext uri="{FF2B5EF4-FFF2-40B4-BE49-F238E27FC236}">
                <a16:creationId xmlns:a16="http://schemas.microsoft.com/office/drawing/2014/main" id="{6DCDA798-C2E2-9CDC-B6F5-D3EC2EDDF7A3}"/>
              </a:ext>
            </a:extLst>
          </p:cNvPr>
          <p:cNvPicPr>
            <a:picLocks noChangeAspect="1"/>
          </p:cNvPicPr>
          <p:nvPr/>
        </p:nvPicPr>
        <p:blipFill>
          <a:blip r:embed="rId3"/>
          <a:stretch>
            <a:fillRect/>
          </a:stretch>
        </p:blipFill>
        <p:spPr>
          <a:xfrm>
            <a:off x="5933369" y="2194808"/>
            <a:ext cx="1809322" cy="753884"/>
          </a:xfrm>
          <a:prstGeom prst="rect">
            <a:avLst/>
          </a:prstGeom>
        </p:spPr>
      </p:pic>
      <p:pic>
        <p:nvPicPr>
          <p:cNvPr id="3" name="Picture 2" descr="A blue and white logo&#10;&#10;Description automatically generated with medium confidence">
            <a:extLst>
              <a:ext uri="{FF2B5EF4-FFF2-40B4-BE49-F238E27FC236}">
                <a16:creationId xmlns:a16="http://schemas.microsoft.com/office/drawing/2014/main" id="{972292D6-458E-5FD2-0FC9-DCA614D60B4F}"/>
              </a:ext>
            </a:extLst>
          </p:cNvPr>
          <p:cNvPicPr>
            <a:picLocks noChangeAspect="1"/>
          </p:cNvPicPr>
          <p:nvPr/>
        </p:nvPicPr>
        <p:blipFill rotWithShape="1">
          <a:blip r:embed="rId3"/>
          <a:srcRect l="12871" r="44946"/>
          <a:stretch/>
        </p:blipFill>
        <p:spPr>
          <a:xfrm>
            <a:off x="4829196" y="2189234"/>
            <a:ext cx="763228" cy="753884"/>
          </a:xfrm>
          <a:prstGeom prst="rect">
            <a:avLst/>
          </a:prstGeom>
        </p:spPr>
      </p:pic>
      <p:sp>
        <p:nvSpPr>
          <p:cNvPr id="4" name="Google Shape;66;p14">
            <a:extLst>
              <a:ext uri="{FF2B5EF4-FFF2-40B4-BE49-F238E27FC236}">
                <a16:creationId xmlns:a16="http://schemas.microsoft.com/office/drawing/2014/main" id="{678F30C2-B7A5-1E7D-734A-C76A188618FF}"/>
              </a:ext>
            </a:extLst>
          </p:cNvPr>
          <p:cNvSpPr txBox="1">
            <a:spLocks/>
          </p:cNvSpPr>
          <p:nvPr/>
        </p:nvSpPr>
        <p:spPr>
          <a:xfrm>
            <a:off x="5592424" y="2389879"/>
            <a:ext cx="315033" cy="5532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r>
              <a:rPr lang="es-ES" sz="4000" dirty="0">
                <a:latin typeface="Raleway"/>
                <a:ea typeface="Raleway"/>
                <a:cs typeface="Raleway"/>
                <a:sym typeface="Raleway"/>
              </a:rPr>
              <a:t>-</a:t>
            </a:r>
            <a:endParaRPr lang="en-GB" sz="4000" dirty="0">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06</a:t>
            </a:r>
            <a:r>
              <a:rPr lang="en-GB">
                <a:latin typeface="Raleway"/>
                <a:ea typeface="Raleway"/>
                <a:cs typeface="Raleway"/>
                <a:sym typeface="Raleway"/>
              </a:rPr>
              <a:t> Results</a:t>
            </a:r>
            <a:endParaRPr>
              <a:latin typeface="Raleway"/>
              <a:ea typeface="Raleway"/>
              <a:cs typeface="Raleway"/>
              <a:sym typeface="Raleway"/>
            </a:endParaRPr>
          </a:p>
        </p:txBody>
      </p:sp>
      <p:sp>
        <p:nvSpPr>
          <p:cNvPr id="244" name="Google Shape;244;p38"/>
          <p:cNvSpPr txBox="1"/>
          <p:nvPr/>
        </p:nvSpPr>
        <p:spPr>
          <a:xfrm>
            <a:off x="656400" y="2230700"/>
            <a:ext cx="8175900" cy="1693200"/>
          </a:xfrm>
          <a:prstGeom prst="rect">
            <a:avLst/>
          </a:prstGeom>
          <a:noFill/>
          <a:ln>
            <a:noFill/>
          </a:ln>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GB">
                <a:solidFill>
                  <a:schemeClr val="accent3"/>
                </a:solidFill>
                <a:latin typeface="Proxima Nova"/>
                <a:ea typeface="Proxima Nova"/>
                <a:cs typeface="Proxima Nova"/>
                <a:sym typeface="Proxima Nova"/>
              </a:rPr>
              <a:t>Our final model managed to optimize both the </a:t>
            </a:r>
            <a:r>
              <a:rPr lang="en-GB">
                <a:solidFill>
                  <a:schemeClr val="lt2"/>
                </a:solidFill>
                <a:latin typeface="Proxima Nova"/>
                <a:ea typeface="Proxima Nova"/>
                <a:cs typeface="Proxima Nova"/>
                <a:sym typeface="Proxima Nova"/>
              </a:rPr>
              <a:t>specificity</a:t>
            </a:r>
            <a:r>
              <a:rPr lang="en-GB">
                <a:solidFill>
                  <a:schemeClr val="accent3"/>
                </a:solidFill>
                <a:latin typeface="Proxima Nova"/>
                <a:ea typeface="Proxima Nova"/>
                <a:cs typeface="Proxima Nova"/>
                <a:sym typeface="Proxima Nova"/>
              </a:rPr>
              <a:t> and the </a:t>
            </a:r>
            <a:r>
              <a:rPr lang="en-GB">
                <a:solidFill>
                  <a:schemeClr val="accent5"/>
                </a:solidFill>
                <a:latin typeface="Proxima Nova"/>
                <a:ea typeface="Proxima Nova"/>
                <a:cs typeface="Proxima Nova"/>
                <a:sym typeface="Proxima Nova"/>
              </a:rPr>
              <a:t>recall</a:t>
            </a:r>
            <a:r>
              <a:rPr lang="en-GB">
                <a:solidFill>
                  <a:schemeClr val="accent3"/>
                </a:solidFill>
                <a:latin typeface="Proxima Nova"/>
                <a:ea typeface="Proxima Nova"/>
                <a:cs typeface="Proxima Nova"/>
                <a:sym typeface="Proxima Nova"/>
              </a:rPr>
              <a:t> which allowed to correctly identify customers that will accept the offer and customers that will reject the offer. The balanced accuracy was also maximized which is another indicator of the quality of the model.</a:t>
            </a:r>
            <a:endParaRPr>
              <a:solidFill>
                <a:schemeClr val="accent3"/>
              </a:solidFill>
              <a:latin typeface="Proxima Nova"/>
              <a:ea typeface="Proxima Nova"/>
              <a:cs typeface="Proxima Nova"/>
              <a:sym typeface="Proxima Nova"/>
            </a:endParaRPr>
          </a:p>
          <a:p>
            <a:pPr marL="0" lvl="0" indent="0" algn="just" rtl="0">
              <a:lnSpc>
                <a:spcPct val="150000"/>
              </a:lnSpc>
              <a:spcBef>
                <a:spcPts val="0"/>
              </a:spcBef>
              <a:spcAft>
                <a:spcPts val="0"/>
              </a:spcAft>
              <a:buNone/>
            </a:pPr>
            <a:endParaRPr>
              <a:solidFill>
                <a:schemeClr val="accent3"/>
              </a:solidFill>
              <a:latin typeface="Proxima Nova"/>
              <a:ea typeface="Proxima Nova"/>
              <a:cs typeface="Proxima Nova"/>
              <a:sym typeface="Proxima Nova"/>
            </a:endParaRPr>
          </a:p>
          <a:p>
            <a:pPr marL="0" lvl="0" indent="457200" algn="just" rtl="0">
              <a:lnSpc>
                <a:spcPct val="150000"/>
              </a:lnSpc>
              <a:spcBef>
                <a:spcPts val="0"/>
              </a:spcBef>
              <a:spcAft>
                <a:spcPts val="0"/>
              </a:spcAft>
              <a:buNone/>
            </a:pPr>
            <a:r>
              <a:rPr lang="en-GB">
                <a:solidFill>
                  <a:schemeClr val="accent3"/>
                </a:solidFill>
                <a:latin typeface="Proxima Nova"/>
                <a:ea typeface="Proxima Nova"/>
                <a:cs typeface="Proxima Nova"/>
                <a:sym typeface="Proxima Nova"/>
              </a:rPr>
              <a:t>Up next we will implement the final model onto a business case and analyze the results</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fontScale="90000"/>
          </a:bodyPr>
          <a:lstStyle/>
          <a:p>
            <a:pPr marL="457200" lvl="0" indent="0" algn="l" rtl="0">
              <a:spcBef>
                <a:spcPts val="0"/>
              </a:spcBef>
              <a:spcAft>
                <a:spcPts val="0"/>
              </a:spcAft>
              <a:buNone/>
            </a:pPr>
            <a:endParaRPr>
              <a:latin typeface="Raleway"/>
              <a:ea typeface="Raleway"/>
              <a:cs typeface="Raleway"/>
              <a:sym typeface="Raleway"/>
            </a:endParaRPr>
          </a:p>
          <a:p>
            <a:pPr marL="0" lvl="0" indent="0" algn="l" rtl="0">
              <a:spcBef>
                <a:spcPts val="0"/>
              </a:spcBef>
              <a:spcAft>
                <a:spcPts val="0"/>
              </a:spcAft>
              <a:buNone/>
            </a:pPr>
            <a:endParaRPr>
              <a:latin typeface="Raleway"/>
              <a:ea typeface="Raleway"/>
              <a:cs typeface="Raleway"/>
              <a:sym typeface="Raleway"/>
            </a:endParaRPr>
          </a:p>
          <a:p>
            <a:pPr marL="457200" lvl="0" indent="-434340" algn="l" rtl="0">
              <a:spcBef>
                <a:spcPts val="0"/>
              </a:spcBef>
              <a:spcAft>
                <a:spcPts val="0"/>
              </a:spcAft>
              <a:buClr>
                <a:schemeClr val="dk1"/>
              </a:buClr>
              <a:buSzPct val="100000"/>
              <a:buFont typeface="Raleway"/>
              <a:buAutoNum type="arabicPeriod" startAt="7"/>
            </a:pPr>
            <a:r>
              <a:rPr lang="en-GB">
                <a:latin typeface="Raleway"/>
                <a:ea typeface="Raleway"/>
                <a:cs typeface="Raleway"/>
                <a:sym typeface="Raleway"/>
              </a:rPr>
              <a:t>Business Case</a:t>
            </a:r>
            <a:endParaRPr>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07</a:t>
            </a:r>
            <a:r>
              <a:rPr lang="en-GB">
                <a:latin typeface="Raleway"/>
                <a:ea typeface="Raleway"/>
                <a:cs typeface="Raleway"/>
                <a:sym typeface="Raleway"/>
              </a:rPr>
              <a:t> Business Case</a:t>
            </a:r>
            <a:endParaRPr>
              <a:latin typeface="Raleway"/>
              <a:ea typeface="Raleway"/>
              <a:cs typeface="Raleway"/>
              <a:sym typeface="Raleway"/>
            </a:endParaRPr>
          </a:p>
        </p:txBody>
      </p:sp>
      <p:sp>
        <p:nvSpPr>
          <p:cNvPr id="255" name="Google Shape;255;p40"/>
          <p:cNvSpPr txBox="1"/>
          <p:nvPr/>
        </p:nvSpPr>
        <p:spPr>
          <a:xfrm>
            <a:off x="437850" y="980100"/>
            <a:ext cx="8268300" cy="2862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200">
                <a:latin typeface="Work Sans"/>
                <a:ea typeface="Work Sans"/>
                <a:cs typeface="Work Sans"/>
                <a:sym typeface="Work Sans"/>
              </a:rPr>
              <a:t>Let’s suppose the management team now give us the following information:</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The database contains 1 M of customers.</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The cost of sending an mail is 5 $.</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The offer acceptance brings to the company 100$</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Every true positive means we have encountered the potential customer and he/she will accept offer bringing to the company (+100$ - 5$)</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Every true negative mean we have correctly not send an email to a customer that will not accept the offer (0$)</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Every false negative mean we have lost an opportunity with a potential customer (-100$)</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Char char="●"/>
            </a:pPr>
            <a:r>
              <a:rPr lang="en-GB" sz="1200">
                <a:latin typeface="Work Sans"/>
                <a:ea typeface="Work Sans"/>
                <a:cs typeface="Work Sans"/>
                <a:sym typeface="Work Sans"/>
              </a:rPr>
              <a:t> Every false positive mean we sent an email to a customer that will not accept the offer (-5$)</a:t>
            </a:r>
            <a:endParaRPr sz="1200">
              <a:latin typeface="Work Sans"/>
              <a:ea typeface="Work Sans"/>
              <a:cs typeface="Work Sans"/>
              <a:sym typeface="Work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07</a:t>
            </a:r>
            <a:r>
              <a:rPr lang="en-GB">
                <a:latin typeface="Raleway"/>
                <a:ea typeface="Raleway"/>
                <a:cs typeface="Raleway"/>
                <a:sym typeface="Raleway"/>
              </a:rPr>
              <a:t> Business Case</a:t>
            </a:r>
            <a:endParaRPr>
              <a:latin typeface="Raleway"/>
              <a:ea typeface="Raleway"/>
              <a:cs typeface="Raleway"/>
              <a:sym typeface="Raleway"/>
            </a:endParaRPr>
          </a:p>
        </p:txBody>
      </p:sp>
      <p:sp>
        <p:nvSpPr>
          <p:cNvPr id="261" name="Google Shape;261;p41"/>
          <p:cNvSpPr txBox="1"/>
          <p:nvPr/>
        </p:nvSpPr>
        <p:spPr>
          <a:xfrm>
            <a:off x="617600" y="2378175"/>
            <a:ext cx="12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Proxima Nova"/>
                <a:ea typeface="Proxima Nova"/>
                <a:cs typeface="Proxima Nova"/>
                <a:sym typeface="Proxima Nova"/>
              </a:rPr>
              <a:t>Threshold</a:t>
            </a:r>
            <a:endParaRPr>
              <a:latin typeface="Proxima Nova"/>
              <a:ea typeface="Proxima Nova"/>
              <a:cs typeface="Proxima Nova"/>
              <a:sym typeface="Proxima Nova"/>
            </a:endParaRPr>
          </a:p>
        </p:txBody>
      </p:sp>
      <p:sp>
        <p:nvSpPr>
          <p:cNvPr id="262" name="Google Shape;262;p41"/>
          <p:cNvSpPr txBox="1"/>
          <p:nvPr/>
        </p:nvSpPr>
        <p:spPr>
          <a:xfrm>
            <a:off x="2705725" y="2371650"/>
            <a:ext cx="12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Proxima Nova"/>
                <a:ea typeface="Proxima Nova"/>
                <a:cs typeface="Proxima Nova"/>
                <a:sym typeface="Proxima Nova"/>
              </a:rPr>
              <a:t>Max Profit</a:t>
            </a:r>
            <a:endParaRPr>
              <a:latin typeface="Proxima Nova"/>
              <a:ea typeface="Proxima Nova"/>
              <a:cs typeface="Proxima Nova"/>
              <a:sym typeface="Proxima Nova"/>
            </a:endParaRPr>
          </a:p>
        </p:txBody>
      </p:sp>
      <p:sp>
        <p:nvSpPr>
          <p:cNvPr id="263" name="Google Shape;263;p41"/>
          <p:cNvSpPr txBox="1"/>
          <p:nvPr/>
        </p:nvSpPr>
        <p:spPr>
          <a:xfrm>
            <a:off x="5581650" y="1408700"/>
            <a:ext cx="201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Proxima Nova"/>
                <a:ea typeface="Proxima Nova"/>
                <a:cs typeface="Proxima Nova"/>
                <a:sym typeface="Proxima Nova"/>
              </a:rPr>
              <a:t>Confusion Matrix</a:t>
            </a:r>
            <a:endParaRPr>
              <a:latin typeface="Proxima Nova"/>
              <a:ea typeface="Proxima Nova"/>
              <a:cs typeface="Proxima Nova"/>
              <a:sym typeface="Proxima Nova"/>
            </a:endParaRPr>
          </a:p>
        </p:txBody>
      </p:sp>
      <p:sp>
        <p:nvSpPr>
          <p:cNvPr id="264" name="Google Shape;264;p41"/>
          <p:cNvSpPr txBox="1"/>
          <p:nvPr/>
        </p:nvSpPr>
        <p:spPr>
          <a:xfrm>
            <a:off x="744600" y="1260100"/>
            <a:ext cx="201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2"/>
                </a:solidFill>
                <a:latin typeface="Proxima Nova"/>
                <a:ea typeface="Proxima Nova"/>
                <a:cs typeface="Proxima Nova"/>
                <a:sym typeface="Proxima Nova"/>
              </a:rPr>
              <a:t>Business Case Results</a:t>
            </a:r>
            <a:endParaRPr b="1">
              <a:solidFill>
                <a:schemeClr val="lt2"/>
              </a:solidFill>
              <a:latin typeface="Proxima Nova"/>
              <a:ea typeface="Proxima Nova"/>
              <a:cs typeface="Proxima Nova"/>
              <a:sym typeface="Proxima Nova"/>
            </a:endParaRPr>
          </a:p>
        </p:txBody>
      </p:sp>
      <p:pic>
        <p:nvPicPr>
          <p:cNvPr id="265" name="Google Shape;265;p41"/>
          <p:cNvPicPr preferRelativeResize="0"/>
          <p:nvPr/>
        </p:nvPicPr>
        <p:blipFill rotWithShape="1">
          <a:blip r:embed="rId3">
            <a:alphaModFix/>
          </a:blip>
          <a:srcRect r="1545" b="2219"/>
          <a:stretch/>
        </p:blipFill>
        <p:spPr>
          <a:xfrm>
            <a:off x="5012775" y="1867550"/>
            <a:ext cx="3819526" cy="2615410"/>
          </a:xfrm>
          <a:prstGeom prst="rect">
            <a:avLst/>
          </a:prstGeom>
          <a:noFill/>
          <a:ln>
            <a:noFill/>
          </a:ln>
        </p:spPr>
      </p:pic>
      <p:pic>
        <p:nvPicPr>
          <p:cNvPr id="266" name="Google Shape;266;p41"/>
          <p:cNvPicPr preferRelativeResize="0"/>
          <p:nvPr/>
        </p:nvPicPr>
        <p:blipFill>
          <a:blip r:embed="rId4">
            <a:alphaModFix/>
          </a:blip>
          <a:stretch>
            <a:fillRect/>
          </a:stretch>
        </p:blipFill>
        <p:spPr>
          <a:xfrm>
            <a:off x="386938" y="2952975"/>
            <a:ext cx="1724025" cy="228600"/>
          </a:xfrm>
          <a:prstGeom prst="rect">
            <a:avLst/>
          </a:prstGeom>
          <a:noFill/>
          <a:ln>
            <a:noFill/>
          </a:ln>
        </p:spPr>
      </p:pic>
      <p:pic>
        <p:nvPicPr>
          <p:cNvPr id="267" name="Google Shape;267;p41"/>
          <p:cNvPicPr preferRelativeResize="0"/>
          <p:nvPr/>
        </p:nvPicPr>
        <p:blipFill>
          <a:blip r:embed="rId5">
            <a:alphaModFix/>
          </a:blip>
          <a:stretch>
            <a:fillRect/>
          </a:stretch>
        </p:blipFill>
        <p:spPr>
          <a:xfrm>
            <a:off x="2883250" y="2943450"/>
            <a:ext cx="647700" cy="247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07</a:t>
            </a:r>
            <a:r>
              <a:rPr lang="en-GB">
                <a:latin typeface="Raleway"/>
                <a:ea typeface="Raleway"/>
                <a:cs typeface="Raleway"/>
                <a:sym typeface="Raleway"/>
              </a:rPr>
              <a:t> Business Case</a:t>
            </a:r>
            <a:endParaRPr>
              <a:latin typeface="Raleway"/>
              <a:ea typeface="Raleway"/>
              <a:cs typeface="Raleway"/>
              <a:sym typeface="Raleway"/>
            </a:endParaRPr>
          </a:p>
        </p:txBody>
      </p:sp>
      <p:pic>
        <p:nvPicPr>
          <p:cNvPr id="273" name="Google Shape;273;p42"/>
          <p:cNvPicPr preferRelativeResize="0"/>
          <p:nvPr/>
        </p:nvPicPr>
        <p:blipFill>
          <a:blip r:embed="rId3">
            <a:alphaModFix/>
          </a:blip>
          <a:stretch>
            <a:fillRect/>
          </a:stretch>
        </p:blipFill>
        <p:spPr>
          <a:xfrm>
            <a:off x="501625" y="1761375"/>
            <a:ext cx="3996375" cy="2037075"/>
          </a:xfrm>
          <a:prstGeom prst="rect">
            <a:avLst/>
          </a:prstGeom>
          <a:noFill/>
          <a:ln>
            <a:noFill/>
          </a:ln>
        </p:spPr>
      </p:pic>
      <p:sp>
        <p:nvSpPr>
          <p:cNvPr id="274" name="Google Shape;274;p42"/>
          <p:cNvSpPr txBox="1"/>
          <p:nvPr/>
        </p:nvSpPr>
        <p:spPr>
          <a:xfrm>
            <a:off x="4822600" y="1998200"/>
            <a:ext cx="4546800" cy="16932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SzPts val="1200"/>
              <a:buChar char="●"/>
            </a:pPr>
            <a:r>
              <a:rPr lang="en-GB"/>
              <a:t>Model optimised for max revenue</a:t>
            </a:r>
            <a:endParaRPr/>
          </a:p>
          <a:p>
            <a:pPr marL="457200" lvl="0" indent="-317500" algn="l" rtl="0">
              <a:lnSpc>
                <a:spcPct val="150000"/>
              </a:lnSpc>
              <a:spcBef>
                <a:spcPts val="0"/>
              </a:spcBef>
              <a:spcAft>
                <a:spcPts val="0"/>
              </a:spcAft>
              <a:buSzPts val="1400"/>
              <a:buChar char="●"/>
            </a:pPr>
            <a:r>
              <a:rPr lang="en-GB"/>
              <a:t>Revenue with no ML model = 679.795 $</a:t>
            </a:r>
            <a:endParaRPr/>
          </a:p>
          <a:p>
            <a:pPr marL="457200" lvl="0" indent="-317500" algn="l" rtl="0">
              <a:lnSpc>
                <a:spcPct val="150000"/>
              </a:lnSpc>
              <a:spcBef>
                <a:spcPts val="0"/>
              </a:spcBef>
              <a:spcAft>
                <a:spcPts val="0"/>
              </a:spcAft>
              <a:buSzPts val="1400"/>
              <a:buChar char="●"/>
            </a:pPr>
            <a:r>
              <a:rPr lang="en-GB"/>
              <a:t>Revenue with classification model = 968.848 $</a:t>
            </a:r>
            <a:endParaRPr/>
          </a:p>
          <a:p>
            <a:pPr marL="457200" lvl="0" indent="-317500" algn="l" rtl="0">
              <a:lnSpc>
                <a:spcPct val="150000"/>
              </a:lnSpc>
              <a:spcBef>
                <a:spcPts val="0"/>
              </a:spcBef>
              <a:spcAft>
                <a:spcPts val="0"/>
              </a:spcAft>
              <a:buClr>
                <a:schemeClr val="dk1"/>
              </a:buClr>
              <a:buSzPts val="1400"/>
              <a:buChar char="●"/>
            </a:pPr>
            <a:r>
              <a:rPr lang="en-GB">
                <a:solidFill>
                  <a:schemeClr val="dk1"/>
                </a:solidFill>
              </a:rPr>
              <a:t>Savings = 289.053 $</a:t>
            </a:r>
            <a:endParaRPr>
              <a:solidFill>
                <a:schemeClr val="dk1"/>
              </a:solidFill>
            </a:endParaRPr>
          </a:p>
          <a:p>
            <a:pPr marL="457200" lvl="0" indent="-317500" algn="l" rtl="0">
              <a:lnSpc>
                <a:spcPct val="150000"/>
              </a:lnSpc>
              <a:spcBef>
                <a:spcPts val="0"/>
              </a:spcBef>
              <a:spcAft>
                <a:spcPts val="0"/>
              </a:spcAft>
              <a:buClr>
                <a:schemeClr val="dk1"/>
              </a:buClr>
              <a:buSzPts val="1400"/>
              <a:buChar char="●"/>
            </a:pPr>
            <a:r>
              <a:rPr lang="en-GB">
                <a:solidFill>
                  <a:schemeClr val="dk1"/>
                </a:solidFill>
              </a:rPr>
              <a:t>+ 42,5% of benefit</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Thanks!</a:t>
            </a:r>
            <a:endParaRPr/>
          </a:p>
        </p:txBody>
      </p:sp>
      <p:sp>
        <p:nvSpPr>
          <p:cNvPr id="280" name="Google Shape;280;p4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solidFill>
                  <a:schemeClr val="dk2"/>
                </a:solidFill>
              </a:rPr>
              <a:t>Hope you liked it</a:t>
            </a:r>
            <a:endParaRPr>
              <a:solidFill>
                <a:schemeClr val="dk2"/>
              </a:solidFill>
            </a:endParaRPr>
          </a:p>
        </p:txBody>
      </p:sp>
      <p:pic>
        <p:nvPicPr>
          <p:cNvPr id="281" name="Google Shape;281;p43"/>
          <p:cNvPicPr preferRelativeResize="0"/>
          <p:nvPr/>
        </p:nvPicPr>
        <p:blipFill rotWithShape="1">
          <a:blip r:embed="rId3">
            <a:alphaModFix/>
          </a:blip>
          <a:srcRect l="22441" t="20097" r="22485" b="21275"/>
          <a:stretch/>
        </p:blipFill>
        <p:spPr>
          <a:xfrm>
            <a:off x="5816650" y="1447538"/>
            <a:ext cx="2112075" cy="224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01</a:t>
            </a:r>
            <a:r>
              <a:rPr lang="en-GB" dirty="0">
                <a:latin typeface="Raleway"/>
                <a:ea typeface="Raleway"/>
                <a:cs typeface="Raleway"/>
                <a:sym typeface="Raleway"/>
              </a:rPr>
              <a:t> Who are we?</a:t>
            </a:r>
            <a:endParaRPr dirty="0">
              <a:latin typeface="Raleway"/>
              <a:ea typeface="Raleway"/>
              <a:cs typeface="Raleway"/>
              <a:sym typeface="Raleway"/>
            </a:endParaRPr>
          </a:p>
        </p:txBody>
      </p:sp>
      <p:sp>
        <p:nvSpPr>
          <p:cNvPr id="87" name="Google Shape;87;p17"/>
          <p:cNvSpPr/>
          <p:nvPr/>
        </p:nvSpPr>
        <p:spPr>
          <a:xfrm>
            <a:off x="617376" y="3011005"/>
            <a:ext cx="4622100" cy="1848300"/>
          </a:xfrm>
          <a:prstGeom prst="rect">
            <a:avLst/>
          </a:prstGeom>
          <a:solidFill>
            <a:srgbClr val="FFFFFF"/>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endParaRPr lang="en-GB"/>
          </a:p>
        </p:txBody>
      </p:sp>
      <p:sp>
        <p:nvSpPr>
          <p:cNvPr id="89" name="Google Shape;89;p17"/>
          <p:cNvSpPr/>
          <p:nvPr/>
        </p:nvSpPr>
        <p:spPr>
          <a:xfrm>
            <a:off x="5364687" y="971549"/>
            <a:ext cx="3447000" cy="3913800"/>
          </a:xfrm>
          <a:prstGeom prst="rect">
            <a:avLst/>
          </a:prstGeom>
          <a:solidFill>
            <a:srgbClr val="FFFFFF"/>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endParaRPr/>
          </a:p>
        </p:txBody>
      </p:sp>
      <p:sp>
        <p:nvSpPr>
          <p:cNvPr id="90" name="Google Shape;90;p17"/>
          <p:cNvSpPr txBox="1"/>
          <p:nvPr/>
        </p:nvSpPr>
        <p:spPr>
          <a:xfrm>
            <a:off x="539708" y="2267704"/>
            <a:ext cx="3288300" cy="2591601"/>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s-ES" sz="1600" dirty="0">
                <a:solidFill>
                  <a:schemeClr val="dk2"/>
                </a:solidFill>
                <a:latin typeface="Work Sans Medium"/>
                <a:ea typeface="Work Sans Medium"/>
                <a:cs typeface="Work Sans Medium"/>
                <a:sym typeface="Work Sans Medium"/>
              </a:rPr>
              <a:t>G</a:t>
            </a:r>
            <a:r>
              <a:rPr lang="en-GB" sz="1600" dirty="0" err="1">
                <a:solidFill>
                  <a:schemeClr val="dk2"/>
                </a:solidFill>
                <a:latin typeface="Work Sans Medium"/>
                <a:ea typeface="Work Sans Medium"/>
                <a:cs typeface="Work Sans Medium"/>
                <a:sym typeface="Work Sans Medium"/>
              </a:rPr>
              <a:t>oal</a:t>
            </a:r>
            <a:r>
              <a:rPr lang="en-GB" sz="1600" dirty="0">
                <a:solidFill>
                  <a:schemeClr val="dk2"/>
                </a:solidFill>
                <a:latin typeface="Work Sans Medium"/>
                <a:ea typeface="Work Sans Medium"/>
                <a:cs typeface="Work Sans Medium"/>
                <a:sym typeface="Work Sans Medium"/>
              </a:rPr>
              <a:t> of the project</a:t>
            </a:r>
          </a:p>
          <a:p>
            <a:pPr marL="0" lvl="0" indent="0" algn="l" rtl="0">
              <a:lnSpc>
                <a:spcPct val="115000"/>
              </a:lnSpc>
              <a:spcBef>
                <a:spcPts val="0"/>
              </a:spcBef>
              <a:spcAft>
                <a:spcPts val="0"/>
              </a:spcAft>
              <a:buNone/>
            </a:pPr>
            <a:endParaRPr lang="en-GB" sz="1600" dirty="0">
              <a:solidFill>
                <a:schemeClr val="dk2"/>
              </a:solidFill>
              <a:latin typeface="Work Sans Medium"/>
              <a:ea typeface="Work Sans Medium"/>
              <a:cs typeface="Work Sans Medium"/>
              <a:sym typeface="Work Sans Medium"/>
            </a:endParaRPr>
          </a:p>
          <a:p>
            <a:pPr marL="0" lvl="0" indent="0" algn="l" rtl="0">
              <a:lnSpc>
                <a:spcPct val="115000"/>
              </a:lnSpc>
              <a:spcBef>
                <a:spcPts val="0"/>
              </a:spcBef>
              <a:spcAft>
                <a:spcPts val="1600"/>
              </a:spcAft>
              <a:buNone/>
            </a:pPr>
            <a:r>
              <a:rPr lang="en-GB" sz="1000" dirty="0">
                <a:solidFill>
                  <a:srgbClr val="666666"/>
                </a:solidFill>
                <a:latin typeface="Work Sans"/>
                <a:ea typeface="Work Sans"/>
                <a:cs typeface="Work Sans"/>
                <a:sym typeface="Work Sans"/>
              </a:rPr>
              <a:t>From the cross-analysis 4 datasets:</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World Energy Consumption (WEC), </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Smart City Indexes (SCI),</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Greenhouse Gases Emissions (GHG),</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Hurly Energy Consumption (PJM)</a:t>
            </a:r>
          </a:p>
          <a:p>
            <a:pPr marL="228600" lvl="0" indent="-228600" algn="l" rtl="0">
              <a:lnSpc>
                <a:spcPct val="115000"/>
              </a:lnSpc>
              <a:spcBef>
                <a:spcPts val="0"/>
              </a:spcBef>
              <a:spcAft>
                <a:spcPts val="1600"/>
              </a:spcAft>
              <a:buFont typeface="+mj-lt"/>
              <a:buAutoNum type="arabicPeriod"/>
            </a:pPr>
            <a:endParaRPr sz="1600" dirty="0">
              <a:solidFill>
                <a:schemeClr val="dk2"/>
              </a:solidFill>
              <a:latin typeface="Work Sans Medium"/>
              <a:ea typeface="Work Sans Medium"/>
              <a:cs typeface="Work Sans Medium"/>
              <a:sym typeface="Work Sans Medium"/>
            </a:endParaRPr>
          </a:p>
        </p:txBody>
      </p:sp>
      <p:sp>
        <p:nvSpPr>
          <p:cNvPr id="91" name="Google Shape;91;p17"/>
          <p:cNvSpPr txBox="1"/>
          <p:nvPr/>
        </p:nvSpPr>
        <p:spPr>
          <a:xfrm>
            <a:off x="596750" y="852525"/>
            <a:ext cx="2211600"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n-GB" sz="1600" dirty="0">
                <a:solidFill>
                  <a:schemeClr val="dk2"/>
                </a:solidFill>
                <a:latin typeface="Work Sans Medium"/>
                <a:ea typeface="Work Sans Medium"/>
                <a:cs typeface="Work Sans Medium"/>
                <a:sym typeface="Work Sans Medium"/>
              </a:rPr>
              <a:t>Mission</a:t>
            </a:r>
            <a:endParaRPr sz="1600" dirty="0">
              <a:solidFill>
                <a:schemeClr val="dk2"/>
              </a:solidFill>
              <a:latin typeface="Work Sans Medium"/>
              <a:ea typeface="Work Sans Medium"/>
              <a:cs typeface="Work Sans Medium"/>
              <a:sym typeface="Work Sans Medium"/>
            </a:endParaRPr>
          </a:p>
        </p:txBody>
      </p:sp>
      <p:sp>
        <p:nvSpPr>
          <p:cNvPr id="92" name="Google Shape;92;p17"/>
          <p:cNvSpPr txBox="1"/>
          <p:nvPr/>
        </p:nvSpPr>
        <p:spPr>
          <a:xfrm>
            <a:off x="5453482" y="1382770"/>
            <a:ext cx="2211600"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s-ES" sz="1600" dirty="0" err="1">
                <a:solidFill>
                  <a:schemeClr val="dk2"/>
                </a:solidFill>
                <a:latin typeface="Work Sans Medium"/>
                <a:ea typeface="Work Sans Medium"/>
                <a:cs typeface="Work Sans Medium"/>
                <a:sym typeface="Work Sans Medium"/>
              </a:rPr>
              <a:t>Areas</a:t>
            </a:r>
            <a:r>
              <a:rPr lang="es-ES" sz="1600" dirty="0">
                <a:solidFill>
                  <a:schemeClr val="dk2"/>
                </a:solidFill>
                <a:latin typeface="Work Sans Medium"/>
                <a:ea typeface="Work Sans Medium"/>
                <a:cs typeface="Work Sans Medium"/>
                <a:sym typeface="Work Sans Medium"/>
              </a:rPr>
              <a:t> </a:t>
            </a:r>
            <a:r>
              <a:rPr lang="es-ES" sz="1600" dirty="0" err="1">
                <a:solidFill>
                  <a:schemeClr val="dk2"/>
                </a:solidFill>
                <a:latin typeface="Work Sans Medium"/>
                <a:ea typeface="Work Sans Medium"/>
                <a:cs typeface="Work Sans Medium"/>
                <a:sym typeface="Work Sans Medium"/>
              </a:rPr>
              <a:t>of</a:t>
            </a:r>
            <a:r>
              <a:rPr lang="es-ES" sz="1600" dirty="0">
                <a:solidFill>
                  <a:schemeClr val="dk2"/>
                </a:solidFill>
                <a:latin typeface="Work Sans Medium"/>
                <a:ea typeface="Work Sans Medium"/>
                <a:cs typeface="Work Sans Medium"/>
                <a:sym typeface="Work Sans Medium"/>
              </a:rPr>
              <a:t> </a:t>
            </a:r>
            <a:r>
              <a:rPr lang="es-ES" sz="1600" dirty="0" err="1">
                <a:solidFill>
                  <a:schemeClr val="dk2"/>
                </a:solidFill>
                <a:latin typeface="Work Sans Medium"/>
                <a:ea typeface="Work Sans Medium"/>
                <a:cs typeface="Work Sans Medium"/>
                <a:sym typeface="Work Sans Medium"/>
              </a:rPr>
              <a:t>work</a:t>
            </a:r>
            <a:endParaRPr sz="1600" dirty="0">
              <a:solidFill>
                <a:schemeClr val="dk2"/>
              </a:solidFill>
              <a:latin typeface="Work Sans Medium"/>
              <a:ea typeface="Work Sans Medium"/>
              <a:cs typeface="Work Sans Medium"/>
              <a:sym typeface="Work Sans Medium"/>
            </a:endParaRPr>
          </a:p>
        </p:txBody>
      </p:sp>
      <p:sp>
        <p:nvSpPr>
          <p:cNvPr id="93" name="Google Shape;93;p17"/>
          <p:cNvSpPr txBox="1"/>
          <p:nvPr/>
        </p:nvSpPr>
        <p:spPr>
          <a:xfrm>
            <a:off x="596750" y="1497174"/>
            <a:ext cx="3288300" cy="1202694"/>
          </a:xfrm>
          <a:prstGeom prst="rect">
            <a:avLst/>
          </a:prstGeom>
          <a:noFill/>
          <a:ln>
            <a:noFill/>
          </a:ln>
        </p:spPr>
        <p:txBody>
          <a:bodyPr spcFirstLastPara="1" wrap="square" lIns="180000" tIns="0" rIns="180000" bIns="180000" anchor="t" anchorCtr="0">
            <a:noAutofit/>
          </a:bodyPr>
          <a:lstStyle/>
          <a:p>
            <a:pPr marL="0" lvl="0" indent="0" algn="l" rtl="0">
              <a:lnSpc>
                <a:spcPct val="115000"/>
              </a:lnSpc>
              <a:spcBef>
                <a:spcPts val="0"/>
              </a:spcBef>
              <a:spcAft>
                <a:spcPts val="1600"/>
              </a:spcAft>
              <a:buNone/>
            </a:pPr>
            <a:r>
              <a:rPr lang="en-GB" sz="1000" dirty="0">
                <a:solidFill>
                  <a:srgbClr val="666666"/>
                </a:solidFill>
                <a:latin typeface="Work Sans"/>
                <a:ea typeface="Work Sans"/>
                <a:cs typeface="Work Sans"/>
                <a:sym typeface="Work Sans"/>
              </a:rPr>
              <a:t>The E-IEA works with governments and industry to shape a secure and sustainable energy future for all</a:t>
            </a:r>
          </a:p>
        </p:txBody>
      </p:sp>
      <p:sp>
        <p:nvSpPr>
          <p:cNvPr id="94" name="Google Shape;94;p17"/>
          <p:cNvSpPr txBox="1"/>
          <p:nvPr/>
        </p:nvSpPr>
        <p:spPr>
          <a:xfrm>
            <a:off x="5405487" y="2231812"/>
            <a:ext cx="3365400" cy="2404782"/>
          </a:xfrm>
          <a:prstGeom prst="rect">
            <a:avLst/>
          </a:prstGeom>
          <a:noFill/>
          <a:ln>
            <a:noFill/>
          </a:ln>
        </p:spPr>
        <p:txBody>
          <a:bodyPr spcFirstLastPara="1" wrap="square" lIns="180000" tIns="0" rIns="180000" bIns="180000"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en-GB" sz="1100" dirty="0">
                <a:solidFill>
                  <a:srgbClr val="666666"/>
                </a:solidFill>
                <a:latin typeface="Work Sans"/>
                <a:ea typeface="Work Sans"/>
                <a:cs typeface="Work Sans"/>
                <a:sym typeface="Work Sans"/>
              </a:rPr>
              <a:t>Recommending policies that enhance the reliability and sustainability of energy. </a:t>
            </a:r>
          </a:p>
          <a:p>
            <a:pPr marL="171450" lvl="0" indent="-171450" algn="l" rtl="0">
              <a:lnSpc>
                <a:spcPct val="150000"/>
              </a:lnSpc>
              <a:spcBef>
                <a:spcPts val="0"/>
              </a:spcBef>
              <a:spcAft>
                <a:spcPts val="0"/>
              </a:spcAft>
              <a:buFont typeface="Arial" panose="020B0604020202020204" pitchFamily="34" charset="0"/>
              <a:buChar char="•"/>
            </a:pPr>
            <a:r>
              <a:rPr lang="en-GB" sz="1100" dirty="0">
                <a:solidFill>
                  <a:srgbClr val="666666"/>
                </a:solidFill>
                <a:latin typeface="Work Sans"/>
                <a:ea typeface="Work Sans"/>
                <a:cs typeface="Work Sans"/>
                <a:sym typeface="Work Sans"/>
              </a:rPr>
              <a:t>Exploring full spectrum issues including renewables and fossil fuels along with forecasting the energy (electricity) demand in the markets</a:t>
            </a:r>
          </a:p>
        </p:txBody>
      </p:sp>
      <p:pic>
        <p:nvPicPr>
          <p:cNvPr id="1026" name="Picture 2" descr="Sustainable Development Logo Images – Browse 19,040 Stock ...">
            <a:extLst>
              <a:ext uri="{FF2B5EF4-FFF2-40B4-BE49-F238E27FC236}">
                <a16:creationId xmlns:a16="http://schemas.microsoft.com/office/drawing/2014/main" id="{9E49898D-56FB-E217-A974-06E73D601B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306" y="1288354"/>
            <a:ext cx="1635339" cy="1092181"/>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0CC30AED-43A1-7AC7-722F-7047B1D629D6}"/>
              </a:ext>
            </a:extLst>
          </p:cNvPr>
          <p:cNvSpPr/>
          <p:nvPr/>
        </p:nvSpPr>
        <p:spPr>
          <a:xfrm>
            <a:off x="3254392" y="3330338"/>
            <a:ext cx="287286" cy="1471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Google Shape;87;p17">
            <a:extLst>
              <a:ext uri="{FF2B5EF4-FFF2-40B4-BE49-F238E27FC236}">
                <a16:creationId xmlns:a16="http://schemas.microsoft.com/office/drawing/2014/main" id="{14B0E768-1432-9A37-5C74-E2217983CEC9}"/>
              </a:ext>
            </a:extLst>
          </p:cNvPr>
          <p:cNvSpPr/>
          <p:nvPr/>
        </p:nvSpPr>
        <p:spPr>
          <a:xfrm>
            <a:off x="3619120" y="3526447"/>
            <a:ext cx="1620356" cy="1011638"/>
          </a:xfrm>
          <a:prstGeom prst="rect">
            <a:avLst/>
          </a:prstGeom>
          <a:solidFill>
            <a:srgbClr val="FFFFFF"/>
          </a:solidFill>
          <a:ln w="9525" cap="flat" cmpd="sng">
            <a:solidFill>
              <a:schemeClr val="bg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r>
              <a:rPr lang="en-GB" sz="1000" dirty="0">
                <a:solidFill>
                  <a:srgbClr val="666666"/>
                </a:solidFill>
                <a:latin typeface="Work Sans"/>
                <a:ea typeface="Work Sans"/>
                <a:cs typeface="Work Sans"/>
                <a:sym typeface="Work Sans"/>
              </a:rPr>
              <a:t>Trends are identified and converted into insights of business opportunities.</a:t>
            </a:r>
            <a:endParaRPr lang="en-GB"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startAt="2"/>
            </a:pPr>
            <a:r>
              <a:rPr lang="en-GB" dirty="0">
                <a:latin typeface="Raleway"/>
                <a:ea typeface="Raleway"/>
                <a:cs typeface="Raleway"/>
                <a:sym typeface="Raleway"/>
              </a:rPr>
              <a:t>SCI Exploratory Data Analysis</a:t>
            </a:r>
            <a:endParaRPr dirty="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02</a:t>
            </a:r>
            <a:r>
              <a:rPr lang="en-GB" dirty="0">
                <a:latin typeface="Raleway"/>
                <a:ea typeface="Raleway"/>
                <a:cs typeface="Raleway"/>
                <a:sym typeface="Raleway"/>
              </a:rPr>
              <a:t> SCI Exploratory Data Analysis</a:t>
            </a:r>
            <a:endParaRPr dirty="0">
              <a:latin typeface="Raleway"/>
              <a:ea typeface="Raleway"/>
              <a:cs typeface="Raleway"/>
              <a:sym typeface="Raleway"/>
            </a:endParaRPr>
          </a:p>
        </p:txBody>
      </p:sp>
      <p:sp>
        <p:nvSpPr>
          <p:cNvPr id="107" name="Google Shape;107;p19"/>
          <p:cNvSpPr txBox="1">
            <a:spLocks noGrp="1"/>
          </p:cNvSpPr>
          <p:nvPr>
            <p:ph type="body" idx="1"/>
          </p:nvPr>
        </p:nvSpPr>
        <p:spPr>
          <a:xfrm>
            <a:off x="311700" y="771475"/>
            <a:ext cx="8520600" cy="470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GB" sz="1200" dirty="0">
                <a:latin typeface="Work Sans"/>
                <a:ea typeface="Work Sans"/>
                <a:cs typeface="Work Sans"/>
                <a:sym typeface="Work Sans"/>
              </a:rPr>
              <a:t>The first step it’s </a:t>
            </a:r>
            <a:r>
              <a:rPr lang="en-GB" sz="1200" b="1" dirty="0">
                <a:latin typeface="Work Sans"/>
                <a:ea typeface="Work Sans"/>
                <a:cs typeface="Work Sans"/>
                <a:sym typeface="Work Sans"/>
              </a:rPr>
              <a:t>always</a:t>
            </a:r>
            <a:r>
              <a:rPr lang="en-GB" sz="1200" dirty="0">
                <a:latin typeface="Work Sans"/>
                <a:ea typeface="Work Sans"/>
                <a:cs typeface="Work Sans"/>
                <a:sym typeface="Work Sans"/>
              </a:rPr>
              <a:t> to </a:t>
            </a:r>
            <a:r>
              <a:rPr lang="en-GB" sz="1200" dirty="0">
                <a:solidFill>
                  <a:srgbClr val="9C9C9C"/>
                </a:solidFill>
                <a:latin typeface="Work Sans"/>
                <a:ea typeface="Work Sans"/>
                <a:cs typeface="Work Sans"/>
                <a:sym typeface="Work Sans"/>
              </a:rPr>
              <a:t>understand</a:t>
            </a:r>
            <a:r>
              <a:rPr lang="en-GB" sz="1200" dirty="0">
                <a:latin typeface="Work Sans"/>
                <a:ea typeface="Work Sans"/>
                <a:cs typeface="Work Sans"/>
                <a:sym typeface="Work Sans"/>
              </a:rPr>
              <a:t> the </a:t>
            </a:r>
            <a:r>
              <a:rPr lang="en-GB" sz="1200" dirty="0">
                <a:solidFill>
                  <a:srgbClr val="5EA0B7"/>
                </a:solidFill>
                <a:latin typeface="Work Sans"/>
                <a:ea typeface="Work Sans"/>
                <a:cs typeface="Work Sans"/>
                <a:sym typeface="Work Sans"/>
              </a:rPr>
              <a:t>data. </a:t>
            </a:r>
            <a:r>
              <a:rPr lang="en-GB" sz="1200" dirty="0">
                <a:latin typeface="Work Sans"/>
                <a:ea typeface="Work Sans"/>
                <a:cs typeface="Work Sans"/>
                <a:sym typeface="Work Sans"/>
              </a:rPr>
              <a:t>What are the </a:t>
            </a:r>
            <a:r>
              <a:rPr lang="en-GB" sz="1200" i="1" dirty="0">
                <a:latin typeface="Work Sans"/>
                <a:ea typeface="Work Sans"/>
                <a:cs typeface="Work Sans"/>
                <a:sym typeface="Work Sans"/>
              </a:rPr>
              <a:t>top 10 countries </a:t>
            </a:r>
            <a:r>
              <a:rPr lang="en-GB" sz="1200" dirty="0">
                <a:latin typeface="Work Sans"/>
                <a:ea typeface="Work Sans"/>
                <a:cs typeface="Work Sans"/>
                <a:sym typeface="Work Sans"/>
              </a:rPr>
              <a:t>with best SCI?</a:t>
            </a:r>
          </a:p>
        </p:txBody>
      </p:sp>
      <p:pic>
        <p:nvPicPr>
          <p:cNvPr id="5" name="Picture 4">
            <a:extLst>
              <a:ext uri="{FF2B5EF4-FFF2-40B4-BE49-F238E27FC236}">
                <a16:creationId xmlns:a16="http://schemas.microsoft.com/office/drawing/2014/main" id="{2E59D421-D93C-D418-A67A-D43C20C5F47C}"/>
              </a:ext>
            </a:extLst>
          </p:cNvPr>
          <p:cNvPicPr>
            <a:picLocks noChangeAspect="1"/>
          </p:cNvPicPr>
          <p:nvPr/>
        </p:nvPicPr>
        <p:blipFill rotWithShape="1">
          <a:blip r:embed="rId3"/>
          <a:srcRect l="1195" t="3101"/>
          <a:stretch/>
        </p:blipFill>
        <p:spPr>
          <a:xfrm>
            <a:off x="1730268" y="1101565"/>
            <a:ext cx="5683463" cy="1917770"/>
          </a:xfrm>
          <a:prstGeom prst="rect">
            <a:avLst/>
          </a:prstGeom>
        </p:spPr>
      </p:pic>
      <p:sp>
        <p:nvSpPr>
          <p:cNvPr id="6" name="Google Shape;107;p19">
            <a:extLst>
              <a:ext uri="{FF2B5EF4-FFF2-40B4-BE49-F238E27FC236}">
                <a16:creationId xmlns:a16="http://schemas.microsoft.com/office/drawing/2014/main" id="{732F0234-EC17-B3EF-02A7-29C5EBC5BB32}"/>
              </a:ext>
            </a:extLst>
          </p:cNvPr>
          <p:cNvSpPr txBox="1">
            <a:spLocks/>
          </p:cNvSpPr>
          <p:nvPr/>
        </p:nvSpPr>
        <p:spPr>
          <a:xfrm>
            <a:off x="418680" y="2958877"/>
            <a:ext cx="8520600" cy="1917771"/>
          </a:xfrm>
          <a:prstGeom prst="rect">
            <a:avLst/>
          </a:prstGeom>
          <a:noFill/>
          <a:ln>
            <a:noFill/>
          </a:ln>
        </p:spPr>
        <p:txBody>
          <a:bodyPr spcFirstLastPara="1" wrap="square" lIns="0" tIns="0" rIns="0" bIns="0" anchor="t" anchorCtr="0">
            <a:normAutofit fontScale="2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685800" indent="-685800">
              <a:spcAft>
                <a:spcPts val="1200"/>
              </a:spcAft>
              <a:buFont typeface="Wingdings" panose="05000000000000000000" pitchFamily="2" charset="2"/>
              <a:buChar char="Ø"/>
            </a:pPr>
            <a:endParaRPr lang="en-GB" sz="4800" dirty="0">
              <a:latin typeface="Work Sans"/>
              <a:ea typeface="Work Sans"/>
              <a:cs typeface="Work Sans"/>
              <a:sym typeface="Work Sans"/>
            </a:endParaRPr>
          </a:p>
          <a:p>
            <a:pPr marL="685800" indent="-685800">
              <a:spcAft>
                <a:spcPts val="1200"/>
              </a:spcAft>
              <a:buFont typeface="Wingdings" panose="05000000000000000000" pitchFamily="2" charset="2"/>
              <a:buChar char="Ø"/>
            </a:pPr>
            <a:r>
              <a:rPr lang="en-GB" sz="4800" dirty="0">
                <a:latin typeface="Work Sans"/>
                <a:ea typeface="Work Sans"/>
                <a:cs typeface="Work Sans"/>
                <a:sym typeface="Work Sans"/>
              </a:rPr>
              <a:t>First of all, a nice </a:t>
            </a:r>
            <a:r>
              <a:rPr lang="en-GB" sz="4800" b="1" dirty="0">
                <a:latin typeface="Work Sans"/>
                <a:ea typeface="Work Sans"/>
                <a:cs typeface="Work Sans"/>
                <a:sym typeface="Work Sans"/>
              </a:rPr>
              <a:t>definition</a:t>
            </a:r>
            <a:r>
              <a:rPr lang="en-GB" sz="4800" dirty="0">
                <a:latin typeface="Work Sans"/>
                <a:ea typeface="Work Sans"/>
                <a:cs typeface="Work Sans"/>
                <a:sym typeface="Work Sans"/>
              </a:rPr>
              <a:t>: “Smart City” describes  an  urban  setting  that  applies  technology  to  enhance  the  benefits of urbanization;</a:t>
            </a:r>
          </a:p>
          <a:p>
            <a:pPr marL="685800" indent="-685800">
              <a:spcAft>
                <a:spcPts val="1200"/>
              </a:spcAft>
              <a:buFont typeface="Wingdings" panose="05000000000000000000" pitchFamily="2" charset="2"/>
              <a:buChar char="Ø"/>
            </a:pPr>
            <a:r>
              <a:rPr lang="en-GB" sz="4800" dirty="0">
                <a:latin typeface="Work Sans"/>
                <a:ea typeface="Work Sans"/>
                <a:cs typeface="Work Sans"/>
                <a:sym typeface="Work Sans"/>
              </a:rPr>
              <a:t>The IMD-SUTD Smart City Index (SCI) assesses the perceptions of residents on issues related to structures and technology applications available to them in their city. </a:t>
            </a:r>
          </a:p>
          <a:p>
            <a:pPr marL="685800" indent="-685800">
              <a:spcAft>
                <a:spcPts val="1200"/>
              </a:spcAft>
              <a:buFont typeface="Wingdings" panose="05000000000000000000" pitchFamily="2" charset="2"/>
              <a:buChar char="Ø"/>
            </a:pPr>
            <a:r>
              <a:rPr lang="en-GB" sz="4800" b="1" dirty="0">
                <a:latin typeface="Work Sans"/>
                <a:ea typeface="Work Sans"/>
                <a:cs typeface="Work Sans"/>
                <a:sym typeface="Work Sans"/>
              </a:rPr>
              <a:t>Methodology</a:t>
            </a:r>
            <a:r>
              <a:rPr lang="en-GB" sz="4800" dirty="0">
                <a:latin typeface="Work Sans"/>
                <a:ea typeface="Work Sans"/>
                <a:cs typeface="Work Sans"/>
                <a:sym typeface="Work Sans"/>
              </a:rPr>
              <a:t>: The SCI is evaluated based on questionnaires over five key areas: Health &amp; Safety, Mobility, Activities, Opportunities for work and school, and Governance which all concurs to define its </a:t>
            </a:r>
            <a:r>
              <a:rPr lang="en-GB" sz="4800" b="1" u="sng" dirty="0">
                <a:latin typeface="Work Sans"/>
                <a:ea typeface="Work Sans"/>
                <a:cs typeface="Work Sans"/>
                <a:sym typeface="Work Sans"/>
              </a:rPr>
              <a:t>Index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02</a:t>
            </a:r>
            <a:r>
              <a:rPr lang="en-GB" dirty="0">
                <a:latin typeface="Raleway"/>
                <a:ea typeface="Raleway"/>
                <a:cs typeface="Raleway"/>
                <a:sym typeface="Raleway"/>
              </a:rPr>
              <a:t> SCI Exploratory Data Analysis</a:t>
            </a:r>
            <a:endParaRPr dirty="0">
              <a:latin typeface="Raleway"/>
              <a:ea typeface="Raleway"/>
              <a:cs typeface="Raleway"/>
              <a:sym typeface="Raleway"/>
            </a:endParaRPr>
          </a:p>
        </p:txBody>
      </p:sp>
      <p:sp>
        <p:nvSpPr>
          <p:cNvPr id="115" name="Google Shape;115;p20"/>
          <p:cNvSpPr txBox="1">
            <a:spLocks noGrp="1"/>
          </p:cNvSpPr>
          <p:nvPr>
            <p:ph type="body" idx="1"/>
          </p:nvPr>
        </p:nvSpPr>
        <p:spPr>
          <a:xfrm>
            <a:off x="311700" y="771475"/>
            <a:ext cx="8520600" cy="470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GB" sz="1200" dirty="0">
                <a:latin typeface="Work Sans"/>
                <a:ea typeface="Work Sans"/>
                <a:cs typeface="Work Sans"/>
                <a:sym typeface="Work Sans"/>
              </a:rPr>
              <a:t>How the different indexes behave and which ones give the best contribution?</a:t>
            </a:r>
            <a:endParaRPr sz="1200" dirty="0">
              <a:latin typeface="Work Sans"/>
              <a:ea typeface="Work Sans"/>
              <a:cs typeface="Work Sans"/>
              <a:sym typeface="Work Sans"/>
            </a:endParaRPr>
          </a:p>
        </p:txBody>
      </p:sp>
      <p:pic>
        <p:nvPicPr>
          <p:cNvPr id="3" name="Picture 2" descr="Chart, box and whisker chart&#10;&#10;Description automatically generated">
            <a:extLst>
              <a:ext uri="{FF2B5EF4-FFF2-40B4-BE49-F238E27FC236}">
                <a16:creationId xmlns:a16="http://schemas.microsoft.com/office/drawing/2014/main" id="{D4B45EBC-54E0-626A-FCB5-FF60D2377018}"/>
              </a:ext>
            </a:extLst>
          </p:cNvPr>
          <p:cNvPicPr>
            <a:picLocks noChangeAspect="1"/>
          </p:cNvPicPr>
          <p:nvPr/>
        </p:nvPicPr>
        <p:blipFill>
          <a:blip r:embed="rId3"/>
          <a:stretch>
            <a:fillRect/>
          </a:stretch>
        </p:blipFill>
        <p:spPr>
          <a:xfrm>
            <a:off x="311700" y="1068155"/>
            <a:ext cx="5269499" cy="2094431"/>
          </a:xfrm>
          <a:prstGeom prst="rect">
            <a:avLst/>
          </a:prstGeom>
        </p:spPr>
      </p:pic>
      <p:pic>
        <p:nvPicPr>
          <p:cNvPr id="5" name="Picture 4" descr="Chart&#10;&#10;Description automatically generated">
            <a:extLst>
              <a:ext uri="{FF2B5EF4-FFF2-40B4-BE49-F238E27FC236}">
                <a16:creationId xmlns:a16="http://schemas.microsoft.com/office/drawing/2014/main" id="{7F6399AE-49FA-5A82-A319-9B57940FCFAF}"/>
              </a:ext>
            </a:extLst>
          </p:cNvPr>
          <p:cNvPicPr>
            <a:picLocks noChangeAspect="1"/>
          </p:cNvPicPr>
          <p:nvPr/>
        </p:nvPicPr>
        <p:blipFill>
          <a:blip r:embed="rId4"/>
          <a:stretch>
            <a:fillRect/>
          </a:stretch>
        </p:blipFill>
        <p:spPr>
          <a:xfrm>
            <a:off x="5581199" y="1132025"/>
            <a:ext cx="3562801" cy="3049890"/>
          </a:xfrm>
          <a:prstGeom prst="rect">
            <a:avLst/>
          </a:prstGeom>
        </p:spPr>
      </p:pic>
      <p:sp>
        <p:nvSpPr>
          <p:cNvPr id="7" name="Google Shape;91;p17">
            <a:extLst>
              <a:ext uri="{FF2B5EF4-FFF2-40B4-BE49-F238E27FC236}">
                <a16:creationId xmlns:a16="http://schemas.microsoft.com/office/drawing/2014/main" id="{12A1658A-2B25-F1CF-2A50-0EB47D183BF4}"/>
              </a:ext>
            </a:extLst>
          </p:cNvPr>
          <p:cNvSpPr txBox="1"/>
          <p:nvPr/>
        </p:nvSpPr>
        <p:spPr>
          <a:xfrm>
            <a:off x="533250" y="3296157"/>
            <a:ext cx="2211600"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n-GB" sz="1600" dirty="0">
                <a:solidFill>
                  <a:schemeClr val="dk2"/>
                </a:solidFill>
                <a:latin typeface="Work Sans Medium"/>
                <a:ea typeface="Work Sans Medium"/>
                <a:cs typeface="Work Sans Medium"/>
                <a:sym typeface="Work Sans Medium"/>
              </a:rPr>
              <a:t>Insights</a:t>
            </a:r>
            <a:endParaRPr sz="1600" dirty="0">
              <a:solidFill>
                <a:schemeClr val="dk2"/>
              </a:solidFill>
              <a:latin typeface="Work Sans Medium"/>
              <a:ea typeface="Work Sans Medium"/>
              <a:cs typeface="Work Sans Medium"/>
              <a:sym typeface="Work Sans Medium"/>
            </a:endParaRPr>
          </a:p>
        </p:txBody>
      </p:sp>
      <p:sp>
        <p:nvSpPr>
          <p:cNvPr id="8" name="Google Shape;93;p17">
            <a:extLst>
              <a:ext uri="{FF2B5EF4-FFF2-40B4-BE49-F238E27FC236}">
                <a16:creationId xmlns:a16="http://schemas.microsoft.com/office/drawing/2014/main" id="{67D8BD55-A515-329B-E2D6-DB5AE2971CC1}"/>
              </a:ext>
            </a:extLst>
          </p:cNvPr>
          <p:cNvSpPr txBox="1"/>
          <p:nvPr/>
        </p:nvSpPr>
        <p:spPr>
          <a:xfrm>
            <a:off x="418949" y="3871532"/>
            <a:ext cx="5871847" cy="1202694"/>
          </a:xfrm>
          <a:prstGeom prst="rect">
            <a:avLst/>
          </a:prstGeom>
          <a:noFill/>
          <a:ln>
            <a:noFill/>
          </a:ln>
        </p:spPr>
        <p:txBody>
          <a:bodyPr spcFirstLastPara="1" wrap="square" lIns="180000" tIns="0" rIns="180000" bIns="180000" anchor="t" anchorCtr="0">
            <a:noAutofit/>
          </a:bodyPr>
          <a:lstStyle/>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Sub-indexes has medium-high correlation between each others. </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Although this could be expected due to the fact that quality of life depends on al these factors in an interconnected way, high multicollinearity in the dataset should be further analysed to identify trends: probably the assessment methodology (the questionnaires) should be improved.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startAt="2"/>
            </a:pPr>
            <a:r>
              <a:rPr lang="en-GB" dirty="0">
                <a:latin typeface="Raleway"/>
                <a:ea typeface="Raleway"/>
                <a:cs typeface="Raleway"/>
                <a:sym typeface="Raleway"/>
              </a:rPr>
              <a:t>WEC Exploratory Data Analysis</a:t>
            </a:r>
            <a:endParaRPr dirty="0">
              <a:latin typeface="Raleway"/>
              <a:ea typeface="Raleway"/>
              <a:cs typeface="Raleway"/>
              <a:sym typeface="Raleway"/>
            </a:endParaRPr>
          </a:p>
        </p:txBody>
      </p:sp>
    </p:spTree>
    <p:extLst>
      <p:ext uri="{BB962C8B-B14F-4D97-AF65-F5344CB8AC3E}">
        <p14:creationId xmlns:p14="http://schemas.microsoft.com/office/powerpoint/2010/main" val="231224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02</a:t>
            </a:r>
            <a:r>
              <a:rPr lang="en-GB" dirty="0">
                <a:latin typeface="Raleway"/>
                <a:ea typeface="Raleway"/>
                <a:cs typeface="Raleway"/>
                <a:sym typeface="Raleway"/>
              </a:rPr>
              <a:t> WEC Exploratory Data Analysis</a:t>
            </a:r>
            <a:endParaRPr dirty="0">
              <a:latin typeface="Raleway"/>
              <a:ea typeface="Raleway"/>
              <a:cs typeface="Raleway"/>
              <a:sym typeface="Raleway"/>
            </a:endParaRPr>
          </a:p>
        </p:txBody>
      </p:sp>
      <p:sp>
        <p:nvSpPr>
          <p:cNvPr id="5" name="TextBox 4">
            <a:extLst>
              <a:ext uri="{FF2B5EF4-FFF2-40B4-BE49-F238E27FC236}">
                <a16:creationId xmlns:a16="http://schemas.microsoft.com/office/drawing/2014/main" id="{81D736F0-4850-7660-0125-9EC240190D52}"/>
              </a:ext>
            </a:extLst>
          </p:cNvPr>
          <p:cNvSpPr txBox="1"/>
          <p:nvPr/>
        </p:nvSpPr>
        <p:spPr>
          <a:xfrm>
            <a:off x="367822" y="789125"/>
            <a:ext cx="4585750" cy="307777"/>
          </a:xfrm>
          <a:prstGeom prst="rect">
            <a:avLst/>
          </a:prstGeom>
          <a:noFill/>
        </p:spPr>
        <p:txBody>
          <a:bodyPr wrap="square">
            <a:spAutoFit/>
          </a:bodyPr>
          <a:lstStyle/>
          <a:p>
            <a:r>
              <a:rPr lang="en-GB" dirty="0">
                <a:solidFill>
                  <a:srgbClr val="9C9C9C"/>
                </a:solidFill>
                <a:latin typeface="Work Sans"/>
                <a:ea typeface="Work Sans"/>
                <a:cs typeface="Work Sans"/>
                <a:sym typeface="Work Sans"/>
              </a:rPr>
              <a:t>U</a:t>
            </a:r>
            <a:r>
              <a:rPr lang="en-GB" sz="1400" dirty="0">
                <a:solidFill>
                  <a:srgbClr val="9C9C9C"/>
                </a:solidFill>
                <a:latin typeface="Work Sans"/>
                <a:ea typeface="Work Sans"/>
                <a:cs typeface="Work Sans"/>
                <a:sym typeface="Work Sans"/>
              </a:rPr>
              <a:t>nderstanding</a:t>
            </a:r>
            <a:r>
              <a:rPr lang="en-GB" sz="1400" dirty="0">
                <a:latin typeface="Work Sans"/>
                <a:ea typeface="Work Sans"/>
                <a:cs typeface="Work Sans"/>
                <a:sym typeface="Work Sans"/>
              </a:rPr>
              <a:t> </a:t>
            </a:r>
            <a:r>
              <a:rPr lang="en-GB" sz="1400" dirty="0">
                <a:solidFill>
                  <a:srgbClr val="9C9C9C"/>
                </a:solidFill>
                <a:latin typeface="Work Sans"/>
                <a:ea typeface="Work Sans"/>
                <a:cs typeface="Work Sans"/>
                <a:sym typeface="Work Sans"/>
              </a:rPr>
              <a:t>the</a:t>
            </a:r>
            <a:r>
              <a:rPr lang="en-GB" sz="1400" dirty="0">
                <a:latin typeface="Work Sans"/>
                <a:ea typeface="Work Sans"/>
                <a:cs typeface="Work Sans"/>
                <a:sym typeface="Work Sans"/>
              </a:rPr>
              <a:t> </a:t>
            </a:r>
            <a:r>
              <a:rPr lang="en-GB" sz="1400" dirty="0">
                <a:solidFill>
                  <a:srgbClr val="5EA0B7"/>
                </a:solidFill>
                <a:latin typeface="Work Sans"/>
                <a:ea typeface="Work Sans"/>
                <a:cs typeface="Work Sans"/>
                <a:sym typeface="Work Sans"/>
              </a:rPr>
              <a:t>data. </a:t>
            </a:r>
            <a:endParaRPr lang="en-GB" dirty="0"/>
          </a:p>
        </p:txBody>
      </p:sp>
      <p:sp>
        <p:nvSpPr>
          <p:cNvPr id="9" name="TextBox 8">
            <a:extLst>
              <a:ext uri="{FF2B5EF4-FFF2-40B4-BE49-F238E27FC236}">
                <a16:creationId xmlns:a16="http://schemas.microsoft.com/office/drawing/2014/main" id="{4267E438-8B35-294C-FDE9-8FB5F626B6B6}"/>
              </a:ext>
            </a:extLst>
          </p:cNvPr>
          <p:cNvSpPr txBox="1"/>
          <p:nvPr/>
        </p:nvSpPr>
        <p:spPr>
          <a:xfrm>
            <a:off x="367822" y="1877464"/>
            <a:ext cx="3392906" cy="2031325"/>
          </a:xfrm>
          <a:prstGeom prst="rect">
            <a:avLst/>
          </a:prstGeom>
          <a:noFill/>
        </p:spPr>
        <p:txBody>
          <a:bodyPr wrap="square">
            <a:spAutoFit/>
          </a:bodyPr>
          <a:lstStyle/>
          <a:p>
            <a:r>
              <a:rPr lang="en-GB" b="0" dirty="0">
                <a:solidFill>
                  <a:srgbClr val="9C9C9C"/>
                </a:solidFill>
                <a:effectLst/>
                <a:latin typeface="Consolas" panose="020B0609020204030204" pitchFamily="49" charset="0"/>
              </a:rPr>
              <a:t>Data on World Energy Consumptio</a:t>
            </a:r>
            <a:r>
              <a:rPr lang="en-GB" dirty="0">
                <a:solidFill>
                  <a:srgbClr val="9C9C9C"/>
                </a:solidFill>
                <a:latin typeface="Consolas" panose="020B0609020204030204" pitchFamily="49" charset="0"/>
              </a:rPr>
              <a:t>n provided</a:t>
            </a:r>
            <a:r>
              <a:rPr lang="en-GB" b="0" dirty="0">
                <a:solidFill>
                  <a:srgbClr val="9C9C9C"/>
                </a:solidFill>
                <a:effectLst/>
                <a:latin typeface="Consolas" panose="020B0609020204030204" pitchFamily="49" charset="0"/>
              </a:rPr>
              <a:t> by </a:t>
            </a:r>
            <a:r>
              <a:rPr lang="en-GB" b="0" i="1" dirty="0">
                <a:solidFill>
                  <a:srgbClr val="9C9C9C"/>
                </a:solidFill>
                <a:effectLst/>
                <a:latin typeface="Consolas" panose="020B0609020204030204" pitchFamily="49" charset="0"/>
              </a:rPr>
              <a:t>Our World in Data</a:t>
            </a:r>
            <a:r>
              <a:rPr lang="en-GB" b="0" dirty="0">
                <a:solidFill>
                  <a:srgbClr val="9C9C9C"/>
                </a:solidFill>
                <a:effectLst/>
                <a:latin typeface="Consolas" panose="020B0609020204030204" pitchFamily="49" charset="0"/>
              </a:rPr>
              <a:t>:</a:t>
            </a:r>
          </a:p>
          <a:p>
            <a:endParaRPr lang="en-GB" b="0" dirty="0">
              <a:solidFill>
                <a:srgbClr val="9C9C9C"/>
              </a:solidFill>
              <a:effectLst/>
              <a:latin typeface="Consolas" panose="020B0609020204030204" pitchFamily="49" charset="0"/>
            </a:endParaRPr>
          </a:p>
          <a:p>
            <a:r>
              <a:rPr lang="en-GB" b="0" dirty="0">
                <a:solidFill>
                  <a:srgbClr val="9C9C9C"/>
                </a:solidFill>
                <a:effectLst/>
                <a:latin typeface="Consolas" panose="020B0609020204030204" pitchFamily="49" charset="0"/>
              </a:rPr>
              <a:t>It is updated regularly </a:t>
            </a:r>
            <a:r>
              <a:rPr lang="en-GB" dirty="0">
                <a:solidFill>
                  <a:srgbClr val="9C9C9C"/>
                </a:solidFill>
                <a:latin typeface="Consolas" panose="020B0609020204030204" pitchFamily="49" charset="0"/>
              </a:rPr>
              <a:t>with</a:t>
            </a:r>
            <a:r>
              <a:rPr lang="en-GB" b="0" dirty="0">
                <a:solidFill>
                  <a:srgbClr val="9C9C9C"/>
                </a:solidFill>
                <a:effectLst/>
                <a:latin typeface="Consolas" panose="020B0609020204030204" pitchFamily="49" charset="0"/>
              </a:rPr>
              <a:t> data on energy consumption (primary energy, per capita, and growth rates), energy mix, electricity mix and other relevant metrics.</a:t>
            </a:r>
          </a:p>
        </p:txBody>
      </p:sp>
      <p:sp>
        <p:nvSpPr>
          <p:cNvPr id="13" name="TextBox 12">
            <a:extLst>
              <a:ext uri="{FF2B5EF4-FFF2-40B4-BE49-F238E27FC236}">
                <a16:creationId xmlns:a16="http://schemas.microsoft.com/office/drawing/2014/main" id="{63D1413E-8777-CFA8-C970-0F3E0CCFEF08}"/>
              </a:ext>
            </a:extLst>
          </p:cNvPr>
          <p:cNvSpPr txBox="1"/>
          <p:nvPr/>
        </p:nvSpPr>
        <p:spPr>
          <a:xfrm>
            <a:off x="4899691" y="1923630"/>
            <a:ext cx="3932609" cy="1938992"/>
          </a:xfrm>
          <a:prstGeom prst="rect">
            <a:avLst/>
          </a:prstGeom>
          <a:noFill/>
        </p:spPr>
        <p:txBody>
          <a:bodyPr wrap="square">
            <a:spAutoFit/>
          </a:bodyPr>
          <a:lstStyle/>
          <a:p>
            <a:r>
              <a:rPr lang="en-GB" sz="1200" b="0" dirty="0">
                <a:solidFill>
                  <a:srgbClr val="9C9C9C"/>
                </a:solidFill>
                <a:effectLst/>
                <a:latin typeface="Consolas" panose="020B0609020204030204" pitchFamily="49" charset="0"/>
              </a:rPr>
              <a:t>The dataset can be easily explored if it is categorised into 4 large groups:</a:t>
            </a:r>
          </a:p>
          <a:p>
            <a:pPr marL="228600" indent="-228600">
              <a:buFont typeface="+mj-lt"/>
              <a:buAutoNum type="arabicPeriod"/>
            </a:pPr>
            <a:r>
              <a:rPr lang="en-GB" sz="1200" b="0" dirty="0">
                <a:solidFill>
                  <a:srgbClr val="9C9C9C"/>
                </a:solidFill>
                <a:effectLst/>
                <a:latin typeface="Consolas" panose="020B0609020204030204" pitchFamily="49" charset="0"/>
              </a:rPr>
              <a:t>Pure energy sources data (Oil, Gas, Nuclear etc.)</a:t>
            </a:r>
          </a:p>
          <a:p>
            <a:pPr marL="228600" indent="-228600">
              <a:buFont typeface="+mj-lt"/>
              <a:buAutoNum type="arabicPeriod"/>
            </a:pPr>
            <a:r>
              <a:rPr lang="en-GB" sz="1200" b="0" dirty="0">
                <a:solidFill>
                  <a:srgbClr val="9C9C9C"/>
                </a:solidFill>
                <a:effectLst/>
                <a:latin typeface="Consolas" panose="020B0609020204030204" pitchFamily="49" charset="0"/>
              </a:rPr>
              <a:t>Aggregated energy sources data (Renewables, Low-Carbon, etc.)</a:t>
            </a:r>
          </a:p>
          <a:p>
            <a:pPr marL="228600" indent="-228600">
              <a:buFont typeface="+mj-lt"/>
              <a:buAutoNum type="arabicPeriod"/>
            </a:pPr>
            <a:r>
              <a:rPr lang="en-GB" sz="1200" b="0" dirty="0">
                <a:solidFill>
                  <a:srgbClr val="9C9C9C"/>
                </a:solidFill>
                <a:effectLst/>
                <a:latin typeface="Consolas" panose="020B0609020204030204" pitchFamily="49" charset="0"/>
              </a:rPr>
              <a:t>Per capita energy measures (energy consumption, electricity production;</a:t>
            </a:r>
          </a:p>
          <a:p>
            <a:pPr marL="228600" indent="-228600">
              <a:buFont typeface="+mj-lt"/>
              <a:buAutoNum type="arabicPeriod"/>
            </a:pPr>
            <a:r>
              <a:rPr lang="en-GB" sz="1200" b="0" dirty="0">
                <a:solidFill>
                  <a:srgbClr val="9C9C9C"/>
                </a:solidFill>
                <a:effectLst/>
                <a:latin typeface="Consolas" panose="020B0609020204030204" pitchFamily="49" charset="0"/>
              </a:rPr>
              <a:t>Identifiers (year, country, population, gross product etc.)</a:t>
            </a:r>
          </a:p>
        </p:txBody>
      </p:sp>
      <p:sp>
        <p:nvSpPr>
          <p:cNvPr id="14" name="Arrow: Right 13">
            <a:extLst>
              <a:ext uri="{FF2B5EF4-FFF2-40B4-BE49-F238E27FC236}">
                <a16:creationId xmlns:a16="http://schemas.microsoft.com/office/drawing/2014/main" id="{6938AD69-46E4-1666-9E57-174DE5233693}"/>
              </a:ext>
            </a:extLst>
          </p:cNvPr>
          <p:cNvSpPr/>
          <p:nvPr/>
        </p:nvSpPr>
        <p:spPr>
          <a:xfrm>
            <a:off x="3841005" y="2650810"/>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Spearmint">
  <a:themeElements>
    <a:clrScheme name="Spearmint">
      <a:dk1>
        <a:srgbClr val="2DC5FA"/>
      </a:dk1>
      <a:lt1>
        <a:srgbClr val="FFFFFF"/>
      </a:lt1>
      <a:dk2>
        <a:srgbClr val="212353"/>
      </a:dk2>
      <a:lt2>
        <a:srgbClr val="2DC5FA"/>
      </a:lt2>
      <a:accent1>
        <a:srgbClr val="353744"/>
      </a:accent1>
      <a:accent2>
        <a:srgbClr val="212353"/>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830D956C1CA94FAFC28E9BCA2376FD" ma:contentTypeVersion="0" ma:contentTypeDescription="Create a new document." ma:contentTypeScope="" ma:versionID="e7beb87078cb7c20fb054bc164ee84e4">
  <xsd:schema xmlns:xsd="http://www.w3.org/2001/XMLSchema" xmlns:xs="http://www.w3.org/2001/XMLSchema" xmlns:p="http://schemas.microsoft.com/office/2006/metadata/properties" targetNamespace="http://schemas.microsoft.com/office/2006/metadata/properties" ma:root="true" ma:fieldsID="1c4bcd1e849e5b9584499e64e7245b1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95DED1-F3E4-488C-B245-9F40892BF7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B2D3D29-833A-4A6E-AE48-D82E1214E0C2}">
  <ds:schemaRefs>
    <ds:schemaRef ds:uri="http://schemas.microsoft.com/sharepoint/v3/contenttype/forms"/>
  </ds:schemaRefs>
</ds:datastoreItem>
</file>

<file path=customXml/itemProps3.xml><?xml version="1.0" encoding="utf-8"?>
<ds:datastoreItem xmlns:ds="http://schemas.openxmlformats.org/officeDocument/2006/customXml" ds:itemID="{B9DE365F-3671-4A05-8582-9C2BCBE8E83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329</TotalTime>
  <Words>1147</Words>
  <Application>Microsoft Office PowerPoint</Application>
  <PresentationFormat>On-screen Show (16:9)</PresentationFormat>
  <Paragraphs>147</Paragraphs>
  <Slides>35</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Work Sans Medium</vt:lpstr>
      <vt:lpstr>Arial</vt:lpstr>
      <vt:lpstr>Wingdings</vt:lpstr>
      <vt:lpstr>Work Sans Light</vt:lpstr>
      <vt:lpstr>Proxima Nova</vt:lpstr>
      <vt:lpstr>Raleway</vt:lpstr>
      <vt:lpstr>Raleway Medium</vt:lpstr>
      <vt:lpstr>Consolas</vt:lpstr>
      <vt:lpstr>Work Sans</vt:lpstr>
      <vt:lpstr>Spearmint</vt:lpstr>
      <vt:lpstr>Energy: The City,  The World and The Forecast</vt:lpstr>
      <vt:lpstr>Index</vt:lpstr>
      <vt:lpstr>Who are we?</vt:lpstr>
      <vt:lpstr>01 Who are we?</vt:lpstr>
      <vt:lpstr>SCI Exploratory Data Analysis</vt:lpstr>
      <vt:lpstr>02 SCI Exploratory Data Analysis</vt:lpstr>
      <vt:lpstr>02 SCI Exploratory Data Analysis</vt:lpstr>
      <vt:lpstr>WEC Exploratory Data Analysis</vt:lpstr>
      <vt:lpstr>02 WEC Exploratory Data Analysis</vt:lpstr>
      <vt:lpstr>02 WEC Exploratory Data Analysis</vt:lpstr>
      <vt:lpstr>02 WEC Exploratory Data Analysis</vt:lpstr>
      <vt:lpstr>02 Exploratory Data Analysis</vt:lpstr>
      <vt:lpstr>PowerPoint Presentation</vt:lpstr>
      <vt:lpstr>02 Exploratory Data Analysis</vt:lpstr>
      <vt:lpstr>Benchmark</vt:lpstr>
      <vt:lpstr>03 Benchmark</vt:lpstr>
      <vt:lpstr>03 Benchmark</vt:lpstr>
      <vt:lpstr>03 Benchmark</vt:lpstr>
      <vt:lpstr>03 Benchmark</vt:lpstr>
      <vt:lpstr>Optimizing the model</vt:lpstr>
      <vt:lpstr>04 Optimizing the model</vt:lpstr>
      <vt:lpstr>04 Optimizing the model</vt:lpstr>
      <vt:lpstr>04 Optimizing the model</vt:lpstr>
      <vt:lpstr>04 Optimizing the model</vt:lpstr>
      <vt:lpstr>04 Optimizing the model</vt:lpstr>
      <vt:lpstr>04 Optimizing the model</vt:lpstr>
      <vt:lpstr>  Final model</vt:lpstr>
      <vt:lpstr>05 Final model</vt:lpstr>
      <vt:lpstr>   Results</vt:lpstr>
      <vt:lpstr>06 Results</vt:lpstr>
      <vt:lpstr>  Business Case</vt:lpstr>
      <vt:lpstr>07 Business Case</vt:lpstr>
      <vt:lpstr>07 Business Case</vt:lpstr>
      <vt:lpstr>07 Business Case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The City,  The World and The Forecast</dc:title>
  <dc:creator>Edoardo Nervo</dc:creator>
  <cp:lastModifiedBy>Edoardo Nervo</cp:lastModifiedBy>
  <cp:revision>2</cp:revision>
  <dcterms:modified xsi:type="dcterms:W3CDTF">2022-09-30T12:43:04Z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0x010100FE830D956C1CA94FAFC28E9BCA2376FD</vt:lpwstr>
  </property>
</Properties>
</file>